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cal Plazaola Castaño" initials="JPC" lastIdx="3" clrIdx="0">
    <p:extLst>
      <p:ext uri="{19B8F6BF-5375-455C-9EA6-DF929625EA0E}">
        <p15:presenceInfo xmlns:p15="http://schemas.microsoft.com/office/powerpoint/2012/main" userId="Juncal Plazaola Castañ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E9E5E-A606-4D9C-B660-641D56C7BC64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F7E4DFF-6500-408A-92DA-94582C2358FD}" type="pres">
      <dgm:prSet presAssocID="{E17E9E5E-A606-4D9C-B660-641D56C7BC6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54294C3-5F67-4E28-BB07-EEAA0E412763}" type="presOf" srcId="{E17E9E5E-A606-4D9C-B660-641D56C7BC64}" destId="{4F7E4DFF-6500-408A-92DA-94582C2358FD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400644-2EBF-4E16-BD4E-86D015D664B1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6BD01B2-4C34-4B28-8690-3B8F1FCA3A65}">
      <dgm:prSet phldrT="[Texto]"/>
      <dgm:spPr/>
      <dgm:t>
        <a:bodyPr/>
        <a:lstStyle/>
        <a:p>
          <a:r>
            <a:rPr lang="es-MX" dirty="0" smtClean="0"/>
            <a:t>ADMINISTRATIVE RECORDS</a:t>
          </a:r>
          <a:endParaRPr lang="es-MX" dirty="0"/>
        </a:p>
      </dgm:t>
    </dgm:pt>
    <dgm:pt modelId="{FA3222C0-AF2A-4A1D-908D-6BBD55BAB7C9}" type="parTrans" cxnId="{733F912F-6074-4848-A4E1-59EE79B0BA30}">
      <dgm:prSet/>
      <dgm:spPr/>
      <dgm:t>
        <a:bodyPr/>
        <a:lstStyle/>
        <a:p>
          <a:endParaRPr lang="es-MX"/>
        </a:p>
      </dgm:t>
    </dgm:pt>
    <dgm:pt modelId="{D8B84CE8-061E-48F2-9E56-23254F840AEF}" type="sibTrans" cxnId="{733F912F-6074-4848-A4E1-59EE79B0BA30}">
      <dgm:prSet/>
      <dgm:spPr/>
      <dgm:t>
        <a:bodyPr/>
        <a:lstStyle/>
        <a:p>
          <a:endParaRPr lang="es-MX"/>
        </a:p>
      </dgm:t>
    </dgm:pt>
    <dgm:pt modelId="{A54FC01B-D51D-42F9-B373-4C6325CD798B}">
      <dgm:prSet phldrT="[Texto]"/>
      <dgm:spPr/>
      <dgm:t>
        <a:bodyPr/>
        <a:lstStyle/>
        <a:p>
          <a:r>
            <a:rPr lang="es-MX" dirty="0" smtClean="0"/>
            <a:t>Non-</a:t>
          </a:r>
          <a:r>
            <a:rPr lang="es-MX" dirty="0" err="1" smtClean="0"/>
            <a:t>Focused</a:t>
          </a:r>
          <a:r>
            <a:rPr lang="es-MX" dirty="0" smtClean="0"/>
            <a:t> </a:t>
          </a:r>
          <a:r>
            <a:rPr lang="es-MX" dirty="0" err="1" smtClean="0"/>
            <a:t>on</a:t>
          </a:r>
          <a:r>
            <a:rPr lang="es-MX" dirty="0" smtClean="0"/>
            <a:t> VAW</a:t>
          </a:r>
          <a:endParaRPr lang="es-MX" dirty="0"/>
        </a:p>
      </dgm:t>
    </dgm:pt>
    <dgm:pt modelId="{EB2B837E-3FAD-4D69-8AD0-B96A29A3135E}" type="parTrans" cxnId="{10DD2292-7FE4-4C14-B8B4-1F5B6EFD5235}">
      <dgm:prSet/>
      <dgm:spPr/>
      <dgm:t>
        <a:bodyPr/>
        <a:lstStyle/>
        <a:p>
          <a:endParaRPr lang="es-MX"/>
        </a:p>
      </dgm:t>
    </dgm:pt>
    <dgm:pt modelId="{6D517C96-21FE-4983-85DE-07C547E68046}" type="sibTrans" cxnId="{10DD2292-7FE4-4C14-B8B4-1F5B6EFD5235}">
      <dgm:prSet/>
      <dgm:spPr/>
      <dgm:t>
        <a:bodyPr/>
        <a:lstStyle/>
        <a:p>
          <a:endParaRPr lang="es-MX"/>
        </a:p>
      </dgm:t>
    </dgm:pt>
    <dgm:pt modelId="{AA31E016-8952-43F6-A3B5-9EE87FAB5785}">
      <dgm:prSet phldrT="[Texto]"/>
      <dgm:spPr/>
      <dgm:t>
        <a:bodyPr/>
        <a:lstStyle/>
        <a:p>
          <a:r>
            <a:rPr lang="es-MX" dirty="0" err="1" smtClean="0"/>
            <a:t>Focused</a:t>
          </a:r>
          <a:r>
            <a:rPr lang="es-MX" dirty="0" smtClean="0"/>
            <a:t> </a:t>
          </a:r>
          <a:r>
            <a:rPr lang="es-MX" dirty="0" err="1" smtClean="0"/>
            <a:t>on</a:t>
          </a:r>
          <a:r>
            <a:rPr lang="es-MX" dirty="0" smtClean="0"/>
            <a:t> VAW</a:t>
          </a:r>
          <a:endParaRPr lang="es-MX" dirty="0"/>
        </a:p>
      </dgm:t>
    </dgm:pt>
    <dgm:pt modelId="{EE1F3145-DE97-4509-95DE-680FE2ECE190}" type="parTrans" cxnId="{05DBE73C-FBCF-47C4-A7AB-165D52EF6D79}">
      <dgm:prSet/>
      <dgm:spPr/>
      <dgm:t>
        <a:bodyPr/>
        <a:lstStyle/>
        <a:p>
          <a:endParaRPr lang="es-MX"/>
        </a:p>
      </dgm:t>
    </dgm:pt>
    <dgm:pt modelId="{E90BEA3E-FF26-47F9-8150-604227005E33}" type="sibTrans" cxnId="{05DBE73C-FBCF-47C4-A7AB-165D52EF6D79}">
      <dgm:prSet/>
      <dgm:spPr/>
      <dgm:t>
        <a:bodyPr/>
        <a:lstStyle/>
        <a:p>
          <a:endParaRPr lang="es-MX"/>
        </a:p>
      </dgm:t>
    </dgm:pt>
    <dgm:pt modelId="{E203C702-2291-4A50-B4FC-FA83EC04C69D}">
      <dgm:prSet phldrT="[Texto]"/>
      <dgm:spPr/>
      <dgm:t>
        <a:bodyPr/>
        <a:lstStyle/>
        <a:p>
          <a:r>
            <a:rPr lang="es-MX" dirty="0" smtClean="0"/>
            <a:t>SURVEYS</a:t>
          </a:r>
          <a:endParaRPr lang="es-MX" dirty="0"/>
        </a:p>
      </dgm:t>
    </dgm:pt>
    <dgm:pt modelId="{B93D87D0-36B3-44E9-BC57-EA35F5AB2A56}" type="parTrans" cxnId="{9DB039A9-180A-484D-ACB6-B2F46CBC0C21}">
      <dgm:prSet/>
      <dgm:spPr/>
      <dgm:t>
        <a:bodyPr/>
        <a:lstStyle/>
        <a:p>
          <a:endParaRPr lang="es-MX"/>
        </a:p>
      </dgm:t>
    </dgm:pt>
    <dgm:pt modelId="{3A74955C-BF73-46CD-9092-86E500A2F617}" type="sibTrans" cxnId="{9DB039A9-180A-484D-ACB6-B2F46CBC0C21}">
      <dgm:prSet/>
      <dgm:spPr/>
      <dgm:t>
        <a:bodyPr/>
        <a:lstStyle/>
        <a:p>
          <a:endParaRPr lang="es-MX"/>
        </a:p>
      </dgm:t>
    </dgm:pt>
    <dgm:pt modelId="{184AB783-91C5-4F0F-8491-DB2EDF0C84AC}">
      <dgm:prSet phldrT="[Texto]"/>
      <dgm:spPr/>
      <dgm:t>
        <a:bodyPr/>
        <a:lstStyle/>
        <a:p>
          <a:r>
            <a:rPr lang="es-MX" dirty="0" err="1" smtClean="0"/>
            <a:t>Multipurpose</a:t>
          </a:r>
          <a:r>
            <a:rPr lang="es-MX" dirty="0" smtClean="0"/>
            <a:t> vs </a:t>
          </a:r>
          <a:r>
            <a:rPr lang="es-MX" dirty="0" err="1" smtClean="0"/>
            <a:t>Specialized</a:t>
          </a:r>
          <a:endParaRPr lang="es-MX" dirty="0"/>
        </a:p>
      </dgm:t>
    </dgm:pt>
    <dgm:pt modelId="{DCFCB532-717D-4FD2-B22F-0CE6EBFB3236}" type="parTrans" cxnId="{47694372-5EC1-4C05-AB0A-14DD6F331AEF}">
      <dgm:prSet/>
      <dgm:spPr/>
      <dgm:t>
        <a:bodyPr/>
        <a:lstStyle/>
        <a:p>
          <a:endParaRPr lang="es-MX"/>
        </a:p>
      </dgm:t>
    </dgm:pt>
    <dgm:pt modelId="{BEECB41E-FDAE-4BC3-9427-570B79199AFF}" type="sibTrans" cxnId="{47694372-5EC1-4C05-AB0A-14DD6F331AEF}">
      <dgm:prSet/>
      <dgm:spPr/>
      <dgm:t>
        <a:bodyPr/>
        <a:lstStyle/>
        <a:p>
          <a:endParaRPr lang="es-MX"/>
        </a:p>
      </dgm:t>
    </dgm:pt>
    <dgm:pt modelId="{87D04673-A542-4029-95A1-EBC36164AF7C}">
      <dgm:prSet phldrT="[Texto]"/>
      <dgm:spPr/>
      <dgm:t>
        <a:bodyPr/>
        <a:lstStyle/>
        <a:p>
          <a:r>
            <a:rPr lang="es-MX" strike="noStrike" baseline="0" dirty="0" err="1" smtClean="0">
              <a:solidFill>
                <a:schemeClr val="bg1"/>
              </a:solidFill>
            </a:rPr>
            <a:t>Crime</a:t>
          </a:r>
          <a:r>
            <a:rPr lang="es-MX" strike="noStrike" baseline="0" dirty="0" smtClean="0">
              <a:solidFill>
                <a:schemeClr val="bg1"/>
              </a:solidFill>
            </a:rPr>
            <a:t> </a:t>
          </a:r>
          <a:r>
            <a:rPr lang="es-MX" strike="noStrike" baseline="0" dirty="0" err="1" smtClean="0">
              <a:solidFill>
                <a:schemeClr val="bg1"/>
              </a:solidFill>
            </a:rPr>
            <a:t>victimization</a:t>
          </a:r>
          <a:r>
            <a:rPr lang="es-MX" strike="noStrike" baseline="0" dirty="0" smtClean="0">
              <a:solidFill>
                <a:schemeClr val="bg1"/>
              </a:solidFill>
            </a:rPr>
            <a:t> vs Non-</a:t>
          </a:r>
          <a:r>
            <a:rPr lang="es-MX" strike="noStrike" baseline="0" dirty="0" err="1" smtClean="0">
              <a:solidFill>
                <a:schemeClr val="bg1"/>
              </a:solidFill>
            </a:rPr>
            <a:t>crime</a:t>
          </a:r>
          <a:r>
            <a:rPr lang="es-MX" strike="noStrike" baseline="0" dirty="0" smtClean="0">
              <a:solidFill>
                <a:schemeClr val="bg1"/>
              </a:solidFill>
            </a:rPr>
            <a:t> </a:t>
          </a:r>
          <a:r>
            <a:rPr lang="es-MX" strike="noStrike" baseline="0" dirty="0" err="1" smtClean="0">
              <a:solidFill>
                <a:schemeClr val="bg1"/>
              </a:solidFill>
            </a:rPr>
            <a:t>victimization</a:t>
          </a:r>
          <a:r>
            <a:rPr lang="es-MX" strike="noStrike" baseline="0" dirty="0" smtClean="0">
              <a:solidFill>
                <a:schemeClr val="bg1"/>
              </a:solidFill>
            </a:rPr>
            <a:t> </a:t>
          </a:r>
          <a:endParaRPr lang="es-MX" strike="noStrike" baseline="0" dirty="0">
            <a:solidFill>
              <a:schemeClr val="bg1"/>
            </a:solidFill>
          </a:endParaRPr>
        </a:p>
      </dgm:t>
    </dgm:pt>
    <dgm:pt modelId="{BE7D9518-3907-4302-96E7-52F4B51E6BA5}" type="parTrans" cxnId="{C30C128D-7EBB-451F-A00C-A5865AF54360}">
      <dgm:prSet/>
      <dgm:spPr/>
      <dgm:t>
        <a:bodyPr/>
        <a:lstStyle/>
        <a:p>
          <a:endParaRPr lang="es-MX"/>
        </a:p>
      </dgm:t>
    </dgm:pt>
    <dgm:pt modelId="{BD444E80-4F85-4454-881C-4798E0B7C655}" type="sibTrans" cxnId="{C30C128D-7EBB-451F-A00C-A5865AF54360}">
      <dgm:prSet/>
      <dgm:spPr/>
      <dgm:t>
        <a:bodyPr/>
        <a:lstStyle/>
        <a:p>
          <a:endParaRPr lang="es-MX"/>
        </a:p>
      </dgm:t>
    </dgm:pt>
    <dgm:pt modelId="{E840891C-7F20-4093-A947-1D5D1F454B63}" type="pres">
      <dgm:prSet presAssocID="{A0400644-2EBF-4E16-BD4E-86D015D664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83E3A2-01E1-4DD8-978B-90C817AAF1A9}" type="pres">
      <dgm:prSet presAssocID="{B6BD01B2-4C34-4B28-8690-3B8F1FCA3A65}" presName="comp" presStyleCnt="0"/>
      <dgm:spPr/>
    </dgm:pt>
    <dgm:pt modelId="{54D3E9FC-1135-4052-901C-73DE31752267}" type="pres">
      <dgm:prSet presAssocID="{B6BD01B2-4C34-4B28-8690-3B8F1FCA3A65}" presName="box" presStyleLbl="node1" presStyleIdx="0" presStyleCnt="2"/>
      <dgm:spPr/>
      <dgm:t>
        <a:bodyPr/>
        <a:lstStyle/>
        <a:p>
          <a:endParaRPr lang="es-MX"/>
        </a:p>
      </dgm:t>
    </dgm:pt>
    <dgm:pt modelId="{E2F423FB-F7E9-43D6-B75D-64FBCEC7AA73}" type="pres">
      <dgm:prSet presAssocID="{B6BD01B2-4C34-4B28-8690-3B8F1FCA3A65}" presName="img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5C51D89-DF32-4752-9981-12DB7CAEEDD0}" type="pres">
      <dgm:prSet presAssocID="{B6BD01B2-4C34-4B28-8690-3B8F1FCA3A6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54041D-7F32-424D-92E9-949746A14933}" type="pres">
      <dgm:prSet presAssocID="{D8B84CE8-061E-48F2-9E56-23254F840AEF}" presName="spacer" presStyleCnt="0"/>
      <dgm:spPr/>
    </dgm:pt>
    <dgm:pt modelId="{4450E479-D7C3-4591-9AEB-DBE892E068A0}" type="pres">
      <dgm:prSet presAssocID="{E203C702-2291-4A50-B4FC-FA83EC04C69D}" presName="comp" presStyleCnt="0"/>
      <dgm:spPr/>
    </dgm:pt>
    <dgm:pt modelId="{EAA9A9D6-F472-407B-AAF4-1A921D1CF46C}" type="pres">
      <dgm:prSet presAssocID="{E203C702-2291-4A50-B4FC-FA83EC04C69D}" presName="box" presStyleLbl="node1" presStyleIdx="1" presStyleCnt="2" custLinFactNeighborX="1220" custLinFactNeighborY="4651"/>
      <dgm:spPr/>
      <dgm:t>
        <a:bodyPr/>
        <a:lstStyle/>
        <a:p>
          <a:endParaRPr lang="es-MX"/>
        </a:p>
      </dgm:t>
    </dgm:pt>
    <dgm:pt modelId="{D692503F-C412-4E66-AB0A-D5015921DB53}" type="pres">
      <dgm:prSet presAssocID="{E203C702-2291-4A50-B4FC-FA83EC04C69D}" presName="img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9738BC2-2B3A-4304-A346-CC57541E9B82}" type="pres">
      <dgm:prSet presAssocID="{E203C702-2291-4A50-B4FC-FA83EC04C69D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7694372-5EC1-4C05-AB0A-14DD6F331AEF}" srcId="{E203C702-2291-4A50-B4FC-FA83EC04C69D}" destId="{184AB783-91C5-4F0F-8491-DB2EDF0C84AC}" srcOrd="0" destOrd="0" parTransId="{DCFCB532-717D-4FD2-B22F-0CE6EBFB3236}" sibTransId="{BEECB41E-FDAE-4BC3-9427-570B79199AFF}"/>
    <dgm:cxn modelId="{05DBE73C-FBCF-47C4-A7AB-165D52EF6D79}" srcId="{B6BD01B2-4C34-4B28-8690-3B8F1FCA3A65}" destId="{AA31E016-8952-43F6-A3B5-9EE87FAB5785}" srcOrd="1" destOrd="0" parTransId="{EE1F3145-DE97-4509-95DE-680FE2ECE190}" sibTransId="{E90BEA3E-FF26-47F9-8150-604227005E33}"/>
    <dgm:cxn modelId="{919C2461-37CE-47BC-AD1A-0307B06269AE}" type="presOf" srcId="{184AB783-91C5-4F0F-8491-DB2EDF0C84AC}" destId="{EAA9A9D6-F472-407B-AAF4-1A921D1CF46C}" srcOrd="0" destOrd="1" presId="urn:microsoft.com/office/officeart/2005/8/layout/vList4"/>
    <dgm:cxn modelId="{265016CE-66C7-4C94-99F9-07CBB7BA49D2}" type="presOf" srcId="{AA31E016-8952-43F6-A3B5-9EE87FAB5785}" destId="{54D3E9FC-1135-4052-901C-73DE31752267}" srcOrd="0" destOrd="2" presId="urn:microsoft.com/office/officeart/2005/8/layout/vList4"/>
    <dgm:cxn modelId="{8B09F010-FB2B-4DFD-8C35-9CF29CCDB966}" type="presOf" srcId="{AA31E016-8952-43F6-A3B5-9EE87FAB5785}" destId="{85C51D89-DF32-4752-9981-12DB7CAEEDD0}" srcOrd="1" destOrd="2" presId="urn:microsoft.com/office/officeart/2005/8/layout/vList4"/>
    <dgm:cxn modelId="{94ED0781-2902-4C67-99E3-D2AC4F3F81E5}" type="presOf" srcId="{B6BD01B2-4C34-4B28-8690-3B8F1FCA3A65}" destId="{54D3E9FC-1135-4052-901C-73DE31752267}" srcOrd="0" destOrd="0" presId="urn:microsoft.com/office/officeart/2005/8/layout/vList4"/>
    <dgm:cxn modelId="{C30C128D-7EBB-451F-A00C-A5865AF54360}" srcId="{E203C702-2291-4A50-B4FC-FA83EC04C69D}" destId="{87D04673-A542-4029-95A1-EBC36164AF7C}" srcOrd="1" destOrd="0" parTransId="{BE7D9518-3907-4302-96E7-52F4B51E6BA5}" sibTransId="{BD444E80-4F85-4454-881C-4798E0B7C655}"/>
    <dgm:cxn modelId="{75B57E03-ECE6-4CDB-9D29-826DDB0392EE}" type="presOf" srcId="{87D04673-A542-4029-95A1-EBC36164AF7C}" destId="{EAA9A9D6-F472-407B-AAF4-1A921D1CF46C}" srcOrd="0" destOrd="2" presId="urn:microsoft.com/office/officeart/2005/8/layout/vList4"/>
    <dgm:cxn modelId="{296645F2-DA14-45BA-B93F-1170F49532D2}" type="presOf" srcId="{A0400644-2EBF-4E16-BD4E-86D015D664B1}" destId="{E840891C-7F20-4093-A947-1D5D1F454B63}" srcOrd="0" destOrd="0" presId="urn:microsoft.com/office/officeart/2005/8/layout/vList4"/>
    <dgm:cxn modelId="{10DD2292-7FE4-4C14-B8B4-1F5B6EFD5235}" srcId="{B6BD01B2-4C34-4B28-8690-3B8F1FCA3A65}" destId="{A54FC01B-D51D-42F9-B373-4C6325CD798B}" srcOrd="0" destOrd="0" parTransId="{EB2B837E-3FAD-4D69-8AD0-B96A29A3135E}" sibTransId="{6D517C96-21FE-4983-85DE-07C547E68046}"/>
    <dgm:cxn modelId="{9DB039A9-180A-484D-ACB6-B2F46CBC0C21}" srcId="{A0400644-2EBF-4E16-BD4E-86D015D664B1}" destId="{E203C702-2291-4A50-B4FC-FA83EC04C69D}" srcOrd="1" destOrd="0" parTransId="{B93D87D0-36B3-44E9-BC57-EA35F5AB2A56}" sibTransId="{3A74955C-BF73-46CD-9092-86E500A2F617}"/>
    <dgm:cxn modelId="{E0EADC72-1F64-4CBC-8025-09BE3B06A0A4}" type="presOf" srcId="{87D04673-A542-4029-95A1-EBC36164AF7C}" destId="{E9738BC2-2B3A-4304-A346-CC57541E9B82}" srcOrd="1" destOrd="2" presId="urn:microsoft.com/office/officeart/2005/8/layout/vList4"/>
    <dgm:cxn modelId="{E7FD2013-7273-4F09-B9DE-1539BB7EF488}" type="presOf" srcId="{B6BD01B2-4C34-4B28-8690-3B8F1FCA3A65}" destId="{85C51D89-DF32-4752-9981-12DB7CAEEDD0}" srcOrd="1" destOrd="0" presId="urn:microsoft.com/office/officeart/2005/8/layout/vList4"/>
    <dgm:cxn modelId="{0AFD4B6D-0107-4C30-BC30-CFD9246BC17F}" type="presOf" srcId="{E203C702-2291-4A50-B4FC-FA83EC04C69D}" destId="{E9738BC2-2B3A-4304-A346-CC57541E9B82}" srcOrd="1" destOrd="0" presId="urn:microsoft.com/office/officeart/2005/8/layout/vList4"/>
    <dgm:cxn modelId="{755EA91C-F0FB-4C7A-8F7E-25E6E6F725D6}" type="presOf" srcId="{A54FC01B-D51D-42F9-B373-4C6325CD798B}" destId="{85C51D89-DF32-4752-9981-12DB7CAEEDD0}" srcOrd="1" destOrd="1" presId="urn:microsoft.com/office/officeart/2005/8/layout/vList4"/>
    <dgm:cxn modelId="{733F912F-6074-4848-A4E1-59EE79B0BA30}" srcId="{A0400644-2EBF-4E16-BD4E-86D015D664B1}" destId="{B6BD01B2-4C34-4B28-8690-3B8F1FCA3A65}" srcOrd="0" destOrd="0" parTransId="{FA3222C0-AF2A-4A1D-908D-6BBD55BAB7C9}" sibTransId="{D8B84CE8-061E-48F2-9E56-23254F840AEF}"/>
    <dgm:cxn modelId="{89975D9A-7F7B-4E82-BA04-9BF744F7BDF5}" type="presOf" srcId="{184AB783-91C5-4F0F-8491-DB2EDF0C84AC}" destId="{E9738BC2-2B3A-4304-A346-CC57541E9B82}" srcOrd="1" destOrd="1" presId="urn:microsoft.com/office/officeart/2005/8/layout/vList4"/>
    <dgm:cxn modelId="{A8B593B3-A767-4A47-825A-36A7B58E0A41}" type="presOf" srcId="{A54FC01B-D51D-42F9-B373-4C6325CD798B}" destId="{54D3E9FC-1135-4052-901C-73DE31752267}" srcOrd="0" destOrd="1" presId="urn:microsoft.com/office/officeart/2005/8/layout/vList4"/>
    <dgm:cxn modelId="{A91B9019-638B-4035-B9F0-2B7D9A5695A3}" type="presOf" srcId="{E203C702-2291-4A50-B4FC-FA83EC04C69D}" destId="{EAA9A9D6-F472-407B-AAF4-1A921D1CF46C}" srcOrd="0" destOrd="0" presId="urn:microsoft.com/office/officeart/2005/8/layout/vList4"/>
    <dgm:cxn modelId="{C467643C-29E1-4234-96ED-639365E59486}" type="presParOf" srcId="{E840891C-7F20-4093-A947-1D5D1F454B63}" destId="{2883E3A2-01E1-4DD8-978B-90C817AAF1A9}" srcOrd="0" destOrd="0" presId="urn:microsoft.com/office/officeart/2005/8/layout/vList4"/>
    <dgm:cxn modelId="{5D1AB3CB-0C2B-4811-9266-C4F2BE86F4BB}" type="presParOf" srcId="{2883E3A2-01E1-4DD8-978B-90C817AAF1A9}" destId="{54D3E9FC-1135-4052-901C-73DE31752267}" srcOrd="0" destOrd="0" presId="urn:microsoft.com/office/officeart/2005/8/layout/vList4"/>
    <dgm:cxn modelId="{70E9A34C-9EB3-481E-B39C-F0D9140B8A89}" type="presParOf" srcId="{2883E3A2-01E1-4DD8-978B-90C817AAF1A9}" destId="{E2F423FB-F7E9-43D6-B75D-64FBCEC7AA73}" srcOrd="1" destOrd="0" presId="urn:microsoft.com/office/officeart/2005/8/layout/vList4"/>
    <dgm:cxn modelId="{EE0FC82A-D846-4363-9EF9-9C04D75C0C97}" type="presParOf" srcId="{2883E3A2-01E1-4DD8-978B-90C817AAF1A9}" destId="{85C51D89-DF32-4752-9981-12DB7CAEEDD0}" srcOrd="2" destOrd="0" presId="urn:microsoft.com/office/officeart/2005/8/layout/vList4"/>
    <dgm:cxn modelId="{613E2A8D-F6D8-49B0-A1BB-E74CB1CDAF47}" type="presParOf" srcId="{E840891C-7F20-4093-A947-1D5D1F454B63}" destId="{6154041D-7F32-424D-92E9-949746A14933}" srcOrd="1" destOrd="0" presId="urn:microsoft.com/office/officeart/2005/8/layout/vList4"/>
    <dgm:cxn modelId="{620A68A9-6092-4ADC-94E1-670221796F39}" type="presParOf" srcId="{E840891C-7F20-4093-A947-1D5D1F454B63}" destId="{4450E479-D7C3-4591-9AEB-DBE892E068A0}" srcOrd="2" destOrd="0" presId="urn:microsoft.com/office/officeart/2005/8/layout/vList4"/>
    <dgm:cxn modelId="{5BC2F04C-96E5-4639-B8B0-286F78F3EE69}" type="presParOf" srcId="{4450E479-D7C3-4591-9AEB-DBE892E068A0}" destId="{EAA9A9D6-F472-407B-AAF4-1A921D1CF46C}" srcOrd="0" destOrd="0" presId="urn:microsoft.com/office/officeart/2005/8/layout/vList4"/>
    <dgm:cxn modelId="{0AFE0AE6-A11C-4AA9-B39C-3C9F2443BE2C}" type="presParOf" srcId="{4450E479-D7C3-4591-9AEB-DBE892E068A0}" destId="{D692503F-C412-4E66-AB0A-D5015921DB53}" srcOrd="1" destOrd="0" presId="urn:microsoft.com/office/officeart/2005/8/layout/vList4"/>
    <dgm:cxn modelId="{FF8DE6D1-A31A-4D09-9DA9-D0D14854931B}" type="presParOf" srcId="{4450E479-D7C3-4591-9AEB-DBE892E068A0}" destId="{E9738BC2-2B3A-4304-A346-CC57541E9B8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E9FC-1135-4052-901C-73DE31752267}">
      <dsp:nvSpPr>
        <dsp:cNvPr id="0" name=""/>
        <dsp:cNvSpPr/>
      </dsp:nvSpPr>
      <dsp:spPr>
        <a:xfrm>
          <a:off x="0" y="0"/>
          <a:ext cx="7128792" cy="1782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ADMINISTRATIVE RECORDS</a:t>
          </a:r>
          <a:endParaRPr lang="es-MX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smtClean="0"/>
            <a:t>Non-</a:t>
          </a:r>
          <a:r>
            <a:rPr lang="es-MX" sz="2200" kern="1200" dirty="0" err="1" smtClean="0"/>
            <a:t>Focused</a:t>
          </a:r>
          <a:r>
            <a:rPr lang="es-MX" sz="2200" kern="1200" dirty="0" smtClean="0"/>
            <a:t> </a:t>
          </a:r>
          <a:r>
            <a:rPr lang="es-MX" sz="2200" kern="1200" dirty="0" err="1" smtClean="0"/>
            <a:t>on</a:t>
          </a:r>
          <a:r>
            <a:rPr lang="es-MX" sz="2200" kern="1200" dirty="0" smtClean="0"/>
            <a:t> VAW</a:t>
          </a:r>
          <a:endParaRPr lang="es-MX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err="1" smtClean="0"/>
            <a:t>Focused</a:t>
          </a:r>
          <a:r>
            <a:rPr lang="es-MX" sz="2200" kern="1200" dirty="0" smtClean="0"/>
            <a:t> </a:t>
          </a:r>
          <a:r>
            <a:rPr lang="es-MX" sz="2200" kern="1200" dirty="0" err="1" smtClean="0"/>
            <a:t>on</a:t>
          </a:r>
          <a:r>
            <a:rPr lang="es-MX" sz="2200" kern="1200" dirty="0" smtClean="0"/>
            <a:t> VAW</a:t>
          </a:r>
          <a:endParaRPr lang="es-MX" sz="2200" kern="1200" dirty="0"/>
        </a:p>
      </dsp:txBody>
      <dsp:txXfrm>
        <a:off x="1604020" y="0"/>
        <a:ext cx="5524771" cy="1782619"/>
      </dsp:txXfrm>
    </dsp:sp>
    <dsp:sp modelId="{E2F423FB-F7E9-43D6-B75D-64FBCEC7AA73}">
      <dsp:nvSpPr>
        <dsp:cNvPr id="0" name=""/>
        <dsp:cNvSpPr/>
      </dsp:nvSpPr>
      <dsp:spPr>
        <a:xfrm>
          <a:off x="178261" y="178261"/>
          <a:ext cx="1425758" cy="142609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9A9D6-F472-407B-AAF4-1A921D1CF46C}">
      <dsp:nvSpPr>
        <dsp:cNvPr id="0" name=""/>
        <dsp:cNvSpPr/>
      </dsp:nvSpPr>
      <dsp:spPr>
        <a:xfrm>
          <a:off x="0" y="1961796"/>
          <a:ext cx="7128792" cy="1782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SURVEYS</a:t>
          </a:r>
          <a:endParaRPr lang="es-MX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kern="1200" dirty="0" err="1" smtClean="0"/>
            <a:t>Multipurpose</a:t>
          </a:r>
          <a:r>
            <a:rPr lang="es-MX" sz="2200" kern="1200" dirty="0" smtClean="0"/>
            <a:t> vs </a:t>
          </a:r>
          <a:r>
            <a:rPr lang="es-MX" sz="2200" kern="1200" dirty="0" err="1" smtClean="0"/>
            <a:t>Specialized</a:t>
          </a:r>
          <a:endParaRPr lang="es-MX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200" strike="noStrike" kern="1200" baseline="0" dirty="0" err="1" smtClean="0">
              <a:solidFill>
                <a:schemeClr val="bg1"/>
              </a:solidFill>
            </a:rPr>
            <a:t>Crime</a:t>
          </a:r>
          <a:r>
            <a:rPr lang="es-MX" sz="2200" strike="noStrike" kern="1200" baseline="0" dirty="0" smtClean="0">
              <a:solidFill>
                <a:schemeClr val="bg1"/>
              </a:solidFill>
            </a:rPr>
            <a:t> </a:t>
          </a:r>
          <a:r>
            <a:rPr lang="es-MX" sz="2200" strike="noStrike" kern="1200" baseline="0" dirty="0" err="1" smtClean="0">
              <a:solidFill>
                <a:schemeClr val="bg1"/>
              </a:solidFill>
            </a:rPr>
            <a:t>victimization</a:t>
          </a:r>
          <a:r>
            <a:rPr lang="es-MX" sz="2200" strike="noStrike" kern="1200" baseline="0" dirty="0" smtClean="0">
              <a:solidFill>
                <a:schemeClr val="bg1"/>
              </a:solidFill>
            </a:rPr>
            <a:t> vs Non-</a:t>
          </a:r>
          <a:r>
            <a:rPr lang="es-MX" sz="2200" strike="noStrike" kern="1200" baseline="0" dirty="0" err="1" smtClean="0">
              <a:solidFill>
                <a:schemeClr val="bg1"/>
              </a:solidFill>
            </a:rPr>
            <a:t>crime</a:t>
          </a:r>
          <a:r>
            <a:rPr lang="es-MX" sz="2200" strike="noStrike" kern="1200" baseline="0" dirty="0" smtClean="0">
              <a:solidFill>
                <a:schemeClr val="bg1"/>
              </a:solidFill>
            </a:rPr>
            <a:t> </a:t>
          </a:r>
          <a:r>
            <a:rPr lang="es-MX" sz="2200" strike="noStrike" kern="1200" baseline="0" dirty="0" err="1" smtClean="0">
              <a:solidFill>
                <a:schemeClr val="bg1"/>
              </a:solidFill>
            </a:rPr>
            <a:t>victimization</a:t>
          </a:r>
          <a:r>
            <a:rPr lang="es-MX" sz="2200" strike="noStrike" kern="1200" baseline="0" dirty="0" smtClean="0">
              <a:solidFill>
                <a:schemeClr val="bg1"/>
              </a:solidFill>
            </a:rPr>
            <a:t> </a:t>
          </a:r>
          <a:endParaRPr lang="es-MX" sz="2200" strike="noStrike" kern="1200" baseline="0" dirty="0">
            <a:solidFill>
              <a:schemeClr val="bg1"/>
            </a:solidFill>
          </a:endParaRPr>
        </a:p>
      </dsp:txBody>
      <dsp:txXfrm>
        <a:off x="1604020" y="1961796"/>
        <a:ext cx="5524771" cy="1782619"/>
      </dsp:txXfrm>
    </dsp:sp>
    <dsp:sp modelId="{D692503F-C412-4E66-AB0A-D5015921DB53}">
      <dsp:nvSpPr>
        <dsp:cNvPr id="0" name=""/>
        <dsp:cNvSpPr/>
      </dsp:nvSpPr>
      <dsp:spPr>
        <a:xfrm>
          <a:off x="178261" y="2139143"/>
          <a:ext cx="1425758" cy="142609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5BC975-5A49-48AD-9264-045E0347B7A9}" type="datetimeFigureOut">
              <a:rPr lang="es-MX" smtClean="0"/>
              <a:t>14/03/2016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28C24CD-79B5-403C-9B65-A251A778DE9D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Producing national statistics on violence against women: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Data </a:t>
            </a:r>
            <a:r>
              <a:rPr lang="en-US" sz="2400" b="1" dirty="0"/>
              <a:t>sources, challenges and lessons learned </a:t>
            </a:r>
            <a:endParaRPr lang="es-MX" sz="2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7416824" cy="1800200"/>
          </a:xfrm>
        </p:spPr>
        <p:txBody>
          <a:bodyPr>
            <a:normAutofit/>
          </a:bodyPr>
          <a:lstStyle/>
          <a:p>
            <a:pPr algn="r"/>
            <a:r>
              <a:rPr lang="es-MX" sz="1800" b="1" dirty="0" smtClean="0">
                <a:latin typeface="Maiandra GD" panose="020E0502030308020204" pitchFamily="34" charset="0"/>
              </a:rPr>
              <a:t>Irene </a:t>
            </a:r>
            <a:r>
              <a:rPr lang="es-MX" sz="1800" b="1" dirty="0" err="1" smtClean="0">
                <a:latin typeface="Maiandra GD" panose="020E0502030308020204" pitchFamily="34" charset="0"/>
              </a:rPr>
              <a:t>Casique</a:t>
            </a:r>
            <a:r>
              <a:rPr lang="es-MX" sz="1800" b="1" dirty="0" smtClean="0">
                <a:latin typeface="Maiandra GD" panose="020E0502030308020204" pitchFamily="34" charset="0"/>
              </a:rPr>
              <a:t> Rodríguez</a:t>
            </a:r>
          </a:p>
          <a:p>
            <a:pPr algn="r"/>
            <a:r>
              <a:rPr lang="en-US" sz="1100" b="1" dirty="0">
                <a:latin typeface="Maiandra GD" panose="020E0502030308020204" pitchFamily="34" charset="0"/>
              </a:rPr>
              <a:t>Regional Center for Multidisciplinary Studies </a:t>
            </a:r>
            <a:r>
              <a:rPr lang="en-US" sz="1100" b="1" dirty="0" smtClean="0">
                <a:latin typeface="Maiandra GD" panose="020E0502030308020204" pitchFamily="34" charset="0"/>
              </a:rPr>
              <a:t>OF The National </a:t>
            </a:r>
            <a:r>
              <a:rPr lang="en-US" sz="1100" b="1" dirty="0">
                <a:latin typeface="Maiandra GD" panose="020E0502030308020204" pitchFamily="34" charset="0"/>
              </a:rPr>
              <a:t>Autonomous University of </a:t>
            </a:r>
            <a:r>
              <a:rPr lang="en-US" sz="1100" b="1" dirty="0" smtClean="0">
                <a:latin typeface="Maiandra GD" panose="020E0502030308020204" pitchFamily="34" charset="0"/>
              </a:rPr>
              <a:t>Mexico</a:t>
            </a:r>
            <a:endParaRPr lang="es-MX" sz="1100" b="1" dirty="0">
              <a:latin typeface="Maiandra GD" panose="020E0502030308020204" pitchFamily="34" charset="0"/>
            </a:endParaRPr>
          </a:p>
          <a:p>
            <a:pPr algn="r"/>
            <a:r>
              <a:rPr lang="es-MX" sz="1200" b="1" cap="none" dirty="0" smtClean="0">
                <a:solidFill>
                  <a:schemeClr val="accent2"/>
                </a:solidFill>
                <a:latin typeface="Maiandra GD" panose="020E0502030308020204" pitchFamily="34" charset="0"/>
              </a:rPr>
              <a:t>irene@correo.crim.unam.mx</a:t>
            </a:r>
          </a:p>
        </p:txBody>
      </p:sp>
    </p:spTree>
    <p:extLst>
      <p:ext uri="{BB962C8B-B14F-4D97-AF65-F5344CB8AC3E}">
        <p14:creationId xmlns:p14="http://schemas.microsoft.com/office/powerpoint/2010/main" val="36497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sz="3200" dirty="0" smtClean="0"/>
              <a:t>                 </a:t>
            </a:r>
            <a:r>
              <a:rPr lang="es-MX" sz="3200" dirty="0" smtClean="0">
                <a:solidFill>
                  <a:schemeClr val="accent2"/>
                </a:solidFill>
              </a:rPr>
              <a:t>THANKS!</a:t>
            </a:r>
            <a:endParaRPr lang="es-MX" sz="3200" dirty="0">
              <a:solidFill>
                <a:schemeClr val="accent2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6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365760"/>
            <a:ext cx="9001000" cy="548640"/>
          </a:xfrm>
        </p:spPr>
        <p:txBody>
          <a:bodyPr/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Relevance</a:t>
            </a:r>
            <a:r>
              <a:rPr lang="es-MX" b="1" dirty="0" smtClean="0">
                <a:solidFill>
                  <a:schemeClr val="accent1"/>
                </a:solidFill>
              </a:rPr>
              <a:t> of </a:t>
            </a:r>
            <a:r>
              <a:rPr lang="es-MX" b="1" dirty="0" err="1" smtClean="0">
                <a:solidFill>
                  <a:schemeClr val="accent1"/>
                </a:solidFill>
              </a:rPr>
              <a:t>Statistical</a:t>
            </a:r>
            <a:r>
              <a:rPr lang="es-MX" b="1" dirty="0" smtClean="0">
                <a:solidFill>
                  <a:schemeClr val="accent1"/>
                </a:solidFill>
              </a:rPr>
              <a:t> Data </a:t>
            </a:r>
            <a:r>
              <a:rPr lang="es-MX" b="1" dirty="0" err="1" smtClean="0">
                <a:solidFill>
                  <a:schemeClr val="accent1"/>
                </a:solidFill>
              </a:rPr>
              <a:t>on</a:t>
            </a:r>
            <a:r>
              <a:rPr lang="es-MX" b="1" dirty="0" smtClean="0">
                <a:solidFill>
                  <a:schemeClr val="accent1"/>
                </a:solidFill>
              </a:rPr>
              <a:t> VAW</a:t>
            </a:r>
            <a:endParaRPr lang="es-MX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340768"/>
            <a:ext cx="7664956" cy="4272588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make </a:t>
            </a:r>
            <a:r>
              <a:rPr lang="en-US" sz="2000" dirty="0" smtClean="0"/>
              <a:t> Violence Against Women </a:t>
            </a:r>
            <a:r>
              <a:rPr lang="en-US" sz="2000" b="1" dirty="0" smtClean="0"/>
              <a:t>visible</a:t>
            </a:r>
            <a:r>
              <a:rPr lang="en-US" sz="2000" dirty="0" smtClean="0"/>
              <a:t> </a:t>
            </a:r>
            <a:r>
              <a:rPr lang="en-US" sz="2000" dirty="0"/>
              <a:t>and to draw attention to this </a:t>
            </a:r>
            <a:r>
              <a:rPr lang="en-US" sz="2000" dirty="0" smtClean="0"/>
              <a:t>problem.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Making </a:t>
            </a:r>
            <a:r>
              <a:rPr lang="en-US" sz="2000" dirty="0"/>
              <a:t>clear </a:t>
            </a:r>
            <a:r>
              <a:rPr lang="en-US" sz="2000" dirty="0" smtClean="0"/>
              <a:t>the cross-cutting nature of Violence Against Women.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Response, </a:t>
            </a:r>
            <a:r>
              <a:rPr lang="en-US" sz="2000" dirty="0"/>
              <a:t>prevention and eventual </a:t>
            </a:r>
            <a:r>
              <a:rPr lang="en-US" sz="2000" dirty="0" smtClean="0"/>
              <a:t>elimination of </a:t>
            </a:r>
            <a:r>
              <a:rPr lang="en-US" sz="2000" dirty="0"/>
              <a:t>violence against women requires accurate and timely information </a:t>
            </a:r>
            <a:r>
              <a:rPr lang="en-US" sz="2000" dirty="0" smtClean="0"/>
              <a:t>of </a:t>
            </a:r>
            <a:r>
              <a:rPr lang="en-US" sz="2000" dirty="0"/>
              <a:t>violence against women.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/>
              <a:t>To orient the actions of States and to design strategies and policies for tackling the problem.</a:t>
            </a:r>
          </a:p>
          <a:p>
            <a:pPr marL="0" indent="0"/>
            <a:endParaRPr lang="en-US" sz="2000" dirty="0" smtClean="0"/>
          </a:p>
          <a:p>
            <a:r>
              <a:rPr lang="en-US" sz="2000" dirty="0" smtClean="0"/>
              <a:t>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8203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accent1"/>
                </a:solidFill>
              </a:rPr>
              <a:t>Data </a:t>
            </a:r>
            <a:r>
              <a:rPr lang="es-MX" sz="2400" b="1" dirty="0" err="1" smtClean="0">
                <a:solidFill>
                  <a:schemeClr val="accent1"/>
                </a:solidFill>
              </a:rPr>
              <a:t>on</a:t>
            </a:r>
            <a:r>
              <a:rPr lang="es-MX" sz="2400" b="1" dirty="0" smtClean="0">
                <a:solidFill>
                  <a:schemeClr val="accent1"/>
                </a:solidFill>
              </a:rPr>
              <a:t> </a:t>
            </a:r>
            <a:r>
              <a:rPr lang="es-MX" sz="2400" b="1" dirty="0" err="1" smtClean="0">
                <a:solidFill>
                  <a:schemeClr val="accent1"/>
                </a:solidFill>
              </a:rPr>
              <a:t>vaw</a:t>
            </a:r>
            <a:r>
              <a:rPr lang="es-MX" sz="2400" b="1" dirty="0" smtClean="0">
                <a:solidFill>
                  <a:schemeClr val="accent1"/>
                </a:solidFill>
              </a:rPr>
              <a:t> in </a:t>
            </a:r>
            <a:r>
              <a:rPr lang="es-MX" sz="2400" b="1" dirty="0" err="1" smtClean="0">
                <a:solidFill>
                  <a:schemeClr val="accent1"/>
                </a:solidFill>
              </a:rPr>
              <a:t>latin</a:t>
            </a:r>
            <a:r>
              <a:rPr lang="es-MX" sz="2400" b="1" dirty="0" smtClean="0">
                <a:solidFill>
                  <a:schemeClr val="accent1"/>
                </a:solidFill>
              </a:rPr>
              <a:t> </a:t>
            </a:r>
            <a:r>
              <a:rPr lang="es-MX" sz="2400" b="1" dirty="0" err="1" smtClean="0">
                <a:solidFill>
                  <a:schemeClr val="accent1"/>
                </a:solidFill>
              </a:rPr>
              <a:t>america</a:t>
            </a:r>
            <a:r>
              <a:rPr lang="es-MX" sz="2400" b="1" dirty="0" smtClean="0">
                <a:solidFill>
                  <a:schemeClr val="accent1"/>
                </a:solidFill>
              </a:rPr>
              <a:t> &amp; CARIBBEAN</a:t>
            </a:r>
            <a:endParaRPr lang="es-MX" sz="2400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LA &amp; Caribbean 48</a:t>
            </a:r>
            <a:r>
              <a:rPr lang="en-US" sz="2000" dirty="0"/>
              <a:t>% of countries have information about violence against </a:t>
            </a:r>
            <a:r>
              <a:rPr lang="en-US" sz="2000" dirty="0" smtClean="0"/>
              <a:t>women.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Mexico </a:t>
            </a:r>
            <a:r>
              <a:rPr lang="en-US" sz="2000" dirty="0"/>
              <a:t>appears as one of the most advanced in the region on this matter (</a:t>
            </a:r>
            <a:r>
              <a:rPr lang="en-US" sz="2000" dirty="0" err="1"/>
              <a:t>Alméras</a:t>
            </a:r>
            <a:r>
              <a:rPr lang="en-US" sz="2000" dirty="0"/>
              <a:t> and </a:t>
            </a:r>
            <a:r>
              <a:rPr lang="en-US" sz="2000" dirty="0" err="1"/>
              <a:t>Calderón</a:t>
            </a:r>
            <a:r>
              <a:rPr lang="en-US" sz="2000" dirty="0"/>
              <a:t>, 2012). 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However, the </a:t>
            </a:r>
            <a:r>
              <a:rPr lang="en-US" sz="2000" dirty="0"/>
              <a:t>existing information is insufficient and the data generated from various sources are inconsistent among themselves.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966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683568" y="5229200"/>
            <a:ext cx="76328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1"/>
                </a:solidFill>
              </a:rPr>
              <a:t> 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Main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sources</a:t>
            </a:r>
            <a:r>
              <a:rPr lang="es-MX" b="1" dirty="0" smtClean="0">
                <a:solidFill>
                  <a:schemeClr val="accent1"/>
                </a:solidFill>
              </a:rPr>
              <a:t> of data </a:t>
            </a:r>
            <a:r>
              <a:rPr lang="es-MX" b="1" dirty="0" err="1" smtClean="0">
                <a:solidFill>
                  <a:schemeClr val="accent1"/>
                </a:solidFill>
              </a:rPr>
              <a:t>on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vaw</a:t>
            </a:r>
            <a:endParaRPr lang="es-MX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74810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761584" y="5446093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through surveys and administrative records are not mutually exclusive; they should be complementary.</a:t>
            </a:r>
            <a:endParaRPr lang="es-MX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365445795"/>
              </p:ext>
            </p:extLst>
          </p:nvPr>
        </p:nvGraphicFramePr>
        <p:xfrm>
          <a:off x="1187624" y="1052736"/>
          <a:ext cx="712879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556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548640"/>
          </a:xfrm>
        </p:spPr>
        <p:txBody>
          <a:bodyPr/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Advantages</a:t>
            </a:r>
            <a:r>
              <a:rPr lang="es-MX" b="1" dirty="0" smtClean="0">
                <a:solidFill>
                  <a:schemeClr val="accent1"/>
                </a:solidFill>
              </a:rPr>
              <a:t>  &amp; </a:t>
            </a:r>
            <a:r>
              <a:rPr lang="es-MX" b="1" dirty="0" err="1" smtClean="0">
                <a:solidFill>
                  <a:schemeClr val="accent1"/>
                </a:solidFill>
              </a:rPr>
              <a:t>disadvantages</a:t>
            </a:r>
            <a:r>
              <a:rPr lang="es-MX" b="1" dirty="0" smtClean="0">
                <a:solidFill>
                  <a:schemeClr val="accent1"/>
                </a:solidFill>
              </a:rPr>
              <a:t> of data </a:t>
            </a:r>
            <a:r>
              <a:rPr lang="es-MX" b="1" dirty="0" err="1" smtClean="0">
                <a:solidFill>
                  <a:schemeClr val="accent1"/>
                </a:solidFill>
              </a:rPr>
              <a:t>from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administrative</a:t>
            </a:r>
            <a:r>
              <a:rPr lang="es-MX" b="1" dirty="0" smtClean="0">
                <a:solidFill>
                  <a:schemeClr val="accent1"/>
                </a:solidFill>
              </a:rPr>
              <a:t> records</a:t>
            </a:r>
            <a:endParaRPr lang="es-MX" b="1" dirty="0">
              <a:solidFill>
                <a:schemeClr val="accent1"/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971600" y="1124744"/>
            <a:ext cx="3195776" cy="52117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s-MX" sz="2000" b="1" dirty="0" err="1" smtClean="0"/>
              <a:t>advantages</a:t>
            </a:r>
            <a:endParaRPr lang="es-MX" sz="2000" b="1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608834" cy="310896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s-MX" sz="2000" dirty="0" smtClean="0"/>
          </a:p>
          <a:p>
            <a:pPr>
              <a:buFont typeface="Arial" charset="0"/>
              <a:buChar char="•"/>
            </a:pPr>
            <a:r>
              <a:rPr lang="es-MX" sz="2000" dirty="0" err="1" smtClean="0"/>
              <a:t>Low</a:t>
            </a:r>
            <a:r>
              <a:rPr lang="es-MX" sz="2000" dirty="0" smtClean="0"/>
              <a:t> </a:t>
            </a:r>
            <a:r>
              <a:rPr lang="es-MX" sz="2000" dirty="0" err="1" smtClean="0"/>
              <a:t>cost</a:t>
            </a:r>
            <a:r>
              <a:rPr lang="es-MX" sz="20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s-MX" sz="2000" dirty="0" err="1" smtClean="0"/>
              <a:t>Usually</a:t>
            </a:r>
            <a:r>
              <a:rPr lang="es-MX" sz="2000" dirty="0" smtClean="0"/>
              <a:t> pre-</a:t>
            </a:r>
            <a:r>
              <a:rPr lang="es-MX" sz="2000" dirty="0" err="1" smtClean="0"/>
              <a:t>existing</a:t>
            </a:r>
            <a:r>
              <a:rPr lang="es-MX" sz="2000" dirty="0" smtClean="0"/>
              <a:t> </a:t>
            </a:r>
            <a:r>
              <a:rPr lang="es-MX" sz="2000" dirty="0" err="1" smtClean="0"/>
              <a:t>systems</a:t>
            </a:r>
            <a:r>
              <a:rPr lang="es-MX" sz="20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s-MX" sz="2000" dirty="0" err="1" smtClean="0"/>
              <a:t>Facilitate</a:t>
            </a:r>
            <a:r>
              <a:rPr lang="es-MX" sz="2000" dirty="0" smtClean="0"/>
              <a:t> </a:t>
            </a:r>
            <a:r>
              <a:rPr lang="es-MX" sz="2000" dirty="0" err="1" smtClean="0"/>
              <a:t>evaluation</a:t>
            </a:r>
            <a:r>
              <a:rPr lang="es-MX" sz="2000" dirty="0" smtClean="0"/>
              <a:t> of </a:t>
            </a:r>
            <a:r>
              <a:rPr lang="es-MX" sz="2000" dirty="0" err="1" smtClean="0"/>
              <a:t>services</a:t>
            </a:r>
            <a:r>
              <a:rPr lang="es-MX" sz="2000" dirty="0" smtClean="0"/>
              <a:t> &amp; </a:t>
            </a:r>
            <a:r>
              <a:rPr lang="es-MX" sz="2000" dirty="0" err="1" smtClean="0"/>
              <a:t>programs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860032" y="1124744"/>
            <a:ext cx="3384376" cy="54864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s-MX" sz="2000" b="1" dirty="0" err="1" smtClean="0"/>
              <a:t>disadvantages</a:t>
            </a:r>
            <a:endParaRPr lang="es-MX" sz="2000" b="1" dirty="0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4336480" cy="331132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Inconsistency </a:t>
            </a:r>
            <a:r>
              <a:rPr lang="en-US" dirty="0"/>
              <a:t>between data from different </a:t>
            </a:r>
            <a:r>
              <a:rPr lang="en-US" dirty="0" smtClean="0"/>
              <a:t>sources.</a:t>
            </a:r>
          </a:p>
          <a:p>
            <a:pPr>
              <a:buFont typeface="Arial" charset="0"/>
              <a:buChar char="•"/>
            </a:pPr>
            <a:r>
              <a:rPr lang="en-US" dirty="0"/>
              <a:t>Inadequate disaggregation of information (often not by sex</a:t>
            </a:r>
            <a:r>
              <a:rPr lang="en-US" dirty="0" smtClean="0"/>
              <a:t>).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Capture only some expressions of </a:t>
            </a:r>
            <a:r>
              <a:rPr lang="en-US" dirty="0" smtClean="0"/>
              <a:t>VAW.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Selectivity of data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Do not provide prevalence data.</a:t>
            </a:r>
          </a:p>
          <a:p>
            <a:endParaRPr lang="en-US" b="0" dirty="0"/>
          </a:p>
          <a:p>
            <a:endParaRPr lang="es-MX" b="0" dirty="0"/>
          </a:p>
        </p:txBody>
      </p:sp>
    </p:spTree>
    <p:extLst>
      <p:ext uri="{BB962C8B-B14F-4D97-AF65-F5344CB8AC3E}">
        <p14:creationId xmlns:p14="http://schemas.microsoft.com/office/powerpoint/2010/main" val="264788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5830" y="260648"/>
            <a:ext cx="7588324" cy="614968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ADVANTaGES</a:t>
            </a:r>
            <a:r>
              <a:rPr lang="en-US" b="1" dirty="0" smtClean="0">
                <a:solidFill>
                  <a:schemeClr val="accent1"/>
                </a:solidFill>
              </a:rPr>
              <a:t> &amp; DISADVANTAGES OF DATA FROM SURVEYS</a:t>
            </a:r>
            <a:endParaRPr lang="es-MX" b="1" dirty="0">
              <a:solidFill>
                <a:schemeClr val="accent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496" y="1676648"/>
            <a:ext cx="4464495" cy="3527352"/>
          </a:xfrm>
        </p:spPr>
        <p:txBody>
          <a:bodyPr>
            <a:normAutofit fontScale="70000" lnSpcReduction="20000"/>
          </a:bodyPr>
          <a:lstStyle/>
          <a:p>
            <a:r>
              <a:rPr lang="es-MX" sz="3600" b="0" dirty="0" smtClean="0"/>
              <a:t>.</a:t>
            </a:r>
            <a:r>
              <a:rPr lang="es-MX" b="0" dirty="0" smtClean="0"/>
              <a:t> 	</a:t>
            </a:r>
            <a:r>
              <a:rPr lang="es-MX" sz="2600" dirty="0" err="1" smtClean="0"/>
              <a:t>Representative</a:t>
            </a:r>
            <a:r>
              <a:rPr lang="es-MX" sz="2600" dirty="0" smtClean="0"/>
              <a:t> data.</a:t>
            </a:r>
          </a:p>
          <a:p>
            <a:pPr>
              <a:buFont typeface="Arial" charset="0"/>
              <a:buChar char="•"/>
            </a:pPr>
            <a:r>
              <a:rPr lang="es-MX" sz="2600" dirty="0" err="1" smtClean="0"/>
              <a:t>Specialized</a:t>
            </a:r>
            <a:r>
              <a:rPr lang="es-MX" sz="2600" dirty="0" smtClean="0"/>
              <a:t> </a:t>
            </a:r>
            <a:r>
              <a:rPr lang="es-MX" sz="2600" dirty="0" err="1" smtClean="0"/>
              <a:t>survey</a:t>
            </a:r>
            <a:r>
              <a:rPr lang="es-MX" sz="2600" dirty="0" smtClean="0"/>
              <a:t> </a:t>
            </a:r>
            <a:r>
              <a:rPr lang="es-MX" sz="2600" dirty="0" err="1" smtClean="0"/>
              <a:t>collects</a:t>
            </a:r>
            <a:r>
              <a:rPr lang="es-MX" sz="2600" dirty="0" smtClean="0"/>
              <a:t> </a:t>
            </a:r>
            <a:r>
              <a:rPr lang="es-MX" sz="2600" dirty="0" err="1" smtClean="0"/>
              <a:t>extensive</a:t>
            </a:r>
            <a:r>
              <a:rPr lang="es-MX" sz="2600" dirty="0" smtClean="0"/>
              <a:t> and </a:t>
            </a:r>
            <a:r>
              <a:rPr lang="es-MX" sz="2600" dirty="0" err="1" smtClean="0"/>
              <a:t>detailed</a:t>
            </a:r>
            <a:r>
              <a:rPr lang="es-MX" sz="2600" dirty="0" smtClean="0"/>
              <a:t> </a:t>
            </a:r>
            <a:r>
              <a:rPr lang="es-MX" sz="2600" dirty="0" err="1" smtClean="0"/>
              <a:t>information</a:t>
            </a:r>
            <a:r>
              <a:rPr lang="es-MX" sz="2600" dirty="0" smtClean="0"/>
              <a:t> and </a:t>
            </a:r>
            <a:r>
              <a:rPr lang="es-MX" sz="2600" dirty="0" err="1" smtClean="0"/>
              <a:t>allows</a:t>
            </a:r>
            <a:r>
              <a:rPr lang="es-MX" sz="2600" dirty="0" smtClean="0"/>
              <a:t> to </a:t>
            </a:r>
            <a:r>
              <a:rPr lang="es-MX" sz="2600" dirty="0" err="1" smtClean="0"/>
              <a:t>address</a:t>
            </a:r>
            <a:r>
              <a:rPr lang="es-MX" sz="2600" dirty="0" smtClean="0"/>
              <a:t> </a:t>
            </a:r>
            <a:r>
              <a:rPr lang="es-MX" sz="2600" dirty="0" err="1" smtClean="0"/>
              <a:t>ethical</a:t>
            </a:r>
            <a:r>
              <a:rPr lang="es-MX" sz="2600" dirty="0" smtClean="0"/>
              <a:t> and safety </a:t>
            </a:r>
            <a:r>
              <a:rPr lang="es-MX" sz="2600" dirty="0" err="1" smtClean="0"/>
              <a:t>issues</a:t>
            </a:r>
            <a:r>
              <a:rPr lang="es-MX" sz="26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sz="2600" dirty="0"/>
              <a:t>Characterization of the violent facts, victim, </a:t>
            </a:r>
            <a:r>
              <a:rPr lang="en-US" sz="2600" dirty="0" smtClean="0"/>
              <a:t>aggressor, </a:t>
            </a:r>
            <a:r>
              <a:rPr lang="en-US" sz="2600" dirty="0"/>
              <a:t>and place.</a:t>
            </a:r>
          </a:p>
          <a:p>
            <a:pPr>
              <a:buFont typeface="Arial" charset="0"/>
              <a:buChar char="•"/>
            </a:pPr>
            <a:r>
              <a:rPr lang="es-MX" sz="2600" dirty="0" smtClean="0"/>
              <a:t>ONLY </a:t>
            </a:r>
            <a:r>
              <a:rPr lang="es-MX" sz="2600" dirty="0" err="1" smtClean="0"/>
              <a:t>source</a:t>
            </a:r>
            <a:r>
              <a:rPr lang="es-MX" sz="2600" dirty="0" smtClean="0"/>
              <a:t> </a:t>
            </a:r>
            <a:r>
              <a:rPr lang="es-MX" sz="2600" dirty="0" err="1" smtClean="0"/>
              <a:t>that</a:t>
            </a:r>
            <a:r>
              <a:rPr lang="es-MX" sz="2600" dirty="0" smtClean="0"/>
              <a:t> </a:t>
            </a:r>
            <a:r>
              <a:rPr lang="es-MX" sz="2600" dirty="0" err="1" smtClean="0"/>
              <a:t>allows</a:t>
            </a:r>
            <a:r>
              <a:rPr lang="es-MX" sz="2600" dirty="0" smtClean="0"/>
              <a:t> </a:t>
            </a:r>
            <a:r>
              <a:rPr lang="es-MX" sz="2600" dirty="0" err="1" smtClean="0"/>
              <a:t>estimation</a:t>
            </a:r>
            <a:r>
              <a:rPr lang="es-MX" sz="2600" dirty="0" smtClean="0"/>
              <a:t> of </a:t>
            </a:r>
            <a:r>
              <a:rPr lang="es-MX" sz="2600" dirty="0" err="1" smtClean="0"/>
              <a:t>the</a:t>
            </a:r>
            <a:r>
              <a:rPr lang="es-MX" sz="2600" dirty="0" smtClean="0"/>
              <a:t> </a:t>
            </a:r>
            <a:r>
              <a:rPr lang="es-MX" sz="2600" dirty="0" err="1" smtClean="0"/>
              <a:t>magnitude</a:t>
            </a:r>
            <a:r>
              <a:rPr lang="es-MX" sz="2600" dirty="0" smtClean="0"/>
              <a:t> of </a:t>
            </a:r>
            <a:r>
              <a:rPr lang="es-MX" sz="2600" dirty="0" err="1" smtClean="0"/>
              <a:t>different</a:t>
            </a:r>
            <a:r>
              <a:rPr lang="es-MX" sz="2600" dirty="0" smtClean="0"/>
              <a:t> </a:t>
            </a:r>
            <a:r>
              <a:rPr lang="es-MX" sz="2600" dirty="0" err="1" smtClean="0"/>
              <a:t>types</a:t>
            </a:r>
            <a:r>
              <a:rPr lang="es-MX" sz="2600" dirty="0" smtClean="0"/>
              <a:t> of VAW.</a:t>
            </a:r>
          </a:p>
          <a:p>
            <a:endParaRPr lang="es-MX" b="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427983" y="1701848"/>
            <a:ext cx="4464497" cy="3108960"/>
          </a:xfrm>
        </p:spPr>
        <p:txBody>
          <a:bodyPr>
            <a:normAutofit/>
          </a:bodyPr>
          <a:lstStyle/>
          <a:p>
            <a:r>
              <a:rPr lang="es-MX" b="0" dirty="0" smtClean="0"/>
              <a:t>. </a:t>
            </a:r>
            <a:r>
              <a:rPr lang="es-MX" sz="1900" dirty="0" smtClean="0"/>
              <a:t>HIGH COST.</a:t>
            </a:r>
          </a:p>
          <a:p>
            <a:r>
              <a:rPr lang="es-MX" sz="1900" dirty="0" smtClean="0"/>
              <a:t>. </a:t>
            </a:r>
            <a:r>
              <a:rPr lang="es-MX" sz="1900" dirty="0" err="1" smtClean="0"/>
              <a:t>Inconsistency</a:t>
            </a:r>
            <a:r>
              <a:rPr lang="es-MX" sz="1900" dirty="0" smtClean="0"/>
              <a:t> of data </a:t>
            </a:r>
            <a:r>
              <a:rPr lang="es-MX" sz="1900" dirty="0" err="1" smtClean="0"/>
              <a:t>from</a:t>
            </a:r>
            <a:r>
              <a:rPr lang="es-MX" sz="1900" dirty="0"/>
              <a:t> </a:t>
            </a:r>
            <a:r>
              <a:rPr lang="es-MX" sz="1900" dirty="0" err="1" smtClean="0"/>
              <a:t>different</a:t>
            </a:r>
            <a:r>
              <a:rPr lang="es-MX" sz="1900" dirty="0" smtClean="0"/>
              <a:t> </a:t>
            </a:r>
            <a:r>
              <a:rPr lang="es-MX" sz="1900" dirty="0" err="1" smtClean="0"/>
              <a:t>surveys</a:t>
            </a:r>
            <a:r>
              <a:rPr lang="es-MX" sz="1900" dirty="0" smtClean="0"/>
              <a:t>.</a:t>
            </a:r>
          </a:p>
          <a:p>
            <a:r>
              <a:rPr lang="es-MX" sz="1900" dirty="0" smtClean="0"/>
              <a:t>. </a:t>
            </a:r>
            <a:r>
              <a:rPr lang="en-US" sz="1900" dirty="0"/>
              <a:t>Methodological differences in the development which </a:t>
            </a:r>
            <a:r>
              <a:rPr lang="en-US" sz="1900" dirty="0" smtClean="0"/>
              <a:t>hinder </a:t>
            </a:r>
            <a:r>
              <a:rPr lang="en-US" sz="1900" dirty="0"/>
              <a:t>the comparability of the data.</a:t>
            </a:r>
            <a:endParaRPr lang="es-MX" sz="1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5846"/>
            <a:ext cx="3200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1055846"/>
            <a:ext cx="345598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12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Difficulties experienced</a:t>
            </a:r>
            <a:endParaRPr lang="es-MX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781488" cy="357984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.   Methodological </a:t>
            </a:r>
            <a:r>
              <a:rPr lang="en-US" sz="2400" dirty="0"/>
              <a:t>changes </a:t>
            </a:r>
            <a:r>
              <a:rPr lang="en-US" sz="2400" dirty="0" smtClean="0"/>
              <a:t> from one survey to another that </a:t>
            </a:r>
            <a:r>
              <a:rPr lang="en-US" sz="2400" dirty="0"/>
              <a:t>hamper the comparability of the </a:t>
            </a:r>
            <a:r>
              <a:rPr lang="en-US" sz="2400" dirty="0" smtClean="0"/>
              <a:t>data.</a:t>
            </a:r>
          </a:p>
          <a:p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Ethical </a:t>
            </a:r>
            <a:r>
              <a:rPr lang="en-US" sz="2400" dirty="0"/>
              <a:t>dilemmas </a:t>
            </a:r>
            <a:r>
              <a:rPr lang="en-US" sz="2400" dirty="0" smtClean="0"/>
              <a:t>approaching survivors of violence.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Importance of offering psychological support to the interviewers and reference to services to the </a:t>
            </a:r>
            <a:r>
              <a:rPr lang="en-US" sz="2400" dirty="0" smtClean="0"/>
              <a:t>interviewees </a:t>
            </a:r>
            <a:r>
              <a:rPr lang="en-US" sz="2400" dirty="0" smtClean="0"/>
              <a:t>(if needed/required).</a:t>
            </a:r>
          </a:p>
          <a:p>
            <a:pPr>
              <a:buFont typeface="Arial" charset="0"/>
              <a:buChar char="•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16739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>
                <a:solidFill>
                  <a:schemeClr val="accent1"/>
                </a:solidFill>
              </a:rPr>
              <a:t>Challenges</a:t>
            </a:r>
            <a:r>
              <a:rPr lang="es-MX" b="1" dirty="0" smtClean="0">
                <a:solidFill>
                  <a:schemeClr val="accent1"/>
                </a:solidFill>
              </a:rPr>
              <a:t>/OPPORTUNITIES</a:t>
            </a:r>
            <a:endParaRPr lang="es-MX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00628"/>
            <a:ext cx="8280920" cy="3579849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Need </a:t>
            </a:r>
            <a:r>
              <a:rPr lang="en-US" sz="2400" dirty="0"/>
              <a:t>to achieve comparability and complementarity between national administrative records and </a:t>
            </a:r>
            <a:r>
              <a:rPr lang="en-US" sz="2400" dirty="0" smtClean="0"/>
              <a:t>surveys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International comparability of the </a:t>
            </a:r>
            <a:r>
              <a:rPr lang="en-US" sz="2400" dirty="0" smtClean="0"/>
              <a:t>data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sz="2400" dirty="0"/>
              <a:t>Data as fundamental input </a:t>
            </a:r>
            <a:r>
              <a:rPr lang="en-US" sz="2400" dirty="0" smtClean="0"/>
              <a:t>to </a:t>
            </a:r>
            <a:r>
              <a:rPr lang="en-US" sz="2400" dirty="0"/>
              <a:t>public </a:t>
            </a:r>
            <a:r>
              <a:rPr lang="en-US" sz="2400" dirty="0" smtClean="0"/>
              <a:t>policies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13313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65760"/>
            <a:ext cx="8424936" cy="548640"/>
          </a:xfrm>
        </p:spPr>
        <p:txBody>
          <a:bodyPr/>
          <a:lstStyle/>
          <a:p>
            <a:r>
              <a:rPr lang="es-MX" b="1" dirty="0" err="1">
                <a:solidFill>
                  <a:schemeClr val="accent1"/>
                </a:solidFill>
              </a:rPr>
              <a:t>accumulated</a:t>
            </a:r>
            <a:r>
              <a:rPr lang="es-MX" b="1" dirty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learnings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from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past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experiences</a:t>
            </a:r>
            <a:endParaRPr lang="es-MX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96752"/>
            <a:ext cx="7520940" cy="391254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Sum </a:t>
            </a:r>
            <a:r>
              <a:rPr lang="en-US" sz="2400" dirty="0"/>
              <a:t>of different actors and sectors of society in the task </a:t>
            </a:r>
            <a:r>
              <a:rPr lang="en-US" sz="2400" dirty="0" smtClean="0"/>
              <a:t>of generating information.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Relevance of collecting information </a:t>
            </a:r>
            <a:r>
              <a:rPr lang="en-US" sz="2400" dirty="0"/>
              <a:t>on various forms of violence against women (not only partner violence</a:t>
            </a:r>
            <a:r>
              <a:rPr lang="en-US" sz="2400" dirty="0" smtClean="0"/>
              <a:t>).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Gathering </a:t>
            </a:r>
            <a:r>
              <a:rPr lang="en-US" sz="2400" dirty="0" smtClean="0"/>
              <a:t>representative information at national level </a:t>
            </a:r>
            <a:r>
              <a:rPr lang="en-US" sz="2400" dirty="0" smtClean="0">
                <a:solidFill>
                  <a:schemeClr val="accent1"/>
                </a:solidFill>
              </a:rPr>
              <a:t>and</a:t>
            </a:r>
            <a:r>
              <a:rPr lang="en-US" sz="2400" dirty="0" smtClean="0"/>
              <a:t> also representative </a:t>
            </a:r>
            <a:r>
              <a:rPr lang="en-US" sz="2400" dirty="0"/>
              <a:t>of certain population </a:t>
            </a:r>
            <a:r>
              <a:rPr lang="en-US" sz="2400" dirty="0" smtClean="0"/>
              <a:t>subgroups (indigenous, migrants, poor, </a:t>
            </a:r>
            <a:r>
              <a:rPr lang="en-US" sz="2400" dirty="0" smtClean="0"/>
              <a:t>etc.).</a:t>
            </a:r>
            <a:endParaRPr lang="en-US" sz="2400" dirty="0" smtClean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268734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934</TotalTime>
  <Words>417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Maiandra GD</vt:lpstr>
      <vt:lpstr>Tunga</vt:lpstr>
      <vt:lpstr>Verdana</vt:lpstr>
      <vt:lpstr>Wingdings</vt:lpstr>
      <vt:lpstr>Ángulos</vt:lpstr>
      <vt:lpstr>Producing national statistics on violence against women:  Data sources, challenges and lessons learned </vt:lpstr>
      <vt:lpstr>Relevance of Statistical Data on VAW</vt:lpstr>
      <vt:lpstr>Data on vaw in latin america &amp; CARIBBEAN</vt:lpstr>
      <vt:lpstr>  Main sources of data on vaw</vt:lpstr>
      <vt:lpstr>Advantages  &amp; disadvantages of data from administrative records</vt:lpstr>
      <vt:lpstr>ADVANTaGES &amp; DISADVANTAGES OF DATA FROM SURVEYS</vt:lpstr>
      <vt:lpstr>Difficulties experienced</vt:lpstr>
      <vt:lpstr>Challenges/OPPORTUNITIES</vt:lpstr>
      <vt:lpstr>accumulated learnings from past experiences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Producing national statistics on violence against women:  Data sources, challenges and lessons learned</dc:title>
  <dc:creator>Irene</dc:creator>
  <cp:lastModifiedBy>Juncal Plazaola Castaño</cp:lastModifiedBy>
  <cp:revision>43</cp:revision>
  <dcterms:created xsi:type="dcterms:W3CDTF">2016-03-07T14:27:13Z</dcterms:created>
  <dcterms:modified xsi:type="dcterms:W3CDTF">2016-03-14T14:32:57Z</dcterms:modified>
</cp:coreProperties>
</file>