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media/image13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268" r:id="rId6"/>
    <p:sldId id="4309" r:id="rId7"/>
    <p:sldId id="289" r:id="rId8"/>
    <p:sldId id="271" r:id="rId9"/>
    <p:sldId id="270" r:id="rId10"/>
    <p:sldId id="4318" r:id="rId11"/>
    <p:sldId id="272" r:id="rId12"/>
    <p:sldId id="4316" r:id="rId13"/>
    <p:sldId id="325" r:id="rId14"/>
    <p:sldId id="310" r:id="rId15"/>
    <p:sldId id="265" r:id="rId16"/>
    <p:sldId id="4315" r:id="rId17"/>
    <p:sldId id="4317" r:id="rId18"/>
    <p:sldId id="319" r:id="rId19"/>
    <p:sldId id="259" r:id="rId20"/>
    <p:sldId id="4314" r:id="rId21"/>
    <p:sldId id="348" r:id="rId22"/>
    <p:sldId id="4310" r:id="rId23"/>
    <p:sldId id="4312" r:id="rId24"/>
    <p:sldId id="4313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7" autoAdjust="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74AB7-DAC6-427A-B970-7427CBF9063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7C0D311-FEF7-415A-8DDD-504DE5A8517E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dirty="0">
              <a:solidFill>
                <a:schemeClr val="bg1"/>
              </a:solidFill>
              <a:latin typeface="Gill Sans MT"/>
            </a:rPr>
            <a:t>Understanding</a:t>
          </a:r>
          <a:r>
            <a:rPr lang="en-US" sz="2800" b="1" dirty="0">
              <a:solidFill>
                <a:srgbClr val="000000"/>
              </a:solidFill>
              <a:latin typeface="Gill Sans MT"/>
            </a:rPr>
            <a:t>:  Regional Study in 10 COs</a:t>
          </a:r>
        </a:p>
      </dgm:t>
    </dgm:pt>
    <dgm:pt modelId="{37CB8D3A-F08F-42A3-8DD1-AA889FA564E3}" type="parTrans" cxnId="{D2B4BBD5-2C4A-434C-9DD6-5078D45EB09C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7B516167-2421-4DD3-A214-6E6865945D19}" type="sibTrans" cxnId="{D2B4BBD5-2C4A-434C-9DD6-5078D45EB09C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3A7BB29F-D929-4431-81B5-F2212199A67C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dirty="0">
              <a:solidFill>
                <a:schemeClr val="bg1"/>
              </a:solidFill>
              <a:latin typeface="Gill Sans MT"/>
            </a:rPr>
            <a:t>Micro-Macro Linkage</a:t>
          </a:r>
          <a:r>
            <a:rPr lang="en-US" sz="2800" b="1" dirty="0">
              <a:solidFill>
                <a:srgbClr val="000000"/>
              </a:solidFill>
              <a:latin typeface="Gill Sans MT"/>
            </a:rPr>
            <a:t>:  Local to National </a:t>
          </a:r>
        </a:p>
      </dgm:t>
    </dgm:pt>
    <dgm:pt modelId="{D2DBB660-6EB9-430B-9352-CCF9C89C04F8}" type="parTrans" cxnId="{26FF16D7-B462-46ED-A1DD-75F00F852681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CE5AC175-CDD0-4304-892C-A63057851E7B}" type="sibTrans" cxnId="{26FF16D7-B462-46ED-A1DD-75F00F852681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857B15E5-6BB7-4B5B-BFB8-0AC6811D3A4D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dirty="0">
              <a:solidFill>
                <a:schemeClr val="bg1"/>
              </a:solidFill>
              <a:latin typeface="Gill Sans MT"/>
            </a:rPr>
            <a:t>Broadening Scope</a:t>
          </a:r>
          <a:r>
            <a:rPr lang="en-US" sz="2800" b="1" dirty="0">
              <a:solidFill>
                <a:srgbClr val="000000"/>
              </a:solidFill>
              <a:latin typeface="Gill Sans MT"/>
            </a:rPr>
            <a:t>: Youth; Faith; Traditional</a:t>
          </a:r>
        </a:p>
      </dgm:t>
    </dgm:pt>
    <dgm:pt modelId="{B9FEDF9C-8662-4BA5-A988-A540B88D78C4}" type="parTrans" cxnId="{17AB1BEE-FBFE-4A3A-8ABF-C78A93E422DC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EC7ACACD-B492-41DC-91E5-1549094DBA80}" type="sibTrans" cxnId="{17AB1BEE-FBFE-4A3A-8ABF-C78A93E422DC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276A6119-1992-4835-844A-F86F34DD7A71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dirty="0">
              <a:solidFill>
                <a:schemeClr val="bg1"/>
              </a:solidFill>
              <a:latin typeface="Gill Sans MT"/>
            </a:rPr>
            <a:t>Institutionalization</a:t>
          </a:r>
          <a:r>
            <a:rPr lang="en-US" sz="2800" b="1" dirty="0">
              <a:solidFill>
                <a:srgbClr val="000000"/>
              </a:solidFill>
              <a:latin typeface="Gill Sans MT"/>
            </a:rPr>
            <a:t>: Governance</a:t>
          </a:r>
        </a:p>
      </dgm:t>
    </dgm:pt>
    <dgm:pt modelId="{D2C2E2D3-80ED-4A15-ABA0-53E8F8A98E84}" type="parTrans" cxnId="{013CD92A-5098-4D54-A981-3CA03470A7C1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98FEDB6F-66C6-4351-B533-766524B9F39E}" type="sibTrans" cxnId="{013CD92A-5098-4D54-A981-3CA03470A7C1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A497D5FE-7A5E-4796-AD5D-B536B3189F0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dirty="0">
              <a:solidFill>
                <a:schemeClr val="bg1"/>
              </a:solidFill>
              <a:latin typeface="Gill Sans MT"/>
            </a:rPr>
            <a:t>Technical Capacity</a:t>
          </a:r>
          <a:r>
            <a:rPr lang="en-US" sz="2800" b="1" dirty="0">
              <a:solidFill>
                <a:srgbClr val="000000"/>
              </a:solidFill>
              <a:latin typeface="Gill Sans MT"/>
            </a:rPr>
            <a:t>: Advocacy &amp; Policy </a:t>
          </a:r>
        </a:p>
      </dgm:t>
    </dgm:pt>
    <dgm:pt modelId="{92167F0C-EF1A-4C08-8528-975093D97F63}" type="parTrans" cxnId="{908EB3B5-FF6E-4823-90CA-3CFFE337228B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FD544FB9-0322-47C4-B455-3680C9DF506D}" type="sibTrans" cxnId="{908EB3B5-FF6E-4823-90CA-3CFFE337228B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903E9170-9614-4747-83C8-D2382DD986CE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dirty="0">
              <a:solidFill>
                <a:schemeClr val="bg1"/>
              </a:solidFill>
              <a:latin typeface="Gill Sans MT"/>
            </a:rPr>
            <a:t>Political Awareness</a:t>
          </a:r>
          <a:r>
            <a:rPr lang="en-US" sz="2800" b="1" dirty="0">
              <a:solidFill>
                <a:srgbClr val="000000"/>
              </a:solidFill>
              <a:latin typeface="Gill Sans MT"/>
            </a:rPr>
            <a:t>: Feminism &amp; Rights</a:t>
          </a:r>
        </a:p>
      </dgm:t>
    </dgm:pt>
    <dgm:pt modelId="{F0E7CF17-FBCE-417D-B204-2161767BF2B6}" type="parTrans" cxnId="{8E8016C2-8207-4230-8EEB-F5B1F0410924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A96AB2EC-F07B-491D-A368-8B7130827369}" type="sibTrans" cxnId="{8E8016C2-8207-4230-8EEB-F5B1F0410924}">
      <dgm:prSet/>
      <dgm:spPr/>
      <dgm:t>
        <a:bodyPr/>
        <a:lstStyle/>
        <a:p>
          <a:endParaRPr lang="fr-FR" sz="2800">
            <a:solidFill>
              <a:srgbClr val="000000"/>
            </a:solidFill>
          </a:endParaRPr>
        </a:p>
      </dgm:t>
    </dgm:pt>
    <dgm:pt modelId="{E1FB18C6-7F29-4552-A928-D9E1777A46D3}" type="pres">
      <dgm:prSet presAssocID="{FDE74AB7-DAC6-427A-B970-7427CBF90630}" presName="Name0" presStyleCnt="0">
        <dgm:presLayoutVars>
          <dgm:chMax val="7"/>
          <dgm:chPref val="7"/>
          <dgm:dir/>
        </dgm:presLayoutVars>
      </dgm:prSet>
      <dgm:spPr/>
    </dgm:pt>
    <dgm:pt modelId="{CD944A0F-7FA3-4C28-B15D-D3674395526B}" type="pres">
      <dgm:prSet presAssocID="{FDE74AB7-DAC6-427A-B970-7427CBF90630}" presName="Name1" presStyleCnt="0"/>
      <dgm:spPr/>
    </dgm:pt>
    <dgm:pt modelId="{27C8CF62-6818-4948-9DDB-62AE6DCD372F}" type="pres">
      <dgm:prSet presAssocID="{FDE74AB7-DAC6-427A-B970-7427CBF90630}" presName="cycle" presStyleCnt="0"/>
      <dgm:spPr/>
    </dgm:pt>
    <dgm:pt modelId="{83903403-581A-4448-816C-FD338766D2C0}" type="pres">
      <dgm:prSet presAssocID="{FDE74AB7-DAC6-427A-B970-7427CBF90630}" presName="srcNode" presStyleLbl="node1" presStyleIdx="0" presStyleCnt="6"/>
      <dgm:spPr/>
    </dgm:pt>
    <dgm:pt modelId="{5854D2CF-8CA5-4468-B821-38DE2B231965}" type="pres">
      <dgm:prSet presAssocID="{FDE74AB7-DAC6-427A-B970-7427CBF90630}" presName="conn" presStyleLbl="parChTrans1D2" presStyleIdx="0" presStyleCnt="1"/>
      <dgm:spPr/>
    </dgm:pt>
    <dgm:pt modelId="{12FF65D8-C670-4020-A19C-DFAC3AE64DDF}" type="pres">
      <dgm:prSet presAssocID="{FDE74AB7-DAC6-427A-B970-7427CBF90630}" presName="extraNode" presStyleLbl="node1" presStyleIdx="0" presStyleCnt="6"/>
      <dgm:spPr/>
    </dgm:pt>
    <dgm:pt modelId="{3FACE389-0FDB-45B2-A21C-028A98BAD2B5}" type="pres">
      <dgm:prSet presAssocID="{FDE74AB7-DAC6-427A-B970-7427CBF90630}" presName="dstNode" presStyleLbl="node1" presStyleIdx="0" presStyleCnt="6"/>
      <dgm:spPr/>
    </dgm:pt>
    <dgm:pt modelId="{8C4A50F8-0FAA-485B-A2D1-4D01A3F06FD3}" type="pres">
      <dgm:prSet presAssocID="{D7C0D311-FEF7-415A-8DDD-504DE5A8517E}" presName="text_1" presStyleLbl="node1" presStyleIdx="0" presStyleCnt="6">
        <dgm:presLayoutVars>
          <dgm:bulletEnabled val="1"/>
        </dgm:presLayoutVars>
      </dgm:prSet>
      <dgm:spPr/>
    </dgm:pt>
    <dgm:pt modelId="{D8E51195-9F20-411C-B0D2-737FCBDAFE9E}" type="pres">
      <dgm:prSet presAssocID="{D7C0D311-FEF7-415A-8DDD-504DE5A8517E}" presName="accent_1" presStyleCnt="0"/>
      <dgm:spPr/>
    </dgm:pt>
    <dgm:pt modelId="{AC930DDA-3854-4348-BA5E-FC3E09D3C904}" type="pres">
      <dgm:prSet presAssocID="{D7C0D311-FEF7-415A-8DDD-504DE5A8517E}" presName="accentRepeatNode" presStyleLbl="solidFgAcc1" presStyleIdx="0" presStyleCnt="6"/>
      <dgm:spPr/>
    </dgm:pt>
    <dgm:pt modelId="{3E6E3362-C715-4917-A315-9D1CB267A5FB}" type="pres">
      <dgm:prSet presAssocID="{903E9170-9614-4747-83C8-D2382DD986CE}" presName="text_2" presStyleLbl="node1" presStyleIdx="1" presStyleCnt="6">
        <dgm:presLayoutVars>
          <dgm:bulletEnabled val="1"/>
        </dgm:presLayoutVars>
      </dgm:prSet>
      <dgm:spPr/>
    </dgm:pt>
    <dgm:pt modelId="{C1BB0B25-BA8B-4BFE-8296-2ABFDB726F8B}" type="pres">
      <dgm:prSet presAssocID="{903E9170-9614-4747-83C8-D2382DD986CE}" presName="accent_2" presStyleCnt="0"/>
      <dgm:spPr/>
    </dgm:pt>
    <dgm:pt modelId="{31563D19-8BAE-4C4D-B66C-0356EF71ED77}" type="pres">
      <dgm:prSet presAssocID="{903E9170-9614-4747-83C8-D2382DD986CE}" presName="accentRepeatNode" presStyleLbl="solidFgAcc1" presStyleIdx="1" presStyleCnt="6"/>
      <dgm:spPr/>
    </dgm:pt>
    <dgm:pt modelId="{702CEF81-6522-493D-AA4B-7403463022DA}" type="pres">
      <dgm:prSet presAssocID="{A497D5FE-7A5E-4796-AD5D-B536B3189F02}" presName="text_3" presStyleLbl="node1" presStyleIdx="2" presStyleCnt="6">
        <dgm:presLayoutVars>
          <dgm:bulletEnabled val="1"/>
        </dgm:presLayoutVars>
      </dgm:prSet>
      <dgm:spPr/>
    </dgm:pt>
    <dgm:pt modelId="{DEDEBC90-477E-408B-B264-FEBA3685A27E}" type="pres">
      <dgm:prSet presAssocID="{A497D5FE-7A5E-4796-AD5D-B536B3189F02}" presName="accent_3" presStyleCnt="0"/>
      <dgm:spPr/>
    </dgm:pt>
    <dgm:pt modelId="{E811D962-B8C7-4FC7-9EFC-F15A43EB5A9F}" type="pres">
      <dgm:prSet presAssocID="{A497D5FE-7A5E-4796-AD5D-B536B3189F02}" presName="accentRepeatNode" presStyleLbl="solidFgAcc1" presStyleIdx="2" presStyleCnt="6"/>
      <dgm:spPr/>
    </dgm:pt>
    <dgm:pt modelId="{61CEA6C6-952D-4BAE-9D56-0DC3AB7D5926}" type="pres">
      <dgm:prSet presAssocID="{276A6119-1992-4835-844A-F86F34DD7A71}" presName="text_4" presStyleLbl="node1" presStyleIdx="3" presStyleCnt="6">
        <dgm:presLayoutVars>
          <dgm:bulletEnabled val="1"/>
        </dgm:presLayoutVars>
      </dgm:prSet>
      <dgm:spPr/>
    </dgm:pt>
    <dgm:pt modelId="{47BD6947-E81B-4B3A-BFF8-FBF684069A11}" type="pres">
      <dgm:prSet presAssocID="{276A6119-1992-4835-844A-F86F34DD7A71}" presName="accent_4" presStyleCnt="0"/>
      <dgm:spPr/>
    </dgm:pt>
    <dgm:pt modelId="{DBC1C31A-0A0E-408A-860F-C3903206EE89}" type="pres">
      <dgm:prSet presAssocID="{276A6119-1992-4835-844A-F86F34DD7A71}" presName="accentRepeatNode" presStyleLbl="solidFgAcc1" presStyleIdx="3" presStyleCnt="6"/>
      <dgm:spPr/>
    </dgm:pt>
    <dgm:pt modelId="{4CE7D45C-A248-476B-A6CC-B912A3C28310}" type="pres">
      <dgm:prSet presAssocID="{3A7BB29F-D929-4431-81B5-F2212199A67C}" presName="text_5" presStyleLbl="node1" presStyleIdx="4" presStyleCnt="6">
        <dgm:presLayoutVars>
          <dgm:bulletEnabled val="1"/>
        </dgm:presLayoutVars>
      </dgm:prSet>
      <dgm:spPr/>
    </dgm:pt>
    <dgm:pt modelId="{35C0C605-8914-4494-B97B-D7E26D50DA58}" type="pres">
      <dgm:prSet presAssocID="{3A7BB29F-D929-4431-81B5-F2212199A67C}" presName="accent_5" presStyleCnt="0"/>
      <dgm:spPr/>
    </dgm:pt>
    <dgm:pt modelId="{82C0415A-E50E-4332-B221-F3922DEF8E74}" type="pres">
      <dgm:prSet presAssocID="{3A7BB29F-D929-4431-81B5-F2212199A67C}" presName="accentRepeatNode" presStyleLbl="solidFgAcc1" presStyleIdx="4" presStyleCnt="6"/>
      <dgm:spPr/>
    </dgm:pt>
    <dgm:pt modelId="{6148C7CF-CFD5-439D-B54B-22FB6E7CF84F}" type="pres">
      <dgm:prSet presAssocID="{857B15E5-6BB7-4B5B-BFB8-0AC6811D3A4D}" presName="text_6" presStyleLbl="node1" presStyleIdx="5" presStyleCnt="6">
        <dgm:presLayoutVars>
          <dgm:bulletEnabled val="1"/>
        </dgm:presLayoutVars>
      </dgm:prSet>
      <dgm:spPr/>
    </dgm:pt>
    <dgm:pt modelId="{78E6C508-B6FB-4A65-838F-3B9AF341D0D4}" type="pres">
      <dgm:prSet presAssocID="{857B15E5-6BB7-4B5B-BFB8-0AC6811D3A4D}" presName="accent_6" presStyleCnt="0"/>
      <dgm:spPr/>
    </dgm:pt>
    <dgm:pt modelId="{F3F0DAE2-D335-49A7-AD6D-8F7D89FFEDE2}" type="pres">
      <dgm:prSet presAssocID="{857B15E5-6BB7-4B5B-BFB8-0AC6811D3A4D}" presName="accentRepeatNode" presStyleLbl="solidFgAcc1" presStyleIdx="5" presStyleCnt="6"/>
      <dgm:spPr/>
    </dgm:pt>
  </dgm:ptLst>
  <dgm:cxnLst>
    <dgm:cxn modelId="{82FF9F10-984D-4A58-9F94-85BE97AED502}" type="presOf" srcId="{A497D5FE-7A5E-4796-AD5D-B536B3189F02}" destId="{702CEF81-6522-493D-AA4B-7403463022DA}" srcOrd="0" destOrd="0" presId="urn:microsoft.com/office/officeart/2008/layout/VerticalCurvedList"/>
    <dgm:cxn modelId="{EA04A420-85DB-47D1-9ED0-2D31DDE8B31F}" type="presOf" srcId="{FDE74AB7-DAC6-427A-B970-7427CBF90630}" destId="{E1FB18C6-7F29-4552-A928-D9E1777A46D3}" srcOrd="0" destOrd="0" presId="urn:microsoft.com/office/officeart/2008/layout/VerticalCurvedList"/>
    <dgm:cxn modelId="{013CD92A-5098-4D54-A981-3CA03470A7C1}" srcId="{FDE74AB7-DAC6-427A-B970-7427CBF90630}" destId="{276A6119-1992-4835-844A-F86F34DD7A71}" srcOrd="3" destOrd="0" parTransId="{D2C2E2D3-80ED-4A15-ABA0-53E8F8A98E84}" sibTransId="{98FEDB6F-66C6-4351-B533-766524B9F39E}"/>
    <dgm:cxn modelId="{C65EA34C-016D-44BF-8227-9098D40A6810}" type="presOf" srcId="{3A7BB29F-D929-4431-81B5-F2212199A67C}" destId="{4CE7D45C-A248-476B-A6CC-B912A3C28310}" srcOrd="0" destOrd="0" presId="urn:microsoft.com/office/officeart/2008/layout/VerticalCurvedList"/>
    <dgm:cxn modelId="{AAEA2E6D-03A3-4281-A575-2A63F4CC09CC}" type="presOf" srcId="{7B516167-2421-4DD3-A214-6E6865945D19}" destId="{5854D2CF-8CA5-4468-B821-38DE2B231965}" srcOrd="0" destOrd="0" presId="urn:microsoft.com/office/officeart/2008/layout/VerticalCurvedList"/>
    <dgm:cxn modelId="{88FB2C56-8AA4-45A6-90A6-C6DCE9C564DB}" type="presOf" srcId="{276A6119-1992-4835-844A-F86F34DD7A71}" destId="{61CEA6C6-952D-4BAE-9D56-0DC3AB7D5926}" srcOrd="0" destOrd="0" presId="urn:microsoft.com/office/officeart/2008/layout/VerticalCurvedList"/>
    <dgm:cxn modelId="{90A2E890-C70F-406B-8974-F12EDD117D4F}" type="presOf" srcId="{903E9170-9614-4747-83C8-D2382DD986CE}" destId="{3E6E3362-C715-4917-A315-9D1CB267A5FB}" srcOrd="0" destOrd="0" presId="urn:microsoft.com/office/officeart/2008/layout/VerticalCurvedList"/>
    <dgm:cxn modelId="{908EB3B5-FF6E-4823-90CA-3CFFE337228B}" srcId="{FDE74AB7-DAC6-427A-B970-7427CBF90630}" destId="{A497D5FE-7A5E-4796-AD5D-B536B3189F02}" srcOrd="2" destOrd="0" parTransId="{92167F0C-EF1A-4C08-8528-975093D97F63}" sibTransId="{FD544FB9-0322-47C4-B455-3680C9DF506D}"/>
    <dgm:cxn modelId="{8E8016C2-8207-4230-8EEB-F5B1F0410924}" srcId="{FDE74AB7-DAC6-427A-B970-7427CBF90630}" destId="{903E9170-9614-4747-83C8-D2382DD986CE}" srcOrd="1" destOrd="0" parTransId="{F0E7CF17-FBCE-417D-B204-2161767BF2B6}" sibTransId="{A96AB2EC-F07B-491D-A368-8B7130827369}"/>
    <dgm:cxn modelId="{B01D36C2-39F1-4D38-A4B8-43F1A221CA3C}" type="presOf" srcId="{D7C0D311-FEF7-415A-8DDD-504DE5A8517E}" destId="{8C4A50F8-0FAA-485B-A2D1-4D01A3F06FD3}" srcOrd="0" destOrd="0" presId="urn:microsoft.com/office/officeart/2008/layout/VerticalCurvedList"/>
    <dgm:cxn modelId="{E217BBCA-99E3-4BDD-9D51-2AA8DFB7E082}" type="presOf" srcId="{857B15E5-6BB7-4B5B-BFB8-0AC6811D3A4D}" destId="{6148C7CF-CFD5-439D-B54B-22FB6E7CF84F}" srcOrd="0" destOrd="0" presId="urn:microsoft.com/office/officeart/2008/layout/VerticalCurvedList"/>
    <dgm:cxn modelId="{D2B4BBD5-2C4A-434C-9DD6-5078D45EB09C}" srcId="{FDE74AB7-DAC6-427A-B970-7427CBF90630}" destId="{D7C0D311-FEF7-415A-8DDD-504DE5A8517E}" srcOrd="0" destOrd="0" parTransId="{37CB8D3A-F08F-42A3-8DD1-AA889FA564E3}" sibTransId="{7B516167-2421-4DD3-A214-6E6865945D19}"/>
    <dgm:cxn modelId="{26FF16D7-B462-46ED-A1DD-75F00F852681}" srcId="{FDE74AB7-DAC6-427A-B970-7427CBF90630}" destId="{3A7BB29F-D929-4431-81B5-F2212199A67C}" srcOrd="4" destOrd="0" parTransId="{D2DBB660-6EB9-430B-9352-CCF9C89C04F8}" sibTransId="{CE5AC175-CDD0-4304-892C-A63057851E7B}"/>
    <dgm:cxn modelId="{17AB1BEE-FBFE-4A3A-8ABF-C78A93E422DC}" srcId="{FDE74AB7-DAC6-427A-B970-7427CBF90630}" destId="{857B15E5-6BB7-4B5B-BFB8-0AC6811D3A4D}" srcOrd="5" destOrd="0" parTransId="{B9FEDF9C-8662-4BA5-A988-A540B88D78C4}" sibTransId="{EC7ACACD-B492-41DC-91E5-1549094DBA80}"/>
    <dgm:cxn modelId="{AFD5A299-CBBB-4FB6-8997-63AA99C395B8}" type="presParOf" srcId="{E1FB18C6-7F29-4552-A928-D9E1777A46D3}" destId="{CD944A0F-7FA3-4C28-B15D-D3674395526B}" srcOrd="0" destOrd="0" presId="urn:microsoft.com/office/officeart/2008/layout/VerticalCurvedList"/>
    <dgm:cxn modelId="{62D14165-CB73-46C2-8C63-FAE5DE5F213A}" type="presParOf" srcId="{CD944A0F-7FA3-4C28-B15D-D3674395526B}" destId="{27C8CF62-6818-4948-9DDB-62AE6DCD372F}" srcOrd="0" destOrd="0" presId="urn:microsoft.com/office/officeart/2008/layout/VerticalCurvedList"/>
    <dgm:cxn modelId="{923C0137-A3B3-4566-9854-E2D00427895E}" type="presParOf" srcId="{27C8CF62-6818-4948-9DDB-62AE6DCD372F}" destId="{83903403-581A-4448-816C-FD338766D2C0}" srcOrd="0" destOrd="0" presId="urn:microsoft.com/office/officeart/2008/layout/VerticalCurvedList"/>
    <dgm:cxn modelId="{980041B7-B41B-4080-B2EC-6F7DD96A0B9C}" type="presParOf" srcId="{27C8CF62-6818-4948-9DDB-62AE6DCD372F}" destId="{5854D2CF-8CA5-4468-B821-38DE2B231965}" srcOrd="1" destOrd="0" presId="urn:microsoft.com/office/officeart/2008/layout/VerticalCurvedList"/>
    <dgm:cxn modelId="{C9352AC4-F330-475D-B299-D94BE0FFED49}" type="presParOf" srcId="{27C8CF62-6818-4948-9DDB-62AE6DCD372F}" destId="{12FF65D8-C670-4020-A19C-DFAC3AE64DDF}" srcOrd="2" destOrd="0" presId="urn:microsoft.com/office/officeart/2008/layout/VerticalCurvedList"/>
    <dgm:cxn modelId="{E77E0C69-1B65-4BC0-96A6-1B78C7E00572}" type="presParOf" srcId="{27C8CF62-6818-4948-9DDB-62AE6DCD372F}" destId="{3FACE389-0FDB-45B2-A21C-028A98BAD2B5}" srcOrd="3" destOrd="0" presId="urn:microsoft.com/office/officeart/2008/layout/VerticalCurvedList"/>
    <dgm:cxn modelId="{172F3282-512C-47CE-9D1D-E2A2A808B2CA}" type="presParOf" srcId="{CD944A0F-7FA3-4C28-B15D-D3674395526B}" destId="{8C4A50F8-0FAA-485B-A2D1-4D01A3F06FD3}" srcOrd="1" destOrd="0" presId="urn:microsoft.com/office/officeart/2008/layout/VerticalCurvedList"/>
    <dgm:cxn modelId="{02302DA4-A26B-4C0A-AF2E-96BC2BEF4A60}" type="presParOf" srcId="{CD944A0F-7FA3-4C28-B15D-D3674395526B}" destId="{D8E51195-9F20-411C-B0D2-737FCBDAFE9E}" srcOrd="2" destOrd="0" presId="urn:microsoft.com/office/officeart/2008/layout/VerticalCurvedList"/>
    <dgm:cxn modelId="{68B159DB-9E71-4F17-8786-624E0F6FB1E0}" type="presParOf" srcId="{D8E51195-9F20-411C-B0D2-737FCBDAFE9E}" destId="{AC930DDA-3854-4348-BA5E-FC3E09D3C904}" srcOrd="0" destOrd="0" presId="urn:microsoft.com/office/officeart/2008/layout/VerticalCurvedList"/>
    <dgm:cxn modelId="{9F0B5820-D13D-4192-8B9E-75047CEAD459}" type="presParOf" srcId="{CD944A0F-7FA3-4C28-B15D-D3674395526B}" destId="{3E6E3362-C715-4917-A315-9D1CB267A5FB}" srcOrd="3" destOrd="0" presId="urn:microsoft.com/office/officeart/2008/layout/VerticalCurvedList"/>
    <dgm:cxn modelId="{0A881CA3-7D02-408E-904D-A6E6820EF8BC}" type="presParOf" srcId="{CD944A0F-7FA3-4C28-B15D-D3674395526B}" destId="{C1BB0B25-BA8B-4BFE-8296-2ABFDB726F8B}" srcOrd="4" destOrd="0" presId="urn:microsoft.com/office/officeart/2008/layout/VerticalCurvedList"/>
    <dgm:cxn modelId="{61BE54A0-0EB9-4584-A659-0E285A70AB10}" type="presParOf" srcId="{C1BB0B25-BA8B-4BFE-8296-2ABFDB726F8B}" destId="{31563D19-8BAE-4C4D-B66C-0356EF71ED77}" srcOrd="0" destOrd="0" presId="urn:microsoft.com/office/officeart/2008/layout/VerticalCurvedList"/>
    <dgm:cxn modelId="{C5A452C0-A9A1-4721-A47C-252BBA466AAF}" type="presParOf" srcId="{CD944A0F-7FA3-4C28-B15D-D3674395526B}" destId="{702CEF81-6522-493D-AA4B-7403463022DA}" srcOrd="5" destOrd="0" presId="urn:microsoft.com/office/officeart/2008/layout/VerticalCurvedList"/>
    <dgm:cxn modelId="{4833511E-5571-4D03-BF94-8350E7B54B0C}" type="presParOf" srcId="{CD944A0F-7FA3-4C28-B15D-D3674395526B}" destId="{DEDEBC90-477E-408B-B264-FEBA3685A27E}" srcOrd="6" destOrd="0" presId="urn:microsoft.com/office/officeart/2008/layout/VerticalCurvedList"/>
    <dgm:cxn modelId="{2A7C36B7-849F-4D12-ADEC-9D446EFC9BA4}" type="presParOf" srcId="{DEDEBC90-477E-408B-B264-FEBA3685A27E}" destId="{E811D962-B8C7-4FC7-9EFC-F15A43EB5A9F}" srcOrd="0" destOrd="0" presId="urn:microsoft.com/office/officeart/2008/layout/VerticalCurvedList"/>
    <dgm:cxn modelId="{D1CEDCBA-EE8E-427C-A83B-7ED107CC80ED}" type="presParOf" srcId="{CD944A0F-7FA3-4C28-B15D-D3674395526B}" destId="{61CEA6C6-952D-4BAE-9D56-0DC3AB7D5926}" srcOrd="7" destOrd="0" presId="urn:microsoft.com/office/officeart/2008/layout/VerticalCurvedList"/>
    <dgm:cxn modelId="{F5B60CF0-3B5F-42A2-AE5C-F7F734F044A7}" type="presParOf" srcId="{CD944A0F-7FA3-4C28-B15D-D3674395526B}" destId="{47BD6947-E81B-4B3A-BFF8-FBF684069A11}" srcOrd="8" destOrd="0" presId="urn:microsoft.com/office/officeart/2008/layout/VerticalCurvedList"/>
    <dgm:cxn modelId="{DFF355D5-73D7-46A4-BC17-D09D7AA48301}" type="presParOf" srcId="{47BD6947-E81B-4B3A-BFF8-FBF684069A11}" destId="{DBC1C31A-0A0E-408A-860F-C3903206EE89}" srcOrd="0" destOrd="0" presId="urn:microsoft.com/office/officeart/2008/layout/VerticalCurvedList"/>
    <dgm:cxn modelId="{2B20218A-14C5-414B-954F-628C1A545C37}" type="presParOf" srcId="{CD944A0F-7FA3-4C28-B15D-D3674395526B}" destId="{4CE7D45C-A248-476B-A6CC-B912A3C28310}" srcOrd="9" destOrd="0" presId="urn:microsoft.com/office/officeart/2008/layout/VerticalCurvedList"/>
    <dgm:cxn modelId="{580615A9-22C6-4991-A55B-0DBC38D3DF96}" type="presParOf" srcId="{CD944A0F-7FA3-4C28-B15D-D3674395526B}" destId="{35C0C605-8914-4494-B97B-D7E26D50DA58}" srcOrd="10" destOrd="0" presId="urn:microsoft.com/office/officeart/2008/layout/VerticalCurvedList"/>
    <dgm:cxn modelId="{0532243E-BCDD-4848-9A9B-95C3645CF583}" type="presParOf" srcId="{35C0C605-8914-4494-B97B-D7E26D50DA58}" destId="{82C0415A-E50E-4332-B221-F3922DEF8E74}" srcOrd="0" destOrd="0" presId="urn:microsoft.com/office/officeart/2008/layout/VerticalCurvedList"/>
    <dgm:cxn modelId="{F33010E4-7954-41FB-8156-89F830D8EB68}" type="presParOf" srcId="{CD944A0F-7FA3-4C28-B15D-D3674395526B}" destId="{6148C7CF-CFD5-439D-B54B-22FB6E7CF84F}" srcOrd="11" destOrd="0" presId="urn:microsoft.com/office/officeart/2008/layout/VerticalCurvedList"/>
    <dgm:cxn modelId="{B51B37EB-D10C-4DC5-8771-AC80B78EE6AF}" type="presParOf" srcId="{CD944A0F-7FA3-4C28-B15D-D3674395526B}" destId="{78E6C508-B6FB-4A65-838F-3B9AF341D0D4}" srcOrd="12" destOrd="0" presId="urn:microsoft.com/office/officeart/2008/layout/VerticalCurvedList"/>
    <dgm:cxn modelId="{036A5536-B141-47C9-9453-39B77D27F111}" type="presParOf" srcId="{78E6C508-B6FB-4A65-838F-3B9AF341D0D4}" destId="{F3F0DAE2-D335-49A7-AD6D-8F7D89FFED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4D2CF-8CA5-4468-B821-38DE2B231965}">
      <dsp:nvSpPr>
        <dsp:cNvPr id="0" name=""/>
        <dsp:cNvSpPr/>
      </dsp:nvSpPr>
      <dsp:spPr>
        <a:xfrm>
          <a:off x="-6461260" y="-988230"/>
          <a:ext cx="7690588" cy="7690588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4A50F8-0FAA-485B-A2D1-4D01A3F06FD3}">
      <dsp:nvSpPr>
        <dsp:cNvPr id="0" name=""/>
        <dsp:cNvSpPr/>
      </dsp:nvSpPr>
      <dsp:spPr>
        <a:xfrm>
          <a:off x="457593" y="300905"/>
          <a:ext cx="7869995" cy="601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507" tIns="71120" rIns="71120" bIns="711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kern="1200" dirty="0">
              <a:solidFill>
                <a:schemeClr val="bg1"/>
              </a:solidFill>
              <a:latin typeface="Gill Sans MT"/>
            </a:rPr>
            <a:t>Understanding</a:t>
          </a:r>
          <a:r>
            <a:rPr lang="en-US" sz="2800" b="1" kern="1200" dirty="0">
              <a:solidFill>
                <a:srgbClr val="000000"/>
              </a:solidFill>
              <a:latin typeface="Gill Sans MT"/>
            </a:rPr>
            <a:t>:  Regional Study in 10 COs</a:t>
          </a:r>
        </a:p>
      </dsp:txBody>
      <dsp:txXfrm>
        <a:off x="457593" y="300905"/>
        <a:ext cx="7869995" cy="601583"/>
      </dsp:txXfrm>
    </dsp:sp>
    <dsp:sp modelId="{AC930DDA-3854-4348-BA5E-FC3E09D3C904}">
      <dsp:nvSpPr>
        <dsp:cNvPr id="0" name=""/>
        <dsp:cNvSpPr/>
      </dsp:nvSpPr>
      <dsp:spPr>
        <a:xfrm>
          <a:off x="81604" y="225708"/>
          <a:ext cx="751979" cy="751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E3362-C715-4917-A315-9D1CB267A5FB}">
      <dsp:nvSpPr>
        <dsp:cNvPr id="0" name=""/>
        <dsp:cNvSpPr/>
      </dsp:nvSpPr>
      <dsp:spPr>
        <a:xfrm>
          <a:off x="952437" y="1203166"/>
          <a:ext cx="7375152" cy="601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507" tIns="71120" rIns="71120" bIns="711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kern="1200" dirty="0">
              <a:solidFill>
                <a:schemeClr val="bg1"/>
              </a:solidFill>
              <a:latin typeface="Gill Sans MT"/>
            </a:rPr>
            <a:t>Political Awareness</a:t>
          </a:r>
          <a:r>
            <a:rPr lang="en-US" sz="2800" b="1" kern="1200" dirty="0">
              <a:solidFill>
                <a:srgbClr val="000000"/>
              </a:solidFill>
              <a:latin typeface="Gill Sans MT"/>
            </a:rPr>
            <a:t>: Feminism &amp; Rights</a:t>
          </a:r>
        </a:p>
      </dsp:txBody>
      <dsp:txXfrm>
        <a:off x="952437" y="1203166"/>
        <a:ext cx="7375152" cy="601583"/>
      </dsp:txXfrm>
    </dsp:sp>
    <dsp:sp modelId="{31563D19-8BAE-4C4D-B66C-0356EF71ED77}">
      <dsp:nvSpPr>
        <dsp:cNvPr id="0" name=""/>
        <dsp:cNvSpPr/>
      </dsp:nvSpPr>
      <dsp:spPr>
        <a:xfrm>
          <a:off x="576447" y="1127968"/>
          <a:ext cx="751979" cy="751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CEF81-6522-493D-AA4B-7403463022DA}">
      <dsp:nvSpPr>
        <dsp:cNvPr id="0" name=""/>
        <dsp:cNvSpPr/>
      </dsp:nvSpPr>
      <dsp:spPr>
        <a:xfrm>
          <a:off x="1178716" y="2105427"/>
          <a:ext cx="7148872" cy="601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507" tIns="71120" rIns="71120" bIns="711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kern="1200" dirty="0">
              <a:solidFill>
                <a:schemeClr val="bg1"/>
              </a:solidFill>
              <a:latin typeface="Gill Sans MT"/>
            </a:rPr>
            <a:t>Technical Capacity</a:t>
          </a:r>
          <a:r>
            <a:rPr lang="en-US" sz="2800" b="1" kern="1200" dirty="0">
              <a:solidFill>
                <a:srgbClr val="000000"/>
              </a:solidFill>
              <a:latin typeface="Gill Sans MT"/>
            </a:rPr>
            <a:t>: Advocacy &amp; Policy </a:t>
          </a:r>
        </a:p>
      </dsp:txBody>
      <dsp:txXfrm>
        <a:off x="1178716" y="2105427"/>
        <a:ext cx="7148872" cy="601583"/>
      </dsp:txXfrm>
    </dsp:sp>
    <dsp:sp modelId="{E811D962-B8C7-4FC7-9EFC-F15A43EB5A9F}">
      <dsp:nvSpPr>
        <dsp:cNvPr id="0" name=""/>
        <dsp:cNvSpPr/>
      </dsp:nvSpPr>
      <dsp:spPr>
        <a:xfrm>
          <a:off x="802727" y="2030229"/>
          <a:ext cx="751979" cy="751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EA6C6-952D-4BAE-9D56-0DC3AB7D5926}">
      <dsp:nvSpPr>
        <dsp:cNvPr id="0" name=""/>
        <dsp:cNvSpPr/>
      </dsp:nvSpPr>
      <dsp:spPr>
        <a:xfrm>
          <a:off x="1178716" y="3007117"/>
          <a:ext cx="7148872" cy="601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507" tIns="71120" rIns="71120" bIns="711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kern="1200" dirty="0">
              <a:solidFill>
                <a:schemeClr val="bg1"/>
              </a:solidFill>
              <a:latin typeface="Gill Sans MT"/>
            </a:rPr>
            <a:t>Institutionalization</a:t>
          </a:r>
          <a:r>
            <a:rPr lang="en-US" sz="2800" b="1" kern="1200" dirty="0">
              <a:solidFill>
                <a:srgbClr val="000000"/>
              </a:solidFill>
              <a:latin typeface="Gill Sans MT"/>
            </a:rPr>
            <a:t>: Governance</a:t>
          </a:r>
        </a:p>
      </dsp:txBody>
      <dsp:txXfrm>
        <a:off x="1178716" y="3007117"/>
        <a:ext cx="7148872" cy="601583"/>
      </dsp:txXfrm>
    </dsp:sp>
    <dsp:sp modelId="{DBC1C31A-0A0E-408A-860F-C3903206EE89}">
      <dsp:nvSpPr>
        <dsp:cNvPr id="0" name=""/>
        <dsp:cNvSpPr/>
      </dsp:nvSpPr>
      <dsp:spPr>
        <a:xfrm>
          <a:off x="802727" y="2931919"/>
          <a:ext cx="751979" cy="751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7D45C-A248-476B-A6CC-B912A3C28310}">
      <dsp:nvSpPr>
        <dsp:cNvPr id="0" name=""/>
        <dsp:cNvSpPr/>
      </dsp:nvSpPr>
      <dsp:spPr>
        <a:xfrm>
          <a:off x="952437" y="3909377"/>
          <a:ext cx="7375152" cy="601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507" tIns="71120" rIns="71120" bIns="711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kern="1200" dirty="0">
              <a:solidFill>
                <a:schemeClr val="bg1"/>
              </a:solidFill>
              <a:latin typeface="Gill Sans MT"/>
            </a:rPr>
            <a:t>Micro-Macro Linkage</a:t>
          </a:r>
          <a:r>
            <a:rPr lang="en-US" sz="2800" b="1" kern="1200" dirty="0">
              <a:solidFill>
                <a:srgbClr val="000000"/>
              </a:solidFill>
              <a:latin typeface="Gill Sans MT"/>
            </a:rPr>
            <a:t>:  Local to National </a:t>
          </a:r>
        </a:p>
      </dsp:txBody>
      <dsp:txXfrm>
        <a:off x="952437" y="3909377"/>
        <a:ext cx="7375152" cy="601583"/>
      </dsp:txXfrm>
    </dsp:sp>
    <dsp:sp modelId="{82C0415A-E50E-4332-B221-F3922DEF8E74}">
      <dsp:nvSpPr>
        <dsp:cNvPr id="0" name=""/>
        <dsp:cNvSpPr/>
      </dsp:nvSpPr>
      <dsp:spPr>
        <a:xfrm>
          <a:off x="576447" y="3834179"/>
          <a:ext cx="751979" cy="751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8C7CF-CFD5-439D-B54B-22FB6E7CF84F}">
      <dsp:nvSpPr>
        <dsp:cNvPr id="0" name=""/>
        <dsp:cNvSpPr/>
      </dsp:nvSpPr>
      <dsp:spPr>
        <a:xfrm>
          <a:off x="457593" y="4811638"/>
          <a:ext cx="7869995" cy="601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507" tIns="71120" rIns="71120" bIns="711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1" u="sng" kern="1200" dirty="0">
              <a:solidFill>
                <a:schemeClr val="bg1"/>
              </a:solidFill>
              <a:latin typeface="Gill Sans MT"/>
            </a:rPr>
            <a:t>Broadening Scope</a:t>
          </a:r>
          <a:r>
            <a:rPr lang="en-US" sz="2800" b="1" kern="1200" dirty="0">
              <a:solidFill>
                <a:srgbClr val="000000"/>
              </a:solidFill>
              <a:latin typeface="Gill Sans MT"/>
            </a:rPr>
            <a:t>: Youth; Faith; Traditional</a:t>
          </a:r>
        </a:p>
      </dsp:txBody>
      <dsp:txXfrm>
        <a:off x="457593" y="4811638"/>
        <a:ext cx="7869995" cy="601583"/>
      </dsp:txXfrm>
    </dsp:sp>
    <dsp:sp modelId="{F3F0DAE2-D335-49A7-AD6D-8F7D89FFEDE2}">
      <dsp:nvSpPr>
        <dsp:cNvPr id="0" name=""/>
        <dsp:cNvSpPr/>
      </dsp:nvSpPr>
      <dsp:spPr>
        <a:xfrm>
          <a:off x="81604" y="4736440"/>
          <a:ext cx="751979" cy="751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B5F11-1A6C-4711-BB67-06B87FF1C5C6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710FF-9F97-46DC-A1F1-50F564E8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5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3C001-E272-41CD-820D-5ABF2D4D8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6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88A2F-4577-4C8D-8DAC-732408D1E00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should present a summary of some key results – does not have to be cumulative but longer-term investments and achievements can be reflected here. This is in anticipation of the presentation of the EDAR at the next formal session of the Executive Board.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10FF-9F97-46DC-A1F1-50F564E82D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should present a summary of some key results – does not have to be cumulative but longer-term investments and achievements can be reflected here. This is in anticipation of the presentation of the EDAR at the next formal session of the Executive Board.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10FF-9F97-46DC-A1F1-50F564E82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5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priority area for the ED and for many Board members. This can reflect UNW leadership at regional and country levels of inter-agency mechanisms, joint programming,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10FF-9F97-46DC-A1F1-50F564E82D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priority area for the ED and for many Board members. This can reflect UNW leadership at regional and country levels of inter-agency mechanisms, joint programming,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10FF-9F97-46DC-A1F1-50F564E82D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29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can be used to share a great example that shows UN Women </a:t>
            </a:r>
            <a:r>
              <a:rPr lang="en-US" dirty="0" err="1"/>
              <a:t>pogramming</a:t>
            </a:r>
            <a:r>
              <a:rPr lang="en-US" dirty="0"/>
              <a:t> excellence and how this has led to a significant result or set of results. Ideally, this is an example that may be replicable in other regions.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10FF-9F97-46DC-A1F1-50F564E82D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10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07F5A0-E5C2-4290-AE89-A125545B31F9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95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can be used to share a great example that shows UN Women </a:t>
            </a:r>
            <a:r>
              <a:rPr lang="en-US" dirty="0" err="1"/>
              <a:t>pogramming</a:t>
            </a:r>
            <a:r>
              <a:rPr lang="en-US" dirty="0"/>
              <a:t> excellence and how this has led to a significant result or set of results. Ideally, this is an example that may be replicable in other regions.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710FF-9F97-46DC-A1F1-50F564E82D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3C001-E272-41CD-820D-5ABF2D4D8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4B9B-2033-4170-9648-B3E4B12AF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88E0D-ED67-482B-AE7E-4B7647B2A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E1F22-8FE4-40AF-ADB1-7FAEBC9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2CECD-4D94-410B-90D1-E6621237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F1A3D-59D4-4B97-8C3A-5535A12A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8D828-647D-4235-869C-A381E077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7CCC7-F6F5-4384-85FE-FC33426B1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5B33-E032-4EA4-B1E4-DC7E1A3A1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80ED3-2A8B-4AAE-B217-38BAF960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FA5C-11C1-4D15-9C0A-F5C0D537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1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DC6AB3-A5F4-4D2D-ACA6-7CCD1F6AB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D3473-2A60-4D18-AC69-4350602B7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B9256-7DB6-44EE-B83A-992B0FB22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39768-D4BA-4DD5-A03A-788BCA72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0090-16D7-42E9-A23B-01962405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77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216E-FA35-D94B-A568-9E46598F572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CEFC604-40AC-6745-83EC-DBB9CD58F8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6154" y="1510075"/>
            <a:ext cx="10279693" cy="43216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6F02D5-22DB-9E42-9DCB-FC056CD55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874" y="270683"/>
            <a:ext cx="10437977" cy="934702"/>
          </a:xfrm>
        </p:spPr>
        <p:txBody>
          <a:bodyPr>
            <a:noAutofit/>
          </a:bodyPr>
          <a:lstStyle/>
          <a:p>
            <a:r>
              <a:rPr lang="en-US" dirty="0"/>
              <a:t>|Click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2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216E-FA35-D94B-A568-9E46598F572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1D41090-AB3C-6040-8C21-D5AF41243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874" y="270683"/>
            <a:ext cx="10836204" cy="934702"/>
          </a:xfrm>
        </p:spPr>
        <p:txBody>
          <a:bodyPr>
            <a:noAutofit/>
          </a:bodyPr>
          <a:lstStyle/>
          <a:p>
            <a:r>
              <a:rPr lang="en-US" dirty="0"/>
              <a:t>|Click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56E25-2FD7-D14F-8F25-45034559FE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7367" y="1534771"/>
            <a:ext cx="9937379" cy="4553463"/>
          </a:xfrm>
        </p:spPr>
        <p:txBody>
          <a:bodyPr/>
          <a:lstStyle>
            <a:lvl1pPr marL="228389" indent="-228389">
              <a:lnSpc>
                <a:spcPct val="100000"/>
              </a:lnSpc>
              <a:spcBef>
                <a:spcPts val="1798"/>
              </a:spcBef>
              <a:buFont typeface="Arial" panose="020B0604020202020204" pitchFamily="34" charset="0"/>
              <a:buChar char="•"/>
              <a:defRPr/>
            </a:lvl1pPr>
          </a:lstStyle>
          <a:p>
            <a:r>
              <a:rPr lang="en-US" dirty="0"/>
              <a:t>Click to add text</a:t>
            </a:r>
          </a:p>
          <a:p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17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68627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698F-5CE9-493C-8315-3147B37F2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F1B9-1AD1-491F-AF38-252A55584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D938E-F3C7-4BDD-A510-0CFC7645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59E21-EBD0-4EFB-893A-343DA1B8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1624C-9829-4906-8C93-7E375179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6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6062-B7C8-4622-9775-07D898B8E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B3AD9-8F47-440A-8B96-6F2CB807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42644-E1A4-42C0-982E-F7B3A7F8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CB747-70E7-4F72-9147-3E69E64AA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2654D-2B46-4C45-BFA9-63F063E2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862E-7B09-452E-9251-D4B2E734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7B049-5284-44F7-A3E0-3ABDC9A39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1E453-D21E-4210-9E9E-FDCB7AF7D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2C968-AA09-4DC0-9666-4F44A815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5C839-5CB1-45D3-BDF9-2E846D9E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67F78-97D2-401B-9AA1-F7CCC734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EEDF-1D4D-4BF7-8C6D-3034D0D5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B87C1-979C-493F-AB4D-97004CF71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E7B2B-02F0-4841-AC64-0134C4FEF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27673-A504-4D35-BE14-937AB48BB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3128AF-EBB0-4C49-8216-32527E2F8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03311-A972-4012-8524-25739D21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2B642-B918-4B20-B04D-40E66298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E9589-B36C-4B89-81A8-B8B3ED9E3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0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828B-F694-49C4-926F-05EC6D01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A5F45-C914-44C1-8C9A-9256E4D3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FDCEF-9AA3-4BA6-8CA7-139F7DCD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271C2-1B6D-4E51-A3F4-BBD01055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AFB3A1-9304-422B-A287-D20CAB34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DD5C2-B186-409F-9E96-0E474167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6E5B9-D68A-40A2-BD96-BB9F5BFE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FF3B-41FD-40EE-A631-DF9AAD151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F65F8-BC05-4688-8081-1E92AEDA9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D5736-7A72-49AC-878D-1A65B643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A1B7-EBF4-4E2B-A4CE-4D3D823F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D4F18-6046-4DF7-BA9C-3E85E7B7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E8045-9B33-4382-A8F2-785D52EF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5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1A30-D5EA-4426-9662-4F2F343B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00DA57-FB56-49CE-9287-4E4897C2D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9A652-43A5-4DC4-8C99-F0F8C559A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A2C66-A13E-41C2-BF4C-7E1C08CD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FC69F-5E7B-4608-82E8-B40A7CDF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511D9-274D-4E4E-809F-3CFD6F34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6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0506C7-13CE-4997-BB91-3CC3CBEC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254A5-376C-49C8-821E-EA20BD9DC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4FCF0-4B25-4C9E-944E-AA907022A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58E8E-0DA3-47F6-A533-02DDF38DF88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06F6B-4E24-4927-8447-1164E3CE5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E843C-2DAB-4ED4-9BAB-1E7FA9728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EF29A-D90A-4E66-9286-5EC2AAB2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0.xml"/><Relationship Id="rId7" Type="http://schemas.openxmlformats.org/officeDocument/2006/relationships/image" Target="../media/image7.emf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jf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2.xml"/><Relationship Id="rId7" Type="http://schemas.openxmlformats.org/officeDocument/2006/relationships/image" Target="../media/image7.emf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.xml"/><Relationship Id="rId7" Type="http://schemas.openxmlformats.org/officeDocument/2006/relationships/image" Target="../media/image7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6.xml"/><Relationship Id="rId7" Type="http://schemas.openxmlformats.org/officeDocument/2006/relationships/oleObject" Target="../embeddings/oleObject1.bin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8.xml"/><Relationship Id="rId7" Type="http://schemas.openxmlformats.org/officeDocument/2006/relationships/image" Target="../media/image7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C5C6-2BAA-49CC-8363-2C3E238A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4073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b="1" i="1" dirty="0"/>
              <a:t>Achieving concrete &amp; sustainable transformation in the lives of women and girls by supporting relevant actors to address the root causes of gender inequality and building capacity for resilience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B933F-14FF-466D-8813-F347DAB41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997" y="4275119"/>
            <a:ext cx="9144000" cy="2059946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/>
              <a:t>UN WOMEN </a:t>
            </a:r>
          </a:p>
          <a:p>
            <a:r>
              <a:rPr lang="en-US" sz="4000" b="1" dirty="0"/>
              <a:t>EAST &amp; SOUTHERN AFRICA REGION</a:t>
            </a:r>
          </a:p>
          <a:p>
            <a:endParaRPr lang="en-US" sz="4400" dirty="0"/>
          </a:p>
          <a:p>
            <a:r>
              <a:rPr lang="en-US" sz="4400" dirty="0"/>
              <a:t>Maxime Houinato</a:t>
            </a:r>
          </a:p>
          <a:p>
            <a:r>
              <a:rPr lang="en-US" b="1" dirty="0"/>
              <a:t>Regional Director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810D400-134D-4CE8-8E54-859F1635C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60" y="147615"/>
            <a:ext cx="1920190" cy="8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1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745D88-5F2D-401C-B2CF-6087B5E256D4}"/>
              </a:ext>
            </a:extLst>
          </p:cNvPr>
          <p:cNvGrpSpPr/>
          <p:nvPr/>
        </p:nvGrpSpPr>
        <p:grpSpPr>
          <a:xfrm>
            <a:off x="637577" y="1355357"/>
            <a:ext cx="10766443" cy="4677220"/>
            <a:chOff x="637577" y="1355357"/>
            <a:chExt cx="10766443" cy="4677220"/>
          </a:xfrm>
        </p:grpSpPr>
        <p:pic>
          <p:nvPicPr>
            <p:cNvPr id="9" name="Picture 8" descr="UN Food Security in Nations With Conflict Situations Policy Analysis. –  Climate Change, Justice and Human Rights">
              <a:extLst>
                <a:ext uri="{FF2B5EF4-FFF2-40B4-BE49-F238E27FC236}">
                  <a16:creationId xmlns:a16="http://schemas.microsoft.com/office/drawing/2014/main" id="{FF3D26CF-07ED-425E-95DB-7D4E702C8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15"/>
            <a:stretch/>
          </p:blipFill>
          <p:spPr bwMode="auto">
            <a:xfrm>
              <a:off x="679689" y="1355357"/>
              <a:ext cx="3346581" cy="333664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CC3BA7-D9C7-4377-B48A-0A86FE84EC1F}"/>
                </a:ext>
              </a:extLst>
            </p:cNvPr>
            <p:cNvSpPr txBox="1"/>
            <p:nvPr/>
          </p:nvSpPr>
          <p:spPr>
            <a:xfrm>
              <a:off x="637577" y="4805663"/>
              <a:ext cx="3487723" cy="666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5" dirty="0">
                  <a:latin typeface="Arial" panose="020B0604020202020204" pitchFamily="34" charset="0"/>
                  <a:cs typeface="Arial" panose="020B0604020202020204" pitchFamily="34" charset="0"/>
                </a:rPr>
                <a:t>Conflict-forced migration-food insecurity nexus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4F1DCA-8978-47F9-8C20-482822A459C0}"/>
                </a:ext>
              </a:extLst>
            </p:cNvPr>
            <p:cNvGrpSpPr/>
            <p:nvPr/>
          </p:nvGrpSpPr>
          <p:grpSpPr>
            <a:xfrm>
              <a:off x="4515529" y="1469022"/>
              <a:ext cx="3346581" cy="2135680"/>
              <a:chOff x="625374" y="294"/>
              <a:chExt cx="3146053" cy="1887632"/>
            </a:xfrm>
            <a:solidFill>
              <a:srgbClr val="0397D6"/>
            </a:solidFill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6D1E9AC-A6D3-4F2B-978D-C8606D39100C}"/>
                  </a:ext>
                </a:extLst>
              </p:cNvPr>
              <p:cNvSpPr/>
              <p:nvPr/>
            </p:nvSpPr>
            <p:spPr>
              <a:xfrm>
                <a:off x="625374" y="294"/>
                <a:ext cx="3146053" cy="1887632"/>
              </a:xfrm>
              <a:prstGeom prst="rect">
                <a:avLst/>
              </a:prstGeom>
              <a:grpFill/>
              <a:ln w="1587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9E9423-FC19-418C-9E18-CE01C2567046}"/>
                  </a:ext>
                </a:extLst>
              </p:cNvPr>
              <p:cNvSpPr txBox="1"/>
              <p:nvPr/>
            </p:nvSpPr>
            <p:spPr>
              <a:xfrm>
                <a:off x="733316" y="294"/>
                <a:ext cx="3038110" cy="18876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91355" tIns="91355" rIns="91355" bIns="91355" numCol="1" spcCol="1270" anchor="ctr" anchorCtr="0">
                <a:noAutofit/>
              </a:bodyPr>
              <a:lstStyle/>
              <a:p>
                <a:pPr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endParaRPr lang="en-GB" sz="1865" b="1" cap="all" dirty="0">
                  <a:solidFill>
                    <a:srgbClr val="2683C6">
                      <a:lumMod val="75000"/>
                    </a:srgbClr>
                  </a:solidFill>
                  <a:latin typeface="Tw Cen MT" panose="020B0602020104020603"/>
                </a:endParaRPr>
              </a:p>
              <a:p>
                <a:pPr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GB" sz="2131" b="1" cap="all" dirty="0">
                    <a:solidFill>
                      <a:srgbClr val="2683C6">
                        <a:lumMod val="50000"/>
                      </a:srgbClr>
                    </a:solidFill>
                    <a:latin typeface="Tw Cen MT" panose="020B0602020104020603"/>
                  </a:rPr>
                  <a:t>COVID -19 </a:t>
                </a:r>
              </a:p>
              <a:p>
                <a:pPr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GB" sz="2131" b="1" cap="all" dirty="0">
                    <a:solidFill>
                      <a:srgbClr val="2683C6">
                        <a:lumMod val="50000"/>
                      </a:srgbClr>
                    </a:solidFill>
                    <a:latin typeface="Tw Cen MT" panose="020B0602020104020603"/>
                  </a:rPr>
                  <a:t>TOTAL CASES: </a:t>
                </a:r>
                <a:r>
                  <a:rPr lang="en-US" sz="2131" b="1" cap="all" dirty="0">
                    <a:solidFill>
                      <a:sysClr val="window" lastClr="FFFFFF"/>
                    </a:solidFill>
                    <a:latin typeface="Tw Cen MT" panose="020B0602020104020603"/>
                  </a:rPr>
                  <a:t>5,395,571</a:t>
                </a:r>
                <a:endParaRPr lang="en-GB" sz="2131" b="1" cap="all" dirty="0">
                  <a:solidFill>
                    <a:sysClr val="window" lastClr="FFFFFF"/>
                  </a:solidFill>
                  <a:latin typeface="Tw Cen MT" panose="020B0602020104020603"/>
                </a:endParaRPr>
              </a:p>
              <a:p>
                <a:pPr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GB" sz="2131" b="1" cap="all" dirty="0">
                    <a:solidFill>
                      <a:srgbClr val="2683C6">
                        <a:lumMod val="50000"/>
                      </a:srgbClr>
                    </a:solidFill>
                    <a:latin typeface="Tw Cen MT" panose="020B0602020104020603"/>
                  </a:rPr>
                  <a:t>DEATHS: </a:t>
                </a:r>
                <a:r>
                  <a:rPr lang="en-US" sz="2131" b="1" cap="all" dirty="0">
                    <a:solidFill>
                      <a:sysClr val="window" lastClr="FFFFFF"/>
                    </a:solidFill>
                    <a:latin typeface="Tw Cen MT" panose="020B0602020104020603"/>
                  </a:rPr>
                  <a:t>129,023</a:t>
                </a:r>
              </a:p>
              <a:p>
                <a:pPr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US" sz="1399" b="1" cap="all" dirty="0">
                    <a:solidFill>
                      <a:sysClr val="window" lastClr="FFFFFF"/>
                    </a:solidFill>
                    <a:latin typeface="Tw Cen MT" panose="020B0602020104020603"/>
                  </a:rPr>
                  <a:t>(13 COs With UNW PRESENCE)</a:t>
                </a:r>
                <a:endParaRPr lang="en-GB" sz="1399" b="1" cap="all" dirty="0">
                  <a:solidFill>
                    <a:sysClr val="window" lastClr="FFFFFF"/>
                  </a:solidFill>
                  <a:latin typeface="Tw Cen MT" panose="020B0602020104020603"/>
                </a:endParaRPr>
              </a:p>
              <a:p>
                <a:pPr algn="ctr"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endParaRPr lang="en-GB" sz="1865" cap="all" dirty="0">
                  <a:solidFill>
                    <a:sysClr val="window" lastClr="FFFFFF"/>
                  </a:solidFill>
                  <a:latin typeface="Tw Cen MT" panose="020B0602020104020603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C43C34-554B-4544-8E90-BD5A934E0748}"/>
                </a:ext>
              </a:extLst>
            </p:cNvPr>
            <p:cNvGrpSpPr/>
            <p:nvPr/>
          </p:nvGrpSpPr>
          <p:grpSpPr>
            <a:xfrm>
              <a:off x="8308384" y="1469022"/>
              <a:ext cx="3095636" cy="2135680"/>
              <a:chOff x="4086032" y="294"/>
              <a:chExt cx="3146054" cy="1887632"/>
            </a:xfrm>
            <a:solidFill>
              <a:srgbClr val="0397D6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2F82BAF-8092-4939-A9D6-D618A6515ABE}"/>
                  </a:ext>
                </a:extLst>
              </p:cNvPr>
              <p:cNvSpPr/>
              <p:nvPr/>
            </p:nvSpPr>
            <p:spPr>
              <a:xfrm>
                <a:off x="4086033" y="294"/>
                <a:ext cx="3146053" cy="1887632"/>
              </a:xfrm>
              <a:prstGeom prst="rect">
                <a:avLst/>
              </a:prstGeom>
              <a:grpFill/>
              <a:ln w="1587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6F221F-9755-4D3E-A58A-1668BA75DF31}"/>
                  </a:ext>
                </a:extLst>
              </p:cNvPr>
              <p:cNvSpPr txBox="1"/>
              <p:nvPr/>
            </p:nvSpPr>
            <p:spPr>
              <a:xfrm>
                <a:off x="4086032" y="294"/>
                <a:ext cx="3146053" cy="18876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91355" tIns="91355" rIns="91355" bIns="91355" numCol="1" spcCol="1270" anchor="ctr" anchorCtr="0">
                <a:noAutofit/>
              </a:bodyPr>
              <a:lstStyle/>
              <a:p>
                <a:pPr algn="ctr"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endParaRPr lang="en-GB" sz="2131" cap="all" dirty="0">
                  <a:solidFill>
                    <a:sysClr val="window" lastClr="FFFFFF"/>
                  </a:solidFill>
                  <a:latin typeface="Tw Cen MT" panose="020B0602020104020603"/>
                </a:endParaRPr>
              </a:p>
              <a:p>
                <a:pPr algn="ctr"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GB" sz="2131" b="1" cap="all" dirty="0">
                    <a:solidFill>
                      <a:srgbClr val="2683C6">
                        <a:lumMod val="50000"/>
                      </a:srgbClr>
                    </a:solidFill>
                    <a:latin typeface="Tw Cen MT" panose="020B0602020104020603"/>
                  </a:rPr>
                  <a:t>DROUGHT/FOOD INSECURITY</a:t>
                </a:r>
                <a:r>
                  <a:rPr lang="en-GB" sz="2131" cap="all" dirty="0">
                    <a:solidFill>
                      <a:sysClr val="window" lastClr="FFFFFF"/>
                    </a:solidFill>
                    <a:latin typeface="Tw Cen MT" panose="020B0602020104020603"/>
                  </a:rPr>
                  <a:t>:</a:t>
                </a:r>
              </a:p>
              <a:p>
                <a:pPr algn="ctr"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GB" sz="2131" cap="all" dirty="0">
                    <a:solidFill>
                      <a:sysClr val="window" lastClr="FFFFFF"/>
                    </a:solidFill>
                    <a:latin typeface="Tw Cen MT" panose="020B0602020104020603"/>
                  </a:rPr>
                  <a:t>41 M- total</a:t>
                </a:r>
              </a:p>
              <a:p>
                <a:pPr algn="ctr"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GB" sz="1599" cap="all" dirty="0">
                    <a:solidFill>
                      <a:sysClr val="window" lastClr="FFFFFF"/>
                    </a:solidFill>
                    <a:latin typeface="Tw Cen MT" panose="020B0602020104020603"/>
                  </a:rPr>
                  <a:t>(20m Horn of Africa; 21m Southern Africa )  </a:t>
                </a:r>
                <a:endParaRPr lang="en-GB" sz="2131" cap="all" dirty="0">
                  <a:solidFill>
                    <a:sysClr val="window" lastClr="FFFFFF"/>
                  </a:solidFill>
                  <a:latin typeface="Tw Cen MT" panose="020B0602020104020603"/>
                </a:endParaRPr>
              </a:p>
              <a:p>
                <a:pPr algn="ctr"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endParaRPr lang="en-GB" sz="2131" cap="all" dirty="0">
                  <a:solidFill>
                    <a:sysClr val="window" lastClr="FFFFFF"/>
                  </a:solidFill>
                  <a:latin typeface="Tw Cen MT" panose="020B0602020104020603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18C537-A75F-4348-93F5-AB3208784431}"/>
                </a:ext>
              </a:extLst>
            </p:cNvPr>
            <p:cNvGrpSpPr/>
            <p:nvPr/>
          </p:nvGrpSpPr>
          <p:grpSpPr>
            <a:xfrm>
              <a:off x="5892049" y="3896897"/>
              <a:ext cx="4105744" cy="2135680"/>
              <a:chOff x="2355703" y="2202531"/>
              <a:chExt cx="3146053" cy="1887632"/>
            </a:xfrm>
            <a:solidFill>
              <a:srgbClr val="0397D6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576ADD2-856F-4F82-89BB-C869AEEDAD26}"/>
                  </a:ext>
                </a:extLst>
              </p:cNvPr>
              <p:cNvSpPr/>
              <p:nvPr/>
            </p:nvSpPr>
            <p:spPr>
              <a:xfrm>
                <a:off x="2355703" y="2202531"/>
                <a:ext cx="3146053" cy="1887632"/>
              </a:xfrm>
              <a:prstGeom prst="rect">
                <a:avLst/>
              </a:prstGeom>
              <a:grpFill/>
              <a:ln w="15875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F6194E-BA2C-4783-8242-8CFF75390DAC}"/>
                  </a:ext>
                </a:extLst>
              </p:cNvPr>
              <p:cNvSpPr txBox="1"/>
              <p:nvPr/>
            </p:nvSpPr>
            <p:spPr>
              <a:xfrm>
                <a:off x="2355703" y="2202531"/>
                <a:ext cx="3146053" cy="18876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91355" tIns="91355" rIns="91355" bIns="91355" numCol="1" spcCol="1270" anchor="ctr" anchorCtr="0">
                <a:noAutofit/>
              </a:bodyPr>
              <a:lstStyle/>
              <a:p>
                <a:pPr algn="ctr"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US" sz="2131" b="1" cap="all" dirty="0">
                    <a:solidFill>
                      <a:srgbClr val="2683C6">
                        <a:lumMod val="50000"/>
                      </a:srgbClr>
                    </a:solidFill>
                    <a:latin typeface="Tw Cen MT" panose="020B0602020104020603"/>
                  </a:rPr>
                  <a:t>CONFLICT/REFUGEE/INTERNAL DISPLACEMENT</a:t>
                </a:r>
                <a:r>
                  <a:rPr lang="en-US" sz="2131" cap="all" dirty="0">
                    <a:solidFill>
                      <a:srgbClr val="2683C6">
                        <a:lumMod val="50000"/>
                      </a:srgbClr>
                    </a:solidFill>
                    <a:latin typeface="Tw Cen MT" panose="020B0602020104020603"/>
                  </a:rPr>
                  <a:t>:  </a:t>
                </a:r>
              </a:p>
              <a:p>
                <a:pPr algn="ctr" defTabSz="1065813">
                  <a:spcBef>
                    <a:spcPct val="0"/>
                  </a:spcBef>
                  <a:spcAft>
                    <a:spcPct val="35000"/>
                  </a:spcAft>
                  <a:defRPr cap="all"/>
                </a:pPr>
                <a:r>
                  <a:rPr lang="en-US" sz="2131" cap="all" dirty="0">
                    <a:solidFill>
                      <a:sysClr val="window" lastClr="FFFFFF"/>
                    </a:solidFill>
                    <a:latin typeface="Tw Cen MT" panose="020B0602020104020603"/>
                  </a:rPr>
                  <a:t>(5M REFUGESS &amp; 14M </a:t>
                </a:r>
                <a:r>
                  <a:rPr lang="en-US" sz="2131" cap="all" dirty="0" err="1">
                    <a:solidFill>
                      <a:sysClr val="window" lastClr="FFFFFF"/>
                    </a:solidFill>
                    <a:latin typeface="Tw Cen MT" panose="020B0602020104020603"/>
                  </a:rPr>
                  <a:t>idpS</a:t>
                </a:r>
                <a:r>
                  <a:rPr lang="en-US" sz="2131" cap="all" dirty="0">
                    <a:solidFill>
                      <a:sysClr val="window" lastClr="FFFFFF"/>
                    </a:solidFill>
                    <a:latin typeface="Tw Cen MT" panose="020B0602020104020603"/>
                  </a:rPr>
                  <a:t>)  </a:t>
                </a:r>
                <a:endParaRPr lang="en-GB" sz="2131" cap="all" dirty="0">
                  <a:solidFill>
                    <a:sysClr val="window" lastClr="FFFFFF"/>
                  </a:solidFill>
                  <a:latin typeface="Tw Cen MT" panose="020B0602020104020603"/>
                </a:endParaRPr>
              </a:p>
            </p:txBody>
          </p:sp>
        </p:grpSp>
      </p:grp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8B72F58-7260-49DF-BD09-94FAA6E12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992" y="147615"/>
            <a:ext cx="2323625" cy="10294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BAD95B6-8060-4A24-AE0A-D7743CB7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31" y="147615"/>
            <a:ext cx="10091737" cy="71324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Zoom # 1: The DEV., CONF. &amp; HUM. Nexus</a:t>
            </a:r>
          </a:p>
        </p:txBody>
      </p:sp>
    </p:spTree>
    <p:extLst>
      <p:ext uri="{BB962C8B-B14F-4D97-AF65-F5344CB8AC3E}">
        <p14:creationId xmlns:p14="http://schemas.microsoft.com/office/powerpoint/2010/main" val="286402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0A523EB-7BAD-4776-8049-5AFDD0D35F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0A523EB-7BAD-4776-8049-5AFDD0D35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D9D00DD3-CC32-4C68-A8AD-0AC3E3F6FF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82F9D-D3B4-334D-85A7-701B799E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31" y="147615"/>
            <a:ext cx="10091737" cy="71324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Zoom # 1: Continued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BA5660-614A-CA45-8E3A-FAD8B0A2F8AE}"/>
              </a:ext>
            </a:extLst>
          </p:cNvPr>
          <p:cNvSpPr/>
          <p:nvPr/>
        </p:nvSpPr>
        <p:spPr>
          <a:xfrm>
            <a:off x="275748" y="860861"/>
            <a:ext cx="6231564" cy="584952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Context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with conflicts and disaster with 15m refugees in Uganda alone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Instruments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LEAP; NAP1325; DRR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Gender Accountability in UN &amp; Government Response; Effective Women Leadership; Increased Resilience.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Beneficiaries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1.5 million women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Country Cluster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Uganda, Somalia; Ethiopia; South Sudan; Sudan; Burundi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Donors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UN; Japan; Norway; Sweden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B29470-143F-6E47-95B1-412810C4767A}"/>
              </a:ext>
            </a:extLst>
          </p:cNvPr>
          <p:cNvSpPr/>
          <p:nvPr/>
        </p:nvSpPr>
        <p:spPr>
          <a:xfrm>
            <a:off x="8914824" y="3129742"/>
            <a:ext cx="249240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B1A54FB-21D0-4E7D-817E-940729531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25" y="147615"/>
            <a:ext cx="2323625" cy="1029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CD3970-C33A-483A-A2CD-2AF9F4CBEB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59" y="3785622"/>
            <a:ext cx="5314046" cy="2899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BE7DB-F3A0-4797-A24B-36B8797905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58" y="878243"/>
            <a:ext cx="5314046" cy="29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8C139DF4-19EA-414F-A5B1-44F706402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879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621FDC-E5A7-48DF-8750-697C2D301BC6}"/>
              </a:ext>
            </a:extLst>
          </p:cNvPr>
          <p:cNvSpPr/>
          <p:nvPr/>
        </p:nvSpPr>
        <p:spPr>
          <a:xfrm>
            <a:off x="457200" y="6400800"/>
            <a:ext cx="3569219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Support to VAW Survivors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C86A5-B549-49F4-B03F-69F5FABFA128}"/>
              </a:ext>
            </a:extLst>
          </p:cNvPr>
          <p:cNvSpPr/>
          <p:nvPr/>
        </p:nvSpPr>
        <p:spPr>
          <a:xfrm>
            <a:off x="453142" y="-859"/>
            <a:ext cx="3569219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Zoom #1: Continued… </a:t>
            </a:r>
          </a:p>
        </p:txBody>
      </p:sp>
    </p:spTree>
    <p:extLst>
      <p:ext uri="{BB962C8B-B14F-4D97-AF65-F5344CB8AC3E}">
        <p14:creationId xmlns:p14="http://schemas.microsoft.com/office/powerpoint/2010/main" val="559836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CE0EE0-EDC6-4B06-B466-81C31829074A}"/>
              </a:ext>
            </a:extLst>
          </p:cNvPr>
          <p:cNvSpPr txBox="1">
            <a:spLocks/>
          </p:cNvSpPr>
          <p:nvPr/>
        </p:nvSpPr>
        <p:spPr>
          <a:xfrm>
            <a:off x="230505" y="2872899"/>
            <a:ext cx="4836795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cap="all" spc="133" dirty="0">
                <a:latin typeface="+mn-lt"/>
                <a:ea typeface="+mn-ea"/>
                <a:cs typeface="+mn-cs"/>
              </a:rPr>
              <a:t>“Our voice will never be shut down again </a:t>
            </a:r>
          </a:p>
          <a:p>
            <a:pPr algn="ctr">
              <a:spcAft>
                <a:spcPts val="600"/>
              </a:spcAft>
            </a:pPr>
            <a:r>
              <a:rPr lang="en-US" sz="3200" cap="all" spc="133" dirty="0">
                <a:latin typeface="+mn-lt"/>
                <a:ea typeface="+mn-ea"/>
                <a:cs typeface="+mn-cs"/>
              </a:rPr>
              <a:t>- even as we found ourselves in precarious situations mostly created </a:t>
            </a:r>
          </a:p>
          <a:p>
            <a:pPr algn="ctr">
              <a:spcAft>
                <a:spcPts val="600"/>
              </a:spcAft>
            </a:pPr>
            <a:r>
              <a:rPr lang="en-US" sz="3200" cap="all" spc="133" dirty="0">
                <a:latin typeface="+mn-lt"/>
                <a:ea typeface="+mn-ea"/>
                <a:cs typeface="+mn-cs"/>
              </a:rPr>
              <a:t>by men”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1DFB54-9901-4F64-9A26-07F55852CD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F534C48-B5DB-4957-B563-157CD1756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89" y="778796"/>
            <a:ext cx="2323625" cy="102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5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05A31C0F-15FC-4CE1-BB55-2300F1110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2" b="2"/>
          <a:stretch/>
        </p:blipFill>
        <p:spPr bwMode="auto">
          <a:xfrm>
            <a:off x="3579549" y="14"/>
            <a:ext cx="4974698" cy="3401554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5F4C6BF7-E15C-400A-966A-CCFB1197E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50" b="2"/>
          <a:stretch/>
        </p:blipFill>
        <p:spPr>
          <a:xfrm>
            <a:off x="7820926" y="3456433"/>
            <a:ext cx="4365435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C3933866-1C27-4E8D-8D5A-419D3C3AD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3182" b="2"/>
          <a:stretch/>
        </p:blipFill>
        <p:spPr>
          <a:xfrm>
            <a:off x="3632542" y="3456432"/>
            <a:ext cx="4920922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20B80-FD40-814C-B30B-F3D4E652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01" y="3677140"/>
            <a:ext cx="3425828" cy="2898648"/>
          </a:xfrm>
        </p:spPr>
        <p:txBody>
          <a:bodyPr vert="horz" lIns="121807" tIns="60904" rIns="121807" bIns="60904" rtlCol="0" anchor="b">
            <a:normAutofit fontScale="90000"/>
          </a:bodyPr>
          <a:lstStyle/>
          <a:p>
            <a:pPr defTabSz="1218072"/>
            <a:r>
              <a:rPr lang="en-US" sz="3197" cap="all" spc="133" dirty="0">
                <a:latin typeface="+mn-lt"/>
              </a:rPr>
              <a:t>As a result, More than 500,000 women are now able to </a:t>
            </a:r>
            <a:r>
              <a:rPr lang="en-US" sz="3197" b="1" cap="all" spc="133" dirty="0">
                <a:solidFill>
                  <a:srgbClr val="0070C0"/>
                </a:solidFill>
                <a:latin typeface="+mn-lt"/>
              </a:rPr>
              <a:t>prevent,</a:t>
            </a:r>
            <a:br>
              <a:rPr lang="en-US" sz="3197" b="1" cap="all" spc="133" dirty="0">
                <a:solidFill>
                  <a:srgbClr val="0070C0"/>
                </a:solidFill>
                <a:latin typeface="+mn-lt"/>
              </a:rPr>
            </a:br>
            <a:r>
              <a:rPr lang="en-US" sz="3197" b="1" cap="all" spc="133" dirty="0">
                <a:solidFill>
                  <a:srgbClr val="0070C0"/>
                </a:solidFill>
                <a:latin typeface="+mn-lt"/>
              </a:rPr>
              <a:t>mediate, mitigate, advocate, protect, participate,</a:t>
            </a:r>
            <a:br>
              <a:rPr lang="en-US" sz="3197" b="1" cap="all" spc="133" dirty="0">
                <a:solidFill>
                  <a:srgbClr val="0070C0"/>
                </a:solidFill>
                <a:latin typeface="+mn-lt"/>
              </a:rPr>
            </a:br>
            <a:r>
              <a:rPr lang="en-US" sz="3197" b="1" u="sng" cap="all" spc="133" dirty="0">
                <a:solidFill>
                  <a:srgbClr val="0070C0"/>
                </a:solidFill>
                <a:latin typeface="+mn-lt"/>
              </a:rPr>
              <a:t>or</a:t>
            </a:r>
            <a:r>
              <a:rPr lang="en-US" sz="3197" b="1" cap="all" spc="133" dirty="0">
                <a:solidFill>
                  <a:srgbClr val="0070C0"/>
                </a:solidFill>
                <a:latin typeface="+mn-lt"/>
              </a:rPr>
              <a:t> recover</a:t>
            </a:r>
            <a:r>
              <a:rPr lang="en-US" sz="3197" cap="all" spc="133" dirty="0">
                <a:latin typeface="+mn-lt"/>
              </a:rPr>
              <a:t>,</a:t>
            </a:r>
            <a:br>
              <a:rPr lang="en-US" sz="3197" cap="all" spc="133" dirty="0">
                <a:latin typeface="+mn-lt"/>
              </a:rPr>
            </a:br>
            <a:r>
              <a:rPr lang="en-US" sz="3197" cap="all" spc="133" dirty="0">
                <a:latin typeface="+mn-lt"/>
              </a:rPr>
              <a:t>in contexts of conflict or disaster</a:t>
            </a:r>
          </a:p>
        </p:txBody>
      </p:sp>
      <p:pic>
        <p:nvPicPr>
          <p:cNvPr id="13" name="Picture 4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C0AE0A1D-A0C2-40FE-9700-8E6F0D2B3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31014" b="-2"/>
          <a:stretch/>
        </p:blipFill>
        <p:spPr bwMode="auto">
          <a:xfrm>
            <a:off x="7843588" y="14"/>
            <a:ext cx="4342774" cy="3401554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CDDC66-D288-473C-9C20-116586B2C703}"/>
              </a:ext>
            </a:extLst>
          </p:cNvPr>
          <p:cNvSpPr/>
          <p:nvPr/>
        </p:nvSpPr>
        <p:spPr>
          <a:xfrm>
            <a:off x="14732" y="11667"/>
            <a:ext cx="3569219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Zoom #1: Continued… </a:t>
            </a:r>
          </a:p>
        </p:txBody>
      </p:sp>
    </p:spTree>
    <p:extLst>
      <p:ext uri="{BB962C8B-B14F-4D97-AF65-F5344CB8AC3E}">
        <p14:creationId xmlns:p14="http://schemas.microsoft.com/office/powerpoint/2010/main" val="163343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814969" y="1225550"/>
            <a:ext cx="9781603" cy="5175250"/>
            <a:chOff x="398264" y="1190625"/>
            <a:chExt cx="9781603" cy="5175250"/>
          </a:xfrm>
        </p:grpSpPr>
        <p:sp>
          <p:nvSpPr>
            <p:cNvPr id="112647" name="Oval 7"/>
            <p:cNvSpPr>
              <a:spLocks noChangeArrowheads="1"/>
            </p:cNvSpPr>
            <p:nvPr/>
          </p:nvSpPr>
          <p:spPr bwMode="auto">
            <a:xfrm rot="20400000">
              <a:off x="398264" y="1190625"/>
              <a:ext cx="8969375" cy="5175250"/>
            </a:xfrm>
            <a:prstGeom prst="ellipse">
              <a:avLst/>
            </a:prstGeom>
            <a:noFill/>
            <a:ln w="4445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8620994" y="3490125"/>
              <a:ext cx="155887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GLOBAL</a:t>
              </a:r>
              <a:endPara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631223" y="5823967"/>
            <a:ext cx="3440039" cy="832666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b="1" dirty="0">
                <a:latin typeface="Arial Narrow" pitchFamily="34" charset="0"/>
              </a:rPr>
              <a:t>SUPPORT FOR VERTICAL </a:t>
            </a:r>
            <a:br>
              <a:rPr lang="en-US" sz="2800" b="1" dirty="0">
                <a:latin typeface="Arial Narrow" pitchFamily="34" charset="0"/>
              </a:rPr>
            </a:br>
            <a:r>
              <a:rPr lang="en-US" sz="2800" b="1" dirty="0">
                <a:latin typeface="Arial Narrow" pitchFamily="34" charset="0"/>
              </a:rPr>
              <a:t>&amp; STRATEGIC ALIGNMENT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2597834" y="3927134"/>
            <a:ext cx="21336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Community Anchoring </a:t>
            </a:r>
          </a:p>
          <a:p>
            <a:pPr>
              <a:spcBef>
                <a:spcPct val="50000"/>
              </a:spcBef>
              <a:defRPr/>
            </a:pPr>
            <a:endParaRPr lang="en-US" sz="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– NAP 1325  Actions on the Ground  – Local Dialogue for Social Cohesion – Leadership &amp; Capacity</a:t>
            </a:r>
          </a:p>
          <a:p>
            <a:pPr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endParaRPr lang="en-US" sz="1600" i="1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726592" y="3140969"/>
            <a:ext cx="2156048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Nat. Advocacy on Policies and Norms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Support to Women for Political influence and Social Transformation in line with the R1325 NAP and DRR Outcomes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6832584" y="2348880"/>
            <a:ext cx="1994272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Regional Integration &amp; Learning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Sharing R1325 &amp; DRR Experiences in the Sub Regions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(E.G. GREAT LAKES &amp; HORN OF AFRICA)</a:t>
            </a:r>
          </a:p>
          <a:p>
            <a:pPr>
              <a:spcBef>
                <a:spcPct val="50000"/>
              </a:spcBef>
              <a:defRPr/>
            </a:pPr>
            <a:endParaRPr lang="en-US" sz="14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8611153" y="1542009"/>
            <a:ext cx="1913292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Global Advocacy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Efforts to ensure that DRR &amp; R1325 Actions &amp; Priorities in Countries benefit from and are  Supported by global Processes and the International Community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289541" y="4143791"/>
            <a:ext cx="2590800" cy="2123138"/>
            <a:chOff x="846182" y="4020604"/>
            <a:chExt cx="2590800" cy="2123138"/>
          </a:xfrm>
        </p:grpSpPr>
        <p:sp>
          <p:nvSpPr>
            <p:cNvPr id="112643" name="Oval 3"/>
            <p:cNvSpPr>
              <a:spLocks noChangeArrowheads="1"/>
            </p:cNvSpPr>
            <p:nvPr/>
          </p:nvSpPr>
          <p:spPr bwMode="auto">
            <a:xfrm rot="20400000">
              <a:off x="846182" y="4020604"/>
              <a:ext cx="2590800" cy="1828800"/>
            </a:xfrm>
            <a:prstGeom prst="ellipse">
              <a:avLst/>
            </a:prstGeom>
            <a:noFill/>
            <a:ln w="44450" cap="rnd">
              <a:solidFill>
                <a:srgbClr val="00FF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054905" y="5682077"/>
              <a:ext cx="1143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LOCAL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2178704" y="2930525"/>
            <a:ext cx="4800600" cy="3308350"/>
            <a:chOff x="676275" y="2954338"/>
            <a:chExt cx="4800600" cy="3308350"/>
          </a:xfrm>
        </p:grpSpPr>
        <p:sp>
          <p:nvSpPr>
            <p:cNvPr id="112644" name="Oval 4"/>
            <p:cNvSpPr>
              <a:spLocks noChangeArrowheads="1"/>
            </p:cNvSpPr>
            <p:nvPr/>
          </p:nvSpPr>
          <p:spPr bwMode="auto">
            <a:xfrm rot="-1200000">
              <a:off x="676275" y="2954338"/>
              <a:ext cx="4800600" cy="3308350"/>
            </a:xfrm>
            <a:prstGeom prst="ellipse">
              <a:avLst/>
            </a:prstGeom>
            <a:noFill/>
            <a:ln w="44450">
              <a:solidFill>
                <a:srgbClr val="00FF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3677322" y="5325021"/>
              <a:ext cx="155887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NATIONAL</a:t>
              </a:r>
              <a:endPara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974148" y="2276323"/>
            <a:ext cx="6996724" cy="3886200"/>
            <a:chOff x="557444" y="2241398"/>
            <a:chExt cx="6996724" cy="3886200"/>
          </a:xfrm>
        </p:grpSpPr>
        <p:sp>
          <p:nvSpPr>
            <p:cNvPr id="112649" name="Oval 9"/>
            <p:cNvSpPr>
              <a:spLocks noChangeArrowheads="1"/>
            </p:cNvSpPr>
            <p:nvPr/>
          </p:nvSpPr>
          <p:spPr bwMode="auto">
            <a:xfrm rot="20400000">
              <a:off x="557444" y="2241398"/>
              <a:ext cx="6800777" cy="3886200"/>
            </a:xfrm>
            <a:prstGeom prst="ellipse">
              <a:avLst/>
            </a:prstGeom>
            <a:noFill/>
            <a:ln w="44450">
              <a:solidFill>
                <a:srgbClr val="00FF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995295" y="4402187"/>
              <a:ext cx="155887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REGIONAL</a:t>
              </a:r>
              <a:endPara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1E15BC-2F02-4963-B11F-9253F310CF0B}"/>
              </a:ext>
            </a:extLst>
          </p:cNvPr>
          <p:cNvGrpSpPr/>
          <p:nvPr/>
        </p:nvGrpSpPr>
        <p:grpSpPr>
          <a:xfrm>
            <a:off x="8422777" y="197559"/>
            <a:ext cx="1786744" cy="1276720"/>
            <a:chOff x="8284209" y="197559"/>
            <a:chExt cx="1786744" cy="1276720"/>
          </a:xfrm>
        </p:grpSpPr>
        <p:sp>
          <p:nvSpPr>
            <p:cNvPr id="25" name="Rounded Rectangle 149">
              <a:extLst>
                <a:ext uri="{FF2B5EF4-FFF2-40B4-BE49-F238E27FC236}">
                  <a16:creationId xmlns:a16="http://schemas.microsoft.com/office/drawing/2014/main" id="{35D0900A-62D1-4FEC-8399-F250C13D9AD5}"/>
                </a:ext>
              </a:extLst>
            </p:cNvPr>
            <p:cNvSpPr/>
            <p:nvPr/>
          </p:nvSpPr>
          <p:spPr>
            <a:xfrm>
              <a:off x="8284210" y="1105640"/>
              <a:ext cx="1786743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SDG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149">
              <a:extLst>
                <a:ext uri="{FF2B5EF4-FFF2-40B4-BE49-F238E27FC236}">
                  <a16:creationId xmlns:a16="http://schemas.microsoft.com/office/drawing/2014/main" id="{4D7850E5-8AE5-4511-9516-6FD989E29B03}"/>
                </a:ext>
              </a:extLst>
            </p:cNvPr>
            <p:cNvSpPr/>
            <p:nvPr/>
          </p:nvSpPr>
          <p:spPr>
            <a:xfrm>
              <a:off x="8284209" y="197559"/>
              <a:ext cx="1786743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CEDAW  &amp;</a:t>
              </a:r>
              <a:r>
                <a:rPr kumimoji="0" lang="en-US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BPo</a:t>
              </a:r>
              <a:r>
                <a:rPr kumimoji="0" lang="en-US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A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ounded Rectangle 149">
              <a:extLst>
                <a:ext uri="{FF2B5EF4-FFF2-40B4-BE49-F238E27FC236}">
                  <a16:creationId xmlns:a16="http://schemas.microsoft.com/office/drawing/2014/main" id="{27C270A1-31CB-489E-9C31-99EB8E582ACD}"/>
                </a:ext>
              </a:extLst>
            </p:cNvPr>
            <p:cNvSpPr/>
            <p:nvPr/>
          </p:nvSpPr>
          <p:spPr>
            <a:xfrm>
              <a:off x="8284209" y="655437"/>
              <a:ext cx="1786743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UN/R 1325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6A46FD-09C9-4FE1-AA87-F0DE801BA9F4}"/>
              </a:ext>
            </a:extLst>
          </p:cNvPr>
          <p:cNvGrpSpPr/>
          <p:nvPr/>
        </p:nvGrpSpPr>
        <p:grpSpPr>
          <a:xfrm>
            <a:off x="6310038" y="1002782"/>
            <a:ext cx="1994272" cy="1276720"/>
            <a:chOff x="6171470" y="1002782"/>
            <a:chExt cx="1786744" cy="1276720"/>
          </a:xfrm>
        </p:grpSpPr>
        <p:sp>
          <p:nvSpPr>
            <p:cNvPr id="33" name="Rounded Rectangle 149">
              <a:extLst>
                <a:ext uri="{FF2B5EF4-FFF2-40B4-BE49-F238E27FC236}">
                  <a16:creationId xmlns:a16="http://schemas.microsoft.com/office/drawing/2014/main" id="{31914CDE-1313-4824-94DE-BD2A5DB7C516}"/>
                </a:ext>
              </a:extLst>
            </p:cNvPr>
            <p:cNvSpPr/>
            <p:nvPr/>
          </p:nvSpPr>
          <p:spPr>
            <a:xfrm>
              <a:off x="6171471" y="1910863"/>
              <a:ext cx="1786743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fr-F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REG AP FOR R1325</a:t>
              </a:r>
            </a:p>
          </p:txBody>
        </p:sp>
        <p:sp>
          <p:nvSpPr>
            <p:cNvPr id="34" name="Rounded Rectangle 149">
              <a:extLst>
                <a:ext uri="{FF2B5EF4-FFF2-40B4-BE49-F238E27FC236}">
                  <a16:creationId xmlns:a16="http://schemas.microsoft.com/office/drawing/2014/main" id="{86313E7D-D672-441B-A1C2-C613B220D757}"/>
                </a:ext>
              </a:extLst>
            </p:cNvPr>
            <p:cNvSpPr/>
            <p:nvPr/>
          </p:nvSpPr>
          <p:spPr>
            <a:xfrm>
              <a:off x="6171470" y="1002782"/>
              <a:ext cx="1786743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AU AGENDA 2063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149">
              <a:extLst>
                <a:ext uri="{FF2B5EF4-FFF2-40B4-BE49-F238E27FC236}">
                  <a16:creationId xmlns:a16="http://schemas.microsoft.com/office/drawing/2014/main" id="{3DADCC7B-33EF-44B5-8178-B835FD24FB4C}"/>
                </a:ext>
              </a:extLst>
            </p:cNvPr>
            <p:cNvSpPr/>
            <p:nvPr/>
          </p:nvSpPr>
          <p:spPr>
            <a:xfrm>
              <a:off x="6171470" y="1460660"/>
              <a:ext cx="1786743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MAP. PROTOCOL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B7B39-ACA6-4066-839E-542E1934A115}"/>
              </a:ext>
            </a:extLst>
          </p:cNvPr>
          <p:cNvGrpSpPr/>
          <p:nvPr/>
        </p:nvGrpSpPr>
        <p:grpSpPr>
          <a:xfrm>
            <a:off x="3879694" y="1314678"/>
            <a:ext cx="2250522" cy="1736042"/>
            <a:chOff x="3901441" y="1295628"/>
            <a:chExt cx="2000665" cy="1736042"/>
          </a:xfrm>
        </p:grpSpPr>
        <p:sp>
          <p:nvSpPr>
            <p:cNvPr id="36" name="Rounded Rectangle 149">
              <a:extLst>
                <a:ext uri="{FF2B5EF4-FFF2-40B4-BE49-F238E27FC236}">
                  <a16:creationId xmlns:a16="http://schemas.microsoft.com/office/drawing/2014/main" id="{6F0B88FF-264E-4C11-9331-5CC2581DA615}"/>
                </a:ext>
              </a:extLst>
            </p:cNvPr>
            <p:cNvSpPr/>
            <p:nvPr/>
          </p:nvSpPr>
          <p:spPr>
            <a:xfrm>
              <a:off x="3907835" y="2663031"/>
              <a:ext cx="1994271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fr-F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UN SD COOP FRAMW</a:t>
              </a:r>
            </a:p>
          </p:txBody>
        </p:sp>
        <p:sp>
          <p:nvSpPr>
            <p:cNvPr id="37" name="Rounded Rectangle 149">
              <a:extLst>
                <a:ext uri="{FF2B5EF4-FFF2-40B4-BE49-F238E27FC236}">
                  <a16:creationId xmlns:a16="http://schemas.microsoft.com/office/drawing/2014/main" id="{E8A2A878-A38C-4B4C-ADC9-5D1751FBE998}"/>
                </a:ext>
              </a:extLst>
            </p:cNvPr>
            <p:cNvSpPr/>
            <p:nvPr/>
          </p:nvSpPr>
          <p:spPr>
            <a:xfrm>
              <a:off x="3901441" y="2204160"/>
              <a:ext cx="1994271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LAND POLICY &amp; DRR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149">
              <a:extLst>
                <a:ext uri="{FF2B5EF4-FFF2-40B4-BE49-F238E27FC236}">
                  <a16:creationId xmlns:a16="http://schemas.microsoft.com/office/drawing/2014/main" id="{F14954D3-17D1-4B56-9569-8A0E54863693}"/>
                </a:ext>
              </a:extLst>
            </p:cNvPr>
            <p:cNvSpPr/>
            <p:nvPr/>
          </p:nvSpPr>
          <p:spPr>
            <a:xfrm>
              <a:off x="3901792" y="1755405"/>
              <a:ext cx="1994271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lang="en-US" b="1" kern="0" dirty="0"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TRAD. JUSTICE POL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ounded Rectangle 149">
              <a:extLst>
                <a:ext uri="{FF2B5EF4-FFF2-40B4-BE49-F238E27FC236}">
                  <a16:creationId xmlns:a16="http://schemas.microsoft.com/office/drawing/2014/main" id="{80ABBE86-3FB0-4C17-91CF-85782A57D4FD}"/>
                </a:ext>
              </a:extLst>
            </p:cNvPr>
            <p:cNvSpPr/>
            <p:nvPr/>
          </p:nvSpPr>
          <p:spPr>
            <a:xfrm>
              <a:off x="3907791" y="1295628"/>
              <a:ext cx="1994271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R1325 NAP DEV PLAN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A7EE4C-37F8-46A4-9EC6-2C993BAB2525}"/>
              </a:ext>
            </a:extLst>
          </p:cNvPr>
          <p:cNvGrpSpPr/>
          <p:nvPr/>
        </p:nvGrpSpPr>
        <p:grpSpPr>
          <a:xfrm>
            <a:off x="1307406" y="2047176"/>
            <a:ext cx="2305901" cy="1722407"/>
            <a:chOff x="1287944" y="2047176"/>
            <a:chExt cx="1786745" cy="172240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8B4258-3A8C-4DEC-A227-05BF860776B2}"/>
                </a:ext>
              </a:extLst>
            </p:cNvPr>
            <p:cNvGrpSpPr/>
            <p:nvPr/>
          </p:nvGrpSpPr>
          <p:grpSpPr>
            <a:xfrm>
              <a:off x="1287945" y="2492863"/>
              <a:ext cx="1786744" cy="1276720"/>
              <a:chOff x="1687995" y="2492863"/>
              <a:chExt cx="1786744" cy="1276720"/>
            </a:xfrm>
          </p:grpSpPr>
          <p:sp>
            <p:nvSpPr>
              <p:cNvPr id="39" name="Rounded Rectangle 149">
                <a:extLst>
                  <a:ext uri="{FF2B5EF4-FFF2-40B4-BE49-F238E27FC236}">
                    <a16:creationId xmlns:a16="http://schemas.microsoft.com/office/drawing/2014/main" id="{A464628C-E08E-4C67-AF41-478CCA4CBC20}"/>
                  </a:ext>
                </a:extLst>
              </p:cNvPr>
              <p:cNvSpPr/>
              <p:nvPr/>
            </p:nvSpPr>
            <p:spPr>
              <a:xfrm>
                <a:off x="1687996" y="3400944"/>
                <a:ext cx="1786743" cy="368639"/>
              </a:xfrm>
              <a:prstGeom prst="round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107000"/>
                  </a:lnSpc>
                  <a:spcBef>
                    <a:spcPts val="1200"/>
                  </a:spcBef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 Narrow" panose="020B060602020203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LOCAL DEV PLANS</a:t>
                </a:r>
                <a:endParaRPr kumimoji="0" lang="fr-F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ounded Rectangle 149">
                <a:extLst>
                  <a:ext uri="{FF2B5EF4-FFF2-40B4-BE49-F238E27FC236}">
                    <a16:creationId xmlns:a16="http://schemas.microsoft.com/office/drawing/2014/main" id="{490C8FDC-F18F-4544-81DB-70C86B17C6A9}"/>
                  </a:ext>
                </a:extLst>
              </p:cNvPr>
              <p:cNvSpPr/>
              <p:nvPr/>
            </p:nvSpPr>
            <p:spPr>
              <a:xfrm>
                <a:off x="1687995" y="2492863"/>
                <a:ext cx="1786743" cy="368639"/>
              </a:xfrm>
              <a:prstGeom prst="round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107000"/>
                  </a:lnSpc>
                  <a:spcBef>
                    <a:spcPts val="1200"/>
                  </a:spcBef>
                  <a:defRPr/>
                </a:pP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 Narrow" panose="020B060602020203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DEC &amp; LOC DEV LAWS</a:t>
                </a:r>
              </a:p>
            </p:txBody>
          </p:sp>
          <p:sp>
            <p:nvSpPr>
              <p:cNvPr id="41" name="Rounded Rectangle 149">
                <a:extLst>
                  <a:ext uri="{FF2B5EF4-FFF2-40B4-BE49-F238E27FC236}">
                    <a16:creationId xmlns:a16="http://schemas.microsoft.com/office/drawing/2014/main" id="{D63ABFCD-27A0-4962-9F06-ADEA5BFC96E0}"/>
                  </a:ext>
                </a:extLst>
              </p:cNvPr>
              <p:cNvSpPr/>
              <p:nvPr/>
            </p:nvSpPr>
            <p:spPr>
              <a:xfrm>
                <a:off x="1687995" y="2950741"/>
                <a:ext cx="1786743" cy="368639"/>
              </a:xfrm>
              <a:prstGeom prst="round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107000"/>
                  </a:lnSpc>
                  <a:spcBef>
                    <a:spcPts val="1200"/>
                  </a:spcBef>
                  <a:defRPr/>
                </a:pPr>
                <a:r>
                  <a:rPr kumimoji="0" lang="fr-FR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 Narrow" panose="020B0606020202030204" pitchFamily="34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COM DEV POLICIES</a:t>
                </a:r>
              </a:p>
            </p:txBody>
          </p:sp>
        </p:grpSp>
        <p:sp>
          <p:nvSpPr>
            <p:cNvPr id="42" name="Rounded Rectangle 149">
              <a:extLst>
                <a:ext uri="{FF2B5EF4-FFF2-40B4-BE49-F238E27FC236}">
                  <a16:creationId xmlns:a16="http://schemas.microsoft.com/office/drawing/2014/main" id="{D754BC2D-55C6-410F-B66E-8069407691C5}"/>
                </a:ext>
              </a:extLst>
            </p:cNvPr>
            <p:cNvSpPr/>
            <p:nvPr/>
          </p:nvSpPr>
          <p:spPr>
            <a:xfrm>
              <a:off x="1287944" y="2047176"/>
              <a:ext cx="1786743" cy="368639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Bef>
                  <a:spcPts val="1200"/>
                </a:spcBef>
                <a:defRPr/>
              </a:pPr>
              <a:r>
                <a:rPr kumimoji="0" lang="fr-F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CONF RES CULTURE</a:t>
              </a: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61A7BB66-92EE-47C5-AA96-053F48EA76E9}"/>
              </a:ext>
            </a:extLst>
          </p:cNvPr>
          <p:cNvSpPr txBox="1">
            <a:spLocks/>
          </p:cNvSpPr>
          <p:nvPr/>
        </p:nvSpPr>
        <p:spPr>
          <a:xfrm>
            <a:off x="300038" y="50151"/>
            <a:ext cx="10091737" cy="948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Micro-Macro Approach to success</a:t>
            </a: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A181D122-3400-4875-A5A2-6B6A82CF9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71" y="147616"/>
            <a:ext cx="1631346" cy="83266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8D199D5-511B-4637-9091-AF8AA36BD417}"/>
              </a:ext>
            </a:extLst>
          </p:cNvPr>
          <p:cNvSpPr/>
          <p:nvPr/>
        </p:nvSpPr>
        <p:spPr>
          <a:xfrm>
            <a:off x="8238" y="6385530"/>
            <a:ext cx="3060044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Zoom #1: Continued… </a:t>
            </a:r>
          </a:p>
        </p:txBody>
      </p:sp>
    </p:spTree>
    <p:extLst>
      <p:ext uri="{BB962C8B-B14F-4D97-AF65-F5344CB8AC3E}">
        <p14:creationId xmlns:p14="http://schemas.microsoft.com/office/powerpoint/2010/main" val="1968455228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 autoUpdateAnimBg="0"/>
      <p:bldP spid="112646" grpId="0" autoUpdateAnimBg="0"/>
      <p:bldP spid="112648" grpId="0" autoUpdateAnimBg="0"/>
      <p:bldP spid="11265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0A523EB-7BAD-4776-8049-5AFDD0D35F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0A523EB-7BAD-4776-8049-5AFDD0D35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D9D00DD3-CC32-4C68-A8AD-0AC3E3F6FF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BA5660-614A-CA45-8E3A-FAD8B0A2F8AE}"/>
              </a:ext>
            </a:extLst>
          </p:cNvPr>
          <p:cNvSpPr/>
          <p:nvPr/>
        </p:nvSpPr>
        <p:spPr>
          <a:xfrm>
            <a:off x="275748" y="860861"/>
            <a:ext cx="6231564" cy="584952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Context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 with high levels of rain in many countries and several lakes - but facing food shortage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Instruments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CSA; Business Development; Market access; Financing; Technology; Food systems Integration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Selected Results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700" dirty="0">
                <a:solidFill>
                  <a:schemeClr val="tx1"/>
                </a:solidFill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Next Slide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Beneficiaries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50.000 women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Country Cluster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Uganda, Kenya, Ethiopia, Malawi, South Africa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Donors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Stambic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Bank; Norway; Sweden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B29470-143F-6E47-95B1-412810C4767A}"/>
              </a:ext>
            </a:extLst>
          </p:cNvPr>
          <p:cNvSpPr/>
          <p:nvPr/>
        </p:nvSpPr>
        <p:spPr>
          <a:xfrm>
            <a:off x="8914824" y="3129742"/>
            <a:ext cx="249240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B1A54FB-21D0-4E7D-817E-940729531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25" y="147615"/>
            <a:ext cx="2323625" cy="10294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7408998-DBCF-451F-B0A3-EE6315D9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31" y="147615"/>
            <a:ext cx="10091737" cy="71324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Zoom # 2: Climate Smart Agriculture (CSA)</a:t>
            </a:r>
          </a:p>
        </p:txBody>
      </p:sp>
      <p:pic>
        <p:nvPicPr>
          <p:cNvPr id="36867" name="4f11f375-ed9b-49b0-8fe1-b23659a7514f" descr="Image">
            <a:extLst>
              <a:ext uri="{FF2B5EF4-FFF2-40B4-BE49-F238E27FC236}">
                <a16:creationId xmlns:a16="http://schemas.microsoft.com/office/drawing/2014/main" id="{2560B9D4-F8AF-4307-B01A-5D081D7A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95" y="860860"/>
            <a:ext cx="5405178" cy="584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29C9B-F2BD-4D0F-9A73-436FBB2D0319}"/>
              </a:ext>
            </a:extLst>
          </p:cNvPr>
          <p:cNvSpPr/>
          <p:nvPr/>
        </p:nvSpPr>
        <p:spPr>
          <a:xfrm>
            <a:off x="6519694" y="6253184"/>
            <a:ext cx="5405177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Income Generation in Great Lake Region</a:t>
            </a:r>
          </a:p>
        </p:txBody>
      </p:sp>
    </p:spTree>
    <p:extLst>
      <p:ext uri="{BB962C8B-B14F-4D97-AF65-F5344CB8AC3E}">
        <p14:creationId xmlns:p14="http://schemas.microsoft.com/office/powerpoint/2010/main" val="2948839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944DED-56BF-4412-9BC8-C25743B2FD46}"/>
              </a:ext>
            </a:extLst>
          </p:cNvPr>
          <p:cNvGrpSpPr/>
          <p:nvPr/>
        </p:nvGrpSpPr>
        <p:grpSpPr>
          <a:xfrm>
            <a:off x="460143" y="1033162"/>
            <a:ext cx="5321626" cy="2449972"/>
            <a:chOff x="579088" y="527334"/>
            <a:chExt cx="5326553" cy="24522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7C9970-84D5-4A4D-B3A8-161ED8FD62B7}"/>
                </a:ext>
              </a:extLst>
            </p:cNvPr>
            <p:cNvGrpSpPr/>
            <p:nvPr/>
          </p:nvGrpSpPr>
          <p:grpSpPr>
            <a:xfrm>
              <a:off x="579088" y="527334"/>
              <a:ext cx="5326553" cy="2452240"/>
              <a:chOff x="617188" y="976759"/>
              <a:chExt cx="5326553" cy="245224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5E56688-EFF9-46E6-A8FA-BBD8919EFF50}"/>
                  </a:ext>
                </a:extLst>
              </p:cNvPr>
              <p:cNvPicPr/>
              <p:nvPr/>
            </p:nvPicPr>
            <p:blipFill>
              <a:blip r:embed="rId2"/>
              <a:stretch/>
            </p:blipFill>
            <p:spPr>
              <a:xfrm>
                <a:off x="617188" y="976759"/>
                <a:ext cx="5326553" cy="245224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246329-79A9-4A92-B31F-E3BCF1DA22C0}"/>
                  </a:ext>
                </a:extLst>
              </p:cNvPr>
              <p:cNvSpPr/>
              <p:nvPr/>
            </p:nvSpPr>
            <p:spPr>
              <a:xfrm>
                <a:off x="1743378" y="1600782"/>
                <a:ext cx="2714322" cy="914400"/>
              </a:xfrm>
              <a:prstGeom prst="rect">
                <a:avLst/>
              </a:prstGeom>
              <a:solidFill>
                <a:srgbClr val="DEEC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sz="1798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8FC9D3E-7DB2-41E1-8EE6-4AE4A625A1C4}"/>
                  </a:ext>
                </a:extLst>
              </p:cNvPr>
              <p:cNvSpPr/>
              <p:nvPr/>
            </p:nvSpPr>
            <p:spPr>
              <a:xfrm>
                <a:off x="1743377" y="2295525"/>
                <a:ext cx="3466797" cy="720698"/>
              </a:xfrm>
              <a:prstGeom prst="rect">
                <a:avLst/>
              </a:prstGeom>
              <a:solidFill>
                <a:srgbClr val="DEEC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sz="1798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CBFF52-1CD5-4349-82B0-3046F1ADBE0A}"/>
                </a:ext>
              </a:extLst>
            </p:cNvPr>
            <p:cNvSpPr txBox="1"/>
            <p:nvPr/>
          </p:nvSpPr>
          <p:spPr>
            <a:xfrm>
              <a:off x="1291027" y="576941"/>
              <a:ext cx="2729178" cy="461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64" b="1" dirty="0">
                  <a:solidFill>
                    <a:srgbClr val="0070C0"/>
                  </a:solidFill>
                </a:rPr>
                <a:t>Access to land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51D4D2-C794-426C-BE13-8C098466E28F}"/>
                </a:ext>
              </a:extLst>
            </p:cNvPr>
            <p:cNvSpPr txBox="1"/>
            <p:nvPr/>
          </p:nvSpPr>
          <p:spPr>
            <a:xfrm>
              <a:off x="1127616" y="1078555"/>
              <a:ext cx="4044458" cy="18165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Mapping of land rights laws and discriminatory policies in Malawi</a:t>
              </a:r>
            </a:p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Capacity building on land rights in Tanzania and Malawi</a:t>
              </a:r>
            </a:p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Evidence-based analysis on gender and environmental to provide guidance on closing the gender gap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B661BF-C3A7-4C7E-8108-A775116BA514}"/>
              </a:ext>
            </a:extLst>
          </p:cNvPr>
          <p:cNvGrpSpPr/>
          <p:nvPr/>
        </p:nvGrpSpPr>
        <p:grpSpPr>
          <a:xfrm>
            <a:off x="6169036" y="990472"/>
            <a:ext cx="5448233" cy="2438354"/>
            <a:chOff x="6096001" y="976760"/>
            <a:chExt cx="5453277" cy="24406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6608B3A-D0EA-4B32-B1AC-734F979424CE}"/>
                </a:ext>
              </a:extLst>
            </p:cNvPr>
            <p:cNvGrpSpPr/>
            <p:nvPr/>
          </p:nvGrpSpPr>
          <p:grpSpPr>
            <a:xfrm>
              <a:off x="6096001" y="976760"/>
              <a:ext cx="5453277" cy="2440610"/>
              <a:chOff x="6096001" y="976760"/>
              <a:chExt cx="5453277" cy="2440610"/>
            </a:xfrm>
          </p:grpSpPr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D5117C62-D903-4850-B3FF-F2BEC73AFD9B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6096001" y="976760"/>
                <a:ext cx="5453277" cy="244061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2F40ABB-DAAF-4E0E-A58E-675E1F8E942F}"/>
                  </a:ext>
                </a:extLst>
              </p:cNvPr>
              <p:cNvSpPr/>
              <p:nvPr/>
            </p:nvSpPr>
            <p:spPr>
              <a:xfrm>
                <a:off x="7316477" y="1151357"/>
                <a:ext cx="3333381" cy="914400"/>
              </a:xfrm>
              <a:prstGeom prst="rect">
                <a:avLst/>
              </a:prstGeom>
              <a:solidFill>
                <a:srgbClr val="DEEC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sz="1798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4B172E6-7D6A-4271-84E0-8CBBBC02CBE7}"/>
                  </a:ext>
                </a:extLst>
              </p:cNvPr>
              <p:cNvSpPr/>
              <p:nvPr/>
            </p:nvSpPr>
            <p:spPr>
              <a:xfrm>
                <a:off x="7412383" y="1666875"/>
                <a:ext cx="3769967" cy="1312699"/>
              </a:xfrm>
              <a:prstGeom prst="rect">
                <a:avLst/>
              </a:prstGeom>
              <a:solidFill>
                <a:srgbClr val="DEEC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sz="1798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65B820-3398-4184-8E21-001EBC219B72}"/>
                </a:ext>
              </a:extLst>
            </p:cNvPr>
            <p:cNvSpPr txBox="1"/>
            <p:nvPr/>
          </p:nvSpPr>
          <p:spPr>
            <a:xfrm>
              <a:off x="7306856" y="1013328"/>
              <a:ext cx="3221305" cy="461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64" b="1" dirty="0">
                  <a:solidFill>
                    <a:srgbClr val="0070C0"/>
                  </a:solidFill>
                </a:rPr>
                <a:t>Finances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1E8148-241A-489A-B0B9-8718834FB763}"/>
                </a:ext>
              </a:extLst>
            </p:cNvPr>
            <p:cNvSpPr txBox="1"/>
            <p:nvPr/>
          </p:nvSpPr>
          <p:spPr>
            <a:xfrm>
              <a:off x="7138645" y="1377737"/>
              <a:ext cx="4317442" cy="203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Over 20,000 women able to access finance in Burundi, Ethiopia, Kenya, Malawi, Mozambique</a:t>
              </a:r>
            </a:p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Over 150 Village savings &amp; loan associations formed and supported in Malawi, Sudan and Rwanda</a:t>
              </a:r>
            </a:p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1800 women SMEs with grants and 1000 access low interest loans in Kenya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C34213-9F42-4FB3-BCB4-82C033C15708}"/>
              </a:ext>
            </a:extLst>
          </p:cNvPr>
          <p:cNvGrpSpPr/>
          <p:nvPr/>
        </p:nvGrpSpPr>
        <p:grpSpPr>
          <a:xfrm>
            <a:off x="467990" y="3536953"/>
            <a:ext cx="5321626" cy="2753389"/>
            <a:chOff x="617186" y="3555853"/>
            <a:chExt cx="5326553" cy="252211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2C6278C-C834-4396-9DF5-4C582D9F2501}"/>
                </a:ext>
              </a:extLst>
            </p:cNvPr>
            <p:cNvGrpSpPr/>
            <p:nvPr/>
          </p:nvGrpSpPr>
          <p:grpSpPr>
            <a:xfrm>
              <a:off x="617186" y="3555853"/>
              <a:ext cx="5326553" cy="2522119"/>
              <a:chOff x="617186" y="3555853"/>
              <a:chExt cx="5326553" cy="2522119"/>
            </a:xfrm>
          </p:grpSpPr>
          <p:pic>
            <p:nvPicPr>
              <p:cNvPr id="27" name="Picture 6">
                <a:extLst>
                  <a:ext uri="{FF2B5EF4-FFF2-40B4-BE49-F238E27FC236}">
                    <a16:creationId xmlns:a16="http://schemas.microsoft.com/office/drawing/2014/main" id="{1ED27495-FC1F-4606-90E6-40C9159631AF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617186" y="3555853"/>
                <a:ext cx="5326553" cy="2522119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5227AD7-D61C-4C31-8528-3E0AADC31CE0}"/>
                  </a:ext>
                </a:extLst>
              </p:cNvPr>
              <p:cNvSpPr/>
              <p:nvPr/>
            </p:nvSpPr>
            <p:spPr>
              <a:xfrm>
                <a:off x="1581112" y="4395412"/>
                <a:ext cx="3714788" cy="1593907"/>
              </a:xfrm>
              <a:prstGeom prst="rect">
                <a:avLst/>
              </a:prstGeom>
              <a:solidFill>
                <a:srgbClr val="DEEC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sz="1798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AD57BC-120E-4068-BB58-D2642851B3BA}"/>
                </a:ext>
              </a:extLst>
            </p:cNvPr>
            <p:cNvSpPr txBox="1"/>
            <p:nvPr/>
          </p:nvSpPr>
          <p:spPr>
            <a:xfrm>
              <a:off x="1485607" y="3848994"/>
              <a:ext cx="3342046" cy="422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64" b="1" dirty="0">
                  <a:solidFill>
                    <a:srgbClr val="0070C0"/>
                  </a:solidFill>
                </a:rPr>
                <a:t>Technology</a:t>
              </a:r>
              <a:r>
                <a:rPr lang="en-US" sz="2664" b="1" dirty="0">
                  <a:solidFill>
                    <a:srgbClr val="6FB15D"/>
                  </a:solidFill>
                  <a:latin typeface="Tw Cen MT" panose="020B0602020104020603" pitchFamily="34" charset="0"/>
                </a:rPr>
                <a:t>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1BF5B1-8FB0-4B44-B35E-68C906FD9B5F}"/>
                </a:ext>
              </a:extLst>
            </p:cNvPr>
            <p:cNvSpPr txBox="1"/>
            <p:nvPr/>
          </p:nvSpPr>
          <p:spPr>
            <a:xfrm>
              <a:off x="1432523" y="4552409"/>
              <a:ext cx="3833718" cy="1098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Over 80,000 benefited from CSA technologies including improved seed, fish farming, poultry, solar energy from Ethiopia, Malawi, Mozambique, Somalia, South Africa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08A3F6-3CEA-4599-9F41-312EA80CB6BC}"/>
              </a:ext>
            </a:extLst>
          </p:cNvPr>
          <p:cNvGrpSpPr/>
          <p:nvPr/>
        </p:nvGrpSpPr>
        <p:grpSpPr>
          <a:xfrm>
            <a:off x="6169036" y="3536951"/>
            <a:ext cx="5448233" cy="2753389"/>
            <a:chOff x="6096000" y="3555852"/>
            <a:chExt cx="5453277" cy="255142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673C707-BC68-40A9-B3FA-F3A9C81B0F67}"/>
                </a:ext>
              </a:extLst>
            </p:cNvPr>
            <p:cNvGrpSpPr/>
            <p:nvPr/>
          </p:nvGrpSpPr>
          <p:grpSpPr>
            <a:xfrm>
              <a:off x="6096000" y="3555852"/>
              <a:ext cx="5453277" cy="2551427"/>
              <a:chOff x="6096000" y="3555852"/>
              <a:chExt cx="5453277" cy="2551427"/>
            </a:xfrm>
          </p:grpSpPr>
          <p:pic>
            <p:nvPicPr>
              <p:cNvPr id="37" name="Picture 8">
                <a:extLst>
                  <a:ext uri="{FF2B5EF4-FFF2-40B4-BE49-F238E27FC236}">
                    <a16:creationId xmlns:a16="http://schemas.microsoft.com/office/drawing/2014/main" id="{93B84A0B-0037-49CB-8445-663029C9B3C9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6096000" y="3555852"/>
                <a:ext cx="5453277" cy="2551427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139CD53-D3AE-4990-AAC8-20A5E228082B}"/>
                  </a:ext>
                </a:extLst>
              </p:cNvPr>
              <p:cNvSpPr/>
              <p:nvPr/>
            </p:nvSpPr>
            <p:spPr>
              <a:xfrm>
                <a:off x="7306854" y="3652662"/>
                <a:ext cx="3132546" cy="914400"/>
              </a:xfrm>
              <a:prstGeom prst="rect">
                <a:avLst/>
              </a:prstGeom>
              <a:solidFill>
                <a:srgbClr val="DEEC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sz="1798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E9B02AF-9C4C-4994-BAC3-32AC7E7CB56A}"/>
                  </a:ext>
                </a:extLst>
              </p:cNvPr>
              <p:cNvSpPr/>
              <p:nvPr/>
            </p:nvSpPr>
            <p:spPr>
              <a:xfrm>
                <a:off x="7378700" y="4070023"/>
                <a:ext cx="3952239" cy="1919296"/>
              </a:xfrm>
              <a:prstGeom prst="rect">
                <a:avLst/>
              </a:prstGeom>
              <a:solidFill>
                <a:srgbClr val="DEEC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K" sz="1798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86A99-0A5A-4EE4-9F24-2396829DF688}"/>
                </a:ext>
              </a:extLst>
            </p:cNvPr>
            <p:cNvSpPr txBox="1"/>
            <p:nvPr/>
          </p:nvSpPr>
          <p:spPr>
            <a:xfrm>
              <a:off x="7117261" y="3570505"/>
              <a:ext cx="3245396" cy="427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64" b="1" dirty="0">
                  <a:solidFill>
                    <a:srgbClr val="0070C0"/>
                  </a:solidFill>
                </a:rPr>
                <a:t>Markets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37D77C-6A01-4765-80FB-2DC16326D11A}"/>
                </a:ext>
              </a:extLst>
            </p:cNvPr>
            <p:cNvSpPr txBox="1"/>
            <p:nvPr/>
          </p:nvSpPr>
          <p:spPr>
            <a:xfrm>
              <a:off x="6979631" y="3971945"/>
              <a:ext cx="4476456" cy="2012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u="sng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Aggregation of farmers produce</a:t>
              </a: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: Women produce approximately 225,000 MT, worth USD 449,393 of Groundnuts in Malawi,  in Uganda 1400 women organized into 14 clusters with 100 members each for fish marketing</a:t>
              </a:r>
            </a:p>
            <a:p>
              <a:pPr marL="171292" indent="-171292" defTabSz="7993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599" b="1" u="sng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Value addition</a:t>
              </a:r>
              <a:r>
                <a:rPr lang="en-US" sz="1599" b="1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: Using labor saving technologies 4,033 women in Malawi (Strippers  and Shellers) reduced post harvest losses. 1,400 women in Uganda used cold fish storage facilitates</a:t>
              </a: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8D7D69B8-1177-4154-BC08-9A308D6D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31" y="147615"/>
            <a:ext cx="10091737" cy="71324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CSA. </a:t>
            </a:r>
            <a:r>
              <a:rPr lang="en-US" sz="4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Four (4) Areas of Success</a:t>
            </a: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662DEB13-D466-41AD-B95C-AAA08A806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992" y="147615"/>
            <a:ext cx="2323625" cy="102940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3170981-8089-4097-A682-DBB88DF2BFFC}"/>
              </a:ext>
            </a:extLst>
          </p:cNvPr>
          <p:cNvSpPr/>
          <p:nvPr/>
        </p:nvSpPr>
        <p:spPr>
          <a:xfrm>
            <a:off x="8238" y="6385530"/>
            <a:ext cx="3060044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Zoom #2: Continued… </a:t>
            </a:r>
          </a:p>
        </p:txBody>
      </p:sp>
    </p:spTree>
    <p:extLst>
      <p:ext uri="{BB962C8B-B14F-4D97-AF65-F5344CB8AC3E}">
        <p14:creationId xmlns:p14="http://schemas.microsoft.com/office/powerpoint/2010/main" val="220584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D33A21D-60BE-4DC7-90CF-36EAA4B53B36}"/>
              </a:ext>
            </a:extLst>
          </p:cNvPr>
          <p:cNvGrpSpPr/>
          <p:nvPr/>
        </p:nvGrpSpPr>
        <p:grpSpPr>
          <a:xfrm>
            <a:off x="6297744" y="1261672"/>
            <a:ext cx="5713356" cy="5013293"/>
            <a:chOff x="6297744" y="959668"/>
            <a:chExt cx="5713356" cy="50132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305833-7901-5444-9792-67784FD30626}"/>
                </a:ext>
              </a:extLst>
            </p:cNvPr>
            <p:cNvSpPr txBox="1"/>
            <p:nvPr/>
          </p:nvSpPr>
          <p:spPr>
            <a:xfrm>
              <a:off x="6297744" y="2283249"/>
              <a:ext cx="1678820" cy="123110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THEN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The RO will contribute 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3847A7-6E61-744E-AE98-56747800E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8536" y="2217958"/>
              <a:ext cx="1308100" cy="14478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39288A-FA5C-C144-A54C-2ACA58BF3AA1}"/>
                </a:ext>
              </a:extLst>
            </p:cNvPr>
            <p:cNvSpPr/>
            <p:nvPr/>
          </p:nvSpPr>
          <p:spPr>
            <a:xfrm>
              <a:off x="9430595" y="959668"/>
              <a:ext cx="2580505" cy="194504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C67ED0-18B0-0D43-89B6-1AFC689342B3}"/>
                </a:ext>
              </a:extLst>
            </p:cNvPr>
            <p:cNvSpPr txBox="1"/>
            <p:nvPr/>
          </p:nvSpPr>
          <p:spPr>
            <a:xfrm>
              <a:off x="9502798" y="1095253"/>
              <a:ext cx="2432802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ok" pitchFamily="2" charset="0"/>
                  <a:ea typeface="Tahoma" panose="020B0604030504040204" pitchFamily="34" charset="0"/>
                  <a:cs typeface="Gotham Book" pitchFamily="2" charset="0"/>
                </a:rPr>
                <a:t>Women and girls are safe, their voices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ok" pitchFamily="2" charset="0"/>
                  <a:ea typeface="Tahoma" panose="020B0604030504040204" pitchFamily="34" charset="0"/>
                  <a:cs typeface="Gotham Book" pitchFamily="2" charset="0"/>
                </a:rPr>
                <a:t>heard and they can make informed choices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E97FF8-C47A-0240-B187-4CBBAFCCD578}"/>
                </a:ext>
              </a:extLst>
            </p:cNvPr>
            <p:cNvSpPr/>
            <p:nvPr/>
          </p:nvSpPr>
          <p:spPr>
            <a:xfrm>
              <a:off x="9430595" y="3083825"/>
              <a:ext cx="2580505" cy="288913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1F0FDE-AD51-E541-9D3E-3FF3124548B9}"/>
                </a:ext>
              </a:extLst>
            </p:cNvPr>
            <p:cNvSpPr txBox="1"/>
            <p:nvPr/>
          </p:nvSpPr>
          <p:spPr>
            <a:xfrm>
              <a:off x="9502797" y="3252966"/>
              <a:ext cx="24904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ok" pitchFamily="2" charset="0"/>
                  <a:ea typeface="Tahoma" panose="020B0604030504040204" pitchFamily="34" charset="0"/>
                  <a:cs typeface="Gotham Book" pitchFamily="2" charset="0"/>
                </a:rPr>
                <a:t>Regional entities advance women’s human rights, reduce patriarchal barriers of discrimination and create equal opportunities for women &amp; girls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C3DCCD-B55D-4F7E-9372-5DDC68208ED3}"/>
              </a:ext>
            </a:extLst>
          </p:cNvPr>
          <p:cNvGrpSpPr/>
          <p:nvPr/>
        </p:nvGrpSpPr>
        <p:grpSpPr>
          <a:xfrm>
            <a:off x="341397" y="1410785"/>
            <a:ext cx="5827967" cy="4732065"/>
            <a:chOff x="341397" y="1108781"/>
            <a:chExt cx="5827967" cy="47320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9F0FCA-A6F6-A041-AA9D-2BD772BB7EF8}"/>
                </a:ext>
              </a:extLst>
            </p:cNvPr>
            <p:cNvSpPr txBox="1"/>
            <p:nvPr/>
          </p:nvSpPr>
          <p:spPr>
            <a:xfrm>
              <a:off x="1925915" y="1108781"/>
              <a:ext cx="4243449" cy="4732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Systemic change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(accountability for financing and implementation of GEWE commitments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2" charset="0"/>
                <a:ea typeface="Calibri" panose="020F0502020204030204" pitchFamily="34" charset="0"/>
                <a:cs typeface="Gotham Book" pitchFamily="2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Relational level change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(safe spaces and convening platforms to coalesce rights holders)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2" charset="0"/>
                <a:ea typeface="Calibri" panose="020F0502020204030204" pitchFamily="34" charset="0"/>
                <a:cs typeface="Gotham Book" pitchFamily="2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Social and cultural change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(transform harmful behaviors and practices)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2" charset="0"/>
                <a:ea typeface="Calibri" panose="020F0502020204030204" pitchFamily="34" charset="0"/>
                <a:cs typeface="Gotham Book" pitchFamily="2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Knowledge for change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(using gender data analysis for better action and results)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2" charset="0"/>
                <a:ea typeface="Calibri" panose="020F0502020204030204" pitchFamily="34" charset="0"/>
                <a:cs typeface="Gotham Book" pitchFamily="2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Peer influence change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Calibri" panose="020F0502020204030204" pitchFamily="34" charset="0"/>
                  <a:cs typeface="Gotham Book" pitchFamily="2" charset="0"/>
                </a:rPr>
                <a:t>(UN coordination bodies and mechanisms advance GEWE accountability)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18AEF3-7D3D-46D4-BF26-EF443814E5C9}"/>
                </a:ext>
              </a:extLst>
            </p:cNvPr>
            <p:cNvGrpSpPr/>
            <p:nvPr/>
          </p:nvGrpSpPr>
          <p:grpSpPr>
            <a:xfrm>
              <a:off x="943634" y="2572311"/>
              <a:ext cx="818891" cy="737372"/>
              <a:chOff x="1017674" y="2499987"/>
              <a:chExt cx="818891" cy="73737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40BDB6B-7226-DB48-A738-A8C8D7CC8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7674" y="2499987"/>
                <a:ext cx="818891" cy="73737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E754805-5083-4FAA-820A-E3F67A5594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2953" r="13679" b="27624"/>
              <a:stretch/>
            </p:blipFill>
            <p:spPr>
              <a:xfrm>
                <a:off x="1034452" y="2790211"/>
                <a:ext cx="706878" cy="16685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2BC06B-FFDB-6F4F-9709-E5C3CDFF4C85}"/>
                </a:ext>
              </a:extLst>
            </p:cNvPr>
            <p:cNvSpPr txBox="1"/>
            <p:nvPr/>
          </p:nvSpPr>
          <p:spPr>
            <a:xfrm>
              <a:off x="341397" y="2517110"/>
              <a:ext cx="706877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IF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4528BF3-A80C-4231-8310-469361E3CE1F}"/>
              </a:ext>
            </a:extLst>
          </p:cNvPr>
          <p:cNvSpPr/>
          <p:nvPr/>
        </p:nvSpPr>
        <p:spPr>
          <a:xfrm>
            <a:off x="11983" y="210566"/>
            <a:ext cx="12180017" cy="602397"/>
          </a:xfrm>
          <a:prstGeom prst="rect">
            <a:avLst/>
          </a:prstGeom>
          <a:solidFill>
            <a:srgbClr val="009DDC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216945"/>
            <a:r>
              <a:rPr lang="en-US" sz="3194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AHEAD – IMPLEMENTING UNW’s 2022-2025 SP IN ESAR</a:t>
            </a:r>
          </a:p>
        </p:txBody>
      </p:sp>
    </p:spTree>
    <p:extLst>
      <p:ext uri="{BB962C8B-B14F-4D97-AF65-F5344CB8AC3E}">
        <p14:creationId xmlns:p14="http://schemas.microsoft.com/office/powerpoint/2010/main" val="20892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A7ED15A-81ED-EF45-8679-653789E6DC68}"/>
              </a:ext>
            </a:extLst>
          </p:cNvPr>
          <p:cNvSpPr/>
          <p:nvPr/>
        </p:nvSpPr>
        <p:spPr>
          <a:xfrm>
            <a:off x="7482176" y="745873"/>
            <a:ext cx="4396911" cy="332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SN Outcomes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50AF8B-6170-524A-BF4E-71B5AAE854F9}"/>
              </a:ext>
            </a:extLst>
          </p:cNvPr>
          <p:cNvSpPr/>
          <p:nvPr/>
        </p:nvSpPr>
        <p:spPr>
          <a:xfrm>
            <a:off x="2244891" y="757875"/>
            <a:ext cx="4967125" cy="3146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SN Impact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721EE7-D1C9-5248-9083-71F9FB02FB47}"/>
              </a:ext>
            </a:extLst>
          </p:cNvPr>
          <p:cNvSpPr/>
          <p:nvPr/>
        </p:nvSpPr>
        <p:spPr>
          <a:xfrm>
            <a:off x="144919" y="745873"/>
            <a:ext cx="1769374" cy="3146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ESARO Goal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E11044-05E4-BF48-B71A-87D8ECC2FDC1}"/>
              </a:ext>
            </a:extLst>
          </p:cNvPr>
          <p:cNvSpPr txBox="1"/>
          <p:nvPr/>
        </p:nvSpPr>
        <p:spPr>
          <a:xfrm>
            <a:off x="237215" y="2692806"/>
            <a:ext cx="1769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A catalyst for accelerating change on Gender Equality across the ESA region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E8F49-D784-4939-B747-C55E9795ACC8}"/>
              </a:ext>
            </a:extLst>
          </p:cNvPr>
          <p:cNvGrpSpPr/>
          <p:nvPr/>
        </p:nvGrpSpPr>
        <p:grpSpPr>
          <a:xfrm>
            <a:off x="2170042" y="1241465"/>
            <a:ext cx="2436552" cy="5047536"/>
            <a:chOff x="2170042" y="1470065"/>
            <a:chExt cx="2436552" cy="50475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2230AB-DFFC-4C4D-8A5F-61F0B044E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7257" y="2814729"/>
              <a:ext cx="616085" cy="86919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A964E3-180F-DC44-9D3C-4882DBF35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3892" y="1536348"/>
              <a:ext cx="557674" cy="8691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A6C6C57-1154-A74D-AE50-7E8A75EE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4891" y="3914440"/>
              <a:ext cx="491015" cy="7646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2BF361A-976F-274F-886E-35C615B92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0042" y="5209554"/>
              <a:ext cx="722704" cy="113920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B65D59A-7914-0E4A-8AD8-02EF982A3F61}"/>
                </a:ext>
              </a:extLst>
            </p:cNvPr>
            <p:cNvSpPr txBox="1"/>
            <p:nvPr/>
          </p:nvSpPr>
          <p:spPr>
            <a:xfrm>
              <a:off x="2946192" y="1470065"/>
              <a:ext cx="1660402" cy="5047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78C0B7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IMPACT 1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8C0B7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Governance &amp;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8C0B7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Participation in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8C0B7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Public Life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8C0B7"/>
                </a:solidFill>
                <a:effectLst/>
                <a:uLnTx/>
                <a:uFillTx/>
                <a:latin typeface="Gotham Book" pitchFamily="2" charset="0"/>
                <a:ea typeface="Lato Light" panose="020F0502020204030203" pitchFamily="34" charset="0"/>
                <a:cs typeface="Gotham Book" pitchFamily="2" charset="0"/>
              </a:endParaRP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8C0B7"/>
                </a:solidFill>
                <a:effectLst/>
                <a:uLnTx/>
                <a:uFillTx/>
                <a:latin typeface="Gotham Book" pitchFamily="2" charset="0"/>
                <a:ea typeface="Lato Light" panose="020F0502020204030203" pitchFamily="34" charset="0"/>
                <a:cs typeface="Gotham Book" pitchFamily="2" charset="0"/>
              </a:endParaRPr>
            </a:p>
            <a:p>
              <a:pPr marL="0" marR="0" lvl="0" indent="0" algn="l" defTabSz="62446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IMPACT 2</a:t>
              </a:r>
            </a:p>
            <a:p>
              <a:pPr marL="0" marR="0" lvl="0" indent="0" algn="l" defTabSz="62446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Women’s</a:t>
              </a:r>
            </a:p>
            <a:p>
              <a:pPr marL="0" marR="0" lvl="0" indent="0" algn="l" defTabSz="62446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Economic</a:t>
              </a:r>
            </a:p>
            <a:p>
              <a:pPr marL="0" marR="0" lvl="0" indent="0" algn="l" defTabSz="62446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Empowerment</a:t>
              </a:r>
            </a:p>
            <a:p>
              <a:pPr marL="0" marR="0" lvl="0" indent="0" algn="l" defTabSz="62446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 Book" pitchFamily="2" charset="0"/>
                <a:ea typeface="Lato Light" panose="020F0502020204030203" pitchFamily="34" charset="0"/>
                <a:cs typeface="Gotham Book" pitchFamily="2" charset="0"/>
              </a:endParaRPr>
            </a:p>
            <a:p>
              <a:pPr marL="0" marR="0" lvl="0" indent="0" algn="l" defTabSz="62446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 Book" pitchFamily="2" charset="0"/>
                <a:ea typeface="Lato Light" panose="020F0502020204030203" pitchFamily="34" charset="0"/>
                <a:cs typeface="Gotham Book" pitchFamily="2" charset="0"/>
              </a:endParaRP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ED5927"/>
                  </a:solidFill>
                  <a:effectLst/>
                  <a:uLnTx/>
                  <a:uFillTx/>
                  <a:latin typeface="Gotham Book" pitchFamily="2" charset="0"/>
                  <a:ea typeface="Lato Black" panose="020F0502020204030203" pitchFamily="34" charset="0"/>
                  <a:cs typeface="Gotham Book" pitchFamily="2" charset="0"/>
                </a:rPr>
                <a:t>IMPACT 3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927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Ending Violence 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927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Against Women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5927"/>
                </a:solidFill>
                <a:effectLst/>
                <a:uLnTx/>
                <a:uFillTx/>
                <a:latin typeface="Gotham Book" pitchFamily="2" charset="0"/>
                <a:ea typeface="Lato Light" panose="020F0502020204030203" pitchFamily="34" charset="0"/>
                <a:cs typeface="Gotham Book" pitchFamily="2" charset="0"/>
              </a:endParaRP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5927"/>
                </a:solidFill>
                <a:effectLst/>
                <a:uLnTx/>
                <a:uFillTx/>
                <a:latin typeface="Gotham Book" pitchFamily="2" charset="0"/>
                <a:ea typeface="Lato Light" panose="020F0502020204030203" pitchFamily="34" charset="0"/>
                <a:cs typeface="Gotham Book" pitchFamily="2" charset="0"/>
              </a:endParaRP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C9A52A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IMPACT 4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9A52A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Women, Peace &amp; Security,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9A52A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Humanitarian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9A52A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Action, &amp; Disaster</a:t>
              </a:r>
            </a:p>
            <a:p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9A52A"/>
                  </a:solidFill>
                  <a:effectLst/>
                  <a:uLnTx/>
                  <a:uFillTx/>
                  <a:latin typeface="Gotham Book" pitchFamily="2" charset="0"/>
                  <a:ea typeface="Lato Light" panose="020F0502020204030203" pitchFamily="34" charset="0"/>
                  <a:cs typeface="Gotham Book" pitchFamily="2" charset="0"/>
                </a:rPr>
                <a:t>Risk Reduction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CF7838-9EDF-4953-BBCA-93A0B2C5DB97}"/>
              </a:ext>
            </a:extLst>
          </p:cNvPr>
          <p:cNvGrpSpPr/>
          <p:nvPr/>
        </p:nvGrpSpPr>
        <p:grpSpPr>
          <a:xfrm>
            <a:off x="4773342" y="3295341"/>
            <a:ext cx="7042088" cy="2927770"/>
            <a:chOff x="4773342" y="3523941"/>
            <a:chExt cx="7042088" cy="29277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F98D43-F6B4-4AA7-A797-C2F04D394738}"/>
                </a:ext>
              </a:extLst>
            </p:cNvPr>
            <p:cNvGrpSpPr/>
            <p:nvPr/>
          </p:nvGrpSpPr>
          <p:grpSpPr>
            <a:xfrm>
              <a:off x="7525920" y="3523941"/>
              <a:ext cx="4289510" cy="2927770"/>
              <a:chOff x="7525920" y="3523941"/>
              <a:chExt cx="4289510" cy="292777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C4DEE8-C378-5C4E-810E-FF2BA91181D5}"/>
                  </a:ext>
                </a:extLst>
              </p:cNvPr>
              <p:cNvSpPr/>
              <p:nvPr/>
            </p:nvSpPr>
            <p:spPr>
              <a:xfrm>
                <a:off x="8094537" y="3656724"/>
                <a:ext cx="3697785" cy="78483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 Book" pitchFamily="2" charset="0"/>
                    <a:ea typeface="Arial" charset="0"/>
                    <a:cs typeface="Gotham Book" pitchFamily="2" charset="0"/>
                  </a:rPr>
                  <a:t>Member States are accountable  for GEWE commitments 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FD92A2-A305-9B40-9AA6-189CE8CFE79B}"/>
                  </a:ext>
                </a:extLst>
              </p:cNvPr>
              <p:cNvSpPr/>
              <p:nvPr/>
            </p:nvSpPr>
            <p:spPr>
              <a:xfrm>
                <a:off x="8094538" y="4647705"/>
                <a:ext cx="3720892" cy="63574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 Book" pitchFamily="2" charset="0"/>
                    <a:ea typeface="Arial" charset="0"/>
                    <a:cs typeface="Gotham Book" pitchFamily="2" charset="0"/>
                  </a:rPr>
                  <a:t>Gender data and knowledge products deliver GEWE results in ESA 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7E5105-D2E5-D442-B711-C275E999B732}"/>
                  </a:ext>
                </a:extLst>
              </p:cNvPr>
              <p:cNvSpPr/>
              <p:nvPr/>
            </p:nvSpPr>
            <p:spPr>
              <a:xfrm>
                <a:off x="8106091" y="5457217"/>
                <a:ext cx="3697785" cy="86163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 Book" pitchFamily="2" charset="0"/>
                    <a:ea typeface="Arial" charset="0"/>
                    <a:cs typeface="Gotham Book" pitchFamily="2" charset="0"/>
                  </a:rPr>
                  <a:t>UN System Coordination to advance in ESA region</a:t>
                </a:r>
              </a:p>
            </p:txBody>
          </p:sp>
          <p:sp>
            <p:nvSpPr>
              <p:cNvPr id="30" name="Left Brace 29">
                <a:extLst>
                  <a:ext uri="{FF2B5EF4-FFF2-40B4-BE49-F238E27FC236}">
                    <a16:creationId xmlns:a16="http://schemas.microsoft.com/office/drawing/2014/main" id="{6E86D026-013D-0B47-B3D1-67498E57C4D4}"/>
                  </a:ext>
                </a:extLst>
              </p:cNvPr>
              <p:cNvSpPr/>
              <p:nvPr/>
            </p:nvSpPr>
            <p:spPr>
              <a:xfrm>
                <a:off x="7525920" y="3523941"/>
                <a:ext cx="476577" cy="2927770"/>
              </a:xfrm>
              <a:prstGeom prst="leftBrace">
                <a:avLst>
                  <a:gd name="adj1" fmla="val 8333"/>
                  <a:gd name="adj2" fmla="val 50406"/>
                </a:avLst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4A97D0-D3E7-B344-A475-902C3209182D}"/>
                </a:ext>
              </a:extLst>
            </p:cNvPr>
            <p:cNvSpPr/>
            <p:nvPr/>
          </p:nvSpPr>
          <p:spPr>
            <a:xfrm>
              <a:off x="5217093" y="3815163"/>
              <a:ext cx="2140667" cy="240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7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Regional entities advance women’s human rights, reduce patriarchal barriers of discrimination and create equal opportunities for women and girls in their diversity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0693CB0-13D2-5046-9E39-8A077B6A4E2F}"/>
                </a:ext>
              </a:extLst>
            </p:cNvPr>
            <p:cNvSpPr/>
            <p:nvPr/>
          </p:nvSpPr>
          <p:spPr>
            <a:xfrm>
              <a:off x="4773342" y="4761081"/>
              <a:ext cx="408264" cy="4484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060AC1-32C4-4260-945D-D0BED2D6FC4C}"/>
              </a:ext>
            </a:extLst>
          </p:cNvPr>
          <p:cNvGrpSpPr/>
          <p:nvPr/>
        </p:nvGrpSpPr>
        <p:grpSpPr>
          <a:xfrm>
            <a:off x="4333911" y="1360706"/>
            <a:ext cx="7545176" cy="4625867"/>
            <a:chOff x="4333911" y="1589306"/>
            <a:chExt cx="7545176" cy="4625867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16843E25-5AA7-4DA2-8DF6-F050A00130D3}"/>
                </a:ext>
              </a:extLst>
            </p:cNvPr>
            <p:cNvSpPr/>
            <p:nvPr/>
          </p:nvSpPr>
          <p:spPr>
            <a:xfrm>
              <a:off x="4333911" y="1641226"/>
              <a:ext cx="556378" cy="4573947"/>
            </a:xfrm>
            <a:prstGeom prst="leftBrace">
              <a:avLst>
                <a:gd name="adj1" fmla="val 8333"/>
                <a:gd name="adj2" fmla="val 56132"/>
              </a:avLst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C0173B-71C5-45A3-A9D0-102A4D0C9808}"/>
                </a:ext>
              </a:extLst>
            </p:cNvPr>
            <p:cNvGrpSpPr/>
            <p:nvPr/>
          </p:nvGrpSpPr>
          <p:grpSpPr>
            <a:xfrm>
              <a:off x="4747881" y="1589306"/>
              <a:ext cx="7131206" cy="1624222"/>
              <a:chOff x="4747881" y="1589306"/>
              <a:chExt cx="7131206" cy="162422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3891BB1-D08C-4833-B052-57B816A78C0B}"/>
                  </a:ext>
                </a:extLst>
              </p:cNvPr>
              <p:cNvGrpSpPr/>
              <p:nvPr/>
            </p:nvGrpSpPr>
            <p:grpSpPr>
              <a:xfrm>
                <a:off x="7471363" y="1589306"/>
                <a:ext cx="4407724" cy="1349349"/>
                <a:chOff x="7471363" y="1589306"/>
                <a:chExt cx="4407724" cy="1349349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6193FD0-B0A2-8541-823F-AFAEC0F717CD}"/>
                    </a:ext>
                  </a:extLst>
                </p:cNvPr>
                <p:cNvSpPr/>
                <p:nvPr/>
              </p:nvSpPr>
              <p:spPr>
                <a:xfrm>
                  <a:off x="8094537" y="2277299"/>
                  <a:ext cx="3769555" cy="6613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otham Book" pitchFamily="2" charset="0"/>
                      <a:ea typeface="+mn-ea"/>
                      <a:cs typeface="Gotham Book" pitchFamily="2" charset="0"/>
                    </a:rPr>
                    <a:t>Women’s movements hold duty-bearers accountable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BE161F8-1A6A-B746-B39E-BBD40C393512}"/>
                    </a:ext>
                  </a:extLst>
                </p:cNvPr>
                <p:cNvSpPr/>
                <p:nvPr/>
              </p:nvSpPr>
              <p:spPr>
                <a:xfrm>
                  <a:off x="8109533" y="1589306"/>
                  <a:ext cx="3769554" cy="532544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otham Book" pitchFamily="2" charset="0"/>
                      <a:ea typeface="+mn-ea"/>
                      <a:cs typeface="Gotham Book" pitchFamily="2" charset="0"/>
                    </a:rPr>
                    <a:t>Regional actors challenge stereotypes </a:t>
                  </a:r>
                </a:p>
              </p:txBody>
            </p:sp>
            <p:sp>
              <p:nvSpPr>
                <p:cNvPr id="28" name="Left Brace 27">
                  <a:extLst>
                    <a:ext uri="{FF2B5EF4-FFF2-40B4-BE49-F238E27FC236}">
                      <a16:creationId xmlns:a16="http://schemas.microsoft.com/office/drawing/2014/main" id="{D4844EEC-2521-5A43-9D96-6B240A681153}"/>
                    </a:ext>
                  </a:extLst>
                </p:cNvPr>
                <p:cNvSpPr/>
                <p:nvPr/>
              </p:nvSpPr>
              <p:spPr>
                <a:xfrm>
                  <a:off x="7471363" y="1747205"/>
                  <a:ext cx="521137" cy="1128141"/>
                </a:xfrm>
                <a:prstGeom prst="leftBrace">
                  <a:avLst>
                    <a:gd name="adj1" fmla="val 8333"/>
                    <a:gd name="adj2" fmla="val 56132"/>
                  </a:avLst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+mn-ea"/>
                    <a:cs typeface="Gotham Book" pitchFamily="2" charset="0"/>
                  </a:endParaRP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2E41C80-F165-DB40-8398-1B074FD16574}"/>
                  </a:ext>
                </a:extLst>
              </p:cNvPr>
              <p:cNvSpPr/>
              <p:nvPr/>
            </p:nvSpPr>
            <p:spPr>
              <a:xfrm>
                <a:off x="5213108" y="1774811"/>
                <a:ext cx="2030005" cy="14387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Gotham Book" pitchFamily="2" charset="0"/>
                    <a:ea typeface="+mn-ea"/>
                    <a:cs typeface="Gotham Book" pitchFamily="2" charset="0"/>
                  </a:rPr>
                  <a:t>Women and girls are safe, their voices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Gotham Book" pitchFamily="2" charset="0"/>
                    <a:ea typeface="+mn-ea"/>
                    <a:cs typeface="Gotham Book" pitchFamily="2" charset="0"/>
                  </a:rPr>
                  <a:t>heard and make informed choices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Gotham Book" pitchFamily="2" charset="0"/>
                  <a:ea typeface="Arial" charset="0"/>
                  <a:cs typeface="Gotham Book" pitchFamily="2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ED972D4-FB1B-4AB1-A227-95B3B42A568C}"/>
                  </a:ext>
                </a:extLst>
              </p:cNvPr>
              <p:cNvSpPr/>
              <p:nvPr/>
            </p:nvSpPr>
            <p:spPr>
              <a:xfrm>
                <a:off x="4747881" y="2264116"/>
                <a:ext cx="408264" cy="4484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 Book" pitchFamily="2" charset="0"/>
                    <a:ea typeface="+mn-ea"/>
                    <a:cs typeface="Gotham Book" pitchFamily="2" charset="0"/>
                  </a:rPr>
                  <a:t>1</a:t>
                </a:r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8A031B3-6EE9-4512-9A47-9747405FEC24}"/>
              </a:ext>
            </a:extLst>
          </p:cNvPr>
          <p:cNvSpPr/>
          <p:nvPr/>
        </p:nvSpPr>
        <p:spPr>
          <a:xfrm>
            <a:off x="11983" y="67953"/>
            <a:ext cx="12180017" cy="602397"/>
          </a:xfrm>
          <a:prstGeom prst="rect">
            <a:avLst/>
          </a:prstGeom>
          <a:solidFill>
            <a:srgbClr val="009DDC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216945"/>
            <a:r>
              <a:rPr lang="en-US" sz="3194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UNW ESAR IN 2022-2025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147C8-BADB-483F-B799-5423BA8DFA77}"/>
              </a:ext>
            </a:extLst>
          </p:cNvPr>
          <p:cNvSpPr txBox="1"/>
          <p:nvPr/>
        </p:nvSpPr>
        <p:spPr>
          <a:xfrm>
            <a:off x="192959" y="6369587"/>
            <a:ext cx="1212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AFRICA STRATEGY 2.0 – STRATEGIC PARTNERSHIPS (COTLA – AWLN – FORUM FOR POSITIVE MASCULINITY – AU/LO in ADDIS)</a:t>
            </a:r>
          </a:p>
        </p:txBody>
      </p:sp>
    </p:spTree>
    <p:extLst>
      <p:ext uri="{BB962C8B-B14F-4D97-AF65-F5344CB8AC3E}">
        <p14:creationId xmlns:p14="http://schemas.microsoft.com/office/powerpoint/2010/main" val="40150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8C2C424-1BB8-43AE-AE36-B967F44A68B2}"/>
              </a:ext>
            </a:extLst>
          </p:cNvPr>
          <p:cNvGrpSpPr/>
          <p:nvPr/>
        </p:nvGrpSpPr>
        <p:grpSpPr>
          <a:xfrm>
            <a:off x="75819" y="5271122"/>
            <a:ext cx="11745540" cy="1266112"/>
            <a:chOff x="64542" y="5349074"/>
            <a:chExt cx="11745540" cy="12661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D748B8-912D-B544-8829-E16FE829E82A}"/>
                </a:ext>
              </a:extLst>
            </p:cNvPr>
            <p:cNvSpPr txBox="1"/>
            <p:nvPr/>
          </p:nvSpPr>
          <p:spPr>
            <a:xfrm>
              <a:off x="64542" y="6307409"/>
              <a:ext cx="2053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COVID-19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3EA979-FAEB-864D-937E-D2DCAA82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993" y="5349074"/>
              <a:ext cx="958335" cy="958335"/>
            </a:xfrm>
            <a:prstGeom prst="rect">
              <a:avLst/>
            </a:prstGeom>
          </p:spPr>
        </p:pic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88A3206B-6786-FB45-9BE1-28CBB3E684AA}"/>
                </a:ext>
              </a:extLst>
            </p:cNvPr>
            <p:cNvSpPr txBox="1">
              <a:spLocks/>
            </p:cNvSpPr>
            <p:nvPr/>
          </p:nvSpPr>
          <p:spPr>
            <a:xfrm>
              <a:off x="2334148" y="5528421"/>
              <a:ext cx="9475934" cy="927690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algn="l" defTabSz="1087636" rtl="0" eaLnBrk="1" fontAlgn="auto" latinLnBrk="0" hangingPunct="1">
                <a:lnSpc>
                  <a:spcPts val="15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Tahoma" panose="020B0604030504040204" pitchFamily="34" charset="0"/>
                  <a:cs typeface="Gotham Book" pitchFamily="2" charset="0"/>
                </a:rPr>
                <a:t>Economic growth contracted from 2.4% in 2019 to between -2.1% &amp; - 5.1 % in 2020 and deepened poverty – Further deterioration due to Ukraine War</a:t>
              </a:r>
            </a:p>
            <a:p>
              <a:pPr marL="285750" marR="0" lvl="0" indent="-285750" algn="l" defTabSz="1087636" rtl="0" eaLnBrk="1" fontAlgn="auto" latinLnBrk="0" hangingPunct="1">
                <a:lnSpc>
                  <a:spcPts val="15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Tahoma" panose="020B0604030504040204" pitchFamily="34" charset="0"/>
                  <a:cs typeface="Gotham Book" pitchFamily="2" charset="0"/>
                </a:rPr>
                <a:t>Impacting 63% females, leading to increased job losses and more unpaid care work</a:t>
              </a:r>
            </a:p>
            <a:p>
              <a:pPr marL="285750" marR="0" lvl="0" indent="-285750" algn="l" defTabSz="1087636" rtl="0" eaLnBrk="1" fontAlgn="auto" latinLnBrk="0" hangingPunct="1">
                <a:lnSpc>
                  <a:spcPts val="15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Tahoma" panose="020B0604030504040204" pitchFamily="34" charset="0"/>
                  <a:cs typeface="Gotham Book" pitchFamily="2" charset="0"/>
                </a:rPr>
                <a:t>Spike in GBV (teenage pregnancy, child marriage, child labor, FGM, domestic violence)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ABE82C2-5FC1-4E46-B62E-FD39D481FF7A}"/>
              </a:ext>
            </a:extLst>
          </p:cNvPr>
          <p:cNvGrpSpPr/>
          <p:nvPr/>
        </p:nvGrpSpPr>
        <p:grpSpPr>
          <a:xfrm>
            <a:off x="25485" y="919162"/>
            <a:ext cx="10467749" cy="1432152"/>
            <a:chOff x="25485" y="919162"/>
            <a:chExt cx="10467749" cy="143215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9704831-5C45-4A39-B0F7-A8C231069E0D}"/>
                </a:ext>
              </a:extLst>
            </p:cNvPr>
            <p:cNvGrpSpPr/>
            <p:nvPr/>
          </p:nvGrpSpPr>
          <p:grpSpPr>
            <a:xfrm>
              <a:off x="25485" y="919162"/>
              <a:ext cx="10467749" cy="1375721"/>
              <a:chOff x="25485" y="919162"/>
              <a:chExt cx="10467749" cy="137572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9F5D88-FAED-874A-8D3F-94042CA4E29D}"/>
                  </a:ext>
                </a:extLst>
              </p:cNvPr>
              <p:cNvSpPr txBox="1"/>
              <p:nvPr/>
            </p:nvSpPr>
            <p:spPr>
              <a:xfrm>
                <a:off x="25485" y="1930674"/>
                <a:ext cx="24188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POLITICAL &amp;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CONFLICT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1EB023A-93AB-1648-BC5B-66B4ACC70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065" y="919162"/>
                <a:ext cx="937353" cy="970051"/>
              </a:xfrm>
              <a:prstGeom prst="rect">
                <a:avLst/>
              </a:prstGeom>
            </p:spPr>
          </p:pic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B3220E5F-6D61-284D-BD88-8E524B260F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6230" y="1174833"/>
                <a:ext cx="8117004" cy="1120050"/>
              </a:xfrm>
              <a:prstGeom prst="rect">
                <a:avLst/>
              </a:prstGeom>
            </p:spPr>
            <p:txBody>
              <a:bodyPr vert="horz" wrap="square" lIns="34290" tIns="17145" rIns="34290" bIns="17145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l" defTabSz="1087636" rtl="0" eaLnBrk="1" fontAlgn="auto" latinLnBrk="0" hangingPunct="1">
                  <a:lnSpc>
                    <a:spcPts val="15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Shrinking democratic space for civil society;  electoral violence </a:t>
                </a:r>
              </a:p>
              <a:p>
                <a:pPr marL="285750" marR="0" lvl="0" indent="-285750" algn="l" defTabSz="1087636" rtl="0" eaLnBrk="1" fontAlgn="auto" latinLnBrk="0" hangingPunct="1">
                  <a:lnSpc>
                    <a:spcPts val="15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Uneven women’s representation ranging from 9% (Eswatini) to 45% (SA) and 61% (Rwanda)</a:t>
                </a:r>
              </a:p>
              <a:p>
                <a:pPr marL="285750" marR="0" lvl="0" indent="-285750" algn="l" defTabSz="1087636" rtl="0" eaLnBrk="1" fontAlgn="auto" latinLnBrk="0" hangingPunct="1">
                  <a:lnSpc>
                    <a:spcPts val="15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Despite gains in political participation, women are denied access to the corridors of power</a:t>
                </a: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94C9C0-D4D4-984B-A2A4-88FC264D78CC}"/>
                </a:ext>
              </a:extLst>
            </p:cNvPr>
            <p:cNvCxnSpPr>
              <a:cxnSpLocks/>
            </p:cNvCxnSpPr>
            <p:nvPr/>
          </p:nvCxnSpPr>
          <p:spPr>
            <a:xfrm>
              <a:off x="470156" y="2351314"/>
              <a:ext cx="7693343" cy="0"/>
            </a:xfrm>
            <a:prstGeom prst="line">
              <a:avLst/>
            </a:prstGeom>
            <a:ln w="15875">
              <a:solidFill>
                <a:schemeClr val="accent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6986A7-B9EC-4488-9AF3-D82AA500FD7B}"/>
              </a:ext>
            </a:extLst>
          </p:cNvPr>
          <p:cNvGrpSpPr/>
          <p:nvPr/>
        </p:nvGrpSpPr>
        <p:grpSpPr>
          <a:xfrm>
            <a:off x="86820" y="2470068"/>
            <a:ext cx="10572000" cy="1282534"/>
            <a:chOff x="86820" y="2470068"/>
            <a:chExt cx="10572000" cy="128253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444D8E4-D75A-46C8-B115-0D91F5CAD321}"/>
                </a:ext>
              </a:extLst>
            </p:cNvPr>
            <p:cNvGrpSpPr/>
            <p:nvPr/>
          </p:nvGrpSpPr>
          <p:grpSpPr>
            <a:xfrm>
              <a:off x="86820" y="2470068"/>
              <a:ext cx="10572000" cy="1181467"/>
              <a:chOff x="86820" y="2470068"/>
              <a:chExt cx="10572000" cy="118146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1F242C-3AC9-2447-AD0D-E81174F92AEB}"/>
                  </a:ext>
                </a:extLst>
              </p:cNvPr>
              <p:cNvSpPr txBox="1"/>
              <p:nvPr/>
            </p:nvSpPr>
            <p:spPr>
              <a:xfrm>
                <a:off x="86820" y="3343758"/>
                <a:ext cx="23995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HUMANITARIAN CRISES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861888A-877D-5E4E-902E-F16BFE07A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566" y="2470068"/>
                <a:ext cx="1064353" cy="831526"/>
              </a:xfrm>
              <a:prstGeom prst="rect">
                <a:avLst/>
              </a:prstGeom>
            </p:spPr>
          </p:pic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id="{267F2E41-DC45-F74A-97B3-37F511B99A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0722" y="2528564"/>
                <a:ext cx="8288098" cy="1010790"/>
              </a:xfrm>
              <a:prstGeom prst="rect">
                <a:avLst/>
              </a:prstGeom>
            </p:spPr>
            <p:txBody>
              <a:bodyPr vert="horz" wrap="square" lIns="34290" tIns="17145" rIns="34290" bIns="17145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l" defTabSz="6223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Conflict, natural disaster and state fragility (Sudan, Ethiopia, Mozambique, Eswatini, Somalia)</a:t>
                </a:r>
              </a:p>
              <a:p>
                <a:pPr marL="285750" marR="0" lvl="0" indent="-285750" algn="l" defTabSz="6223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Refugee &amp; humanitarian crisis (region hosts 67% of continent’s refugees) </a:t>
                </a:r>
              </a:p>
              <a:p>
                <a:pPr marL="285750" marR="0" lvl="0" indent="-285750" algn="l" defTabSz="622300" rtl="0" eaLnBrk="1" fontAlgn="auto" latinLnBrk="0" hangingPunct="1">
                  <a:lnSpc>
                    <a:spcPts val="15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Internal displacement of women &amp; children (about 10 million IDPs)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116130-2EAA-D147-BE3F-8D4669A8367D}"/>
                </a:ext>
              </a:extLst>
            </p:cNvPr>
            <p:cNvCxnSpPr>
              <a:cxnSpLocks/>
            </p:cNvCxnSpPr>
            <p:nvPr/>
          </p:nvCxnSpPr>
          <p:spPr>
            <a:xfrm>
              <a:off x="470156" y="3752602"/>
              <a:ext cx="7450972" cy="0"/>
            </a:xfrm>
            <a:prstGeom prst="line">
              <a:avLst/>
            </a:prstGeom>
            <a:ln w="15875">
              <a:solidFill>
                <a:schemeClr val="accent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FFBE55-17C2-4024-A319-3504FBB22012}"/>
              </a:ext>
            </a:extLst>
          </p:cNvPr>
          <p:cNvGrpSpPr/>
          <p:nvPr/>
        </p:nvGrpSpPr>
        <p:grpSpPr>
          <a:xfrm>
            <a:off x="25485" y="3995624"/>
            <a:ext cx="10682911" cy="1215068"/>
            <a:chOff x="25485" y="3995624"/>
            <a:chExt cx="10682911" cy="12150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16E8117-6C07-41B1-B6B3-8E59D8509149}"/>
                </a:ext>
              </a:extLst>
            </p:cNvPr>
            <p:cNvGrpSpPr/>
            <p:nvPr/>
          </p:nvGrpSpPr>
          <p:grpSpPr>
            <a:xfrm>
              <a:off x="25485" y="3995624"/>
              <a:ext cx="10682911" cy="1175450"/>
              <a:chOff x="25485" y="3995624"/>
              <a:chExt cx="10682911" cy="117545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EEB676-2FE2-A44F-AF7C-6B1A660C44C4}"/>
                  </a:ext>
                </a:extLst>
              </p:cNvPr>
              <p:cNvSpPr txBox="1"/>
              <p:nvPr/>
            </p:nvSpPr>
            <p:spPr>
              <a:xfrm>
                <a:off x="25485" y="4777238"/>
                <a:ext cx="24609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ECONOMIC &amp; UKRAINE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9418123-CBEB-5A4E-BEAA-A9FF72DD3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93" y="4020163"/>
                <a:ext cx="907535" cy="661044"/>
              </a:xfrm>
              <a:prstGeom prst="rect">
                <a:avLst/>
              </a:prstGeom>
            </p:spPr>
          </p:pic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1AC2C2C5-A4F1-3846-966E-2A1B11CA6A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21146" y="3995624"/>
                <a:ext cx="8387250" cy="1175450"/>
              </a:xfrm>
              <a:prstGeom prst="rect">
                <a:avLst/>
              </a:prstGeom>
            </p:spPr>
            <p:txBody>
              <a:bodyPr vert="horz" wrap="square" lIns="34290" tIns="17145" rIns="34290" bIns="17145" rtlCol="0" anchor="t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l" defTabSz="1087636" rtl="0" eaLnBrk="1" fontAlgn="auto" latinLnBrk="0" hangingPunct="1">
                  <a:lnSpc>
                    <a:spcPts val="15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Two thirds of women in informal sector (cross border trading; small scale agricultural activities)</a:t>
                </a:r>
              </a:p>
              <a:p>
                <a:pPr marL="285750" marR="0" lvl="0" indent="-285750" algn="l" defTabSz="1087636" rtl="0" eaLnBrk="1" fontAlgn="auto" latinLnBrk="0" hangingPunct="1">
                  <a:lnSpc>
                    <a:spcPts val="15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Decline in  agricultural productivity and weakened supply chain </a:t>
                </a:r>
              </a:p>
              <a:p>
                <a:pPr marL="285750" marR="0" lvl="0" indent="-285750" algn="l" defTabSz="1087636" rtl="0" eaLnBrk="1" fontAlgn="auto" latinLnBrk="0" hangingPunct="1">
                  <a:lnSpc>
                    <a:spcPts val="15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Roll out of the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AfCFTA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 potential economic boon for women traders </a:t>
                </a:r>
              </a:p>
              <a:p>
                <a:pPr marL="285750" indent="-285750" algn="l">
                  <a:lnSpc>
                    <a:spcPts val="15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sz="1800" b="1" dirty="0">
                    <a:solidFill>
                      <a:prstClr val="black"/>
                    </a:solidFill>
                    <a:latin typeface="Gotham Book" pitchFamily="2" charset="0"/>
                    <a:ea typeface="Tahoma" panose="020B0604030504040204" pitchFamily="34" charset="0"/>
                    <a:cs typeface="Gotham Book" pitchFamily="2" charset="0"/>
                  </a:rPr>
                  <a:t>Food &amp; Fuel crisis (Ukraine)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2" charset="0"/>
                  <a:ea typeface="Tahoma" panose="020B0604030504040204" pitchFamily="34" charset="0"/>
                  <a:cs typeface="Gotham Book" pitchFamily="2" charset="0"/>
                </a:endParaRP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38C6BBA-F75D-9849-A177-075EA7EC5C5A}"/>
                </a:ext>
              </a:extLst>
            </p:cNvPr>
            <p:cNvCxnSpPr>
              <a:cxnSpLocks/>
            </p:cNvCxnSpPr>
            <p:nvPr/>
          </p:nvCxnSpPr>
          <p:spPr>
            <a:xfrm>
              <a:off x="470156" y="5210692"/>
              <a:ext cx="8684861" cy="0"/>
            </a:xfrm>
            <a:prstGeom prst="line">
              <a:avLst/>
            </a:prstGeom>
            <a:ln w="15875">
              <a:solidFill>
                <a:schemeClr val="accent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E532FC5B-0ADC-4E24-B881-F0319460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401" y="-16327"/>
            <a:ext cx="5857500" cy="9481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ESAR - Regional Context </a:t>
            </a:r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12F4B634-129C-4705-9A8E-8308E3251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60" y="147615"/>
            <a:ext cx="1920190" cy="8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43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26DFEF9F-83AB-4A02-8AC1-5C53520783C9}"/>
              </a:ext>
            </a:extLst>
          </p:cNvPr>
          <p:cNvSpPr/>
          <p:nvPr/>
        </p:nvSpPr>
        <p:spPr>
          <a:xfrm>
            <a:off x="11983" y="67953"/>
            <a:ext cx="12180017" cy="602397"/>
          </a:xfrm>
          <a:prstGeom prst="rect">
            <a:avLst/>
          </a:prstGeom>
          <a:solidFill>
            <a:srgbClr val="009DDC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216945"/>
            <a:r>
              <a:rPr lang="en-US" sz="3194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TO IMPLEMENTATION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DDBA3F-D66D-4613-8BEB-85B8D5EE4553}"/>
              </a:ext>
            </a:extLst>
          </p:cNvPr>
          <p:cNvGrpSpPr/>
          <p:nvPr/>
        </p:nvGrpSpPr>
        <p:grpSpPr>
          <a:xfrm>
            <a:off x="349466" y="979168"/>
            <a:ext cx="3026534" cy="5371655"/>
            <a:chOff x="349466" y="979168"/>
            <a:chExt cx="3026534" cy="53716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04A39A-DE6D-407A-B7F7-41C0B4F06987}"/>
                </a:ext>
              </a:extLst>
            </p:cNvPr>
            <p:cNvGrpSpPr/>
            <p:nvPr/>
          </p:nvGrpSpPr>
          <p:grpSpPr>
            <a:xfrm>
              <a:off x="349466" y="2154621"/>
              <a:ext cx="3026534" cy="4196202"/>
              <a:chOff x="-1006471" y="2090516"/>
              <a:chExt cx="2757250" cy="4196203"/>
            </a:xfrm>
          </p:grpSpPr>
          <p:sp>
            <p:nvSpPr>
              <p:cNvPr id="53" name="Shape 51089">
                <a:extLst>
                  <a:ext uri="{FF2B5EF4-FFF2-40B4-BE49-F238E27FC236}">
                    <a16:creationId xmlns:a16="http://schemas.microsoft.com/office/drawing/2014/main" id="{9FD1D6C7-7D5E-F148-94F3-D9360C500B97}"/>
                  </a:ext>
                </a:extLst>
              </p:cNvPr>
              <p:cNvSpPr/>
              <p:nvPr/>
            </p:nvSpPr>
            <p:spPr>
              <a:xfrm rot="10800000" flipH="1">
                <a:off x="-1006471" y="2090516"/>
                <a:ext cx="2360838" cy="4196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10800" y="18833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8CD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1900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62" name="Freeform 947">
                <a:extLst>
                  <a:ext uri="{FF2B5EF4-FFF2-40B4-BE49-F238E27FC236}">
                    <a16:creationId xmlns:a16="http://schemas.microsoft.com/office/drawing/2014/main" id="{C2EFFCD6-2C4C-164F-82EE-F2B2933607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62629" y="2297869"/>
                <a:ext cx="388150" cy="406403"/>
              </a:xfrm>
              <a:custGeom>
                <a:avLst/>
                <a:gdLst>
                  <a:gd name="T0" fmla="*/ 2102423 w 279041"/>
                  <a:gd name="T1" fmla="*/ 2336560 h 291739"/>
                  <a:gd name="T2" fmla="*/ 2102423 w 279041"/>
                  <a:gd name="T3" fmla="*/ 2436995 h 291739"/>
                  <a:gd name="T4" fmla="*/ 1736729 w 279041"/>
                  <a:gd name="T5" fmla="*/ 2386777 h 291739"/>
                  <a:gd name="T6" fmla="*/ 377534 w 279041"/>
                  <a:gd name="T7" fmla="*/ 2336560 h 291739"/>
                  <a:gd name="T8" fmla="*/ 1593824 w 279041"/>
                  <a:gd name="T9" fmla="*/ 2386777 h 291739"/>
                  <a:gd name="T10" fmla="*/ 377534 w 279041"/>
                  <a:gd name="T11" fmla="*/ 2436995 h 291739"/>
                  <a:gd name="T12" fmla="*/ 377534 w 279041"/>
                  <a:gd name="T13" fmla="*/ 2336560 h 291739"/>
                  <a:gd name="T14" fmla="*/ 2293929 w 279041"/>
                  <a:gd name="T15" fmla="*/ 2005238 h 291739"/>
                  <a:gd name="T16" fmla="*/ 2293929 w 279041"/>
                  <a:gd name="T17" fmla="*/ 2105850 h 291739"/>
                  <a:gd name="T18" fmla="*/ 1736729 w 279041"/>
                  <a:gd name="T19" fmla="*/ 2053523 h 291739"/>
                  <a:gd name="T20" fmla="*/ 1020007 w 279041"/>
                  <a:gd name="T21" fmla="*/ 2005238 h 291739"/>
                  <a:gd name="T22" fmla="*/ 1454895 w 279041"/>
                  <a:gd name="T23" fmla="*/ 2053523 h 291739"/>
                  <a:gd name="T24" fmla="*/ 1020007 w 279041"/>
                  <a:gd name="T25" fmla="*/ 2105850 h 291739"/>
                  <a:gd name="T26" fmla="*/ 1020007 w 279041"/>
                  <a:gd name="T27" fmla="*/ 2005238 h 291739"/>
                  <a:gd name="T28" fmla="*/ 2171604 w 279041"/>
                  <a:gd name="T29" fmla="*/ 1691381 h 291739"/>
                  <a:gd name="T30" fmla="*/ 2171604 w 279041"/>
                  <a:gd name="T31" fmla="*/ 1791979 h 291739"/>
                  <a:gd name="T32" fmla="*/ 1736729 w 279041"/>
                  <a:gd name="T33" fmla="*/ 1743693 h 291739"/>
                  <a:gd name="T34" fmla="*/ 1019316 w 279041"/>
                  <a:gd name="T35" fmla="*/ 1691381 h 291739"/>
                  <a:gd name="T36" fmla="*/ 1576528 w 279041"/>
                  <a:gd name="T37" fmla="*/ 1743693 h 291739"/>
                  <a:gd name="T38" fmla="*/ 1019316 w 279041"/>
                  <a:gd name="T39" fmla="*/ 1791979 h 291739"/>
                  <a:gd name="T40" fmla="*/ 1019316 w 279041"/>
                  <a:gd name="T41" fmla="*/ 1691381 h 291739"/>
                  <a:gd name="T42" fmla="*/ 428666 w 279041"/>
                  <a:gd name="T43" fmla="*/ 2006721 h 291739"/>
                  <a:gd name="T44" fmla="*/ 748363 w 279041"/>
                  <a:gd name="T45" fmla="*/ 1455296 h 291739"/>
                  <a:gd name="T46" fmla="*/ 1783483 w 279041"/>
                  <a:gd name="T47" fmla="*/ 1360082 h 291739"/>
                  <a:gd name="T48" fmla="*/ 2340684 w 279041"/>
                  <a:gd name="T49" fmla="*/ 1410301 h 291739"/>
                  <a:gd name="T50" fmla="*/ 1783483 w 279041"/>
                  <a:gd name="T51" fmla="*/ 1460525 h 291739"/>
                  <a:gd name="T52" fmla="*/ 1783483 w 279041"/>
                  <a:gd name="T53" fmla="*/ 1360082 h 291739"/>
                  <a:gd name="T54" fmla="*/ 1525873 w 279041"/>
                  <a:gd name="T55" fmla="*/ 1360082 h 291739"/>
                  <a:gd name="T56" fmla="*/ 1525873 w 279041"/>
                  <a:gd name="T57" fmla="*/ 1460525 h 291739"/>
                  <a:gd name="T58" fmla="*/ 972573 w 279041"/>
                  <a:gd name="T59" fmla="*/ 1410301 h 291739"/>
                  <a:gd name="T60" fmla="*/ 377349 w 279041"/>
                  <a:gd name="T61" fmla="*/ 1360082 h 291739"/>
                  <a:gd name="T62" fmla="*/ 847054 w 279041"/>
                  <a:gd name="T63" fmla="*/ 1407695 h 291739"/>
                  <a:gd name="T64" fmla="*/ 795752 w 279041"/>
                  <a:gd name="T65" fmla="*/ 2105902 h 291739"/>
                  <a:gd name="T66" fmla="*/ 329987 w 279041"/>
                  <a:gd name="T67" fmla="*/ 2054334 h 291739"/>
                  <a:gd name="T68" fmla="*/ 377349 w 279041"/>
                  <a:gd name="T69" fmla="*/ 1360082 h 291739"/>
                  <a:gd name="T70" fmla="*/ 2293929 w 279041"/>
                  <a:gd name="T71" fmla="*/ 1046210 h 291739"/>
                  <a:gd name="T72" fmla="*/ 2293929 w 279041"/>
                  <a:gd name="T73" fmla="*/ 1146823 h 291739"/>
                  <a:gd name="T74" fmla="*/ 1736729 w 279041"/>
                  <a:gd name="T75" fmla="*/ 1094504 h 291739"/>
                  <a:gd name="T76" fmla="*/ 377534 w 279041"/>
                  <a:gd name="T77" fmla="*/ 1046210 h 291739"/>
                  <a:gd name="T78" fmla="*/ 1593824 w 279041"/>
                  <a:gd name="T79" fmla="*/ 1094504 h 291739"/>
                  <a:gd name="T80" fmla="*/ 377534 w 279041"/>
                  <a:gd name="T81" fmla="*/ 1146823 h 291739"/>
                  <a:gd name="T82" fmla="*/ 377534 w 279041"/>
                  <a:gd name="T83" fmla="*/ 1046210 h 291739"/>
                  <a:gd name="T84" fmla="*/ 2663748 w 279041"/>
                  <a:gd name="T85" fmla="*/ 2764764 h 291739"/>
                  <a:gd name="T86" fmla="*/ 483251 w 279041"/>
                  <a:gd name="T87" fmla="*/ 2812299 h 291739"/>
                  <a:gd name="T88" fmla="*/ 2954478 w 279041"/>
                  <a:gd name="T89" fmla="*/ 3105420 h 291739"/>
                  <a:gd name="T90" fmla="*/ 2663748 w 279041"/>
                  <a:gd name="T91" fmla="*/ 483251 h 291739"/>
                  <a:gd name="T92" fmla="*/ 428440 w 279041"/>
                  <a:gd name="T93" fmla="*/ 721093 h 291739"/>
                  <a:gd name="T94" fmla="*/ 2259547 w 279041"/>
                  <a:gd name="T95" fmla="*/ 429739 h 291739"/>
                  <a:gd name="T96" fmla="*/ 377243 w 279041"/>
                  <a:gd name="T97" fmla="*/ 331293 h 291739"/>
                  <a:gd name="T98" fmla="*/ 2358000 w 279041"/>
                  <a:gd name="T99" fmla="*/ 382465 h 291739"/>
                  <a:gd name="T100" fmla="*/ 2310743 w 279041"/>
                  <a:gd name="T101" fmla="*/ 815580 h 291739"/>
                  <a:gd name="T102" fmla="*/ 329987 w 279041"/>
                  <a:gd name="T103" fmla="*/ 768358 h 291739"/>
                  <a:gd name="T104" fmla="*/ 377243 w 279041"/>
                  <a:gd name="T105" fmla="*/ 331293 h 291739"/>
                  <a:gd name="T106" fmla="*/ 98246 w 279041"/>
                  <a:gd name="T107" fmla="*/ 2717241 h 291739"/>
                  <a:gd name="T108" fmla="*/ 2569462 w 279041"/>
                  <a:gd name="T109" fmla="*/ 95082 h 291739"/>
                  <a:gd name="T110" fmla="*/ 47167 w 279041"/>
                  <a:gd name="T111" fmla="*/ 0 h 291739"/>
                  <a:gd name="T112" fmla="*/ 2663748 w 279041"/>
                  <a:gd name="T113" fmla="*/ 47507 h 291739"/>
                  <a:gd name="T114" fmla="*/ 3001616 w 279041"/>
                  <a:gd name="T115" fmla="*/ 388179 h 291739"/>
                  <a:gd name="T116" fmla="*/ 3052695 w 279041"/>
                  <a:gd name="T117" fmla="*/ 3152941 h 291739"/>
                  <a:gd name="T118" fmla="*/ 432175 w 279041"/>
                  <a:gd name="T119" fmla="*/ 3204428 h 291739"/>
                  <a:gd name="T120" fmla="*/ 385020 w 279041"/>
                  <a:gd name="T121" fmla="*/ 2812299 h 291739"/>
                  <a:gd name="T122" fmla="*/ 0 w 279041"/>
                  <a:gd name="T123" fmla="*/ 2764764 h 291739"/>
                  <a:gd name="T124" fmla="*/ 47167 w 279041"/>
                  <a:gd name="T125" fmla="*/ 0 h 29173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79041" h="291739">
                    <a:moveTo>
                      <a:pt x="163063" y="212725"/>
                    </a:moveTo>
                    <a:lnTo>
                      <a:pt x="192177" y="212725"/>
                    </a:lnTo>
                    <a:cubicBezTo>
                      <a:pt x="194694" y="212725"/>
                      <a:pt x="196491" y="215011"/>
                      <a:pt x="196491" y="217297"/>
                    </a:cubicBezTo>
                    <a:cubicBezTo>
                      <a:pt x="196491" y="219964"/>
                      <a:pt x="194694" y="221869"/>
                      <a:pt x="192177" y="221869"/>
                    </a:cubicBezTo>
                    <a:lnTo>
                      <a:pt x="163063" y="221869"/>
                    </a:lnTo>
                    <a:cubicBezTo>
                      <a:pt x="160547" y="221869"/>
                      <a:pt x="158750" y="219964"/>
                      <a:pt x="158750" y="217297"/>
                    </a:cubicBezTo>
                    <a:cubicBezTo>
                      <a:pt x="158750" y="215011"/>
                      <a:pt x="160547" y="212725"/>
                      <a:pt x="163063" y="212725"/>
                    </a:cubicBezTo>
                    <a:close/>
                    <a:moveTo>
                      <a:pt x="34509" y="212725"/>
                    </a:moveTo>
                    <a:lnTo>
                      <a:pt x="140980" y="212725"/>
                    </a:lnTo>
                    <a:cubicBezTo>
                      <a:pt x="143515" y="212725"/>
                      <a:pt x="145688" y="215011"/>
                      <a:pt x="145688" y="217297"/>
                    </a:cubicBezTo>
                    <a:cubicBezTo>
                      <a:pt x="145688" y="219964"/>
                      <a:pt x="143515" y="221869"/>
                      <a:pt x="140980" y="221869"/>
                    </a:cubicBezTo>
                    <a:lnTo>
                      <a:pt x="34509" y="221869"/>
                    </a:lnTo>
                    <a:cubicBezTo>
                      <a:pt x="32336" y="221869"/>
                      <a:pt x="30163" y="219964"/>
                      <a:pt x="30163" y="217297"/>
                    </a:cubicBezTo>
                    <a:cubicBezTo>
                      <a:pt x="30163" y="215011"/>
                      <a:pt x="32336" y="212725"/>
                      <a:pt x="34509" y="212725"/>
                    </a:cubicBezTo>
                    <a:close/>
                    <a:moveTo>
                      <a:pt x="163024" y="182562"/>
                    </a:moveTo>
                    <a:lnTo>
                      <a:pt x="209683" y="182562"/>
                    </a:lnTo>
                    <a:cubicBezTo>
                      <a:pt x="211820" y="182562"/>
                      <a:pt x="213957" y="184760"/>
                      <a:pt x="213957" y="186958"/>
                    </a:cubicBezTo>
                    <a:cubicBezTo>
                      <a:pt x="213957" y="189523"/>
                      <a:pt x="211820" y="191721"/>
                      <a:pt x="209683" y="191721"/>
                    </a:cubicBezTo>
                    <a:lnTo>
                      <a:pt x="163024" y="191721"/>
                    </a:lnTo>
                    <a:cubicBezTo>
                      <a:pt x="160531" y="191721"/>
                      <a:pt x="158750" y="189523"/>
                      <a:pt x="158750" y="186958"/>
                    </a:cubicBezTo>
                    <a:cubicBezTo>
                      <a:pt x="158750" y="184760"/>
                      <a:pt x="160531" y="182562"/>
                      <a:pt x="163024" y="182562"/>
                    </a:cubicBezTo>
                    <a:close/>
                    <a:moveTo>
                      <a:pt x="93237" y="182562"/>
                    </a:moveTo>
                    <a:lnTo>
                      <a:pt x="128291" y="182562"/>
                    </a:lnTo>
                    <a:cubicBezTo>
                      <a:pt x="130820" y="182562"/>
                      <a:pt x="132989" y="184760"/>
                      <a:pt x="132989" y="186958"/>
                    </a:cubicBezTo>
                    <a:cubicBezTo>
                      <a:pt x="132989" y="189523"/>
                      <a:pt x="130820" y="191721"/>
                      <a:pt x="128291" y="191721"/>
                    </a:cubicBezTo>
                    <a:lnTo>
                      <a:pt x="93237" y="191721"/>
                    </a:lnTo>
                    <a:cubicBezTo>
                      <a:pt x="90707" y="191721"/>
                      <a:pt x="88900" y="189523"/>
                      <a:pt x="88900" y="186958"/>
                    </a:cubicBezTo>
                    <a:cubicBezTo>
                      <a:pt x="88900" y="184760"/>
                      <a:pt x="90707" y="182562"/>
                      <a:pt x="93237" y="182562"/>
                    </a:cubicBezTo>
                    <a:close/>
                    <a:moveTo>
                      <a:pt x="163087" y="153987"/>
                    </a:moveTo>
                    <a:lnTo>
                      <a:pt x="198502" y="153987"/>
                    </a:lnTo>
                    <a:cubicBezTo>
                      <a:pt x="201032" y="153987"/>
                      <a:pt x="202839" y="156185"/>
                      <a:pt x="202839" y="158750"/>
                    </a:cubicBezTo>
                    <a:cubicBezTo>
                      <a:pt x="202839" y="161314"/>
                      <a:pt x="201032" y="163146"/>
                      <a:pt x="198502" y="163146"/>
                    </a:cubicBezTo>
                    <a:lnTo>
                      <a:pt x="163087" y="163146"/>
                    </a:lnTo>
                    <a:cubicBezTo>
                      <a:pt x="160557" y="163146"/>
                      <a:pt x="158750" y="161314"/>
                      <a:pt x="158750" y="158750"/>
                    </a:cubicBezTo>
                    <a:cubicBezTo>
                      <a:pt x="158750" y="156185"/>
                      <a:pt x="160557" y="153987"/>
                      <a:pt x="163087" y="153987"/>
                    </a:cubicBezTo>
                    <a:close/>
                    <a:moveTo>
                      <a:pt x="93174" y="153987"/>
                    </a:moveTo>
                    <a:lnTo>
                      <a:pt x="139477" y="153987"/>
                    </a:lnTo>
                    <a:cubicBezTo>
                      <a:pt x="141970" y="153987"/>
                      <a:pt x="144107" y="156185"/>
                      <a:pt x="144107" y="158750"/>
                    </a:cubicBezTo>
                    <a:cubicBezTo>
                      <a:pt x="144107" y="161314"/>
                      <a:pt x="141970" y="163146"/>
                      <a:pt x="139477" y="163146"/>
                    </a:cubicBezTo>
                    <a:lnTo>
                      <a:pt x="93174" y="163146"/>
                    </a:lnTo>
                    <a:cubicBezTo>
                      <a:pt x="90681" y="163146"/>
                      <a:pt x="88900" y="161314"/>
                      <a:pt x="88900" y="158750"/>
                    </a:cubicBezTo>
                    <a:cubicBezTo>
                      <a:pt x="88900" y="156185"/>
                      <a:pt x="90681" y="153987"/>
                      <a:pt x="93174" y="153987"/>
                    </a:cubicBezTo>
                    <a:close/>
                    <a:moveTo>
                      <a:pt x="39183" y="132493"/>
                    </a:moveTo>
                    <a:lnTo>
                      <a:pt x="39183" y="182697"/>
                    </a:lnTo>
                    <a:lnTo>
                      <a:pt x="68407" y="182697"/>
                    </a:lnTo>
                    <a:lnTo>
                      <a:pt x="68407" y="132493"/>
                    </a:lnTo>
                    <a:lnTo>
                      <a:pt x="39183" y="132493"/>
                    </a:lnTo>
                    <a:close/>
                    <a:moveTo>
                      <a:pt x="163024" y="123825"/>
                    </a:moveTo>
                    <a:lnTo>
                      <a:pt x="209683" y="123825"/>
                    </a:lnTo>
                    <a:cubicBezTo>
                      <a:pt x="211820" y="123825"/>
                      <a:pt x="213957" y="126111"/>
                      <a:pt x="213957" y="128397"/>
                    </a:cubicBezTo>
                    <a:cubicBezTo>
                      <a:pt x="213957" y="131064"/>
                      <a:pt x="211820" y="132969"/>
                      <a:pt x="209683" y="132969"/>
                    </a:cubicBezTo>
                    <a:lnTo>
                      <a:pt x="163024" y="132969"/>
                    </a:lnTo>
                    <a:cubicBezTo>
                      <a:pt x="160531" y="132969"/>
                      <a:pt x="158750" y="131064"/>
                      <a:pt x="158750" y="128397"/>
                    </a:cubicBezTo>
                    <a:cubicBezTo>
                      <a:pt x="158750" y="126111"/>
                      <a:pt x="160531" y="123825"/>
                      <a:pt x="163024" y="123825"/>
                    </a:cubicBezTo>
                    <a:close/>
                    <a:moveTo>
                      <a:pt x="93174" y="123825"/>
                    </a:moveTo>
                    <a:lnTo>
                      <a:pt x="139477" y="123825"/>
                    </a:lnTo>
                    <a:cubicBezTo>
                      <a:pt x="141970" y="123825"/>
                      <a:pt x="144107" y="126111"/>
                      <a:pt x="144107" y="128397"/>
                    </a:cubicBezTo>
                    <a:cubicBezTo>
                      <a:pt x="144107" y="131064"/>
                      <a:pt x="141970" y="132969"/>
                      <a:pt x="139477" y="132969"/>
                    </a:cubicBezTo>
                    <a:lnTo>
                      <a:pt x="93174" y="132969"/>
                    </a:lnTo>
                    <a:cubicBezTo>
                      <a:pt x="90681" y="132969"/>
                      <a:pt x="88900" y="131064"/>
                      <a:pt x="88900" y="128397"/>
                    </a:cubicBezTo>
                    <a:cubicBezTo>
                      <a:pt x="88900" y="126111"/>
                      <a:pt x="90681" y="123825"/>
                      <a:pt x="93174" y="123825"/>
                    </a:cubicBezTo>
                    <a:close/>
                    <a:moveTo>
                      <a:pt x="34493" y="123825"/>
                    </a:moveTo>
                    <a:lnTo>
                      <a:pt x="72737" y="123825"/>
                    </a:lnTo>
                    <a:cubicBezTo>
                      <a:pt x="75623" y="123825"/>
                      <a:pt x="77427" y="125992"/>
                      <a:pt x="77427" y="128159"/>
                    </a:cubicBezTo>
                    <a:lnTo>
                      <a:pt x="77427" y="187031"/>
                    </a:lnTo>
                    <a:cubicBezTo>
                      <a:pt x="77427" y="189559"/>
                      <a:pt x="75623" y="191726"/>
                      <a:pt x="72737" y="191726"/>
                    </a:cubicBezTo>
                    <a:lnTo>
                      <a:pt x="34493" y="191726"/>
                    </a:lnTo>
                    <a:cubicBezTo>
                      <a:pt x="32328" y="191726"/>
                      <a:pt x="30163" y="189559"/>
                      <a:pt x="30163" y="187031"/>
                    </a:cubicBezTo>
                    <a:lnTo>
                      <a:pt x="30163" y="128159"/>
                    </a:lnTo>
                    <a:cubicBezTo>
                      <a:pt x="30163" y="125992"/>
                      <a:pt x="32328" y="123825"/>
                      <a:pt x="34493" y="123825"/>
                    </a:cubicBezTo>
                    <a:close/>
                    <a:moveTo>
                      <a:pt x="163024" y="95250"/>
                    </a:moveTo>
                    <a:lnTo>
                      <a:pt x="209683" y="95250"/>
                    </a:lnTo>
                    <a:cubicBezTo>
                      <a:pt x="211820" y="95250"/>
                      <a:pt x="213957" y="97082"/>
                      <a:pt x="213957" y="99646"/>
                    </a:cubicBezTo>
                    <a:cubicBezTo>
                      <a:pt x="213957" y="102577"/>
                      <a:pt x="211820" y="104409"/>
                      <a:pt x="209683" y="104409"/>
                    </a:cubicBezTo>
                    <a:lnTo>
                      <a:pt x="163024" y="104409"/>
                    </a:lnTo>
                    <a:cubicBezTo>
                      <a:pt x="160531" y="104409"/>
                      <a:pt x="158750" y="102577"/>
                      <a:pt x="158750" y="99646"/>
                    </a:cubicBezTo>
                    <a:cubicBezTo>
                      <a:pt x="158750" y="97082"/>
                      <a:pt x="160531" y="95250"/>
                      <a:pt x="163024" y="95250"/>
                    </a:cubicBezTo>
                    <a:close/>
                    <a:moveTo>
                      <a:pt x="34509" y="95250"/>
                    </a:moveTo>
                    <a:lnTo>
                      <a:pt x="140980" y="95250"/>
                    </a:lnTo>
                    <a:cubicBezTo>
                      <a:pt x="143515" y="95250"/>
                      <a:pt x="145688" y="97082"/>
                      <a:pt x="145688" y="99646"/>
                    </a:cubicBezTo>
                    <a:cubicBezTo>
                      <a:pt x="145688" y="102577"/>
                      <a:pt x="143515" y="104409"/>
                      <a:pt x="140980" y="104409"/>
                    </a:cubicBezTo>
                    <a:lnTo>
                      <a:pt x="34509" y="104409"/>
                    </a:lnTo>
                    <a:cubicBezTo>
                      <a:pt x="32336" y="104409"/>
                      <a:pt x="30163" y="102577"/>
                      <a:pt x="30163" y="99646"/>
                    </a:cubicBezTo>
                    <a:cubicBezTo>
                      <a:pt x="30163" y="97082"/>
                      <a:pt x="32336" y="95250"/>
                      <a:pt x="34509" y="95250"/>
                    </a:cubicBezTo>
                    <a:close/>
                    <a:moveTo>
                      <a:pt x="243488" y="43995"/>
                    </a:moveTo>
                    <a:lnTo>
                      <a:pt x="243488" y="251711"/>
                    </a:lnTo>
                    <a:cubicBezTo>
                      <a:pt x="243488" y="254235"/>
                      <a:pt x="241692" y="256038"/>
                      <a:pt x="239178" y="256038"/>
                    </a:cubicBezTo>
                    <a:lnTo>
                      <a:pt x="44173" y="256038"/>
                    </a:lnTo>
                    <a:lnTo>
                      <a:pt x="44173" y="282724"/>
                    </a:lnTo>
                    <a:lnTo>
                      <a:pt x="270063" y="282724"/>
                    </a:lnTo>
                    <a:lnTo>
                      <a:pt x="270063" y="43995"/>
                    </a:lnTo>
                    <a:lnTo>
                      <a:pt x="243488" y="43995"/>
                    </a:lnTo>
                    <a:close/>
                    <a:moveTo>
                      <a:pt x="39162" y="39124"/>
                    </a:moveTo>
                    <a:lnTo>
                      <a:pt x="39162" y="65650"/>
                    </a:lnTo>
                    <a:lnTo>
                      <a:pt x="206541" y="65650"/>
                    </a:lnTo>
                    <a:lnTo>
                      <a:pt x="206541" y="39124"/>
                    </a:lnTo>
                    <a:lnTo>
                      <a:pt x="39162" y="39124"/>
                    </a:lnTo>
                    <a:close/>
                    <a:moveTo>
                      <a:pt x="34483" y="30162"/>
                    </a:moveTo>
                    <a:lnTo>
                      <a:pt x="211221" y="30162"/>
                    </a:lnTo>
                    <a:cubicBezTo>
                      <a:pt x="213380" y="30162"/>
                      <a:pt x="215540" y="32313"/>
                      <a:pt x="215540" y="34822"/>
                    </a:cubicBezTo>
                    <a:lnTo>
                      <a:pt x="215540" y="69952"/>
                    </a:lnTo>
                    <a:cubicBezTo>
                      <a:pt x="215540" y="72103"/>
                      <a:pt x="213380" y="74253"/>
                      <a:pt x="211221" y="74253"/>
                    </a:cubicBezTo>
                    <a:lnTo>
                      <a:pt x="34483" y="74253"/>
                    </a:lnTo>
                    <a:cubicBezTo>
                      <a:pt x="32323" y="74253"/>
                      <a:pt x="30163" y="72103"/>
                      <a:pt x="30163" y="69952"/>
                    </a:cubicBezTo>
                    <a:lnTo>
                      <a:pt x="30163" y="34822"/>
                    </a:lnTo>
                    <a:cubicBezTo>
                      <a:pt x="30163" y="32313"/>
                      <a:pt x="32323" y="30162"/>
                      <a:pt x="34483" y="30162"/>
                    </a:cubicBezTo>
                    <a:close/>
                    <a:moveTo>
                      <a:pt x="8978" y="8655"/>
                    </a:moveTo>
                    <a:lnTo>
                      <a:pt x="8978" y="247384"/>
                    </a:lnTo>
                    <a:lnTo>
                      <a:pt x="234869" y="247384"/>
                    </a:lnTo>
                    <a:lnTo>
                      <a:pt x="234869" y="8655"/>
                    </a:lnTo>
                    <a:lnTo>
                      <a:pt x="8978" y="8655"/>
                    </a:lnTo>
                    <a:close/>
                    <a:moveTo>
                      <a:pt x="4309" y="0"/>
                    </a:moveTo>
                    <a:lnTo>
                      <a:pt x="239178" y="0"/>
                    </a:lnTo>
                    <a:cubicBezTo>
                      <a:pt x="241692" y="0"/>
                      <a:pt x="243488" y="1803"/>
                      <a:pt x="243488" y="4327"/>
                    </a:cubicBezTo>
                    <a:lnTo>
                      <a:pt x="243488" y="35340"/>
                    </a:lnTo>
                    <a:lnTo>
                      <a:pt x="274372" y="35340"/>
                    </a:lnTo>
                    <a:cubicBezTo>
                      <a:pt x="276886" y="35340"/>
                      <a:pt x="279041" y="37144"/>
                      <a:pt x="279041" y="39668"/>
                    </a:cubicBezTo>
                    <a:lnTo>
                      <a:pt x="279041" y="287051"/>
                    </a:lnTo>
                    <a:cubicBezTo>
                      <a:pt x="279041" y="289576"/>
                      <a:pt x="276886" y="291739"/>
                      <a:pt x="274372" y="291739"/>
                    </a:cubicBezTo>
                    <a:lnTo>
                      <a:pt x="39504" y="291739"/>
                    </a:lnTo>
                    <a:cubicBezTo>
                      <a:pt x="37349" y="291739"/>
                      <a:pt x="35194" y="289576"/>
                      <a:pt x="35194" y="287051"/>
                    </a:cubicBezTo>
                    <a:lnTo>
                      <a:pt x="35194" y="256038"/>
                    </a:lnTo>
                    <a:lnTo>
                      <a:pt x="4309" y="256038"/>
                    </a:lnTo>
                    <a:cubicBezTo>
                      <a:pt x="2155" y="256038"/>
                      <a:pt x="0" y="254235"/>
                      <a:pt x="0" y="251711"/>
                    </a:cubicBezTo>
                    <a:lnTo>
                      <a:pt x="0" y="4327"/>
                    </a:lnTo>
                    <a:cubicBezTo>
                      <a:pt x="0" y="1803"/>
                      <a:pt x="2155" y="0"/>
                      <a:pt x="43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endParaRPr lang="en-US" sz="675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CEF8436-94D3-4C53-95AE-0487ED0417DB}"/>
                </a:ext>
              </a:extLst>
            </p:cNvPr>
            <p:cNvSpPr txBox="1"/>
            <p:nvPr/>
          </p:nvSpPr>
          <p:spPr>
            <a:xfrm>
              <a:off x="373905" y="979168"/>
              <a:ext cx="2280650" cy="1076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t"/>
              <a:r>
                <a:rPr lang="en-US" sz="2131" b="1" dirty="0"/>
                <a:t>TECHNICAL &amp; ADVISORY</a:t>
              </a:r>
            </a:p>
            <a:p>
              <a:pPr algn="ctr" fontAlgn="t"/>
              <a:r>
                <a:rPr lang="en-US" sz="2131" b="1" dirty="0"/>
                <a:t>SUPPORT</a:t>
              </a:r>
              <a:endParaRPr lang="en-US" sz="2398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A89798-F13E-40F2-ADA0-1D8251610D80}"/>
              </a:ext>
            </a:extLst>
          </p:cNvPr>
          <p:cNvGrpSpPr/>
          <p:nvPr/>
        </p:nvGrpSpPr>
        <p:grpSpPr>
          <a:xfrm>
            <a:off x="6038809" y="903123"/>
            <a:ext cx="2802458" cy="5447701"/>
            <a:chOff x="6038809" y="903123"/>
            <a:chExt cx="2802458" cy="5447701"/>
          </a:xfrm>
        </p:grpSpPr>
        <p:sp>
          <p:nvSpPr>
            <p:cNvPr id="45" name="Shape 51098">
              <a:extLst>
                <a:ext uri="{FF2B5EF4-FFF2-40B4-BE49-F238E27FC236}">
                  <a16:creationId xmlns:a16="http://schemas.microsoft.com/office/drawing/2014/main" id="{2F41EA54-8D65-0345-85BD-CB8F7EF5BEC5}"/>
                </a:ext>
              </a:extLst>
            </p:cNvPr>
            <p:cNvSpPr/>
            <p:nvPr/>
          </p:nvSpPr>
          <p:spPr>
            <a:xfrm rot="10800000" flipH="1">
              <a:off x="6216986" y="2179786"/>
              <a:ext cx="2423280" cy="417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800" y="18833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000" b="1" dirty="0">
                <a:latin typeface="Lato Light" panose="020F0502020204030203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68E896F-2700-485D-9BDB-65CD5F0F4B39}"/>
                </a:ext>
              </a:extLst>
            </p:cNvPr>
            <p:cNvSpPr txBox="1"/>
            <p:nvPr/>
          </p:nvSpPr>
          <p:spPr>
            <a:xfrm>
              <a:off x="6038809" y="903123"/>
              <a:ext cx="2802458" cy="1076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t"/>
              <a:r>
                <a:rPr lang="en-US" sz="2131" b="1" dirty="0"/>
                <a:t>GENERATE KNOWLEDGE, </a:t>
              </a:r>
            </a:p>
            <a:p>
              <a:pPr algn="ctr" fontAlgn="t"/>
              <a:r>
                <a:rPr lang="en-US" sz="2131" b="1" dirty="0"/>
                <a:t>DATA &amp; EVIDENCE </a:t>
              </a:r>
              <a:endParaRPr lang="en-US" sz="2398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B78BC4-B0E6-4923-82FE-A9931CB1ACDA}"/>
              </a:ext>
            </a:extLst>
          </p:cNvPr>
          <p:cNvGrpSpPr/>
          <p:nvPr/>
        </p:nvGrpSpPr>
        <p:grpSpPr>
          <a:xfrm>
            <a:off x="3146702" y="1044006"/>
            <a:ext cx="2660762" cy="5312559"/>
            <a:chOff x="3146702" y="1044006"/>
            <a:chExt cx="2660762" cy="53125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B920FE-941D-482D-A1B1-7FC042A01B5B}"/>
                </a:ext>
              </a:extLst>
            </p:cNvPr>
            <p:cNvGrpSpPr/>
            <p:nvPr/>
          </p:nvGrpSpPr>
          <p:grpSpPr>
            <a:xfrm>
              <a:off x="3259314" y="2165817"/>
              <a:ext cx="2507854" cy="4190748"/>
              <a:chOff x="2603138" y="2853137"/>
              <a:chExt cx="1925384" cy="2880117"/>
            </a:xfrm>
          </p:grpSpPr>
          <p:sp>
            <p:nvSpPr>
              <p:cNvPr id="29" name="Shape 51116">
                <a:extLst>
                  <a:ext uri="{FF2B5EF4-FFF2-40B4-BE49-F238E27FC236}">
                    <a16:creationId xmlns:a16="http://schemas.microsoft.com/office/drawing/2014/main" id="{D842FFFD-01F2-CE40-9E23-1C156727B524}"/>
                  </a:ext>
                </a:extLst>
              </p:cNvPr>
              <p:cNvSpPr/>
              <p:nvPr/>
            </p:nvSpPr>
            <p:spPr>
              <a:xfrm rot="10800000" flipH="1">
                <a:off x="2603138" y="2853137"/>
                <a:ext cx="1925384" cy="2880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10800" y="18833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000" b="1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33A6135-68E5-4BDF-8B87-A4632AF3D84B}"/>
                  </a:ext>
                </a:extLst>
              </p:cNvPr>
              <p:cNvSpPr/>
              <p:nvPr/>
            </p:nvSpPr>
            <p:spPr>
              <a:xfrm>
                <a:off x="2769000" y="4043323"/>
                <a:ext cx="1593282" cy="7745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EA84CE3-F96E-44F6-949F-59B86EDA9C0C}"/>
                </a:ext>
              </a:extLst>
            </p:cNvPr>
            <p:cNvSpPr txBox="1"/>
            <p:nvPr/>
          </p:nvSpPr>
          <p:spPr>
            <a:xfrm>
              <a:off x="3146702" y="1044006"/>
              <a:ext cx="2660762" cy="1076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t"/>
              <a:r>
                <a:rPr lang="en-US" sz="2131" b="1" dirty="0"/>
                <a:t>DEEPENING PARTNERSHIPS </a:t>
              </a:r>
            </a:p>
            <a:p>
              <a:pPr algn="ctr" fontAlgn="t"/>
              <a:r>
                <a:rPr lang="en-US" sz="2131" b="1" dirty="0"/>
                <a:t>&amp; RM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6EBC760-2E91-4622-A865-F01CC1F2CE3A}"/>
                </a:ext>
              </a:extLst>
            </p:cNvPr>
            <p:cNvSpPr txBox="1"/>
            <p:nvPr/>
          </p:nvSpPr>
          <p:spPr>
            <a:xfrm>
              <a:off x="3283333" y="2884496"/>
              <a:ext cx="2465958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defTabSz="60622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Diversifying and strengthening regional partnerships</a:t>
              </a:r>
            </a:p>
            <a:p>
              <a:pPr marL="171450" indent="-171450" defTabSz="606220">
                <a:buFont typeface="Arial" panose="020B0604020202020204" pitchFamily="34" charset="0"/>
                <a:buChar char="•"/>
              </a:pPr>
              <a:endParaRPr lang="en-US" sz="2000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endParaRPr>
            </a:p>
            <a:p>
              <a:pPr marL="171450" indent="-171450" defTabSz="60622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Cultivating new regional donors  </a:t>
              </a:r>
            </a:p>
            <a:p>
              <a:pPr marL="171450" indent="-171450" defTabSz="606220">
                <a:buFont typeface="Arial" panose="020B0604020202020204" pitchFamily="34" charset="0"/>
                <a:buChar char="•"/>
              </a:pPr>
              <a:endParaRPr lang="en-US" sz="2000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endParaRPr>
            </a:p>
            <a:p>
              <a:pPr marL="171450" indent="-171450" defTabSz="60622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Develop regional joint programmes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C6C30B-1A64-49A6-862E-161977136FE1}"/>
              </a:ext>
            </a:extLst>
          </p:cNvPr>
          <p:cNvGrpSpPr/>
          <p:nvPr/>
        </p:nvGrpSpPr>
        <p:grpSpPr>
          <a:xfrm>
            <a:off x="8916498" y="916180"/>
            <a:ext cx="2598649" cy="5434640"/>
            <a:chOff x="8916498" y="916180"/>
            <a:chExt cx="2598649" cy="5434640"/>
          </a:xfrm>
        </p:grpSpPr>
        <p:sp>
          <p:nvSpPr>
            <p:cNvPr id="37" name="Shape 51107">
              <a:extLst>
                <a:ext uri="{FF2B5EF4-FFF2-40B4-BE49-F238E27FC236}">
                  <a16:creationId xmlns:a16="http://schemas.microsoft.com/office/drawing/2014/main" id="{2C0D23BE-5B4F-5C45-8830-46264CFBA643}"/>
                </a:ext>
              </a:extLst>
            </p:cNvPr>
            <p:cNvSpPr/>
            <p:nvPr/>
          </p:nvSpPr>
          <p:spPr>
            <a:xfrm rot="10800000" flipH="1">
              <a:off x="9001131" y="2179786"/>
              <a:ext cx="2458359" cy="4171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800" y="18833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6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1900" dirty="0">
                <a:latin typeface="Lato Light" panose="020F0502020204030203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B423715-75B9-46EB-A9E7-38ACABA499CC}"/>
                </a:ext>
              </a:extLst>
            </p:cNvPr>
            <p:cNvSpPr/>
            <p:nvPr/>
          </p:nvSpPr>
          <p:spPr>
            <a:xfrm>
              <a:off x="9475194" y="4018196"/>
              <a:ext cx="1880230" cy="14721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7314" indent="-87314">
                <a:buSzPct val="110000"/>
                <a:buFont typeface="Arial" panose="020B0604020202020204" pitchFamily="34" charset="0"/>
                <a:buChar char="•"/>
              </a:pPr>
              <a:endParaRPr lang="en-US" sz="2000" b="1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6AF519D-7120-4373-B04B-B62B43FD3D7D}"/>
                </a:ext>
              </a:extLst>
            </p:cNvPr>
            <p:cNvSpPr txBox="1"/>
            <p:nvPr/>
          </p:nvSpPr>
          <p:spPr>
            <a:xfrm>
              <a:off x="8916498" y="916180"/>
              <a:ext cx="2598649" cy="1076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t"/>
              <a:r>
                <a:rPr lang="en-US" sz="2131" b="1" dirty="0"/>
                <a:t>ADVOCACY </a:t>
              </a:r>
            </a:p>
            <a:p>
              <a:pPr algn="ctr" fontAlgn="t"/>
              <a:r>
                <a:rPr lang="en-US" sz="2131" b="1" dirty="0"/>
                <a:t>AND</a:t>
              </a:r>
            </a:p>
            <a:p>
              <a:pPr algn="ctr" fontAlgn="t"/>
              <a:r>
                <a:rPr lang="en-US" sz="2131" b="1" dirty="0"/>
                <a:t>COMMUNICATIONS</a:t>
              </a:r>
              <a:endParaRPr lang="en-US" sz="2131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1BF504E-FDEF-4B30-A001-D42D5BD3B1CE}"/>
                </a:ext>
              </a:extLst>
            </p:cNvPr>
            <p:cNvSpPr txBox="1"/>
            <p:nvPr/>
          </p:nvSpPr>
          <p:spPr>
            <a:xfrm>
              <a:off x="9055962" y="2819102"/>
              <a:ext cx="2423282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Sharing promising practices &amp; learning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endParaRPr lang="en-US" sz="2000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Evidence-based policies and programmes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endParaRPr lang="en-US" sz="2000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Create safe spaces for diverse gender advocates 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F24ED51-4C78-415C-BC2D-17FA96AFD83D}"/>
              </a:ext>
            </a:extLst>
          </p:cNvPr>
          <p:cNvSpPr/>
          <p:nvPr/>
        </p:nvSpPr>
        <p:spPr>
          <a:xfrm>
            <a:off x="349465" y="2898658"/>
            <a:ext cx="2377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60622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Capacity building for Member States, Women’s Movements, UNCTs</a:t>
            </a:r>
          </a:p>
          <a:p>
            <a:pPr marL="171450" indent="-171450" defTabSz="60622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  <a:p>
            <a:pPr marL="171450" indent="-171450" defTabSz="60622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Influencing IFIs to integrate gender</a:t>
            </a:r>
          </a:p>
          <a:p>
            <a:pPr marL="171450" indent="-171450" defTabSz="60622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  <a:p>
            <a:pPr marL="171450" indent="-171450" defTabSz="60622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Supporting COs to deliver AWPs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819278-E532-4CBA-9482-247A80AC51DF}"/>
              </a:ext>
            </a:extLst>
          </p:cNvPr>
          <p:cNvSpPr/>
          <p:nvPr/>
        </p:nvSpPr>
        <p:spPr>
          <a:xfrm>
            <a:off x="6216986" y="2863716"/>
            <a:ext cx="2423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Inform frameworks and standards for gender data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Build stakeholder capacity for gender data and analysis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Generating knowledge on GEWE</a:t>
            </a:r>
          </a:p>
        </p:txBody>
      </p:sp>
    </p:spTree>
    <p:extLst>
      <p:ext uri="{BB962C8B-B14F-4D97-AF65-F5344CB8AC3E}">
        <p14:creationId xmlns:p14="http://schemas.microsoft.com/office/powerpoint/2010/main" val="14787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pictures from uganda">
            <a:extLst>
              <a:ext uri="{FF2B5EF4-FFF2-40B4-BE49-F238E27FC236}">
                <a16:creationId xmlns:a16="http://schemas.microsoft.com/office/drawing/2014/main" id="{11F73211-C0E5-4CDC-A43E-F35AC483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" y="-31290"/>
            <a:ext cx="12166822" cy="688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75E2453-C3CB-49DB-B0D6-606F5A0FA63D}"/>
              </a:ext>
            </a:extLst>
          </p:cNvPr>
          <p:cNvSpPr txBox="1">
            <a:spLocks/>
          </p:cNvSpPr>
          <p:nvPr/>
        </p:nvSpPr>
        <p:spPr>
          <a:xfrm>
            <a:off x="1537356" y="5524500"/>
            <a:ext cx="9157354" cy="130770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THANK YOU FOR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YOUR KIND ATTENTION</a:t>
            </a:r>
          </a:p>
        </p:txBody>
      </p:sp>
      <p:pic>
        <p:nvPicPr>
          <p:cNvPr id="30727" name="Picture 4" descr="UN_Women_English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1"/>
          <a:stretch>
            <a:fillRect/>
          </a:stretch>
        </p:blipFill>
        <p:spPr bwMode="auto">
          <a:xfrm>
            <a:off x="1792288" y="437357"/>
            <a:ext cx="1799824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UN_Women_English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1"/>
          <a:stretch>
            <a:fillRect/>
          </a:stretch>
        </p:blipFill>
        <p:spPr bwMode="auto">
          <a:xfrm>
            <a:off x="1815936" y="429338"/>
            <a:ext cx="2002002" cy="63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0" y="381000"/>
            <a:ext cx="9144000" cy="6858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4" descr="UN_Women_English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1"/>
          <a:stretch>
            <a:fillRect/>
          </a:stretch>
        </p:blipFill>
        <p:spPr bwMode="auto">
          <a:xfrm>
            <a:off x="1712038" y="412795"/>
            <a:ext cx="2105901" cy="67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34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DFF8A12-BEE1-49F8-ABA8-DBAA8094A4B1}"/>
              </a:ext>
            </a:extLst>
          </p:cNvPr>
          <p:cNvGrpSpPr/>
          <p:nvPr/>
        </p:nvGrpSpPr>
        <p:grpSpPr>
          <a:xfrm>
            <a:off x="5283842" y="625033"/>
            <a:ext cx="2289859" cy="2453820"/>
            <a:chOff x="5266484" y="1215329"/>
            <a:chExt cx="2135528" cy="1863524"/>
          </a:xfrm>
          <a:solidFill>
            <a:srgbClr val="FF9933">
              <a:alpha val="52157"/>
            </a:srgbClr>
          </a:solidFill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FF35B194-4DAD-49B7-8D20-6E16B2071608}"/>
                </a:ext>
              </a:extLst>
            </p:cNvPr>
            <p:cNvSpPr/>
            <p:nvPr/>
          </p:nvSpPr>
          <p:spPr>
            <a:xfrm>
              <a:off x="5266484" y="1215329"/>
              <a:ext cx="2135528" cy="1863524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F2BB2B9-32BB-460E-9360-CE3D8072BE47}"/>
                </a:ext>
              </a:extLst>
            </p:cNvPr>
            <p:cNvSpPr/>
            <p:nvPr/>
          </p:nvSpPr>
          <p:spPr>
            <a:xfrm>
              <a:off x="5495877" y="2511625"/>
              <a:ext cx="1629954" cy="417903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OPERATIONAL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CF27C9-448A-4E86-ADF6-E1C8491D3204}"/>
              </a:ext>
            </a:extLst>
          </p:cNvPr>
          <p:cNvGrpSpPr/>
          <p:nvPr/>
        </p:nvGrpSpPr>
        <p:grpSpPr>
          <a:xfrm>
            <a:off x="3345076" y="4498694"/>
            <a:ext cx="6117222" cy="2110449"/>
            <a:chOff x="3269847" y="4498695"/>
            <a:chExt cx="6117222" cy="1597306"/>
          </a:xfrm>
        </p:grpSpPr>
        <p:sp>
          <p:nvSpPr>
            <p:cNvPr id="26" name="Flowchart: Manual Operation 25">
              <a:extLst>
                <a:ext uri="{FF2B5EF4-FFF2-40B4-BE49-F238E27FC236}">
                  <a16:creationId xmlns:a16="http://schemas.microsoft.com/office/drawing/2014/main" id="{52FA0B8F-4534-4945-B3EE-9AA807D52581}"/>
                </a:ext>
              </a:extLst>
            </p:cNvPr>
            <p:cNvSpPr/>
            <p:nvPr/>
          </p:nvSpPr>
          <p:spPr>
            <a:xfrm rot="10800000">
              <a:off x="3269847" y="4498695"/>
              <a:ext cx="6117222" cy="1597306"/>
            </a:xfrm>
            <a:prstGeom prst="flowChartManualOperation">
              <a:avLst/>
            </a:pr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2BAA60D-BD72-476F-86AB-3F4AFB6FF29F}"/>
                </a:ext>
              </a:extLst>
            </p:cNvPr>
            <p:cNvSpPr/>
            <p:nvPr/>
          </p:nvSpPr>
          <p:spPr>
            <a:xfrm>
              <a:off x="5266484" y="5372571"/>
              <a:ext cx="2054506" cy="399327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NORMATIVE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653392-A894-49DA-B810-26331FEEA064}"/>
              </a:ext>
            </a:extLst>
          </p:cNvPr>
          <p:cNvGrpSpPr/>
          <p:nvPr/>
        </p:nvGrpSpPr>
        <p:grpSpPr>
          <a:xfrm>
            <a:off x="4542107" y="3015414"/>
            <a:ext cx="3742946" cy="1525928"/>
            <a:chOff x="4605325" y="3140338"/>
            <a:chExt cx="3609372" cy="1388966"/>
          </a:xfrm>
          <a:solidFill>
            <a:schemeClr val="bg1">
              <a:lumMod val="85000"/>
            </a:schemeClr>
          </a:solidFill>
        </p:grpSpPr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9B56C29-BAD8-458B-B856-23BF0EED2262}"/>
                </a:ext>
              </a:extLst>
            </p:cNvPr>
            <p:cNvSpPr/>
            <p:nvPr/>
          </p:nvSpPr>
          <p:spPr>
            <a:xfrm rot="10800000">
              <a:off x="4605325" y="3140338"/>
              <a:ext cx="3609372" cy="1388966"/>
            </a:xfrm>
            <a:prstGeom prst="flowChartManualOperati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55514B1-2B72-47F1-B935-58D37E581490}"/>
                </a:ext>
              </a:extLst>
            </p:cNvPr>
            <p:cNvSpPr/>
            <p:nvPr/>
          </p:nvSpPr>
          <p:spPr>
            <a:xfrm>
              <a:off x="5355933" y="3805282"/>
              <a:ext cx="2054506" cy="500838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COORDINATION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06495C-CCCB-41ED-85E0-FAD4DFA81F17}"/>
              </a:ext>
            </a:extLst>
          </p:cNvPr>
          <p:cNvGrpSpPr/>
          <p:nvPr/>
        </p:nvGrpSpPr>
        <p:grpSpPr>
          <a:xfrm>
            <a:off x="9397414" y="5098826"/>
            <a:ext cx="2293007" cy="1545042"/>
            <a:chOff x="8876557" y="5098826"/>
            <a:chExt cx="2293007" cy="1545042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CAFC266-CF8F-4091-BC16-10AFD9467B28}"/>
                </a:ext>
              </a:extLst>
            </p:cNvPr>
            <p:cNvSpPr/>
            <p:nvPr/>
          </p:nvSpPr>
          <p:spPr>
            <a:xfrm>
              <a:off x="8876557" y="5098826"/>
              <a:ext cx="2276357" cy="682377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Gov. International Commitments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03593C5-9A68-4A09-9D05-9348A276FF46}"/>
                </a:ext>
              </a:extLst>
            </p:cNvPr>
            <p:cNvSpPr/>
            <p:nvPr/>
          </p:nvSpPr>
          <p:spPr>
            <a:xfrm>
              <a:off x="8893208" y="5874144"/>
              <a:ext cx="2276356" cy="769724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Gov. Conventions &amp; Reporting Obligations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1CB49B2-7B0F-42F2-AF84-033F9C715916}"/>
              </a:ext>
            </a:extLst>
          </p:cNvPr>
          <p:cNvGrpSpPr/>
          <p:nvPr/>
        </p:nvGrpSpPr>
        <p:grpSpPr>
          <a:xfrm>
            <a:off x="1256815" y="5135456"/>
            <a:ext cx="2298682" cy="1529171"/>
            <a:chOff x="527850" y="5190864"/>
            <a:chExt cx="2298682" cy="1529171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7A2CA2F-CB6C-42DB-BDED-416702C5B6CF}"/>
                </a:ext>
              </a:extLst>
            </p:cNvPr>
            <p:cNvSpPr/>
            <p:nvPr/>
          </p:nvSpPr>
          <p:spPr>
            <a:xfrm>
              <a:off x="532800" y="5190864"/>
              <a:ext cx="2293732" cy="723418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Culture; Traditions 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&amp; Beliefs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FBC6C3-A267-4DBA-88E9-0A600351553C}"/>
                </a:ext>
              </a:extLst>
            </p:cNvPr>
            <p:cNvSpPr/>
            <p:nvPr/>
          </p:nvSpPr>
          <p:spPr>
            <a:xfrm>
              <a:off x="527850" y="5996617"/>
              <a:ext cx="2293732" cy="723418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Laws; Policies; Gov./Pub Procedures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CD6A69C-6BE5-4A7F-A930-BC2A7334F025}"/>
              </a:ext>
            </a:extLst>
          </p:cNvPr>
          <p:cNvGrpSpPr/>
          <p:nvPr/>
        </p:nvGrpSpPr>
        <p:grpSpPr>
          <a:xfrm>
            <a:off x="2337129" y="2592728"/>
            <a:ext cx="2197254" cy="2300456"/>
            <a:chOff x="1816272" y="2592728"/>
            <a:chExt cx="2197254" cy="2300456"/>
          </a:xfrm>
          <a:solidFill>
            <a:schemeClr val="bg1">
              <a:lumMod val="85000"/>
            </a:schemeClr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BD3F0C4-7C7C-49F5-9B4A-1C22E9CF7D79}"/>
                </a:ext>
              </a:extLst>
            </p:cNvPr>
            <p:cNvSpPr/>
            <p:nvPr/>
          </p:nvSpPr>
          <p:spPr>
            <a:xfrm>
              <a:off x="1820123" y="3377873"/>
              <a:ext cx="2193403" cy="723418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Active UN Gender Working Groups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A31996-5960-4FD9-AAB0-779E6B19B141}"/>
                </a:ext>
              </a:extLst>
            </p:cNvPr>
            <p:cNvSpPr/>
            <p:nvPr/>
          </p:nvSpPr>
          <p:spPr>
            <a:xfrm>
              <a:off x="1820122" y="4169766"/>
              <a:ext cx="2193403" cy="723418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Gender Knowledge Generation in UN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4B03CF9-7A18-4F75-98A8-AD8F0BC37883}"/>
                </a:ext>
              </a:extLst>
            </p:cNvPr>
            <p:cNvSpPr/>
            <p:nvPr/>
          </p:nvSpPr>
          <p:spPr>
            <a:xfrm>
              <a:off x="1816272" y="2592728"/>
              <a:ext cx="2193403" cy="723418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Outcomes &amp; Outputs in UNSD-CF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87AE10A-791D-4EC5-AD2D-93579E7C6ECD}"/>
              </a:ext>
            </a:extLst>
          </p:cNvPr>
          <p:cNvGrpSpPr/>
          <p:nvPr/>
        </p:nvGrpSpPr>
        <p:grpSpPr>
          <a:xfrm>
            <a:off x="8281663" y="2551249"/>
            <a:ext cx="2197254" cy="2301434"/>
            <a:chOff x="7760806" y="2551249"/>
            <a:chExt cx="2197254" cy="230143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9C1E59B-33B4-463C-9994-26A858880803}"/>
                </a:ext>
              </a:extLst>
            </p:cNvPr>
            <p:cNvSpPr/>
            <p:nvPr/>
          </p:nvSpPr>
          <p:spPr>
            <a:xfrm>
              <a:off x="7764657" y="4129265"/>
              <a:ext cx="2193403" cy="7234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UNW Leadership in UN Joint Progs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49519AB-7CB2-46C6-B6BE-80CEA1267892}"/>
                </a:ext>
              </a:extLst>
            </p:cNvPr>
            <p:cNvSpPr/>
            <p:nvPr/>
          </p:nvSpPr>
          <p:spPr>
            <a:xfrm>
              <a:off x="7764657" y="3342181"/>
              <a:ext cx="2193403" cy="7234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Policy Directions &amp; Advocacy for the UN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50A5BCE-2F83-4274-90D7-B6DB4F749274}"/>
                </a:ext>
              </a:extLst>
            </p:cNvPr>
            <p:cNvSpPr/>
            <p:nvPr/>
          </p:nvSpPr>
          <p:spPr>
            <a:xfrm>
              <a:off x="7760806" y="2551249"/>
              <a:ext cx="2193403" cy="7234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Gender </a:t>
              </a:r>
              <a:r>
                <a:rPr lang="en-US" b="1" dirty="0" err="1">
                  <a:solidFill>
                    <a:srgbClr val="002060"/>
                  </a:solidFill>
                </a:rPr>
                <a:t>Accounty</a:t>
              </a:r>
              <a:r>
                <a:rPr lang="en-US" b="1" dirty="0">
                  <a:solidFill>
                    <a:srgbClr val="002060"/>
                  </a:solidFill>
                </a:rPr>
                <a:t>.  for the UN &amp; Donors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A0FEDE1-62A4-4E83-B3EF-787F81353FA9}"/>
              </a:ext>
            </a:extLst>
          </p:cNvPr>
          <p:cNvGrpSpPr/>
          <p:nvPr/>
        </p:nvGrpSpPr>
        <p:grpSpPr>
          <a:xfrm>
            <a:off x="3550547" y="282135"/>
            <a:ext cx="2739326" cy="2090148"/>
            <a:chOff x="3029690" y="282135"/>
            <a:chExt cx="2739326" cy="2090148"/>
          </a:xfrm>
          <a:solidFill>
            <a:srgbClr val="FF9933">
              <a:alpha val="63922"/>
            </a:srgbClr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E4E0599-2276-4FDC-BDEC-8790253ED75E}"/>
                </a:ext>
              </a:extLst>
            </p:cNvPr>
            <p:cNvSpPr/>
            <p:nvPr/>
          </p:nvSpPr>
          <p:spPr>
            <a:xfrm>
              <a:off x="3575613" y="282135"/>
              <a:ext cx="2193403" cy="648251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Prog Planning 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&amp; Res. Mobilization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0887E35-D143-4382-848F-AD242A264E5C}"/>
                </a:ext>
              </a:extLst>
            </p:cNvPr>
            <p:cNvSpPr/>
            <p:nvPr/>
          </p:nvSpPr>
          <p:spPr>
            <a:xfrm>
              <a:off x="3355704" y="998861"/>
              <a:ext cx="2193403" cy="648251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Prog Implementation Impact And M&amp;E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01DE394-A9D2-4005-AA48-8E3C6F09DB1B}"/>
                </a:ext>
              </a:extLst>
            </p:cNvPr>
            <p:cNvSpPr/>
            <p:nvPr/>
          </p:nvSpPr>
          <p:spPr>
            <a:xfrm>
              <a:off x="3029690" y="1724032"/>
              <a:ext cx="2193403" cy="648251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Capacity Dev for Self, Team and Partners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A973F6F-D4D8-4C5F-A2FA-99B2228F7AAA}"/>
              </a:ext>
            </a:extLst>
          </p:cNvPr>
          <p:cNvGrpSpPr/>
          <p:nvPr/>
        </p:nvGrpSpPr>
        <p:grpSpPr>
          <a:xfrm>
            <a:off x="6570579" y="310054"/>
            <a:ext cx="2744141" cy="2082921"/>
            <a:chOff x="6049722" y="310054"/>
            <a:chExt cx="2744141" cy="2082921"/>
          </a:xfrm>
          <a:solidFill>
            <a:srgbClr val="FF9933">
              <a:alpha val="63922"/>
            </a:srgbClr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6680A5B-5767-4F9F-8FED-55CD0F44880E}"/>
                </a:ext>
              </a:extLst>
            </p:cNvPr>
            <p:cNvSpPr/>
            <p:nvPr/>
          </p:nvSpPr>
          <p:spPr>
            <a:xfrm>
              <a:off x="6049722" y="310054"/>
              <a:ext cx="2193403" cy="648251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Communication &amp; Quality Reporting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7CFCDD9-D544-43BF-836A-E58AE0D59F8F}"/>
                </a:ext>
              </a:extLst>
            </p:cNvPr>
            <p:cNvSpPr/>
            <p:nvPr/>
          </p:nvSpPr>
          <p:spPr>
            <a:xfrm>
              <a:off x="6292772" y="1032536"/>
              <a:ext cx="2193403" cy="648251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Budget, Finance, Procurement &amp; HR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C13F2DA-2300-47C4-A245-3F1947682389}"/>
                </a:ext>
              </a:extLst>
            </p:cNvPr>
            <p:cNvSpPr/>
            <p:nvPr/>
          </p:nvSpPr>
          <p:spPr>
            <a:xfrm>
              <a:off x="6600460" y="1744724"/>
              <a:ext cx="2193403" cy="648251"/>
            </a:xfrm>
            <a:prstGeom prst="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IT and Security Management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6554536-2AC5-4F8F-B3B0-F4E2B032790E}"/>
              </a:ext>
            </a:extLst>
          </p:cNvPr>
          <p:cNvSpPr/>
          <p:nvPr/>
        </p:nvSpPr>
        <p:spPr>
          <a:xfrm>
            <a:off x="212203" y="158052"/>
            <a:ext cx="3266962" cy="13852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>
                <a:solidFill>
                  <a:srgbClr val="002060"/>
                </a:solidFill>
              </a:rPr>
              <a:t>2018-2021</a:t>
            </a:r>
          </a:p>
          <a:p>
            <a:pPr algn="ctr"/>
            <a:endParaRPr lang="en-US" sz="2000" b="1" u="sng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highlight>
                  <a:srgbClr val="FFFF00"/>
                </a:highlight>
              </a:rPr>
              <a:t>ACHIEVING RESULTS ALONG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highlight>
                  <a:srgbClr val="FFFF00"/>
                </a:highlight>
              </a:rPr>
              <a:t>UNW’s TRIPLE MANDATE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E07E607-061B-4AC9-943C-4CAF0015BBD5}"/>
              </a:ext>
            </a:extLst>
          </p:cNvPr>
          <p:cNvGrpSpPr/>
          <p:nvPr/>
        </p:nvGrpSpPr>
        <p:grpSpPr>
          <a:xfrm>
            <a:off x="9595399" y="160546"/>
            <a:ext cx="2352675" cy="1382758"/>
            <a:chOff x="9462298" y="345734"/>
            <a:chExt cx="2352675" cy="1382758"/>
          </a:xfrm>
        </p:grpSpPr>
        <p:pic>
          <p:nvPicPr>
            <p:cNvPr id="1026" name="Picture 2" descr="UN Women – United Nations Entity for Gender Equality and the Empowerment of Women">
              <a:extLst>
                <a:ext uri="{FF2B5EF4-FFF2-40B4-BE49-F238E27FC236}">
                  <a16:creationId xmlns:a16="http://schemas.microsoft.com/office/drawing/2014/main" id="{79097F36-C1F9-45C6-9963-30A603DAA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2298" y="345734"/>
              <a:ext cx="2352675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D104A2D-4B22-419B-838F-B1055031E16C}"/>
                </a:ext>
              </a:extLst>
            </p:cNvPr>
            <p:cNvSpPr/>
            <p:nvPr/>
          </p:nvSpPr>
          <p:spPr>
            <a:xfrm>
              <a:off x="9515347" y="1104306"/>
              <a:ext cx="2293733" cy="62418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</a:rPr>
                <a:t>EAST &amp; SOUTHERN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8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3" descr="A person walking in the desert&#10;&#10;Description automatically generated with low confidence">
            <a:extLst>
              <a:ext uri="{FF2B5EF4-FFF2-40B4-BE49-F238E27FC236}">
                <a16:creationId xmlns:a16="http://schemas.microsoft.com/office/drawing/2014/main" id="{C0A9FDB1-F3D3-468D-90D9-5C339C5C27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805" r="18805"/>
          <a:stretch>
            <a:fillRect/>
          </a:stretch>
        </p:blipFill>
        <p:spPr>
          <a:xfrm>
            <a:off x="-1" y="998290"/>
            <a:ext cx="3959603" cy="5699393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0A523EB-7BAD-4776-8049-5AFDD0D35F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0A523EB-7BAD-4776-8049-5AFDD0D35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D9D00DD3-CC32-4C68-A8AD-0AC3E3F6FF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82F9D-D3B4-334D-85A7-701B799E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0151"/>
            <a:ext cx="10091737" cy="948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What Has Changed (Beyond Projects) In 2018-2021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98B8A9-79D0-4543-A463-64E66177003D}"/>
              </a:ext>
            </a:extLst>
          </p:cNvPr>
          <p:cNvSpPr/>
          <p:nvPr/>
        </p:nvSpPr>
        <p:spPr>
          <a:xfrm>
            <a:off x="3959604" y="998290"/>
            <a:ext cx="8017847" cy="2956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Transformative Change #1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Increased voice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Economy</a:t>
            </a:r>
            <a:r>
              <a:rPr lang="en-US" sz="2400" b="1" dirty="0">
                <a:solidFill>
                  <a:schemeClr val="tx1"/>
                </a:solidFill>
              </a:rPr>
              <a:t>: Women in policy making (Chamber of Com &amp; Agric)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Social</a:t>
            </a:r>
            <a:r>
              <a:rPr lang="en-US" sz="2400" b="1" dirty="0">
                <a:solidFill>
                  <a:schemeClr val="tx1"/>
                </a:solidFill>
              </a:rPr>
              <a:t>: VAW Survivors/PLWHIV/PLW-Disabilities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Political</a:t>
            </a:r>
            <a:r>
              <a:rPr lang="en-US" sz="2400" b="1" dirty="0">
                <a:solidFill>
                  <a:schemeClr val="tx1"/>
                </a:solidFill>
              </a:rPr>
              <a:t>: Stronger Women’s </a:t>
            </a:r>
            <a:r>
              <a:rPr lang="en-US" sz="2400" b="1" dirty="0" err="1">
                <a:solidFill>
                  <a:schemeClr val="tx1"/>
                </a:solidFill>
              </a:rPr>
              <a:t>Movt</a:t>
            </a:r>
            <a:r>
              <a:rPr lang="en-US" sz="2400" b="1" dirty="0">
                <a:solidFill>
                  <a:schemeClr val="tx1"/>
                </a:solidFill>
              </a:rPr>
              <a:t>; Common CSOs Agenda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Traditional</a:t>
            </a:r>
            <a:r>
              <a:rPr lang="en-US" sz="2400" b="1" dirty="0">
                <a:solidFill>
                  <a:schemeClr val="tx1"/>
                </a:solidFill>
              </a:rPr>
              <a:t>: Progress on social/gender norms (AWLN/COTLA)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NB: Recent shrinking of political space in several countries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4330436-BBDB-A04F-9286-2551489C1BAB}"/>
              </a:ext>
            </a:extLst>
          </p:cNvPr>
          <p:cNvSpPr/>
          <p:nvPr/>
        </p:nvSpPr>
        <p:spPr>
          <a:xfrm>
            <a:off x="3959604" y="4049486"/>
            <a:ext cx="8017847" cy="2648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Transformative Change #2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Increased Agency/Skills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Climate</a:t>
            </a:r>
            <a:r>
              <a:rPr lang="en-US" sz="2400" b="1" dirty="0">
                <a:solidFill>
                  <a:schemeClr val="tx1"/>
                </a:solidFill>
              </a:rPr>
              <a:t>: Technical capacity increased in 8 Countries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Business</a:t>
            </a:r>
            <a:r>
              <a:rPr lang="en-US" sz="2400" b="1" dirty="0">
                <a:solidFill>
                  <a:schemeClr val="tx1"/>
                </a:solidFill>
              </a:rPr>
              <a:t>: Access to resources (info, finances,) &amp; markets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Humanitarian &amp; Conflict</a:t>
            </a:r>
            <a:r>
              <a:rPr lang="en-US" sz="2400" b="1" dirty="0">
                <a:solidFill>
                  <a:schemeClr val="tx1"/>
                </a:solidFill>
              </a:rPr>
              <a:t>: Mediation in crisis, Advocacy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B29470-143F-6E47-95B1-412810C4767A}"/>
              </a:ext>
            </a:extLst>
          </p:cNvPr>
          <p:cNvSpPr/>
          <p:nvPr/>
        </p:nvSpPr>
        <p:spPr>
          <a:xfrm>
            <a:off x="8914824" y="3129742"/>
            <a:ext cx="249240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B1A54FB-21D0-4E7D-817E-940729531A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60" y="147615"/>
            <a:ext cx="1920190" cy="8506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0537B2-D455-4524-8140-8300708B7EF9}"/>
              </a:ext>
            </a:extLst>
          </p:cNvPr>
          <p:cNvSpPr/>
          <p:nvPr/>
        </p:nvSpPr>
        <p:spPr>
          <a:xfrm>
            <a:off x="107091" y="6240483"/>
            <a:ext cx="3752914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Building Resilience</a:t>
            </a:r>
          </a:p>
        </p:txBody>
      </p:sp>
    </p:spTree>
    <p:extLst>
      <p:ext uri="{BB962C8B-B14F-4D97-AF65-F5344CB8AC3E}">
        <p14:creationId xmlns:p14="http://schemas.microsoft.com/office/powerpoint/2010/main" val="303768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0A523EB-7BAD-4776-8049-5AFDD0D35F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0A523EB-7BAD-4776-8049-5AFDD0D35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D9D00DD3-CC32-4C68-A8AD-0AC3E3F6FF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b="1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98B8A9-79D0-4543-A463-64E66177003D}"/>
              </a:ext>
            </a:extLst>
          </p:cNvPr>
          <p:cNvSpPr/>
          <p:nvPr/>
        </p:nvSpPr>
        <p:spPr>
          <a:xfrm>
            <a:off x="4278273" y="1177018"/>
            <a:ext cx="7699178" cy="2777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Transformative Change #3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Improved Legal Environment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Governance</a:t>
            </a:r>
            <a:r>
              <a:rPr lang="en-US" sz="2400" b="1" dirty="0">
                <a:solidFill>
                  <a:schemeClr val="tx1"/>
                </a:solidFill>
              </a:rPr>
              <a:t>: Women Representation laws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VAW</a:t>
            </a:r>
            <a:r>
              <a:rPr lang="en-US" sz="2400" b="1" dirty="0">
                <a:solidFill>
                  <a:schemeClr val="tx1"/>
                </a:solidFill>
              </a:rPr>
              <a:t>: Protection laws, implementation guidance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Land &amp; Inheritance</a:t>
            </a:r>
            <a:r>
              <a:rPr lang="en-US" sz="2400" b="1" dirty="0">
                <a:solidFill>
                  <a:schemeClr val="tx1"/>
                </a:solidFill>
              </a:rPr>
              <a:t>: Marriage &amp; divorce acts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NB: Implementation patchy and now our focus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4330436-BBDB-A04F-9286-2551489C1BAB}"/>
              </a:ext>
            </a:extLst>
          </p:cNvPr>
          <p:cNvSpPr/>
          <p:nvPr/>
        </p:nvSpPr>
        <p:spPr>
          <a:xfrm>
            <a:off x="4334495" y="4049486"/>
            <a:ext cx="7642956" cy="2648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Transformative Change #4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More Accountable Governments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International</a:t>
            </a:r>
            <a:r>
              <a:rPr lang="en-US" sz="2400" b="1" dirty="0">
                <a:solidFill>
                  <a:schemeClr val="tx1"/>
                </a:solidFill>
              </a:rPr>
              <a:t>: Reporting Systems (CSW, CEDAW, UPR)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National</a:t>
            </a:r>
            <a:r>
              <a:rPr lang="en-US" sz="2400" b="1" dirty="0">
                <a:solidFill>
                  <a:schemeClr val="tx1"/>
                </a:solidFill>
              </a:rPr>
              <a:t>: Gender Monitors (UGA, RWA, BUR, KEN)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Local</a:t>
            </a:r>
            <a:r>
              <a:rPr lang="en-US" sz="2400" b="1" dirty="0">
                <a:solidFill>
                  <a:schemeClr val="tx1"/>
                </a:solidFill>
              </a:rPr>
              <a:t>: Gender &amp; Decentralization (SDG, R1325)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B1A54FB-21D0-4E7D-817E-940729531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25" y="147615"/>
            <a:ext cx="2323625" cy="1029403"/>
          </a:xfrm>
          <a:prstGeom prst="rect">
            <a:avLst/>
          </a:prstGeom>
        </p:spPr>
      </p:pic>
      <p:pic>
        <p:nvPicPr>
          <p:cNvPr id="16" name="Picture 15" descr="A group of people in a park&#10;&#10;Description automatically generated">
            <a:extLst>
              <a:ext uri="{FF2B5EF4-FFF2-40B4-BE49-F238E27FC236}">
                <a16:creationId xmlns:a16="http://schemas.microsoft.com/office/drawing/2014/main" id="{E1625249-B458-49A8-8F1B-02AD11B8F4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22198" r="40224" b="1194"/>
          <a:stretch/>
        </p:blipFill>
        <p:spPr>
          <a:xfrm>
            <a:off x="255526" y="1177019"/>
            <a:ext cx="4063194" cy="553863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8D721A1-0DFE-44FE-A0FE-BFBE95B05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0151"/>
            <a:ext cx="10091737" cy="948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What Has Changed (Beyond Projects) In 2018-2021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3A4B4B-D4F9-4D46-95E2-A8EAB955D704}"/>
              </a:ext>
            </a:extLst>
          </p:cNvPr>
          <p:cNvSpPr/>
          <p:nvPr/>
        </p:nvSpPr>
        <p:spPr>
          <a:xfrm>
            <a:off x="22494" y="6240483"/>
            <a:ext cx="4395126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Participating in Policy Making</a:t>
            </a:r>
          </a:p>
        </p:txBody>
      </p:sp>
    </p:spTree>
    <p:extLst>
      <p:ext uri="{BB962C8B-B14F-4D97-AF65-F5344CB8AC3E}">
        <p14:creationId xmlns:p14="http://schemas.microsoft.com/office/powerpoint/2010/main" val="159910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&#10;&#10;Description automatically generated with low confidence">
            <a:extLst>
              <a:ext uri="{FF2B5EF4-FFF2-40B4-BE49-F238E27FC236}">
                <a16:creationId xmlns:a16="http://schemas.microsoft.com/office/drawing/2014/main" id="{2E7A27C5-E5C4-4CD4-9E06-ADE651B26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92" y="958850"/>
            <a:ext cx="5291666" cy="3968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FE9A46-FA93-44DA-BC7E-79E5AEB79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78" y="958851"/>
            <a:ext cx="5618680" cy="39687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77A1FC-D384-4839-AC5B-0112EF6622E4}"/>
              </a:ext>
            </a:extLst>
          </p:cNvPr>
          <p:cNvSpPr txBox="1">
            <a:spLocks/>
          </p:cNvSpPr>
          <p:nvPr/>
        </p:nvSpPr>
        <p:spPr>
          <a:xfrm>
            <a:off x="466726" y="236136"/>
            <a:ext cx="9220200" cy="7068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What Has Changed (Beyond Projects) In 2018-2021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531095-EB19-432D-A49F-427FE422F2CB}"/>
              </a:ext>
            </a:extLst>
          </p:cNvPr>
          <p:cNvSpPr txBox="1">
            <a:spLocks/>
          </p:cNvSpPr>
          <p:nvPr/>
        </p:nvSpPr>
        <p:spPr>
          <a:xfrm>
            <a:off x="406188" y="5187474"/>
            <a:ext cx="11142345" cy="13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cap="all" spc="133" dirty="0">
                <a:latin typeface="+mn-lt"/>
                <a:ea typeface="+mn-ea"/>
                <a:cs typeface="+mn-cs"/>
              </a:rPr>
              <a:t>We have succeeded in </a:t>
            </a:r>
            <a:r>
              <a:rPr lang="en-US" sz="3200" b="1" cap="all" spc="133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encouraging</a:t>
            </a:r>
            <a:r>
              <a:rPr lang="en-US" sz="3200" cap="all" spc="133" dirty="0">
                <a:latin typeface="+mn-lt"/>
                <a:ea typeface="+mn-ea"/>
                <a:cs typeface="+mn-cs"/>
              </a:rPr>
              <a:t> &amp; </a:t>
            </a:r>
            <a:r>
              <a:rPr lang="en-US" sz="3200" b="1" cap="all" spc="133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rewarding</a:t>
            </a:r>
            <a:r>
              <a:rPr lang="en-US" sz="3200" cap="all" spc="133" dirty="0">
                <a:latin typeface="+mn-lt"/>
                <a:ea typeface="+mn-ea"/>
                <a:cs typeface="+mn-cs"/>
              </a:rPr>
              <a:t> decision makers to personally commit to (&amp; deliver on) gender equality and </a:t>
            </a:r>
            <a:r>
              <a:rPr lang="en-US" sz="3200" b="1" cap="all" spc="133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positive masculinity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39264CB-7BBD-4E30-A5DC-2A80C9AAC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45" y="195240"/>
            <a:ext cx="1773830" cy="7858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D9AB05-6E37-474A-B154-DBFDF6BABC1D}"/>
              </a:ext>
            </a:extLst>
          </p:cNvPr>
          <p:cNvSpPr/>
          <p:nvPr/>
        </p:nvSpPr>
        <p:spPr>
          <a:xfrm>
            <a:off x="533412" y="4133850"/>
            <a:ext cx="5291666" cy="79033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DED, NORWAY, HCR &amp; </a:t>
            </a:r>
            <a:r>
              <a:rPr lang="en-US" sz="2400" b="1" dirty="0" err="1">
                <a:solidFill>
                  <a:srgbClr val="0070C0"/>
                </a:solidFill>
              </a:rPr>
              <a:t>GoU</a:t>
            </a:r>
            <a:r>
              <a:rPr lang="en-US" sz="2400" b="1" dirty="0">
                <a:solidFill>
                  <a:srgbClr val="0070C0"/>
                </a:solidFill>
              </a:rPr>
              <a:t> ON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WOMEN REFUGEES REPRESENTATION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1DCFDD-BDFF-498B-8E76-9A7B2AE0C823}"/>
              </a:ext>
            </a:extLst>
          </p:cNvPr>
          <p:cNvSpPr/>
          <p:nvPr/>
        </p:nvSpPr>
        <p:spPr>
          <a:xfrm>
            <a:off x="5835638" y="4133850"/>
            <a:ext cx="5608120" cy="79033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“MEN @ WORK FOR GENDER EQUALITY”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ACKNOWLEDGING PROGRESS…</a:t>
            </a:r>
          </a:p>
        </p:txBody>
      </p:sp>
    </p:spTree>
    <p:extLst>
      <p:ext uri="{BB962C8B-B14F-4D97-AF65-F5344CB8AC3E}">
        <p14:creationId xmlns:p14="http://schemas.microsoft.com/office/powerpoint/2010/main" val="423401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standing, posing&#10;&#10;Description automatically generated">
            <a:extLst>
              <a:ext uri="{FF2B5EF4-FFF2-40B4-BE49-F238E27FC236}">
                <a16:creationId xmlns:a16="http://schemas.microsoft.com/office/drawing/2014/main" id="{32E252B6-F077-411B-B7A3-55CBD233E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" y="1022690"/>
            <a:ext cx="4708898" cy="5687693"/>
          </a:xfrm>
          <a:prstGeom prst="rect">
            <a:avLst/>
          </a:prstGeom>
        </p:spPr>
      </p:pic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0A523EB-7BAD-4776-8049-5AFDD0D35F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0A523EB-7BAD-4776-8049-5AFDD0D35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D9D00DD3-CC32-4C68-A8AD-0AC3E3F6FF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82F9D-D3B4-334D-85A7-701B799E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0151"/>
            <a:ext cx="10091737" cy="92342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Advancing UN Coordination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98B8A9-79D0-4543-A463-64E66177003D}"/>
              </a:ext>
            </a:extLst>
          </p:cNvPr>
          <p:cNvSpPr/>
          <p:nvPr/>
        </p:nvSpPr>
        <p:spPr>
          <a:xfrm>
            <a:off x="4417621" y="1058269"/>
            <a:ext cx="7481783" cy="2930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Coordination Workstream #1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UN Gender Accountability</a:t>
            </a: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Application of UN accountability frameworks for GEEW (Gender Scorecard; Gender Swap; Gender Marker) </a:t>
            </a:r>
            <a:endParaRPr lang="en-US" sz="2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Improved gender balance and the status of women in the UN System (Gender Parity; Women security)</a:t>
            </a: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Gender in RCs’ workplans, with UNW/RD Appraisal</a:t>
            </a:r>
            <a:endParaRPr lang="en-US" sz="2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4330436-BBDB-A04F-9286-2551489C1BAB}"/>
              </a:ext>
            </a:extLst>
          </p:cNvPr>
          <p:cNvSpPr/>
          <p:nvPr/>
        </p:nvSpPr>
        <p:spPr>
          <a:xfrm>
            <a:off x="4417620" y="4073235"/>
            <a:ext cx="7481783" cy="26371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Coordination Workstream #2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Gender in UN Strategic Plans</a:t>
            </a:r>
          </a:p>
          <a:p>
            <a:pPr marL="342900" marR="0" lvl="0" indent="-34290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50% of UNSDCF with Gender Outcome; 100% mainstreamed </a:t>
            </a:r>
            <a:endParaRPr lang="en-US" sz="205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342900" marR="0" lvl="0" indent="-34290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80% of CCAs with strong Gender Analysis </a:t>
            </a:r>
          </a:p>
          <a:p>
            <a:pPr marL="285750" marR="0" indent="-28575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GEWE mainstreamed into key interagency decision-making</a:t>
            </a:r>
          </a:p>
          <a:p>
            <a:pPr marL="285750" marR="0" indent="-28575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5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Women’s Movement; CSOs, strategically involved in UN Planning 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B29470-143F-6E47-95B1-412810C4767A}"/>
              </a:ext>
            </a:extLst>
          </p:cNvPr>
          <p:cNvSpPr/>
          <p:nvPr/>
        </p:nvSpPr>
        <p:spPr>
          <a:xfrm>
            <a:off x="8914824" y="3129742"/>
            <a:ext cx="249240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B1A54FB-21D0-4E7D-817E-940729531A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25" y="147615"/>
            <a:ext cx="2323625" cy="10294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FF9E85-4E89-4517-B9F8-DFCB7E331064}"/>
              </a:ext>
            </a:extLst>
          </p:cNvPr>
          <p:cNvSpPr/>
          <p:nvPr/>
        </p:nvSpPr>
        <p:spPr>
          <a:xfrm>
            <a:off x="22494" y="6240483"/>
            <a:ext cx="4395126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UN &amp; Youth: Tell your own story</a:t>
            </a:r>
          </a:p>
        </p:txBody>
      </p:sp>
    </p:spTree>
    <p:extLst>
      <p:ext uri="{BB962C8B-B14F-4D97-AF65-F5344CB8AC3E}">
        <p14:creationId xmlns:p14="http://schemas.microsoft.com/office/powerpoint/2010/main" val="395126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0A523EB-7BAD-4776-8049-5AFDD0D35F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0A523EB-7BAD-4776-8049-5AFDD0D35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D9D00DD3-CC32-4C68-A8AD-0AC3E3F6FF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82F9D-D3B4-334D-85A7-701B799E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50151"/>
            <a:ext cx="10091737" cy="92342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Advancing UN Coordination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98B8A9-79D0-4543-A463-64E66177003D}"/>
              </a:ext>
            </a:extLst>
          </p:cNvPr>
          <p:cNvSpPr/>
          <p:nvPr/>
        </p:nvSpPr>
        <p:spPr>
          <a:xfrm>
            <a:off x="4057649" y="1058269"/>
            <a:ext cx="7841755" cy="2930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Coordination Workstream #3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UN Gender Capacity Building</a:t>
            </a:r>
          </a:p>
          <a:p>
            <a:pPr marL="342900" marR="0" lvl="0" indent="-34290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System-wide gender mainstreaming increased  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Engendered OIBCs and Peer Support Group (RDT) </a:t>
            </a:r>
          </a:p>
          <a:p>
            <a:pPr marL="285750" marR="0" indent="-28575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Strengthened normative commitments such as SDGs,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BPfA</a:t>
            </a: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CEDAW and CSW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4330436-BBDB-A04F-9286-2551489C1BAB}"/>
              </a:ext>
            </a:extLst>
          </p:cNvPr>
          <p:cNvSpPr/>
          <p:nvPr/>
        </p:nvSpPr>
        <p:spPr>
          <a:xfrm>
            <a:off x="4057650" y="4073235"/>
            <a:ext cx="7841754" cy="26371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Coordination Workstream #4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UNW Strategic Positioning</a:t>
            </a:r>
          </a:p>
          <a:p>
            <a:pPr marL="285750" marR="0" indent="-28575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Partnerships strengthened: 60% of budget in 6 COs </a:t>
            </a:r>
          </a:p>
          <a:p>
            <a:pPr marL="285750" marR="0" indent="-28575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Effectively engaged in GEF and Action Coalitions</a:t>
            </a:r>
          </a:p>
          <a:p>
            <a:pPr marL="285750" marR="0" indent="-28575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 linkage &amp; framing of “LNOB” principle within the UN Gender Equality priorities. 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B29470-143F-6E47-95B1-412810C4767A}"/>
              </a:ext>
            </a:extLst>
          </p:cNvPr>
          <p:cNvSpPr/>
          <p:nvPr/>
        </p:nvSpPr>
        <p:spPr>
          <a:xfrm>
            <a:off x="8914824" y="3129742"/>
            <a:ext cx="249240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B1A54FB-21D0-4E7D-817E-940729531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25" y="147615"/>
            <a:ext cx="2323625" cy="1029403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BFEA1B79-04BB-4DFF-AC2F-3F2C883AC8E8}"/>
              </a:ext>
            </a:extLst>
          </p:cNvPr>
          <p:cNvSpPr/>
          <p:nvPr/>
        </p:nvSpPr>
        <p:spPr>
          <a:xfrm>
            <a:off x="107091" y="998290"/>
            <a:ext cx="3950559" cy="56993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FF9E85-4E89-4517-B9F8-DFCB7E331064}"/>
              </a:ext>
            </a:extLst>
          </p:cNvPr>
          <p:cNvSpPr/>
          <p:nvPr/>
        </p:nvSpPr>
        <p:spPr>
          <a:xfrm>
            <a:off x="107090" y="6240483"/>
            <a:ext cx="3950559" cy="4572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LNOB Within GEWE Priorities</a:t>
            </a:r>
          </a:p>
        </p:txBody>
      </p:sp>
    </p:spTree>
    <p:extLst>
      <p:ext uri="{BB962C8B-B14F-4D97-AF65-F5344CB8AC3E}">
        <p14:creationId xmlns:p14="http://schemas.microsoft.com/office/powerpoint/2010/main" val="60874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191422" y="915272"/>
            <a:ext cx="11648276" cy="5739295"/>
            <a:chOff x="95586" y="1481677"/>
            <a:chExt cx="8972212" cy="5170395"/>
          </a:xfrm>
        </p:grpSpPr>
        <p:grpSp>
          <p:nvGrpSpPr>
            <p:cNvPr id="14" name="Groupe 13"/>
            <p:cNvGrpSpPr/>
            <p:nvPr/>
          </p:nvGrpSpPr>
          <p:grpSpPr>
            <a:xfrm>
              <a:off x="2559049" y="1481677"/>
              <a:ext cx="6508749" cy="5147723"/>
              <a:chOff x="2438400" y="1219200"/>
              <a:chExt cx="6508748" cy="5147723"/>
            </a:xfrm>
          </p:grpSpPr>
          <p:graphicFrame>
            <p:nvGraphicFramePr>
              <p:cNvPr id="6" name="Diagramme 5"/>
              <p:cNvGraphicFramePr/>
              <p:nvPr>
                <p:extLst>
                  <p:ext uri="{D42A27DB-BD31-4B8C-83A1-F6EECF244321}">
                    <p14:modId xmlns:p14="http://schemas.microsoft.com/office/powerpoint/2010/main" val="2243151978"/>
                  </p:ext>
                </p:extLst>
              </p:nvPr>
            </p:nvGraphicFramePr>
            <p:xfrm>
              <a:off x="2470149" y="1219200"/>
              <a:ext cx="6476999" cy="51477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Organigramme : Connecteur 7"/>
              <p:cNvSpPr/>
              <p:nvPr/>
            </p:nvSpPr>
            <p:spPr>
              <a:xfrm>
                <a:off x="2438400" y="1447799"/>
                <a:ext cx="609600" cy="63711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b="1" dirty="0"/>
                  <a:t>1</a:t>
                </a:r>
              </a:p>
            </p:txBody>
          </p:sp>
          <p:sp>
            <p:nvSpPr>
              <p:cNvPr id="9" name="Organigramme : Connecteur 8"/>
              <p:cNvSpPr/>
              <p:nvPr/>
            </p:nvSpPr>
            <p:spPr>
              <a:xfrm>
                <a:off x="2895600" y="2258481"/>
                <a:ext cx="609600" cy="63711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b="1" dirty="0"/>
                  <a:t>2</a:t>
                </a:r>
              </a:p>
            </p:txBody>
          </p:sp>
          <p:sp>
            <p:nvSpPr>
              <p:cNvPr id="10" name="Organigramme : Connecteur 9"/>
              <p:cNvSpPr/>
              <p:nvPr/>
            </p:nvSpPr>
            <p:spPr>
              <a:xfrm>
                <a:off x="3079750" y="3080832"/>
                <a:ext cx="609600" cy="63711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b="1" dirty="0"/>
                  <a:t>3</a:t>
                </a:r>
              </a:p>
            </p:txBody>
          </p:sp>
          <p:sp>
            <p:nvSpPr>
              <p:cNvPr id="11" name="Organigramme : Connecteur 10"/>
              <p:cNvSpPr/>
              <p:nvPr/>
            </p:nvSpPr>
            <p:spPr>
              <a:xfrm>
                <a:off x="3079750" y="3901526"/>
                <a:ext cx="609600" cy="63711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b="1" dirty="0"/>
                  <a:t>4</a:t>
                </a:r>
              </a:p>
            </p:txBody>
          </p:sp>
          <p:sp>
            <p:nvSpPr>
              <p:cNvPr id="12" name="Organigramme : Connecteur 11"/>
              <p:cNvSpPr/>
              <p:nvPr/>
            </p:nvSpPr>
            <p:spPr>
              <a:xfrm>
                <a:off x="2895600" y="4714863"/>
                <a:ext cx="609600" cy="63711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b="1" dirty="0"/>
                  <a:t>5</a:t>
                </a:r>
              </a:p>
            </p:txBody>
          </p:sp>
          <p:sp>
            <p:nvSpPr>
              <p:cNvPr id="13" name="Organigramme : Connecteur 12"/>
              <p:cNvSpPr/>
              <p:nvPr/>
            </p:nvSpPr>
            <p:spPr>
              <a:xfrm>
                <a:off x="2470150" y="5528200"/>
                <a:ext cx="609600" cy="63711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000" b="1" dirty="0"/>
                  <a:t>6</a:t>
                </a:r>
              </a:p>
            </p:txBody>
          </p:sp>
        </p:grpSp>
        <p:pic>
          <p:nvPicPr>
            <p:cNvPr id="15" name="Pictur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6" r="22699"/>
            <a:stretch/>
          </p:blipFill>
          <p:spPr>
            <a:xfrm>
              <a:off x="95586" y="1710276"/>
              <a:ext cx="2676877" cy="4941796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80F211B-6262-44E6-84C0-C9FD3DC43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52" y="147615"/>
            <a:ext cx="1732798" cy="76765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15ED02F-FAD6-4272-9A3C-98FC437F68A0}"/>
              </a:ext>
            </a:extLst>
          </p:cNvPr>
          <p:cNvSpPr txBox="1">
            <a:spLocks/>
          </p:cNvSpPr>
          <p:nvPr/>
        </p:nvSpPr>
        <p:spPr>
          <a:xfrm>
            <a:off x="166255" y="228599"/>
            <a:ext cx="10091737" cy="6866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Civil Society Perspectives – Six (6) Areas of Success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0ED3E2-6F8C-473E-B38D-0A968338876E}"/>
              </a:ext>
            </a:extLst>
          </p:cNvPr>
          <p:cNvSpPr/>
          <p:nvPr/>
        </p:nvSpPr>
        <p:spPr>
          <a:xfrm>
            <a:off x="133137" y="1056903"/>
            <a:ext cx="3591576" cy="56534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305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jKLckcSrcO5FXWCCIYv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jKLckcSrcO5FXWCCIYv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jKLckcSrcO5FXWCCIYv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jKLckcSrcO5FXWCCIY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jKLckcSrcO5FXWCCIYv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jKLckcSrcO5FXWCCIYv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390CE86F8D26479BF5754343AE84A9" ma:contentTypeVersion="27" ma:contentTypeDescription="Create a new document." ma:contentTypeScope="" ma:versionID="01e1cb6629f57be33c48f8e963d38977">
  <xsd:schema xmlns:xsd="http://www.w3.org/2001/XMLSchema" xmlns:xs="http://www.w3.org/2001/XMLSchema" xmlns:p="http://schemas.microsoft.com/office/2006/metadata/properties" xmlns:ns2="a15e0e0f-4f4a-4916-abd0-83d6a9ed7276" xmlns:ns3="5e8903ef-2950-4202-8259-a44a8508baba" targetNamespace="http://schemas.microsoft.com/office/2006/metadata/properties" ma:root="true" ma:fieldsID="b27fdcb477d00b041fc904769435fb56" ns2:_="" ns3:_="">
    <xsd:import namespace="a15e0e0f-4f4a-4916-abd0-83d6a9ed7276"/>
    <xsd:import namespace="5e8903ef-2950-4202-8259-a44a8508bab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2:SharingHintHash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5e0e0f-4f4a-4916-abd0-83d6a9ed727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internalName="SharingHintHash" ma:readOnly="true">
      <xsd:simpleType>
        <xsd:restriction base="dms:Text"/>
      </xsd:simpleType>
    </xsd:element>
    <xsd:element name="LastSharedByUser" ma:index="14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5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9" nillable="true" ma:displayName="Taxonomy Catch All Column" ma:hidden="true" ma:list="{1628e359-3eaf-4eec-b100-b77ae4dfa65d}" ma:internalName="TaxCatchAll" ma:showField="CatchAllData" ma:web="a15e0e0f-4f4a-4916-abd0-83d6a9ed72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903ef-2950-4202-8259-a44a8508ba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3c250d15-9240-48a2-bed8-252fb13a14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5e0e0f-4f4a-4916-abd0-83d6a9ed7276" xsi:nil="true"/>
    <lcf76f155ced4ddcb4097134ff3c332f xmlns="5e8903ef-2950-4202-8259-a44a8508baba">
      <Terms xmlns="http://schemas.microsoft.com/office/infopath/2007/PartnerControls"/>
    </lcf76f155ced4ddcb4097134ff3c332f>
    <_dlc_DocId xmlns="a15e0e0f-4f4a-4916-abd0-83d6a9ed7276">S2JVWQHSHYPP-1177-634753</_dlc_DocId>
    <_dlc_DocIdUrl xmlns="a15e0e0f-4f4a-4916-abd0-83d6a9ed7276">
      <Url>https://unwomen.sharepoint.com/Intergovernmental-Support/EBS/_layouts/15/DocIdRedir.aspx?ID=S2JVWQHSHYPP-1177-634753</Url>
      <Description>S2JVWQHSHYPP-1177-634753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B7FF6F-2627-4F53-9674-C0AA418343D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FA63E06-08DB-4B1B-AF5A-E711116167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5e0e0f-4f4a-4916-abd0-83d6a9ed7276"/>
    <ds:schemaRef ds:uri="5e8903ef-2950-4202-8259-a44a8508ba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161BB0-557E-4065-A840-EAC262273C65}">
  <ds:schemaRefs>
    <ds:schemaRef ds:uri="http://schemas.microsoft.com/office/2006/metadata/properties"/>
    <ds:schemaRef ds:uri="http://schemas.microsoft.com/office/infopath/2007/PartnerControls"/>
    <ds:schemaRef ds:uri="a15e0e0f-4f4a-4916-abd0-83d6a9ed7276"/>
    <ds:schemaRef ds:uri="5e8903ef-2950-4202-8259-a44a8508baba"/>
  </ds:schemaRefs>
</ds:datastoreItem>
</file>

<file path=customXml/itemProps4.xml><?xml version="1.0" encoding="utf-8"?>
<ds:datastoreItem xmlns:ds="http://schemas.openxmlformats.org/officeDocument/2006/customXml" ds:itemID="{8B6FB8F2-B274-42F6-A7DE-AA812F5F73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2121</Words>
  <Application>Microsoft Office PowerPoint</Application>
  <PresentationFormat>Widescreen</PresentationFormat>
  <Paragraphs>311</Paragraphs>
  <Slides>21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Gill Sans MT</vt:lpstr>
      <vt:lpstr>Gotham Book</vt:lpstr>
      <vt:lpstr>Lato Light</vt:lpstr>
      <vt:lpstr>Segoe UI</vt:lpstr>
      <vt:lpstr>Tw Cen MT</vt:lpstr>
      <vt:lpstr>Office Theme</vt:lpstr>
      <vt:lpstr>think-cell Slide</vt:lpstr>
      <vt:lpstr>Achieving concrete &amp; sustainable transformation in the lives of women and girls by supporting relevant actors to address the root causes of gender inequality and building capacity for resilience </vt:lpstr>
      <vt:lpstr>ESAR - Regional Context </vt:lpstr>
      <vt:lpstr>PowerPoint Presentation</vt:lpstr>
      <vt:lpstr>What Has Changed (Beyond Projects) In 2018-2021</vt:lpstr>
      <vt:lpstr>What Has Changed (Beyond Projects) In 2018-2021</vt:lpstr>
      <vt:lpstr>PowerPoint Presentation</vt:lpstr>
      <vt:lpstr>Advancing UN Coordination</vt:lpstr>
      <vt:lpstr>Advancing UN Coordination</vt:lpstr>
      <vt:lpstr>PowerPoint Presentation</vt:lpstr>
      <vt:lpstr>Zoom # 1: The DEV., CONF. &amp; HUM. Nexus</vt:lpstr>
      <vt:lpstr>Zoom # 1: Continued</vt:lpstr>
      <vt:lpstr>PowerPoint Presentation</vt:lpstr>
      <vt:lpstr>PowerPoint Presentation</vt:lpstr>
      <vt:lpstr>As a result, More than 500,000 women are now able to prevent, mediate, mitigate, advocate, protect, participate, or recover, in contexts of conflict or disaster</vt:lpstr>
      <vt:lpstr>SUPPORT FOR VERTICAL  &amp; STRATEGIC ALIGNMENT</vt:lpstr>
      <vt:lpstr>Zoom # 2: Climate Smart Agriculture (CSA)</vt:lpstr>
      <vt:lpstr>CSA. Four (4) Areas of Success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AREAS OF WORK</dc:title>
  <dc:creator>Lady Zuniga</dc:creator>
  <cp:lastModifiedBy>Maxime Houinato</cp:lastModifiedBy>
  <cp:revision>26</cp:revision>
  <dcterms:created xsi:type="dcterms:W3CDTF">2021-11-11T15:33:38Z</dcterms:created>
  <dcterms:modified xsi:type="dcterms:W3CDTF">2022-04-28T11:21:48Z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0x010100E8390CE86F8D26479BF5754343AE84A9</vt:lpwstr>
  </property>
  <property fmtid="{D5CDD505-2E9C-101B-9397-08002B2CF9AE}" pid="3" name="_dlc_DocIdItemGuid">
    <vt:lpwstr>eb3dc708-999c-4226-95cd-adeffda46ebf</vt:lpwstr>
  </property>
</Properties>
</file>