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9" r:id="rId6"/>
  </p:sldMasterIdLst>
  <p:notesMasterIdLst>
    <p:notesMasterId r:id="rId15"/>
  </p:notesMasterIdLst>
  <p:sldIdLst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</p:sldIdLst>
  <p:sldSz cx="12192000" cy="6858000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9C7D42-780B-7AA4-D7B5-2343F1EE4072}" name="Jean-Luc Bories" initials="JB" userId="S::jean-luc.bories@unwomen.org::7dd1af33-48ea-4bf3-b3da-46b3f0082398" providerId="AD"/>
  <p188:author id="{66516071-2210-08AE-990C-F03D076B51C2}" name="Emily Muller" initials="EM" userId="S::emily.muller@unwomen.org::14a84413-71dc-4c71-9474-ccabb534db6b" providerId="AD"/>
  <p188:author id="{89D6BADC-5E9D-1E0E-77C5-7659F2D59CD7}" name="Miwako Hirota" initials="MH" userId="S::miwako.hirota@unwomen.org::80c8f46d-81ff-46b4-ab9d-7c9ecdefc1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E544C-455F-4570-930E-F1C0837138C5}" v="1" dt="2023-06-19T12:17:36.111"/>
    <p1510:client id="{EAB2F889-3E9F-1B36-8D8E-B3B35A14E61B}" v="17" dt="2023-08-02T14:18:26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66" autoAdjust="0"/>
  </p:normalViewPr>
  <p:slideViewPr>
    <p:cSldViewPr snapToGrid="0">
      <p:cViewPr varScale="1">
        <p:scale>
          <a:sx n="46" d="100"/>
          <a:sy n="46" d="100"/>
        </p:scale>
        <p:origin x="6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EE613E-8BC3-44D4-BF8B-7A2C550F9E8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D1FCA-171F-41E1-87E2-2C360AF3B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8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D1FCA-171F-41E1-87E2-2C360AF3BA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3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159D-1616-43D8-A477-2C20ED390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DF819-28E7-410B-86D1-DE92E22F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7ED3D-01E0-461A-85C0-E442432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7788-14D4-4357-B214-8B016EA5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15333-3099-4B99-B104-2C8A1437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66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8CFB-93F6-4EC6-AC83-3CA2D880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70273-C2ED-4E7A-A32C-9FAF3A80F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91A50-1AD9-4DF1-AF77-075AAC7F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EDF08-B60B-42BE-986E-00CB896D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A6CCB-CFD9-4DF4-9568-6A97DDD2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0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688D6-D233-47CD-81E8-6E92E2D5B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413F6-6F01-4F3E-A433-0A2E497F1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19D29-8B36-4338-BC43-63101BC7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BC14-AA08-43C1-80BB-551DCB44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4CA4-8155-4ECA-B109-B2378295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0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10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5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97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36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6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1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8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BFBC-A9CF-4F05-815A-BC6732E0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4738-002F-4105-9F19-EBF51B088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48D65-8D68-4AEF-BD39-955AA81D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EA45-DFD2-4979-B300-CF473BC9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24E9B-86FB-4BB9-A0CB-302DF7E3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4153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8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01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53B1-D453-4EF1-9CF2-E6452B83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30B1B-D650-4901-8DE6-AC27570E2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47F4B-8C3F-4D7A-8D86-7D66AA46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5D283-24E2-4D1C-B6CD-8D9F15A0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74F86-EAE3-4ED0-8178-46178C62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67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1C68-BCD9-4E8F-B2A6-6D738510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8C8C9-0B12-4DFE-8D3D-86E360A29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6B4B8-673E-4653-BDA5-AE3107505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A5D07-D53D-40A5-865C-D8A367AE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7C09E-90B1-4F21-899C-756AB70B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2FCDC-D244-4D7B-B7AF-4B65B1E5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E35A-0505-4F83-832F-E7945D8C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D5BA4-7681-48B0-A1EE-EA70A406D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59A13-0867-4F04-87C6-016AAC3F5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522E1-EBCE-4D61-ADE6-E5B5F9E14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F6DCF-48AD-4ED0-9C80-3BDE08EA8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7EB22-5857-4A1B-99FD-74102720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8DBDD-9309-4A0D-9E0E-2CA0D306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F62CA-9363-440A-A9F6-EBEDBF44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10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921AA-DB2C-4F85-BD17-E699DDC7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D8B47-C57C-455D-ADF9-5DF8001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B762F-ED93-4145-9070-893B6D5A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39E22-EFF7-47E2-96B0-1BABA2E0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61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E5294-A067-4209-879F-AEFB0331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8C286-900B-426B-8466-F7782C05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C204-1A83-4670-8A76-2E011AEB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68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4AB0-8824-43CC-9021-BC1F78D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6D80-1C3D-4DCB-BC94-4CAE2CDD8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D8446-31B7-4AA8-AF5B-70E89FFB5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F5BD0-636F-4736-B257-C962541D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DD41F-2561-4D9B-920C-72A05CE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00985-545D-49C5-A6B2-DE0FF630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16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E9E0-245F-42D2-AFE7-93544B5D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E3357-FC53-49C8-9E4A-82E9DF343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C37A2-1300-48E9-91B3-1E9492D5D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91441-14E3-474E-B0F8-DE14AAD2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73A9C-62FE-4C48-B02F-035E5C76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9261D-B38F-4733-8BF6-BC723915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497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7A2B15-DBE8-467A-800A-7D501AB0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2B4D2-6547-455D-8A5C-67CC8E520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D3704-4855-45F6-AD2A-FD13A3F55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8C496-C7DE-45E3-8477-D5FC3A2AFD6C}" type="datetimeFigureOut">
              <a:rPr lang="sv-SE" smtClean="0"/>
              <a:t>2023-09-01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20026-F6EA-4E4E-B664-E7A628613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8A5AC-3CDB-4D37-A354-D01F2F26C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11D0-182F-49E6-B4AD-93ABE16238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74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63B88F6-92C0-48E0-AE65-E5A867A784F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92BD86A-2B63-4A43-B743-2C0F02CF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17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openxmlformats.org/officeDocument/2006/relationships/hyperlink" Target="https://www.unwomen.org/en/executive-board/documents/2023/second-regular-session-2023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11" Type="http://schemas.openxmlformats.org/officeDocument/2006/relationships/hyperlink" Target="mailto:eStatements@un.org" TargetMode="External"/><Relationship Id="rId5" Type="http://schemas.openxmlformats.org/officeDocument/2006/relationships/image" Target="../media/image25.png"/><Relationship Id="rId15" Type="http://schemas.microsoft.com/office/2007/relationships/hdphoto" Target="../media/hdphoto1.wdp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0C7C4-B628-4F4F-956B-D4CC0C4DBEE0}"/>
              </a:ext>
            </a:extLst>
          </p:cNvPr>
          <p:cNvSpPr/>
          <p:nvPr/>
        </p:nvSpPr>
        <p:spPr>
          <a:xfrm>
            <a:off x="0" y="1619250"/>
            <a:ext cx="12192000" cy="5238750"/>
          </a:xfrm>
          <a:prstGeom prst="rect">
            <a:avLst/>
          </a:prstGeom>
          <a:solidFill>
            <a:srgbClr val="5A9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sv-SE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8DDAF336-51DA-4565-A5DC-A3BC8AB61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65"/>
          <a:stretch/>
        </p:blipFill>
        <p:spPr>
          <a:xfrm>
            <a:off x="134321" y="244970"/>
            <a:ext cx="2401067" cy="737727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6CA50D1A-8FFB-4EA1-928E-F0BC62B80D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5"/>
          <a:stretch/>
        </p:blipFill>
        <p:spPr>
          <a:xfrm>
            <a:off x="286721" y="397370"/>
            <a:ext cx="2401067" cy="7377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809D12-6CD1-4B5B-AEC2-E36DCAB7ACFF}"/>
              </a:ext>
            </a:extLst>
          </p:cNvPr>
          <p:cNvSpPr/>
          <p:nvPr/>
        </p:nvSpPr>
        <p:spPr>
          <a:xfrm>
            <a:off x="2770804" y="106003"/>
            <a:ext cx="9286875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en-US" sz="2400">
                <a:ln w="0"/>
                <a:latin typeface="Montserrat SemiBold"/>
                <a:ea typeface="MingLiU"/>
                <a:cs typeface="Calibri"/>
              </a:rPr>
              <a:t>UN-Women Executive Board</a:t>
            </a:r>
            <a:br>
              <a:rPr lang="en-US" sz="2400" b="1">
                <a:ln w="0"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lang="en-US" sz="2000">
                <a:ln w="0"/>
                <a:latin typeface="Montserrat Medium"/>
                <a:ea typeface="MingLiU"/>
                <a:cs typeface="Calibri"/>
              </a:rPr>
              <a:t>Second Regular Session 2023</a:t>
            </a:r>
            <a:br>
              <a:rPr lang="en-US" sz="2000">
                <a:ln w="0"/>
                <a:latin typeface="Montserrat Medium"/>
                <a:ea typeface="MingLiU"/>
                <a:cs typeface="Calibri"/>
              </a:rPr>
            </a:br>
            <a:r>
              <a:rPr lang="en-US" sz="2000" i="1">
                <a:ln w="0"/>
                <a:latin typeface="Montserrat Medium"/>
                <a:ea typeface="MingLiU"/>
                <a:cs typeface="Calibri"/>
              </a:rPr>
              <a:t> ​12-13 September 2023; CR-3, United Nations HQ</a:t>
            </a:r>
            <a:endParaRPr lang="en-US" sz="2000" i="1">
              <a:ln w="0"/>
              <a:latin typeface="Montserrat Medium" panose="00000600000000000000" pitchFamily="2" charset="0"/>
              <a:ea typeface="MingLiU" panose="02020509000000000000" pitchFamily="49" charset="-12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0F1120-954B-495A-8C0E-4E75BA8AAC92}"/>
              </a:ext>
            </a:extLst>
          </p:cNvPr>
          <p:cNvSpPr txBox="1"/>
          <p:nvPr/>
        </p:nvSpPr>
        <p:spPr>
          <a:xfrm>
            <a:off x="5446914" y="2756319"/>
            <a:ext cx="4735054" cy="1781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8775" indent="-358775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ln w="0"/>
                <a:solidFill>
                  <a:schemeClr val="bg1"/>
                </a:solidFill>
                <a:latin typeface="Montserrat Medium"/>
                <a:ea typeface="MingLiU"/>
                <a:cs typeface="Arial"/>
              </a:rPr>
              <a:t>Documentation</a:t>
            </a:r>
            <a:endParaRPr lang="en-US" sz="2000" b="1">
              <a:solidFill>
                <a:schemeClr val="bg1"/>
              </a:solidFill>
              <a:latin typeface="Calibri" panose="020F0502020204030204"/>
              <a:ea typeface="MingLiU"/>
              <a:cs typeface="Calibri" panose="020F0502020204030204"/>
            </a:endParaRPr>
          </a:p>
          <a:p>
            <a:pPr marL="358775" indent="-35877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ln w="0"/>
                <a:solidFill>
                  <a:schemeClr val="bg1"/>
                </a:solidFill>
                <a:latin typeface="Montserrat Medium"/>
                <a:ea typeface="MingLiU"/>
                <a:cs typeface="Arial"/>
              </a:rPr>
              <a:t>Agenda</a:t>
            </a:r>
            <a:endParaRPr lang="en-US" sz="2000" b="1">
              <a:solidFill>
                <a:schemeClr val="bg1"/>
              </a:solidFill>
              <a:latin typeface="Calibri" panose="020F0502020204030204"/>
              <a:ea typeface="MingLiU"/>
              <a:cs typeface="Calibri" panose="020F0502020204030204"/>
            </a:endParaRPr>
          </a:p>
          <a:p>
            <a:pPr marL="358775" indent="-35877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ln w="0"/>
                <a:solidFill>
                  <a:schemeClr val="bg1"/>
                </a:solidFill>
                <a:latin typeface="Montserrat Medium"/>
                <a:ea typeface="MingLiU"/>
                <a:cs typeface="Arial"/>
              </a:rPr>
              <a:t>Logistics</a:t>
            </a:r>
            <a:endParaRPr lang="en-US" sz="2000" b="1">
              <a:solidFill>
                <a:schemeClr val="bg1"/>
              </a:solidFill>
              <a:latin typeface="Montserrat Medium"/>
              <a:ea typeface="MingLiU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A7DD34-1CAA-C7AD-6024-011460EED2B0}"/>
              </a:ext>
            </a:extLst>
          </p:cNvPr>
          <p:cNvSpPr/>
          <p:nvPr/>
        </p:nvSpPr>
        <p:spPr>
          <a:xfrm>
            <a:off x="910282" y="2367895"/>
            <a:ext cx="4300151" cy="2780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ln w="0"/>
                <a:solidFill>
                  <a:schemeClr val="tx2"/>
                </a:solidFill>
                <a:latin typeface="Montserrat Medium"/>
                <a:ea typeface="MingLiU"/>
                <a:cs typeface="Calibri"/>
              </a:rPr>
              <a:t>Second Regular Session</a:t>
            </a:r>
            <a:br>
              <a:rPr lang="en-US" sz="4800" b="1">
                <a:ln w="0"/>
                <a:latin typeface="Montserrat Medium"/>
                <a:ea typeface="MingLiU"/>
                <a:cs typeface="Calibri"/>
              </a:rPr>
            </a:br>
            <a:br>
              <a:rPr lang="en-US" sz="2400" b="1">
                <a:ln w="0"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lang="en-US" sz="2400">
                <a:ln w="0"/>
                <a:solidFill>
                  <a:schemeClr val="tx2"/>
                </a:solidFill>
                <a:latin typeface="Montserrat Medium"/>
                <a:ea typeface="MingLiU"/>
                <a:cs typeface="Calibri"/>
              </a:rPr>
              <a:t>12-13 September 2023; </a:t>
            </a:r>
          </a:p>
          <a:p>
            <a:pPr algn="ctr"/>
            <a:r>
              <a:rPr lang="en-US" sz="2400">
                <a:ln w="0"/>
                <a:solidFill>
                  <a:schemeClr val="tx2"/>
                </a:solidFill>
                <a:latin typeface="Montserrat Medium"/>
                <a:ea typeface="MingLiU"/>
                <a:cs typeface="Calibri"/>
              </a:rPr>
              <a:t>CR-3, </a:t>
            </a:r>
          </a:p>
          <a:p>
            <a:pPr algn="ctr"/>
            <a:r>
              <a:rPr lang="en-US" sz="2400">
                <a:ln w="0"/>
                <a:solidFill>
                  <a:schemeClr val="tx2"/>
                </a:solidFill>
                <a:latin typeface="Montserrat Medium"/>
                <a:ea typeface="MingLiU"/>
                <a:cs typeface="Calibri"/>
              </a:rPr>
              <a:t>United Nations HQ</a:t>
            </a:r>
            <a:endParaRPr lang="en-US" sz="3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5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3AE945-3FEC-41A7-A9F1-6038E10C06AB}"/>
              </a:ext>
            </a:extLst>
          </p:cNvPr>
          <p:cNvSpPr/>
          <p:nvPr/>
        </p:nvSpPr>
        <p:spPr>
          <a:xfrm>
            <a:off x="0" y="0"/>
            <a:ext cx="12192000" cy="1619249"/>
          </a:xfrm>
          <a:prstGeom prst="rect">
            <a:avLst/>
          </a:prstGeom>
          <a:solidFill>
            <a:srgbClr val="5A9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FCC80833-C6BD-46C5-A772-AF9DDE134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65"/>
          <a:stretch/>
        </p:blipFill>
        <p:spPr>
          <a:xfrm>
            <a:off x="134321" y="244970"/>
            <a:ext cx="2401067" cy="7377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FEF931-1C50-4432-8A0E-93E4EEDAE3FA}"/>
              </a:ext>
            </a:extLst>
          </p:cNvPr>
          <p:cNvSpPr/>
          <p:nvPr/>
        </p:nvSpPr>
        <p:spPr>
          <a:xfrm>
            <a:off x="2770804" y="106003"/>
            <a:ext cx="928687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en-US" sz="2400">
                <a:ln w="0"/>
                <a:solidFill>
                  <a:schemeClr val="bg1"/>
                </a:solidFill>
                <a:latin typeface="Montserrat SemiBold"/>
                <a:ea typeface="MingLiU"/>
                <a:cs typeface="Calibri"/>
              </a:rPr>
              <a:t>UN-Women Executive Board</a:t>
            </a:r>
            <a:br>
              <a:rPr lang="en-US" sz="2800" b="1">
                <a:ln w="0"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Montserrat Medium"/>
                <a:ea typeface="MingLiU"/>
                <a:cs typeface="Calibri"/>
              </a:rPr>
              <a:t>Second Regular Session 2023</a:t>
            </a:r>
            <a:br>
              <a:rPr lang="en-US" sz="1800" b="0" i="0" u="none" strike="noStrike" kern="1200" cap="none" spc="0" normalizeH="0" baseline="0" noProof="0">
                <a:ln w="0"/>
                <a:effectLst/>
                <a:uLnTx/>
                <a:uFillTx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12-13 September 2023; CR-3, United Nations HQ</a:t>
            </a:r>
            <a:endParaRPr lang="en-US" i="1">
              <a:ln w="0"/>
              <a:solidFill>
                <a:schemeClr val="bg1"/>
              </a:solidFill>
              <a:latin typeface="Montserrat Medium" panose="00000600000000000000" pitchFamily="2" charset="0"/>
              <a:ea typeface="MingLiU" panose="02020509000000000000" pitchFamily="49" charset="-12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6D42E8-D2A8-BE9B-5684-FBA1BB091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958"/>
          <a:stretch/>
        </p:blipFill>
        <p:spPr>
          <a:xfrm>
            <a:off x="1670170" y="1852843"/>
            <a:ext cx="8849885" cy="846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8D5FB0-EF83-9036-D7DE-46005465D75D}"/>
              </a:ext>
            </a:extLst>
          </p:cNvPr>
          <p:cNvSpPr txBox="1"/>
          <p:nvPr/>
        </p:nvSpPr>
        <p:spPr>
          <a:xfrm>
            <a:off x="5361608" y="268908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400">
              <a:cs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3D358C8-9E46-3997-75FB-082067193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716" y="2760821"/>
            <a:ext cx="3254542" cy="293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E8A1A-6389-ACCA-40CF-6E942E37E2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4277" b="85665"/>
          <a:stretch/>
        </p:blipFill>
        <p:spPr>
          <a:xfrm>
            <a:off x="5335772" y="2737266"/>
            <a:ext cx="251698" cy="29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088C3-CB85-FA87-4CF9-3483F83273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67"/>
          <a:stretch/>
        </p:blipFill>
        <p:spPr>
          <a:xfrm>
            <a:off x="5871985" y="2760822"/>
            <a:ext cx="3920198" cy="20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3AE945-3FEC-41A7-A9F1-6038E10C06AB}"/>
              </a:ext>
            </a:extLst>
          </p:cNvPr>
          <p:cNvSpPr/>
          <p:nvPr/>
        </p:nvSpPr>
        <p:spPr>
          <a:xfrm>
            <a:off x="0" y="0"/>
            <a:ext cx="12192000" cy="1619249"/>
          </a:xfrm>
          <a:prstGeom prst="rect">
            <a:avLst/>
          </a:prstGeom>
          <a:solidFill>
            <a:srgbClr val="5A9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FCC80833-C6BD-46C5-A772-AF9DDE134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65"/>
          <a:stretch/>
        </p:blipFill>
        <p:spPr>
          <a:xfrm>
            <a:off x="134321" y="244970"/>
            <a:ext cx="2401067" cy="7377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FEF931-1C50-4432-8A0E-93E4EEDAE3FA}"/>
              </a:ext>
            </a:extLst>
          </p:cNvPr>
          <p:cNvSpPr/>
          <p:nvPr/>
        </p:nvSpPr>
        <p:spPr>
          <a:xfrm>
            <a:off x="2770804" y="106003"/>
            <a:ext cx="928687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en-US" sz="2400">
                <a:ln w="0"/>
                <a:solidFill>
                  <a:schemeClr val="bg1"/>
                </a:solidFill>
                <a:latin typeface="Montserrat SemiBold"/>
                <a:ea typeface="MingLiU"/>
                <a:cs typeface="Calibri"/>
              </a:rPr>
              <a:t>UN-Women Executive Board</a:t>
            </a:r>
            <a:br>
              <a:rPr lang="en-US" sz="2800" b="1">
                <a:ln w="0"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Montserrat Medium"/>
                <a:ea typeface="MingLiU"/>
                <a:cs typeface="Calibri"/>
              </a:rPr>
              <a:t>Second Regular Session 2023</a:t>
            </a:r>
            <a:br>
              <a:rPr lang="en-US" sz="1800" b="0" i="0" u="none" strike="noStrike" kern="1200" cap="none" spc="0" normalizeH="0" baseline="0" noProof="0">
                <a:ln w="0"/>
                <a:effectLst/>
                <a:uLnTx/>
                <a:uFillTx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12-13 September 2023; CR-3, United Nations HQ</a:t>
            </a:r>
            <a:endParaRPr lang="en-US" i="1">
              <a:ln w="0"/>
              <a:solidFill>
                <a:schemeClr val="bg1"/>
              </a:solidFill>
              <a:latin typeface="Montserrat Medium" panose="00000600000000000000" pitchFamily="2" charset="0"/>
              <a:ea typeface="MingLiU" panose="02020509000000000000" pitchFamily="49" charset="-12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6D42E8-D2A8-BE9B-5684-FBA1BB091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958"/>
          <a:stretch/>
        </p:blipFill>
        <p:spPr>
          <a:xfrm>
            <a:off x="1670170" y="1852843"/>
            <a:ext cx="8849885" cy="846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8D5FB0-EF83-9036-D7DE-46005465D75D}"/>
              </a:ext>
            </a:extLst>
          </p:cNvPr>
          <p:cNvSpPr txBox="1"/>
          <p:nvPr/>
        </p:nvSpPr>
        <p:spPr>
          <a:xfrm>
            <a:off x="5361608" y="268908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400">
              <a:cs typeface="Calibri"/>
            </a:endParaRPr>
          </a:p>
        </p:txBody>
      </p:sp>
      <p:pic>
        <p:nvPicPr>
          <p:cNvPr id="4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EEFC1D-DBB8-93EF-7297-F52237C036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435"/>
          <a:stretch/>
        </p:blipFill>
        <p:spPr>
          <a:xfrm>
            <a:off x="7864020" y="1740288"/>
            <a:ext cx="2743200" cy="299039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3D358C8-9E46-3997-75FB-082067193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716" y="2760821"/>
            <a:ext cx="3254542" cy="293621"/>
          </a:xfrm>
          <a:prstGeom prst="rect">
            <a:avLst/>
          </a:prstGeom>
        </p:spPr>
      </p:pic>
      <p:pic>
        <p:nvPicPr>
          <p:cNvPr id="5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DC40D35-3600-E58B-FB0F-BF35DC9E0D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452" t="351" r="-161"/>
          <a:stretch/>
        </p:blipFill>
        <p:spPr>
          <a:xfrm>
            <a:off x="5906871" y="4532013"/>
            <a:ext cx="3284722" cy="522871"/>
          </a:xfrm>
          <a:prstGeom prst="rect">
            <a:avLst/>
          </a:prstGeom>
        </p:spPr>
      </p:pic>
      <p:pic>
        <p:nvPicPr>
          <p:cNvPr id="13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4DB6D01-3AA3-D8CB-BA0A-D61C233CA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2664" y="4532012"/>
            <a:ext cx="1413584" cy="522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F124A2-EE34-A0B2-A799-F5C009F82F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942"/>
          <a:stretch/>
        </p:blipFill>
        <p:spPr>
          <a:xfrm>
            <a:off x="5906871" y="2760819"/>
            <a:ext cx="4049550" cy="1771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01519-39C2-A703-7468-C32DA853EF7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90426" b="80198"/>
          <a:stretch/>
        </p:blipFill>
        <p:spPr>
          <a:xfrm>
            <a:off x="5256392" y="2757454"/>
            <a:ext cx="445344" cy="3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3AE945-3FEC-41A7-A9F1-6038E10C06AB}"/>
              </a:ext>
            </a:extLst>
          </p:cNvPr>
          <p:cNvSpPr/>
          <p:nvPr/>
        </p:nvSpPr>
        <p:spPr>
          <a:xfrm>
            <a:off x="0" y="0"/>
            <a:ext cx="12192000" cy="1619249"/>
          </a:xfrm>
          <a:prstGeom prst="rect">
            <a:avLst/>
          </a:prstGeom>
          <a:solidFill>
            <a:srgbClr val="5A9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FCC80833-C6BD-46C5-A772-AF9DDE134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65"/>
          <a:stretch/>
        </p:blipFill>
        <p:spPr>
          <a:xfrm>
            <a:off x="134321" y="244970"/>
            <a:ext cx="2401067" cy="7377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FEF931-1C50-4432-8A0E-93E4EEDAE3FA}"/>
              </a:ext>
            </a:extLst>
          </p:cNvPr>
          <p:cNvSpPr/>
          <p:nvPr/>
        </p:nvSpPr>
        <p:spPr>
          <a:xfrm>
            <a:off x="2770804" y="106003"/>
            <a:ext cx="928687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en-US" sz="2400">
                <a:ln w="0"/>
                <a:solidFill>
                  <a:schemeClr val="bg1"/>
                </a:solidFill>
                <a:latin typeface="Montserrat SemiBold"/>
                <a:ea typeface="MingLiU"/>
                <a:cs typeface="Calibri"/>
              </a:rPr>
              <a:t>UN-Women Executive Board</a:t>
            </a:r>
            <a:br>
              <a:rPr lang="en-US" sz="2800" b="1">
                <a:ln w="0"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Montserrat Medium"/>
                <a:ea typeface="MingLiU"/>
                <a:cs typeface="Calibri"/>
              </a:rPr>
              <a:t>Second Regular Session 2023</a:t>
            </a:r>
            <a:br>
              <a:rPr lang="en-US" sz="1800" b="0" i="0" u="none" strike="noStrike" kern="1200" cap="none" spc="0" normalizeH="0" baseline="0" noProof="0">
                <a:ln w="0"/>
                <a:effectLst/>
                <a:uLnTx/>
                <a:uFillTx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lang="en-US" i="1">
                <a:ln w="0"/>
                <a:solidFill>
                  <a:schemeClr val="bg1"/>
                </a:solidFill>
                <a:latin typeface="Calibri" panose="020F0502020204030204"/>
                <a:ea typeface="+mn-lt"/>
                <a:cs typeface="Calibri" panose="020F0502020204030204"/>
              </a:rPr>
              <a:t>12-13 September 2023; CR-3, United Nations HQ</a:t>
            </a:r>
            <a:endParaRPr lang="en-US" i="1">
              <a:ln w="0"/>
              <a:solidFill>
                <a:schemeClr val="bg1"/>
              </a:solidFill>
              <a:latin typeface="Montserrat Medium" panose="00000600000000000000" pitchFamily="2" charset="0"/>
              <a:ea typeface="MingLiU" panose="02020509000000000000" pitchFamily="49" charset="-12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6D42E8-D2A8-BE9B-5684-FBA1BB091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958"/>
          <a:stretch/>
        </p:blipFill>
        <p:spPr>
          <a:xfrm>
            <a:off x="1670170" y="1852843"/>
            <a:ext cx="8849885" cy="846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8D5FB0-EF83-9036-D7DE-46005465D75D}"/>
              </a:ext>
            </a:extLst>
          </p:cNvPr>
          <p:cNvSpPr txBox="1"/>
          <p:nvPr/>
        </p:nvSpPr>
        <p:spPr>
          <a:xfrm>
            <a:off x="5361608" y="268908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400">
              <a:cs typeface="Calibri"/>
            </a:endParaRPr>
          </a:p>
        </p:txBody>
      </p:sp>
      <p:pic>
        <p:nvPicPr>
          <p:cNvPr id="4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EEFC1D-DBB8-93EF-7297-F52237C036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811"/>
          <a:stretch/>
        </p:blipFill>
        <p:spPr>
          <a:xfrm>
            <a:off x="7864020" y="1740288"/>
            <a:ext cx="2743200" cy="307777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3D358C8-9E46-3997-75FB-0820671939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814"/>
          <a:stretch/>
        </p:blipFill>
        <p:spPr>
          <a:xfrm>
            <a:off x="1796716" y="2760821"/>
            <a:ext cx="1893702" cy="293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2401D-1FB4-CF33-96A3-808B4FDB8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0418" y="2760821"/>
            <a:ext cx="6491272" cy="26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3AE945-3FEC-41A7-A9F1-6038E10C06AB}"/>
              </a:ext>
            </a:extLst>
          </p:cNvPr>
          <p:cNvSpPr/>
          <p:nvPr/>
        </p:nvSpPr>
        <p:spPr>
          <a:xfrm>
            <a:off x="0" y="0"/>
            <a:ext cx="12192000" cy="1619249"/>
          </a:xfrm>
          <a:prstGeom prst="rect">
            <a:avLst/>
          </a:prstGeom>
          <a:solidFill>
            <a:srgbClr val="5A9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FCC80833-C6BD-46C5-A772-AF9DDE134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65"/>
          <a:stretch/>
        </p:blipFill>
        <p:spPr>
          <a:xfrm>
            <a:off x="134321" y="244970"/>
            <a:ext cx="2401067" cy="7377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FEF931-1C50-4432-8A0E-93E4EEDAE3FA}"/>
              </a:ext>
            </a:extLst>
          </p:cNvPr>
          <p:cNvSpPr/>
          <p:nvPr/>
        </p:nvSpPr>
        <p:spPr>
          <a:xfrm>
            <a:off x="2770804" y="106003"/>
            <a:ext cx="928687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en-US" sz="2400">
                <a:ln w="0"/>
                <a:solidFill>
                  <a:schemeClr val="bg1"/>
                </a:solidFill>
                <a:latin typeface="Montserrat SemiBold"/>
                <a:ea typeface="MingLiU"/>
                <a:cs typeface="Calibri"/>
              </a:rPr>
              <a:t>UN-Women Executive Board</a:t>
            </a:r>
            <a:br>
              <a:rPr lang="en-US" sz="2800" b="1">
                <a:ln w="0"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Montserrat Medium"/>
                <a:ea typeface="MingLiU"/>
                <a:cs typeface="Calibri"/>
              </a:rPr>
              <a:t>Second Regular Session 2023</a:t>
            </a:r>
            <a:br>
              <a:rPr lang="en-US" sz="1800" b="0" i="0" u="none" strike="noStrike" kern="1200" cap="none" spc="0" normalizeH="0" baseline="0" noProof="0">
                <a:ln w="0"/>
                <a:effectLst/>
                <a:uLnTx/>
                <a:uFillTx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12-13 September 2023; CR-3, United Nations HQ</a:t>
            </a:r>
            <a:endParaRPr lang="en-US" i="1">
              <a:ln w="0"/>
              <a:solidFill>
                <a:schemeClr val="bg1"/>
              </a:solidFill>
              <a:latin typeface="Montserrat Medium" panose="00000600000000000000" pitchFamily="2" charset="0"/>
              <a:ea typeface="MingLiU" panose="02020509000000000000" pitchFamily="49" charset="-12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6D42E8-D2A8-BE9B-5684-FBA1BB091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958"/>
          <a:stretch/>
        </p:blipFill>
        <p:spPr>
          <a:xfrm>
            <a:off x="1670170" y="1852843"/>
            <a:ext cx="8849885" cy="846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8D5FB0-EF83-9036-D7DE-46005465D75D}"/>
              </a:ext>
            </a:extLst>
          </p:cNvPr>
          <p:cNvSpPr txBox="1"/>
          <p:nvPr/>
        </p:nvSpPr>
        <p:spPr>
          <a:xfrm>
            <a:off x="5361608" y="268908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40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5BDBCE-F86D-4F62-A7CD-B8BB00ECB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269" y="2796063"/>
            <a:ext cx="1343788" cy="543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6BEBED-2653-4653-8497-9C18EDB2E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5060" y="2735698"/>
            <a:ext cx="1443240" cy="393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6563E4-0E55-C631-04E4-10E429BFA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2507" y="2731159"/>
            <a:ext cx="6061402" cy="176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AB50B-1CF0-EF81-4DEF-DDEA693953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r="74790" b="82591"/>
          <a:stretch/>
        </p:blipFill>
        <p:spPr>
          <a:xfrm>
            <a:off x="3702507" y="2737382"/>
            <a:ext cx="1529250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3AE945-3FEC-41A7-A9F1-6038E10C06AB}"/>
              </a:ext>
            </a:extLst>
          </p:cNvPr>
          <p:cNvSpPr/>
          <p:nvPr/>
        </p:nvSpPr>
        <p:spPr>
          <a:xfrm>
            <a:off x="0" y="0"/>
            <a:ext cx="12192000" cy="1619249"/>
          </a:xfrm>
          <a:prstGeom prst="rect">
            <a:avLst/>
          </a:prstGeom>
          <a:solidFill>
            <a:srgbClr val="5A9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FCC80833-C6BD-46C5-A772-AF9DDE134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65"/>
          <a:stretch/>
        </p:blipFill>
        <p:spPr>
          <a:xfrm>
            <a:off x="134321" y="244970"/>
            <a:ext cx="2401067" cy="7377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FEF931-1C50-4432-8A0E-93E4EEDAE3FA}"/>
              </a:ext>
            </a:extLst>
          </p:cNvPr>
          <p:cNvSpPr/>
          <p:nvPr/>
        </p:nvSpPr>
        <p:spPr>
          <a:xfrm>
            <a:off x="2770804" y="106003"/>
            <a:ext cx="928687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ts val="1800"/>
              </a:spcBef>
            </a:pPr>
            <a:r>
              <a:rPr lang="en-US" sz="2400">
                <a:ln w="0"/>
                <a:solidFill>
                  <a:schemeClr val="bg1"/>
                </a:solidFill>
                <a:latin typeface="Montserrat SemiBold"/>
                <a:ea typeface="MingLiU"/>
                <a:cs typeface="Calibri"/>
              </a:rPr>
              <a:t>UN-Women Executive Board</a:t>
            </a:r>
            <a:br>
              <a:rPr lang="en-US" sz="2800" b="1">
                <a:ln w="0"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Montserrat Medium"/>
                <a:ea typeface="MingLiU"/>
                <a:cs typeface="Calibri"/>
              </a:rPr>
              <a:t>Second Regular Session 2023</a:t>
            </a:r>
            <a:br>
              <a:rPr lang="en-US" sz="1800" b="0" i="0" u="none" strike="noStrike" kern="1200" cap="none" spc="0" normalizeH="0" baseline="0" noProof="0">
                <a:ln w="0"/>
                <a:effectLst/>
                <a:uLnTx/>
                <a:uFillTx/>
                <a:latin typeface="Montserrat Medium" panose="00000600000000000000" pitchFamily="2" charset="0"/>
                <a:ea typeface="MingLiU" panose="02020509000000000000" pitchFamily="49" charset="-120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12-13 September 2023; CR-3, United Nations </a:t>
            </a:r>
            <a:r>
              <a:rPr lang="en-US" i="1">
                <a:ln w="0"/>
                <a:solidFill>
                  <a:schemeClr val="bg1"/>
                </a:solidFill>
                <a:latin typeface="Calibri" panose="020F0502020204030204"/>
                <a:ea typeface="+mn-lt"/>
                <a:cs typeface="Calibri" panose="020F0502020204030204"/>
              </a:rPr>
              <a:t>HQ</a:t>
            </a:r>
            <a:endParaRPr lang="en-US" i="1">
              <a:ln w="0"/>
              <a:solidFill>
                <a:schemeClr val="bg1"/>
              </a:solidFill>
              <a:latin typeface="Montserrat Medium" panose="00000600000000000000" pitchFamily="2" charset="0"/>
              <a:ea typeface="MingLiU" panose="02020509000000000000" pitchFamily="49" charset="-12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6D42E8-D2A8-BE9B-5684-FBA1BB091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958"/>
          <a:stretch/>
        </p:blipFill>
        <p:spPr>
          <a:xfrm>
            <a:off x="1670170" y="1852843"/>
            <a:ext cx="8849885" cy="846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8D5FB0-EF83-9036-D7DE-46005465D75D}"/>
              </a:ext>
            </a:extLst>
          </p:cNvPr>
          <p:cNvSpPr txBox="1"/>
          <p:nvPr/>
        </p:nvSpPr>
        <p:spPr>
          <a:xfrm>
            <a:off x="5361608" y="268908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40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5BDBCE-F86D-4F62-A7CD-B8BB00ECB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269" y="2796063"/>
            <a:ext cx="1343788" cy="543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6BEBED-2653-4653-8497-9C18EDB2E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512" y="2698911"/>
            <a:ext cx="1343788" cy="366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AA53B2-E984-3449-CEBC-516A3FBCC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212" y="2698910"/>
            <a:ext cx="4619692" cy="184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C852A-4AD6-1809-13C4-D010DDD601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7285" y="2726693"/>
            <a:ext cx="153022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7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3AE945-3FEC-41A7-A9F1-6038E10C06AB}"/>
              </a:ext>
            </a:extLst>
          </p:cNvPr>
          <p:cNvSpPr/>
          <p:nvPr/>
        </p:nvSpPr>
        <p:spPr>
          <a:xfrm>
            <a:off x="0" y="0"/>
            <a:ext cx="12192000" cy="1619249"/>
          </a:xfrm>
          <a:prstGeom prst="rect">
            <a:avLst/>
          </a:prstGeom>
          <a:solidFill>
            <a:srgbClr val="5A9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FCC80833-C6BD-46C5-A772-AF9DDE134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65"/>
          <a:stretch/>
        </p:blipFill>
        <p:spPr>
          <a:xfrm>
            <a:off x="134321" y="244970"/>
            <a:ext cx="2401067" cy="737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4ED096-1BF6-4D6E-88D2-0B5609192799}"/>
              </a:ext>
            </a:extLst>
          </p:cNvPr>
          <p:cNvSpPr/>
          <p:nvPr/>
        </p:nvSpPr>
        <p:spPr>
          <a:xfrm>
            <a:off x="2770804" y="106003"/>
            <a:ext cx="9286875" cy="15234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ln w="0"/>
                <a:solidFill>
                  <a:schemeClr val="bg1"/>
                </a:solidFill>
                <a:latin typeface="Montserrat SemiBold"/>
                <a:ea typeface="+mn-lt"/>
                <a:cs typeface="+mn-lt"/>
              </a:rPr>
              <a:t>UN-Women Executive Board</a:t>
            </a:r>
            <a:br>
              <a:rPr lang="en-US" sz="2400">
                <a:ln w="0"/>
                <a:latin typeface="Montserrat SemiBold"/>
                <a:ea typeface="+mn-lt"/>
                <a:cs typeface="+mn-lt"/>
              </a:rPr>
            </a:br>
            <a:r>
              <a:rPr lang="en-US">
                <a:ln w="0"/>
                <a:solidFill>
                  <a:schemeClr val="bg1"/>
                </a:solidFill>
                <a:latin typeface="Montserrat Medium"/>
                <a:ea typeface="+mn-lt"/>
                <a:cs typeface="+mn-lt"/>
              </a:rPr>
              <a:t>Second Regular Session 2023</a:t>
            </a:r>
            <a:br>
              <a:rPr lang="en-US">
                <a:ln w="0"/>
                <a:latin typeface="Montserrat Medium"/>
                <a:ea typeface="+mn-lt"/>
                <a:cs typeface="+mn-lt"/>
              </a:rPr>
            </a:br>
            <a:r>
              <a:rPr lang="en-US" i="1">
                <a:ln w="0"/>
                <a:solidFill>
                  <a:schemeClr val="bg1"/>
                </a:solidFill>
                <a:latin typeface="Montserrat Medium"/>
                <a:ea typeface="+mn-lt"/>
                <a:cs typeface="+mn-lt"/>
              </a:rPr>
              <a:t>12-13 September 2023; CR-3, United Nations HQ</a:t>
            </a:r>
          </a:p>
          <a:p>
            <a:pPr>
              <a:spcBef>
                <a:spcPts val="1800"/>
              </a:spcBef>
            </a:pPr>
            <a:endParaRPr lang="en-US" i="1">
              <a:ln w="0"/>
              <a:solidFill>
                <a:schemeClr val="bg1"/>
              </a:solidFill>
              <a:latin typeface="Calibri"/>
              <a:ea typeface="MingLiU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4A5B7F-5619-ECCF-B320-A2E9F357F0B4}"/>
              </a:ext>
            </a:extLst>
          </p:cNvPr>
          <p:cNvSpPr>
            <a:spLocks noGrp="1"/>
          </p:cNvSpPr>
          <p:nvPr/>
        </p:nvSpPr>
        <p:spPr>
          <a:xfrm>
            <a:off x="2759777" y="2100668"/>
            <a:ext cx="6669566" cy="14766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800">
                <a:latin typeface="Montserrat Medium"/>
                <a:cs typeface="Times New Roman"/>
              </a:rPr>
              <a:t>Please follow us</a:t>
            </a:r>
            <a:r>
              <a:rPr lang="en-US" sz="1800" b="1" i="1">
                <a:latin typeface="Montserrat Medium"/>
                <a:cs typeface="Times New Roman"/>
              </a:rPr>
              <a:t> </a:t>
            </a:r>
            <a:r>
              <a:rPr lang="en-US" sz="1800" b="1">
                <a:latin typeface="Montserrat Medium"/>
                <a:cs typeface="Arial"/>
              </a:rPr>
              <a:t>@unwomenboard</a:t>
            </a:r>
            <a:r>
              <a:rPr lang="en-US" sz="1800" b="1">
                <a:latin typeface="Montserrat Medium"/>
                <a:cs typeface="Calibri"/>
              </a:rPr>
              <a:t> </a:t>
            </a:r>
            <a:r>
              <a:rPr lang="en-US" sz="1800">
                <a:latin typeface="Montserrat Medium"/>
                <a:cs typeface="Times New Roman"/>
              </a:rPr>
              <a:t>for the latest information on the Executive Board activities! </a:t>
            </a:r>
            <a:r>
              <a:rPr lang="en-US" sz="1800">
                <a:latin typeface="Montserrat Medium"/>
              </a:rPr>
              <a:t> 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DA5E7EF9-5279-12BB-08ED-09B837592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941" y="3001074"/>
            <a:ext cx="3712583" cy="3454984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97F58AEB-773C-1B41-1E53-CF18208C4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370" y="3220265"/>
            <a:ext cx="3857767" cy="3010545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CFF7ED-4D5E-8241-5B8E-BC098BEEF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8" y="2276580"/>
            <a:ext cx="637303" cy="6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9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89F2169F-1E1D-4C08-A99F-672237605D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E87C9"/>
                </a:solidFill>
                <a:latin typeface="Proxima Nova" panose="02000506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2E87C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74277" y="1419367"/>
            <a:ext cx="9711920" cy="13648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027685A-F227-614E-BFA3-70C8F2760A93}"/>
              </a:ext>
            </a:extLst>
          </p:cNvPr>
          <p:cNvGrpSpPr/>
          <p:nvPr/>
        </p:nvGrpSpPr>
        <p:grpSpPr>
          <a:xfrm>
            <a:off x="6145357" y="2454619"/>
            <a:ext cx="5200990" cy="584776"/>
            <a:chOff x="6212442" y="1781857"/>
            <a:chExt cx="4482481" cy="493404"/>
          </a:xfrm>
        </p:grpSpPr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00772B8A-E032-6F47-82BB-344291205362}"/>
                </a:ext>
              </a:extLst>
            </p:cNvPr>
            <p:cNvSpPr txBox="1">
              <a:spLocks/>
            </p:cNvSpPr>
            <p:nvPr/>
          </p:nvSpPr>
          <p:spPr>
            <a:xfrm>
              <a:off x="6819872" y="1781857"/>
              <a:ext cx="3875051" cy="49340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548627">
                <a:lnSpc>
                  <a:spcPct val="100000"/>
                </a:lnSpc>
                <a:spcBef>
                  <a:spcPts val="600"/>
                </a:spcBef>
                <a:buNone/>
                <a:defRPr sz="1800"/>
              </a:pPr>
              <a:r>
                <a:rPr lang="en-US" sz="1600">
                  <a:solidFill>
                    <a:srgbClr val="000000"/>
                  </a:solidFill>
                  <a:latin typeface="Montserrat Medium"/>
                  <a:ea typeface="Arial" charset="0"/>
                  <a:cs typeface="Arial"/>
                  <a:sym typeface="Univers LT Std 55 Roman"/>
                </a:rPr>
                <a:t>All negotiations chaired by facilitators. Shared screen used. </a:t>
              </a:r>
              <a:endParaRPr lang="en-US" sz="1600">
                <a:solidFill>
                  <a:srgbClr val="000000"/>
                </a:solidFill>
                <a:latin typeface="Montserrat Medium"/>
                <a:ea typeface="Arial" charset="0"/>
                <a:cs typeface="Arial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449B1B5-C963-D84B-807F-80BC5AE22A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2442" y="1825914"/>
              <a:ext cx="558701" cy="38442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7223A33-409C-BA44-8195-6D342EFE3A36}"/>
              </a:ext>
            </a:extLst>
          </p:cNvPr>
          <p:cNvGrpSpPr/>
          <p:nvPr/>
        </p:nvGrpSpPr>
        <p:grpSpPr>
          <a:xfrm>
            <a:off x="6146811" y="4771218"/>
            <a:ext cx="5156813" cy="641559"/>
            <a:chOff x="6087509" y="4982627"/>
            <a:chExt cx="4959033" cy="641559"/>
          </a:xfrm>
        </p:grpSpPr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A8BF479A-7F15-BA4A-B837-F287ADF5F228}"/>
                </a:ext>
              </a:extLst>
            </p:cNvPr>
            <p:cNvSpPr txBox="1">
              <a:spLocks/>
            </p:cNvSpPr>
            <p:nvPr/>
          </p:nvSpPr>
          <p:spPr>
            <a:xfrm>
              <a:off x="6781800" y="5039411"/>
              <a:ext cx="4264742" cy="58477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548627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800"/>
              </a:pPr>
              <a:r>
                <a:rPr lang="en-US" sz="1600">
                  <a:solidFill>
                    <a:srgbClr val="000000"/>
                  </a:solidFill>
                  <a:latin typeface="Montserrat Medium"/>
                  <a:ea typeface="Arial" charset="0"/>
                  <a:cs typeface="Arial"/>
                  <a:sym typeface="Univers LT Std 55 Roman"/>
                </a:rPr>
                <a:t>Decisions will be adopted in the plenary room.</a:t>
              </a:r>
              <a:endParaRPr lang="en-US" sz="1600">
                <a:solidFill>
                  <a:srgbClr val="000000"/>
                </a:solidFill>
                <a:latin typeface="Montserrat Medium"/>
                <a:ea typeface="Arial" charset="0"/>
                <a:cs typeface="Arial"/>
              </a:endParaRPr>
            </a:p>
          </p:txBody>
        </p:sp>
        <p:pic>
          <p:nvPicPr>
            <p:cNvPr id="88" name="Picture 87" descr="Clapping hands">
              <a:extLst>
                <a:ext uri="{FF2B5EF4-FFF2-40B4-BE49-F238E27FC236}">
                  <a16:creationId xmlns:a16="http://schemas.microsoft.com/office/drawing/2014/main" id="{603637CE-C06B-914E-AA3C-D7818AD09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087509" y="4982627"/>
              <a:ext cx="593571" cy="617244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6C7C69A-CD27-4145-BD47-5E9AD332AD33}"/>
              </a:ext>
            </a:extLst>
          </p:cNvPr>
          <p:cNvGrpSpPr/>
          <p:nvPr/>
        </p:nvGrpSpPr>
        <p:grpSpPr>
          <a:xfrm>
            <a:off x="6145679" y="3360343"/>
            <a:ext cx="5313778" cy="1154162"/>
            <a:chOff x="6175764" y="3879599"/>
            <a:chExt cx="4870778" cy="1352533"/>
          </a:xfrm>
        </p:grpSpPr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B474F5F7-FE97-4B22-ACBB-7F93D13BFB53}"/>
                </a:ext>
              </a:extLst>
            </p:cNvPr>
            <p:cNvSpPr txBox="1">
              <a:spLocks/>
            </p:cNvSpPr>
            <p:nvPr/>
          </p:nvSpPr>
          <p:spPr>
            <a:xfrm>
              <a:off x="6781800" y="3879599"/>
              <a:ext cx="4264742" cy="1352533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548627">
                <a:lnSpc>
                  <a:spcPct val="100000"/>
                </a:lnSpc>
                <a:spcBef>
                  <a:spcPts val="600"/>
                </a:spcBef>
                <a:buNone/>
                <a:defRPr sz="1800"/>
              </a:pPr>
              <a:r>
                <a:rPr lang="en-US" sz="1600">
                  <a:solidFill>
                    <a:srgbClr val="000000"/>
                  </a:solidFill>
                  <a:latin typeface="Montserrat Medium"/>
                  <a:sym typeface="Wingdings 3" panose="05040102010807070707" pitchFamily="18" charset="2"/>
                </a:rPr>
                <a:t> </a:t>
              </a:r>
              <a:r>
                <a:rPr lang="en-US" sz="1600">
                  <a:solidFill>
                    <a:srgbClr val="000000"/>
                  </a:solidFill>
                  <a:latin typeface="Montserrat Medium"/>
                  <a:cs typeface="Arial"/>
                  <a:sym typeface="Univers LT Std 55 Roman"/>
                </a:rPr>
                <a:t>Schedule of negotiations and latest compilation of decisions circulated before each negotiation.</a:t>
              </a:r>
              <a:endParaRPr lang="en-US" sz="1600">
                <a:solidFill>
                  <a:srgbClr val="000000"/>
                </a:solidFill>
                <a:latin typeface="Montserrat Medium"/>
                <a:cs typeface="Arial"/>
              </a:endParaRPr>
            </a:p>
            <a:p>
              <a:pPr marL="0" indent="0" defTabSz="548627">
                <a:lnSpc>
                  <a:spcPct val="100000"/>
                </a:lnSpc>
                <a:spcBef>
                  <a:spcPts val="600"/>
                </a:spcBef>
                <a:buNone/>
                <a:defRPr sz="1800"/>
              </a:pPr>
              <a:r>
                <a:rPr lang="en-US" sz="1600">
                  <a:solidFill>
                    <a:srgbClr val="000000"/>
                  </a:solidFill>
                  <a:latin typeface="Montserrat Medium"/>
                  <a:sym typeface="Wingdings 3" panose="05040102010807070707" pitchFamily="18" charset="2"/>
                </a:rPr>
                <a:t> </a:t>
              </a:r>
              <a:r>
                <a:rPr lang="en-US" sz="1600">
                  <a:solidFill>
                    <a:srgbClr val="000000"/>
                  </a:solidFill>
                  <a:latin typeface="Montserrat Medium"/>
                  <a:ea typeface="Arial" charset="0"/>
                  <a:cs typeface="Arial"/>
                  <a:sym typeface="Univers LT Std 55 Roman"/>
                </a:rPr>
                <a:t>Negotiations will occur back-to-back.</a:t>
              </a:r>
            </a:p>
          </p:txBody>
        </p:sp>
        <p:pic>
          <p:nvPicPr>
            <p:cNvPr id="94" name="Picture 93" descr="Monthly calendar">
              <a:extLst>
                <a:ext uri="{FF2B5EF4-FFF2-40B4-BE49-F238E27FC236}">
                  <a16:creationId xmlns:a16="http://schemas.microsoft.com/office/drawing/2014/main" id="{DDC62830-70A5-414E-B99F-3B4D0F1E3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175764" y="4157794"/>
              <a:ext cx="565786" cy="59284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D40F93-FF6F-4842-8386-C8FCB27D4FD2}"/>
              </a:ext>
            </a:extLst>
          </p:cNvPr>
          <p:cNvGrpSpPr/>
          <p:nvPr/>
        </p:nvGrpSpPr>
        <p:grpSpPr>
          <a:xfrm>
            <a:off x="988401" y="2388413"/>
            <a:ext cx="5063348" cy="700035"/>
            <a:chOff x="692990" y="3172499"/>
            <a:chExt cx="5285250" cy="684791"/>
          </a:xfrm>
        </p:grpSpPr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B31E3892-DB05-4517-A9BD-FFEE2F461B69}"/>
                </a:ext>
              </a:extLst>
            </p:cNvPr>
            <p:cNvSpPr txBox="1">
              <a:spLocks/>
            </p:cNvSpPr>
            <p:nvPr/>
          </p:nvSpPr>
          <p:spPr>
            <a:xfrm>
              <a:off x="1469849" y="3227217"/>
              <a:ext cx="4508391" cy="57204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Clr>
                  <a:srgbClr val="00AEEF"/>
                </a:buClr>
                <a:buNone/>
              </a:pPr>
              <a:r>
                <a:rPr lang="en-US" sz="1600">
                  <a:solidFill>
                    <a:srgbClr val="000000"/>
                  </a:solidFill>
                  <a:latin typeface="Montserrat Medium"/>
                </a:rPr>
                <a:t>Time limits: 3 minutes for individuals, </a:t>
              </a:r>
              <a:br>
                <a:rPr lang="en-US" sz="1600">
                  <a:latin typeface="Montserrat Medium"/>
                </a:rPr>
              </a:br>
              <a:r>
                <a:rPr lang="en-US" sz="1600">
                  <a:solidFill>
                    <a:srgbClr val="000000"/>
                  </a:solidFill>
                  <a:latin typeface="Montserrat Medium"/>
                </a:rPr>
                <a:t>5 minutes for groups</a:t>
              </a:r>
            </a:p>
          </p:txBody>
        </p:sp>
        <p:pic>
          <p:nvPicPr>
            <p:cNvPr id="41" name="Picture 40" descr="Stopwatch">
              <a:extLst>
                <a:ext uri="{FF2B5EF4-FFF2-40B4-BE49-F238E27FC236}">
                  <a16:creationId xmlns:a16="http://schemas.microsoft.com/office/drawing/2014/main" id="{421E6C72-0A83-4B38-AC3D-BD7F0D30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92990" y="3172499"/>
              <a:ext cx="684791" cy="68479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BD87DB-A18C-443A-B42A-1302DAB825EF}"/>
              </a:ext>
            </a:extLst>
          </p:cNvPr>
          <p:cNvGrpSpPr/>
          <p:nvPr/>
        </p:nvGrpSpPr>
        <p:grpSpPr>
          <a:xfrm>
            <a:off x="1064678" y="3366502"/>
            <a:ext cx="5073692" cy="1154162"/>
            <a:chOff x="719463" y="2566803"/>
            <a:chExt cx="5296048" cy="1070233"/>
          </a:xfrm>
        </p:grpSpPr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9B58249B-C603-4B93-8E89-390E4E490873}"/>
                </a:ext>
              </a:extLst>
            </p:cNvPr>
            <p:cNvSpPr txBox="1">
              <a:spLocks/>
            </p:cNvSpPr>
            <p:nvPr/>
          </p:nvSpPr>
          <p:spPr>
            <a:xfrm>
              <a:off x="1507119" y="2566803"/>
              <a:ext cx="4508392" cy="1070233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Clr>
                  <a:srgbClr val="00AEEF"/>
                </a:buClr>
                <a:buNone/>
              </a:pPr>
              <a:r>
                <a:rPr lang="en-US" sz="1600">
                  <a:solidFill>
                    <a:srgbClr val="000000"/>
                  </a:solidFill>
                  <a:latin typeface="Montserrat Medium"/>
                  <a:sym typeface="Wingdings 3" panose="05040102010807070707" pitchFamily="18" charset="2"/>
                </a:rPr>
                <a:t> </a:t>
              </a:r>
              <a:r>
                <a:rPr lang="en-US" sz="1600">
                  <a:solidFill>
                    <a:srgbClr val="000000"/>
                  </a:solidFill>
                  <a:latin typeface="Montserrat Medium"/>
                </a:rPr>
                <a:t>Interpretation into all the official languages </a:t>
              </a:r>
            </a:p>
            <a:p>
              <a:pPr marL="0" indent="0">
                <a:lnSpc>
                  <a:spcPct val="100000"/>
                </a:lnSpc>
                <a:spcBef>
                  <a:spcPts val="600"/>
                </a:spcBef>
                <a:buClr>
                  <a:srgbClr val="00AEEF"/>
                </a:buClr>
                <a:buNone/>
              </a:pPr>
              <a:r>
                <a:rPr lang="en-US" sz="1600">
                  <a:solidFill>
                    <a:srgbClr val="000000"/>
                  </a:solidFill>
                  <a:latin typeface="Montserrat Medium"/>
                  <a:sym typeface="Wingdings 3" panose="05040102010807070707" pitchFamily="18" charset="2"/>
                </a:rPr>
                <a:t> </a:t>
              </a:r>
              <a:r>
                <a:rPr lang="en-US" sz="1600">
                  <a:solidFill>
                    <a:srgbClr val="000000"/>
                  </a:solidFill>
                  <a:latin typeface="Montserrat Medium"/>
                </a:rPr>
                <a:t>Protocol will be followed. Please adhere to time limits.</a:t>
              </a:r>
            </a:p>
          </p:txBody>
        </p:sp>
        <p:pic>
          <p:nvPicPr>
            <p:cNvPr id="44" name="Picture 40" descr="World">
              <a:extLst>
                <a:ext uri="{FF2B5EF4-FFF2-40B4-BE49-F238E27FC236}">
                  <a16:creationId xmlns:a16="http://schemas.microsoft.com/office/drawing/2014/main" id="{DF915669-76EE-4C50-A09F-40601EBCA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19463" y="2757566"/>
              <a:ext cx="603997" cy="56603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0E5248-ED4D-45E1-AA4E-5223B4027FB4}"/>
              </a:ext>
            </a:extLst>
          </p:cNvPr>
          <p:cNvGrpSpPr/>
          <p:nvPr/>
        </p:nvGrpSpPr>
        <p:grpSpPr>
          <a:xfrm>
            <a:off x="1064034" y="4799703"/>
            <a:ext cx="5035969" cy="578638"/>
            <a:chOff x="716786" y="3087025"/>
            <a:chExt cx="5256671" cy="566038"/>
          </a:xfrm>
        </p:grpSpPr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EF7D6F0A-68E0-4207-8B1F-D4033DDB40FE}"/>
                </a:ext>
              </a:extLst>
            </p:cNvPr>
            <p:cNvSpPr txBox="1">
              <a:spLocks/>
            </p:cNvSpPr>
            <p:nvPr/>
          </p:nvSpPr>
          <p:spPr>
            <a:xfrm>
              <a:off x="1465065" y="3204454"/>
              <a:ext cx="4508392" cy="33118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Clr>
                  <a:srgbClr val="00AEEF"/>
                </a:buClr>
                <a:buNone/>
              </a:pPr>
              <a:r>
                <a:rPr lang="en-US" sz="1600">
                  <a:solidFill>
                    <a:srgbClr val="000000"/>
                  </a:solidFill>
                  <a:latin typeface="Montserrat Medium"/>
                </a:rPr>
                <a:t>Statements to </a:t>
              </a:r>
              <a:r>
                <a:rPr lang="en-US" sz="1600">
                  <a:solidFill>
                    <a:srgbClr val="000000"/>
                  </a:solidFill>
                  <a:latin typeface="Montserrat Medium"/>
                  <a:hlinkClick r:id="rId11"/>
                </a:rPr>
                <a:t>eStatements@un.org</a:t>
              </a:r>
              <a:r>
                <a:rPr lang="en-US" sz="1600">
                  <a:solidFill>
                    <a:srgbClr val="000000"/>
                  </a:solidFill>
                  <a:latin typeface="Montserrat Medium"/>
                </a:rPr>
                <a:t> </a:t>
              </a:r>
            </a:p>
          </p:txBody>
        </p:sp>
        <p:pic>
          <p:nvPicPr>
            <p:cNvPr id="47" name="Picture 40" descr="Send">
              <a:extLst>
                <a:ext uri="{FF2B5EF4-FFF2-40B4-BE49-F238E27FC236}">
                  <a16:creationId xmlns:a16="http://schemas.microsoft.com/office/drawing/2014/main" id="{2301CB82-00BE-4D4A-9186-5FF903930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716786" y="3087025"/>
              <a:ext cx="603997" cy="566038"/>
            </a:xfrm>
            <a:prstGeom prst="rect">
              <a:avLst/>
            </a:prstGeom>
          </p:spPr>
        </p:pic>
      </p:grp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23E9E90-D40C-4C50-B183-902908533C4F}"/>
              </a:ext>
            </a:extLst>
          </p:cNvPr>
          <p:cNvSpPr txBox="1">
            <a:spLocks/>
          </p:cNvSpPr>
          <p:nvPr/>
        </p:nvSpPr>
        <p:spPr>
          <a:xfrm>
            <a:off x="6998117" y="2927189"/>
            <a:ext cx="4578272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8627">
              <a:lnSpc>
                <a:spcPct val="100000"/>
              </a:lnSpc>
              <a:spcBef>
                <a:spcPts val="600"/>
              </a:spcBef>
              <a:buNone/>
              <a:defRPr sz="1800"/>
            </a:pPr>
            <a:endParaRPr lang="en-US" sz="1600">
              <a:solidFill>
                <a:srgbClr val="000000"/>
              </a:solidFill>
              <a:latin typeface="Proxima Nova"/>
              <a:ea typeface="Arial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D93535-D590-BF5E-6957-E6E0A20F9C10}"/>
              </a:ext>
            </a:extLst>
          </p:cNvPr>
          <p:cNvSpPr/>
          <p:nvPr/>
        </p:nvSpPr>
        <p:spPr>
          <a:xfrm>
            <a:off x="0" y="0"/>
            <a:ext cx="12192000" cy="1619249"/>
          </a:xfrm>
          <a:prstGeom prst="rect">
            <a:avLst/>
          </a:prstGeom>
          <a:solidFill>
            <a:srgbClr val="5A93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>
              <a:latin typeface="Montserrat Medium"/>
            </a:endParaRP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643170AC-43ED-E7E6-F89B-3BDED6806F7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65"/>
          <a:stretch/>
        </p:blipFill>
        <p:spPr>
          <a:xfrm>
            <a:off x="134321" y="244970"/>
            <a:ext cx="2401067" cy="737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B9140-E705-F49F-2FED-DAEE58949836}"/>
              </a:ext>
            </a:extLst>
          </p:cNvPr>
          <p:cNvSpPr txBox="1"/>
          <p:nvPr/>
        </p:nvSpPr>
        <p:spPr>
          <a:xfrm>
            <a:off x="2788478" y="115957"/>
            <a:ext cx="60959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Montserrat SemiBold"/>
              </a:rPr>
              <a:t>UN-Women Executive Board</a:t>
            </a:r>
            <a:r>
              <a:rPr lang="en-US" sz="1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rPr>
              <a:t>​</a:t>
            </a:r>
            <a:br>
              <a:rPr lang="en-US" sz="1800">
                <a:latin typeface="Montserrat SemiBold"/>
                <a:ea typeface="Montserrat SemiBold"/>
                <a:cs typeface="Montserrat SemiBold"/>
              </a:rPr>
            </a:br>
            <a:r>
              <a:rPr lang="en-US">
                <a:solidFill>
                  <a:srgbClr val="FFFFFF"/>
                </a:solidFill>
                <a:latin typeface="Montserrat Medium"/>
              </a:rPr>
              <a:t>Second Regular Session </a:t>
            </a:r>
            <a:r>
              <a:rPr lang="en-US" sz="1800">
                <a:solidFill>
                  <a:srgbClr val="FFFFFF"/>
                </a:solidFill>
                <a:latin typeface="Montserrat Medium"/>
              </a:rPr>
              <a:t>2023</a:t>
            </a:r>
            <a:r>
              <a:rPr lang="en-US" sz="18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rPr>
              <a:t>​</a:t>
            </a:r>
            <a:br>
              <a:rPr lang="en-US" sz="1800">
                <a:latin typeface="Montserrat Medium"/>
                <a:ea typeface="Montserrat Medium"/>
                <a:cs typeface="Montserrat Medium"/>
              </a:rPr>
            </a:br>
            <a:r>
              <a:rPr lang="en-US" i="1">
                <a:solidFill>
                  <a:srgbClr val="FFFFFF"/>
                </a:solidFill>
                <a:latin typeface="Montserrat Medium"/>
              </a:rPr>
              <a:t>12-13 September </a:t>
            </a:r>
            <a:r>
              <a:rPr lang="en-US" sz="1800" i="1">
                <a:solidFill>
                  <a:srgbClr val="FFFFFF"/>
                </a:solidFill>
                <a:latin typeface="Montserrat Medium"/>
              </a:rPr>
              <a:t>2023; CR-3, United Nations HQ</a:t>
            </a:r>
            <a:r>
              <a:rPr lang="en-US" sz="18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</a:rPr>
              <a:t>​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F348F-E5EA-FE87-6F7B-4570932A9CE2}"/>
              </a:ext>
            </a:extLst>
          </p:cNvPr>
          <p:cNvSpPr txBox="1"/>
          <p:nvPr/>
        </p:nvSpPr>
        <p:spPr>
          <a:xfrm>
            <a:off x="-731078" y="5917095"/>
            <a:ext cx="137535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ontserrat Medium"/>
                <a:cs typeface="Segoe UI"/>
              </a:rPr>
              <a:t>For more info, please visit the Second Regular Session page of the UN-Women Executive Board website: ​</a:t>
            </a:r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chemeClr val="bg1"/>
                </a:solidFill>
                <a:latin typeface="Montserrat Medium"/>
                <a:cs typeface="Segoe U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https://www.unwomen.org/en/executive-board/documents/2023/second-regular-session-2023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199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5e0e0f-4f4a-4916-abd0-83d6a9ed7276">S2JVWQHSHYPP-1177-637907</_dlc_DocId>
    <_dlc_DocIdUrl xmlns="a15e0e0f-4f4a-4916-abd0-83d6a9ed7276">
      <Url>https://unwomen.sharepoint.com/Intergovernmental-Support/EBS/_layouts/15/DocIdRedir.aspx?ID=S2JVWQHSHYPP-1177-637907</Url>
      <Description>S2JVWQHSHYPP-1177-637907</Description>
    </_dlc_DocIdUrl>
    <TaxCatchAll xmlns="a15e0e0f-4f4a-4916-abd0-83d6a9ed7276" xsi:nil="true"/>
    <lcf76f155ced4ddcb4097134ff3c332f xmlns="5e8903ef-2950-4202-8259-a44a8508baba">
      <Terms xmlns="http://schemas.microsoft.com/office/infopath/2007/PartnerControls"/>
    </lcf76f155ced4ddcb4097134ff3c332f>
    <SharedWithUsers xmlns="a15e0e0f-4f4a-4916-abd0-83d6a9ed7276">
      <UserInfo>
        <DisplayName>Alexander Mcdonnell</DisplayName>
        <AccountId>27774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90CE86F8D26479BF5754343AE84A9" ma:contentTypeVersion="29" ma:contentTypeDescription="Create a new document." ma:contentTypeScope="" ma:versionID="b90484113ae3b2e557f10907cb53ac23">
  <xsd:schema xmlns:xsd="http://www.w3.org/2001/XMLSchema" xmlns:xs="http://www.w3.org/2001/XMLSchema" xmlns:p="http://schemas.microsoft.com/office/2006/metadata/properties" xmlns:ns2="a15e0e0f-4f4a-4916-abd0-83d6a9ed7276" xmlns:ns3="5e8903ef-2950-4202-8259-a44a8508baba" targetNamespace="http://schemas.microsoft.com/office/2006/metadata/properties" ma:root="true" ma:fieldsID="ce69f1b0839d6fa4f35848a3b312f908" ns2:_="" ns3:_="">
    <xsd:import namespace="a15e0e0f-4f4a-4916-abd0-83d6a9ed7276"/>
    <xsd:import namespace="5e8903ef-2950-4202-8259-a44a8508ba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SharingHintHash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e0e0f-4f4a-4916-abd0-83d6a9ed727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628e359-3eaf-4eec-b100-b77ae4dfa65d}" ma:internalName="TaxCatchAll" ma:showField="CatchAllData" ma:web="a15e0e0f-4f4a-4916-abd0-83d6a9ed72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903ef-2950-4202-8259-a44a8508b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c250d15-9240-48a2-bed8-252fb13a1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7775E8-C0D1-4555-9A1B-D3F3CC9EA1F3}">
  <ds:schemaRefs>
    <ds:schemaRef ds:uri="5e8903ef-2950-4202-8259-a44a8508baba"/>
    <ds:schemaRef ds:uri="a15e0e0f-4f4a-4916-abd0-83d6a9ed727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673B33-6922-4A18-983A-1B71CD45CEAE}">
  <ds:schemaRefs>
    <ds:schemaRef ds:uri="5e8903ef-2950-4202-8259-a44a8508baba"/>
    <ds:schemaRef ds:uri="a15e0e0f-4f4a-4916-abd0-83d6a9ed72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6679D2-1EE8-4B90-B5F5-5488767B87E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EB54A2F-EB4F-4DF8-863C-DA17BC9C2C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Meiryo</vt:lpstr>
      <vt:lpstr>Arial</vt:lpstr>
      <vt:lpstr>Calibri</vt:lpstr>
      <vt:lpstr>Calibri Light</vt:lpstr>
      <vt:lpstr>Corbel</vt:lpstr>
      <vt:lpstr>Montserrat Medium</vt:lpstr>
      <vt:lpstr>Montserrat SemiBold</vt:lpstr>
      <vt:lpstr>Proxima Nova</vt:lpstr>
      <vt:lpstr>Wingdings</vt:lpstr>
      <vt:lpstr>Office Theme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Wilkinson</dc:creator>
  <cp:lastModifiedBy>Emily Muller</cp:lastModifiedBy>
  <cp:revision>3</cp:revision>
  <cp:lastPrinted>2023-06-19T12:17:45Z</cp:lastPrinted>
  <dcterms:created xsi:type="dcterms:W3CDTF">2020-08-18T20:06:01Z</dcterms:created>
  <dcterms:modified xsi:type="dcterms:W3CDTF">2023-09-01T14:19:10Z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0x010100E8390CE86F8D26479BF5754343AE84A9</vt:lpwstr>
  </property>
  <property fmtid="{D5CDD505-2E9C-101B-9397-08002B2CF9AE}" pid="3" name="_dlc_DocIdItemGuid">
    <vt:lpwstr>8ebb78e4-9cf0-4416-9406-b5e440c32230</vt:lpwstr>
  </property>
  <property fmtid="{D5CDD505-2E9C-101B-9397-08002B2CF9AE}" pid="4" name="MediaServiceImageTags">
    <vt:lpwstr/>
  </property>
</Properties>
</file>