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3" r:id="rId3"/>
    <p:sldId id="374" r:id="rId4"/>
    <p:sldId id="378" r:id="rId5"/>
    <p:sldId id="381" r:id="rId6"/>
    <p:sldId id="382" r:id="rId7"/>
    <p:sldId id="383" r:id="rId8"/>
    <p:sldId id="384" r:id="rId9"/>
    <p:sldId id="386" r:id="rId10"/>
    <p:sldId id="400" r:id="rId11"/>
    <p:sldId id="390" r:id="rId12"/>
    <p:sldId id="392" r:id="rId13"/>
    <p:sldId id="399" r:id="rId14"/>
    <p:sldId id="346" r:id="rId15"/>
    <p:sldId id="362" r:id="rId16"/>
    <p:sldId id="333" r:id="rId17"/>
    <p:sldId id="330" r:id="rId18"/>
    <p:sldId id="361" r:id="rId19"/>
    <p:sldId id="340" r:id="rId20"/>
    <p:sldId id="315" r:id="rId21"/>
    <p:sldId id="317" r:id="rId22"/>
    <p:sldId id="347" r:id="rId23"/>
    <p:sldId id="360" r:id="rId24"/>
    <p:sldId id="395" r:id="rId25"/>
    <p:sldId id="403" r:id="rId26"/>
    <p:sldId id="404" r:id="rId27"/>
    <p:sldId id="396" r:id="rId28"/>
    <p:sldId id="402" r:id="rId29"/>
    <p:sldId id="397" r:id="rId30"/>
    <p:sldId id="308" r:id="rId31"/>
    <p:sldId id="35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emin Qayum" initials="SQ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/>
    <p:restoredTop sz="94643"/>
  </p:normalViewPr>
  <p:slideViewPr>
    <p:cSldViewPr snapToGrid="0" snapToObjects="1">
      <p:cViewPr>
        <p:scale>
          <a:sx n="59" d="100"/>
          <a:sy n="59" d="100"/>
        </p:scale>
        <p:origin x="-224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5T17:45:57.276" idx="1">
    <p:pos x="8722" y="5143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BECC-1A58-454E-9D72-DD740FA3F9E4}" type="datetimeFigureOut">
              <a:rPr lang="fr-FR" smtClean="0"/>
              <a:t>3/17/16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FDE3D-7EB5-8247-B992-DFDB486704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6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36534-DBE9-4A46-8CCE-A868F61BD50F}" type="datetimeFigureOut">
              <a:rPr lang="fr-FR" smtClean="0"/>
              <a:t>3/17/16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1F9C9-26EC-AA4F-A16B-51F0B68CE51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4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1F9C9-26EC-AA4F-A16B-51F0B68CE51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1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543" y="1185335"/>
            <a:ext cx="3792568" cy="4360333"/>
          </a:xfrm>
        </p:spPr>
        <p:txBody>
          <a:bodyPr>
            <a:normAutofit/>
          </a:bodyPr>
          <a:lstStyle/>
          <a:p>
            <a:r>
              <a:rPr lang="en-GB" sz="3000" b="1" dirty="0"/>
              <a:t>Participation and multi-stakeholder partnerships for gender-responsive implementation of 2030 </a:t>
            </a:r>
            <a:r>
              <a:rPr lang="en-GB" sz="3000" b="1" dirty="0" smtClean="0"/>
              <a:t>Agenda</a:t>
            </a:r>
            <a:endParaRPr lang="fr-FR" sz="30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5321" y="6324602"/>
            <a:ext cx="3637345" cy="364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i="1" dirty="0" smtClean="0">
                <a:solidFill>
                  <a:schemeClr val="bg1"/>
                </a:solidFill>
              </a:rPr>
              <a:t>Hon. Olfa </a:t>
            </a:r>
            <a:r>
              <a:rPr lang="en-GB" sz="2000" i="1" dirty="0" err="1" smtClean="0">
                <a:solidFill>
                  <a:schemeClr val="bg1"/>
                </a:solidFill>
              </a:rPr>
              <a:t>Soukri</a:t>
            </a:r>
            <a:r>
              <a:rPr lang="en-GB" sz="2000" i="1" dirty="0" smtClean="0">
                <a:solidFill>
                  <a:schemeClr val="bg1"/>
                </a:solidFill>
              </a:rPr>
              <a:t> </a:t>
            </a:r>
            <a:r>
              <a:rPr lang="en-GB" sz="2000" i="1" dirty="0" err="1" smtClean="0">
                <a:solidFill>
                  <a:schemeClr val="bg1"/>
                </a:solidFill>
              </a:rPr>
              <a:t>Cherif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272" y="1544721"/>
            <a:ext cx="2862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Thursday 17 March </a:t>
            </a:r>
            <a:r>
              <a:rPr lang="en-GB" b="1" dirty="0" smtClean="0">
                <a:solidFill>
                  <a:srgbClr val="FFFFFF"/>
                </a:solidFill>
              </a:rPr>
              <a:t>2016</a:t>
            </a:r>
          </a:p>
          <a:p>
            <a:r>
              <a:rPr lang="en-GB" b="1" dirty="0" smtClean="0">
                <a:solidFill>
                  <a:srgbClr val="FFFFFF"/>
                </a:solidFill>
              </a:rPr>
              <a:t>Official Event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6" y="76907"/>
            <a:ext cx="7923789" cy="14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6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Paradoxes </a:t>
            </a:r>
            <a:endParaRPr lang="fr-FR" sz="4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8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672" y="604311"/>
            <a:ext cx="4492770" cy="1779871"/>
          </a:xfrm>
        </p:spPr>
        <p:txBody>
          <a:bodyPr>
            <a:noAutofit/>
          </a:bodyPr>
          <a:lstStyle/>
          <a:p>
            <a:r>
              <a:rPr lang="fr-FR" sz="4400" b="1" dirty="0" err="1" smtClean="0"/>
              <a:t>Gender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equality</a:t>
            </a:r>
            <a:r>
              <a:rPr lang="fr-FR" sz="4400" b="1" dirty="0" smtClean="0"/>
              <a:t> in </a:t>
            </a:r>
            <a:r>
              <a:rPr lang="fr-FR" sz="4400" b="1" dirty="0" err="1" smtClean="0"/>
              <a:t>politics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6672" y="2384183"/>
            <a:ext cx="8438959" cy="3845120"/>
          </a:xfrm>
        </p:spPr>
        <p:txBody>
          <a:bodyPr>
            <a:noAutofit/>
          </a:bodyPr>
          <a:lstStyle/>
          <a:p>
            <a:pPr lvl="1"/>
            <a:r>
              <a:rPr lang="fr-FR" sz="4800" dirty="0" smtClean="0"/>
              <a:t>34</a:t>
            </a:r>
            <a:r>
              <a:rPr lang="fr-FR" sz="4800" dirty="0"/>
              <a:t>% </a:t>
            </a:r>
            <a:r>
              <a:rPr lang="fr-FR" sz="4800" dirty="0" err="1" smtClean="0"/>
              <a:t>members</a:t>
            </a:r>
            <a:r>
              <a:rPr lang="fr-FR" sz="4800" dirty="0" smtClean="0"/>
              <a:t> of </a:t>
            </a:r>
            <a:r>
              <a:rPr lang="fr-FR" sz="4800" dirty="0" err="1" smtClean="0"/>
              <a:t>parliament</a:t>
            </a:r>
            <a:r>
              <a:rPr lang="fr-FR" sz="4800" dirty="0" smtClean="0"/>
              <a:t> are </a:t>
            </a:r>
            <a:r>
              <a:rPr lang="fr-FR" sz="4800" dirty="0" err="1" smtClean="0"/>
              <a:t>women</a:t>
            </a:r>
            <a:endParaRPr lang="fr-FR" sz="4800" dirty="0"/>
          </a:p>
          <a:p>
            <a:pPr lvl="1"/>
            <a:r>
              <a:rPr lang="fr-FR" sz="4800" dirty="0"/>
              <a:t>3 </a:t>
            </a:r>
            <a:r>
              <a:rPr lang="fr-FR" sz="4800" dirty="0" err="1" smtClean="0"/>
              <a:t>women</a:t>
            </a:r>
            <a:r>
              <a:rPr lang="fr-FR" sz="4800" dirty="0" smtClean="0"/>
              <a:t> </a:t>
            </a:r>
            <a:r>
              <a:rPr lang="fr-FR" sz="4800" dirty="0" err="1" smtClean="0"/>
              <a:t>ministers</a:t>
            </a:r>
            <a:r>
              <a:rPr lang="fr-FR" sz="4800" dirty="0" smtClean="0"/>
              <a:t> </a:t>
            </a:r>
            <a:r>
              <a:rPr lang="fr-FR" sz="4800" dirty="0"/>
              <a:t>(10</a:t>
            </a:r>
            <a:r>
              <a:rPr lang="fr-FR" sz="4800" dirty="0" smtClean="0"/>
              <a:t>%)</a:t>
            </a:r>
            <a:endParaRPr lang="fr-FR" sz="4800" dirty="0"/>
          </a:p>
          <a:p>
            <a:pPr lvl="1"/>
            <a:r>
              <a:rPr lang="fr-FR" sz="4800" dirty="0"/>
              <a:t>0 </a:t>
            </a:r>
            <a:r>
              <a:rPr lang="fr-FR" sz="4800" dirty="0" err="1" smtClean="0"/>
              <a:t>women</a:t>
            </a:r>
            <a:r>
              <a:rPr lang="fr-FR" sz="4800" dirty="0" smtClean="0"/>
              <a:t> </a:t>
            </a:r>
            <a:r>
              <a:rPr lang="fr-FR" sz="4800" dirty="0" err="1" smtClean="0"/>
              <a:t>governors</a:t>
            </a:r>
            <a:endParaRPr lang="fr-FR" sz="4800" dirty="0"/>
          </a:p>
        </p:txBody>
      </p:sp>
      <p:pic>
        <p:nvPicPr>
          <p:cNvPr id="4" name="Espace réservé pour une image  6" descr="IMG_009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5321" r="5046" b="31074"/>
          <a:stretch/>
        </p:blipFill>
        <p:spPr>
          <a:xfrm>
            <a:off x="5009442" y="305540"/>
            <a:ext cx="2751667" cy="17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273" y="516107"/>
            <a:ext cx="4533169" cy="1143000"/>
          </a:xfrm>
        </p:spPr>
        <p:txBody>
          <a:bodyPr>
            <a:noAutofit/>
          </a:bodyPr>
          <a:lstStyle/>
          <a:p>
            <a:r>
              <a:rPr lang="en-GB" sz="4400" b="1" dirty="0" smtClean="0"/>
              <a:t>Gender Equality </a:t>
            </a:r>
            <a:endParaRPr lang="en-GB" sz="4400" b="1" dirty="0"/>
          </a:p>
        </p:txBody>
      </p:sp>
      <p:pic>
        <p:nvPicPr>
          <p:cNvPr id="4" name="Espace réservé pour une image  6" descr="IMG_009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5321" r="5046" b="31074"/>
          <a:stretch/>
        </p:blipFill>
        <p:spPr>
          <a:xfrm>
            <a:off x="5009442" y="305540"/>
            <a:ext cx="2751667" cy="1780688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17516" y="1980382"/>
            <a:ext cx="8273038" cy="4347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en-GB" sz="3600" dirty="0" smtClean="0"/>
              <a:t>Even though 2 out of 3 graduates are women, </a:t>
            </a:r>
          </a:p>
          <a:p>
            <a:pPr marL="365760" lvl="1" indent="0">
              <a:buNone/>
            </a:pPr>
            <a:r>
              <a:rPr lang="en-GB" sz="3600" dirty="0" smtClean="0"/>
              <a:t>the </a:t>
            </a:r>
            <a:r>
              <a:rPr lang="en-GB" sz="3600" b="1" dirty="0" smtClean="0"/>
              <a:t>unemployment</a:t>
            </a:r>
            <a:r>
              <a:rPr lang="en-GB" sz="3600" dirty="0" smtClean="0"/>
              <a:t> rate of women graduates  is almost double than men </a:t>
            </a:r>
          </a:p>
          <a:p>
            <a:pPr marL="365760" lvl="1" indent="0">
              <a:buNone/>
            </a:pPr>
            <a:r>
              <a:rPr lang="en-GB" sz="3600" dirty="0" smtClean="0"/>
              <a:t>Men 22%</a:t>
            </a:r>
          </a:p>
          <a:p>
            <a:pPr marL="365760" lvl="1" indent="0">
              <a:buNone/>
            </a:pPr>
            <a:r>
              <a:rPr lang="en-GB" sz="4400" b="1" dirty="0" smtClean="0"/>
              <a:t>Women 42%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20384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2324737"/>
            <a:ext cx="8001000" cy="2384154"/>
          </a:xfrm>
        </p:spPr>
        <p:txBody>
          <a:bodyPr/>
          <a:lstStyle/>
          <a:p>
            <a:pPr algn="ctr"/>
            <a:r>
              <a:rPr lang="fr-FR" sz="8800" dirty="0" smtClean="0"/>
              <a:t>Challenges</a:t>
            </a:r>
            <a:endParaRPr lang="fr-FR" sz="8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42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 err="1"/>
              <a:t>P</a:t>
            </a:r>
            <a:r>
              <a:rPr lang="fr-FR" sz="4400" dirty="0" err="1" smtClean="0"/>
              <a:t>arliament</a:t>
            </a:r>
            <a:r>
              <a:rPr lang="fr-FR" sz="4400" dirty="0" smtClean="0"/>
              <a:t>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38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065" y="763047"/>
            <a:ext cx="7024744" cy="1143000"/>
          </a:xfrm>
        </p:spPr>
        <p:txBody>
          <a:bodyPr>
            <a:noAutofit/>
          </a:bodyPr>
          <a:lstStyle/>
          <a:p>
            <a:r>
              <a:rPr lang="fr-FR" b="1" dirty="0" smtClean="0"/>
              <a:t>No </a:t>
            </a:r>
            <a:r>
              <a:rPr lang="fr-FR" b="1" dirty="0" err="1" smtClean="0"/>
              <a:t>economic</a:t>
            </a:r>
            <a:r>
              <a:rPr lang="fr-FR" b="1" dirty="0" smtClean="0"/>
              <a:t> exploitation of </a:t>
            </a:r>
            <a:r>
              <a:rPr lang="fr-FR" b="1" dirty="0" err="1" smtClean="0"/>
              <a:t>women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7950" y="2170665"/>
            <a:ext cx="7132859" cy="3637730"/>
          </a:xfrm>
        </p:spPr>
        <p:txBody>
          <a:bodyPr>
            <a:noAutofit/>
          </a:bodyPr>
          <a:lstStyle/>
          <a:p>
            <a:pPr lvl="0"/>
            <a:r>
              <a:rPr lang="fr-FR" sz="3600" dirty="0"/>
              <a:t>the adoption of the </a:t>
            </a:r>
            <a:r>
              <a:rPr lang="fr-FR" sz="3600" dirty="0" err="1"/>
              <a:t>draft</a:t>
            </a:r>
            <a:r>
              <a:rPr lang="fr-FR" sz="3600" dirty="0"/>
              <a:t> </a:t>
            </a:r>
            <a:r>
              <a:rPr lang="fr-FR" sz="3600" dirty="0" err="1"/>
              <a:t>law</a:t>
            </a:r>
            <a:r>
              <a:rPr lang="fr-FR" sz="3600" dirty="0"/>
              <a:t> </a:t>
            </a:r>
            <a:r>
              <a:rPr lang="fr-FR" sz="3600" dirty="0" err="1"/>
              <a:t>against</a:t>
            </a:r>
            <a:r>
              <a:rPr lang="fr-FR" sz="3600" dirty="0"/>
              <a:t> </a:t>
            </a:r>
            <a:r>
              <a:rPr lang="fr-FR" sz="3600" dirty="0" err="1"/>
              <a:t>human</a:t>
            </a:r>
            <a:r>
              <a:rPr lang="fr-FR" sz="3600" dirty="0"/>
              <a:t> </a:t>
            </a:r>
            <a:r>
              <a:rPr lang="fr-FR" sz="3600" dirty="0" err="1"/>
              <a:t>trafficking</a:t>
            </a:r>
            <a:r>
              <a:rPr lang="fr-FR" sz="3600" dirty="0"/>
              <a:t>, </a:t>
            </a:r>
            <a:r>
              <a:rPr lang="fr-FR" sz="3600" dirty="0" err="1"/>
              <a:t>domestic</a:t>
            </a:r>
            <a:r>
              <a:rPr lang="fr-FR" sz="3600" dirty="0"/>
              <a:t> servitude and all </a:t>
            </a:r>
            <a:r>
              <a:rPr lang="fr-FR" sz="3600" dirty="0" err="1"/>
              <a:t>other</a:t>
            </a:r>
            <a:r>
              <a:rPr lang="fr-FR" sz="3600" dirty="0"/>
              <a:t> </a:t>
            </a:r>
            <a:r>
              <a:rPr lang="fr-FR" sz="3600" dirty="0" err="1"/>
              <a:t>forms</a:t>
            </a:r>
            <a:r>
              <a:rPr lang="fr-FR" sz="3600" dirty="0"/>
              <a:t> of </a:t>
            </a:r>
            <a:r>
              <a:rPr lang="fr-FR" sz="3600" dirty="0" err="1"/>
              <a:t>economic</a:t>
            </a:r>
            <a:r>
              <a:rPr lang="fr-FR" sz="3600" dirty="0"/>
              <a:t> exploitation of </a:t>
            </a:r>
            <a:r>
              <a:rPr lang="fr-FR" sz="3600" dirty="0" err="1"/>
              <a:t>women</a:t>
            </a:r>
            <a:r>
              <a:rPr lang="fr-FR" sz="3600" dirty="0"/>
              <a:t> and </a:t>
            </a:r>
            <a:r>
              <a:rPr lang="fr-FR" sz="3600" dirty="0" smtClean="0"/>
              <a:t>girls.</a:t>
            </a:r>
            <a:endParaRPr lang="fr-FR" sz="3600" dirty="0"/>
          </a:p>
        </p:txBody>
      </p:sp>
      <p:pic>
        <p:nvPicPr>
          <p:cNvPr id="4" name="Image 3" descr="BU005915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4"/>
          <a:stretch/>
        </p:blipFill>
        <p:spPr>
          <a:xfrm>
            <a:off x="7741767" y="4188441"/>
            <a:ext cx="805462" cy="15096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25079" y="5734917"/>
            <a:ext cx="151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accent3"/>
                </a:solidFill>
              </a:rPr>
              <a:t>ratified</a:t>
            </a:r>
            <a:endParaRPr lang="fr-FR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0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4826" y="2222427"/>
            <a:ext cx="6777317" cy="3508977"/>
          </a:xfrm>
        </p:spPr>
        <p:txBody>
          <a:bodyPr>
            <a:normAutofit/>
          </a:bodyPr>
          <a:lstStyle/>
          <a:p>
            <a:r>
              <a:rPr lang="fr-FR" sz="4800" dirty="0"/>
              <a:t>A </a:t>
            </a:r>
            <a:r>
              <a:rPr lang="fr-FR" sz="4800" dirty="0" err="1"/>
              <a:t>draft</a:t>
            </a:r>
            <a:r>
              <a:rPr lang="fr-FR" sz="4800" dirty="0"/>
              <a:t> </a:t>
            </a:r>
            <a:r>
              <a:rPr lang="fr-FR" sz="4800" dirty="0" err="1" smtClean="0"/>
              <a:t>law</a:t>
            </a:r>
            <a:r>
              <a:rPr lang="fr-FR" sz="4800" dirty="0"/>
              <a:t> </a:t>
            </a:r>
            <a:r>
              <a:rPr lang="fr-FR" sz="4800" dirty="0" smtClean="0"/>
              <a:t>on </a:t>
            </a:r>
            <a:r>
              <a:rPr lang="fr-FR" sz="4800" dirty="0"/>
              <a:t>violence </a:t>
            </a:r>
            <a:r>
              <a:rPr lang="fr-FR" sz="4800" dirty="0" err="1"/>
              <a:t>against</a:t>
            </a:r>
            <a:r>
              <a:rPr lang="fr-FR" sz="4800" dirty="0"/>
              <a:t> </a:t>
            </a:r>
            <a:r>
              <a:rPr lang="fr-FR" sz="4800" dirty="0" err="1"/>
              <a:t>women</a:t>
            </a:r>
            <a:endParaRPr lang="fr-FR" sz="4800" dirty="0"/>
          </a:p>
        </p:txBody>
      </p:sp>
      <p:pic>
        <p:nvPicPr>
          <p:cNvPr id="4" name="Image 3" descr="BU0052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80" y="4674906"/>
            <a:ext cx="1811451" cy="161863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29001" y="639559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b="1" dirty="0" err="1" smtClean="0"/>
              <a:t>Ending</a:t>
            </a:r>
            <a:r>
              <a:rPr lang="fr-FR" sz="4400" b="1" dirty="0" smtClean="0"/>
              <a:t> violence </a:t>
            </a:r>
            <a:r>
              <a:rPr lang="fr-FR" sz="4400" b="1" dirty="0" err="1" smtClean="0"/>
              <a:t>against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women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84354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885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Electoral Law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492" y="2323652"/>
            <a:ext cx="7024742" cy="3913459"/>
          </a:xfrm>
        </p:spPr>
        <p:txBody>
          <a:bodyPr>
            <a:noAutofit/>
          </a:bodyPr>
          <a:lstStyle/>
          <a:p>
            <a:pPr lvl="1" algn="just"/>
            <a:r>
              <a:rPr lang="fr-FR" sz="3600" dirty="0" err="1" smtClean="0">
                <a:solidFill>
                  <a:srgbClr val="000000"/>
                </a:solidFill>
              </a:rPr>
              <a:t>Parity</a:t>
            </a:r>
            <a:r>
              <a:rPr lang="fr-FR" sz="3600" dirty="0" smtClean="0">
                <a:solidFill>
                  <a:srgbClr val="000000"/>
                </a:solidFill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</a:rPr>
              <a:t>at</a:t>
            </a:r>
            <a:r>
              <a:rPr lang="fr-FR" sz="3600" dirty="0" smtClean="0">
                <a:solidFill>
                  <a:srgbClr val="000000"/>
                </a:solidFill>
              </a:rPr>
              <a:t> the vertical </a:t>
            </a:r>
            <a:r>
              <a:rPr lang="fr-FR" sz="3600" dirty="0" err="1" smtClean="0">
                <a:solidFill>
                  <a:srgbClr val="000000"/>
                </a:solidFill>
              </a:rPr>
              <a:t>level</a:t>
            </a:r>
            <a:r>
              <a:rPr lang="fr-FR" sz="3600" dirty="0" smtClean="0">
                <a:solidFill>
                  <a:srgbClr val="000000"/>
                </a:solidFill>
              </a:rPr>
              <a:t> and </a:t>
            </a:r>
            <a:r>
              <a:rPr lang="fr-FR" sz="3600" dirty="0" err="1" smtClean="0">
                <a:solidFill>
                  <a:srgbClr val="000000"/>
                </a:solidFill>
              </a:rPr>
              <a:t>at</a:t>
            </a:r>
            <a:r>
              <a:rPr lang="fr-FR" sz="3600" dirty="0" smtClean="0">
                <a:solidFill>
                  <a:srgbClr val="000000"/>
                </a:solidFill>
              </a:rPr>
              <a:t>  </a:t>
            </a:r>
            <a:r>
              <a:rPr lang="fr-FR" sz="3600" dirty="0" err="1" smtClean="0">
                <a:solidFill>
                  <a:srgbClr val="000000"/>
                </a:solidFill>
              </a:rPr>
              <a:t>horizonal</a:t>
            </a:r>
            <a:r>
              <a:rPr lang="fr-FR" sz="3600" dirty="0" smtClean="0">
                <a:solidFill>
                  <a:srgbClr val="000000"/>
                </a:solidFill>
              </a:rPr>
              <a:t> </a:t>
            </a:r>
            <a:r>
              <a:rPr lang="fr-FR" sz="3600" dirty="0" err="1" smtClean="0">
                <a:solidFill>
                  <a:srgbClr val="000000"/>
                </a:solidFill>
              </a:rPr>
              <a:t>level</a:t>
            </a:r>
            <a:r>
              <a:rPr lang="fr-FR" sz="3600" dirty="0" smtClean="0">
                <a:solidFill>
                  <a:srgbClr val="000000"/>
                </a:solidFill>
              </a:rPr>
              <a:t> </a:t>
            </a:r>
          </a:p>
          <a:p>
            <a:pPr lvl="1" algn="just"/>
            <a:r>
              <a:rPr lang="fr-FR" sz="3600" dirty="0" smtClean="0">
                <a:solidFill>
                  <a:srgbClr val="000000"/>
                </a:solidFill>
              </a:rPr>
              <a:t>50-50 </a:t>
            </a:r>
            <a:endParaRPr lang="fr-FR" sz="3600" dirty="0">
              <a:solidFill>
                <a:srgbClr val="000000"/>
              </a:solidFill>
            </a:endParaRPr>
          </a:p>
          <a:p>
            <a:endParaRPr lang="fr-FR" sz="4400" dirty="0">
              <a:solidFill>
                <a:srgbClr val="000000"/>
              </a:solidFill>
            </a:endParaRPr>
          </a:p>
        </p:txBody>
      </p:sp>
      <p:pic>
        <p:nvPicPr>
          <p:cNvPr id="4" name="Image 3" descr="BU0052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2" y="4306479"/>
            <a:ext cx="2357975" cy="21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2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0257" y="2798322"/>
            <a:ext cx="8001000" cy="2424766"/>
          </a:xfrm>
        </p:spPr>
        <p:txBody>
          <a:bodyPr/>
          <a:lstStyle/>
          <a:p>
            <a:r>
              <a:rPr lang="fr-FR" sz="6000" dirty="0" err="1" smtClean="0"/>
              <a:t>Gender</a:t>
            </a:r>
            <a:r>
              <a:rPr lang="fr-FR" sz="6000" dirty="0" smtClean="0"/>
              <a:t> </a:t>
            </a:r>
            <a:r>
              <a:rPr lang="fr-FR" sz="6000" dirty="0" err="1" smtClean="0"/>
              <a:t>Approach</a:t>
            </a:r>
            <a:r>
              <a:rPr lang="fr-FR" sz="6000" dirty="0" smtClean="0"/>
              <a:t> in </a:t>
            </a:r>
            <a:r>
              <a:rPr lang="fr-FR" sz="6000" dirty="0" err="1" smtClean="0"/>
              <a:t>economic</a:t>
            </a:r>
            <a:r>
              <a:rPr lang="fr-FR" sz="6000" dirty="0" smtClean="0"/>
              <a:t> </a:t>
            </a:r>
            <a:r>
              <a:rPr lang="fr-FR" sz="6000" dirty="0" err="1" smtClean="0"/>
              <a:t>laws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20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5500" y="3926168"/>
            <a:ext cx="8001000" cy="1684888"/>
          </a:xfrm>
        </p:spPr>
        <p:txBody>
          <a:bodyPr/>
          <a:lstStyle/>
          <a:p>
            <a:r>
              <a:rPr lang="fr-FR" sz="8800" dirty="0" smtClean="0"/>
              <a:t>Constitution </a:t>
            </a:r>
            <a:endParaRPr lang="fr-FR" sz="8800" dirty="0"/>
          </a:p>
        </p:txBody>
      </p:sp>
      <p:pic>
        <p:nvPicPr>
          <p:cNvPr id="8" name="Espace réservé pour une image  7" descr="IMG_5865.jpg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r="238"/>
          <a:stretch>
            <a:fillRect/>
          </a:stretch>
        </p:blipFill>
        <p:spPr>
          <a:xfrm rot="286044">
            <a:off x="6351111" y="842362"/>
            <a:ext cx="2356003" cy="3156384"/>
          </a:xfrm>
        </p:spPr>
      </p:pic>
      <p:pic>
        <p:nvPicPr>
          <p:cNvPr id="7" name="Espace réservé pour une image  6" descr="IMG_0092.PNG"/>
          <p:cNvPicPr>
            <a:picLocks noGrp="1" noChangeAspect="1"/>
          </p:cNvPicPr>
          <p:nvPr>
            <p:ph type="pic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5321" r="5046" b="31074"/>
          <a:stretch/>
        </p:blipFill>
        <p:spPr>
          <a:xfrm>
            <a:off x="3123640" y="493665"/>
            <a:ext cx="3118556" cy="2018113"/>
          </a:xfrm>
        </p:spPr>
      </p:pic>
      <p:pic>
        <p:nvPicPr>
          <p:cNvPr id="6" name="Picture 8" descr="http://upload.wikimedia.org/wikipedia/commons/thumb/2/2a/Igualtat_de_sexes.svg/220px-Igualtat_de_sexes.svg.png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4"/>
          <a:srcRect l="-30530" r="-30530"/>
          <a:stretch>
            <a:fillRect/>
          </a:stretch>
        </p:blipFill>
        <p:spPr bwMode="auto">
          <a:xfrm>
            <a:off x="0" y="978798"/>
            <a:ext cx="3379783" cy="2947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68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Gender</a:t>
            </a:r>
            <a:r>
              <a:rPr lang="fr-FR" dirty="0" smtClean="0"/>
              <a:t> </a:t>
            </a:r>
            <a:r>
              <a:rPr lang="fr-FR" dirty="0" err="1" smtClean="0"/>
              <a:t>budgeting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The </a:t>
            </a:r>
            <a:r>
              <a:rPr lang="fr-FR" sz="4000" dirty="0" err="1"/>
              <a:t>gender</a:t>
            </a:r>
            <a:r>
              <a:rPr lang="fr-FR" sz="4000" dirty="0"/>
              <a:t> </a:t>
            </a:r>
            <a:r>
              <a:rPr lang="fr-FR" sz="4000" dirty="0" err="1"/>
              <a:t>approach</a:t>
            </a:r>
            <a:r>
              <a:rPr lang="fr-FR" sz="4000" dirty="0"/>
              <a:t> in the </a:t>
            </a:r>
            <a:r>
              <a:rPr lang="fr-FR" sz="4000" dirty="0" smtClean="0"/>
              <a:t>budget </a:t>
            </a:r>
            <a:r>
              <a:rPr lang="fr-FR" sz="4000" dirty="0" err="1" smtClean="0"/>
              <a:t>law</a:t>
            </a:r>
            <a:endParaRPr lang="fr-FR" sz="4000" dirty="0" smtClean="0"/>
          </a:p>
        </p:txBody>
      </p:sp>
      <p:pic>
        <p:nvPicPr>
          <p:cNvPr id="5" name="Image 4" descr="BU0052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98" y="4306479"/>
            <a:ext cx="2357975" cy="21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8633" y="745404"/>
            <a:ext cx="7609601" cy="1278347"/>
          </a:xfrm>
        </p:spPr>
        <p:txBody>
          <a:bodyPr>
            <a:noAutofit/>
          </a:bodyPr>
          <a:lstStyle/>
          <a:p>
            <a:r>
              <a:rPr lang="fr-FR" sz="3600" b="1" dirty="0" err="1"/>
              <a:t>Entrepreneurship</a:t>
            </a:r>
            <a:r>
              <a:rPr lang="fr-FR" sz="3600" b="1" dirty="0"/>
              <a:t> and </a:t>
            </a:r>
            <a:r>
              <a:rPr lang="fr-FR" sz="3600" b="1" dirty="0" err="1" smtClean="0"/>
              <a:t>Investment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5975" y="2588269"/>
            <a:ext cx="6777317" cy="3508977"/>
          </a:xfrm>
        </p:spPr>
        <p:txBody>
          <a:bodyPr>
            <a:normAutofit/>
          </a:bodyPr>
          <a:lstStyle/>
          <a:p>
            <a:r>
              <a:rPr lang="fr-FR" sz="4000" dirty="0" err="1"/>
              <a:t>implementing</a:t>
            </a:r>
            <a:r>
              <a:rPr lang="fr-FR" sz="4000" dirty="0"/>
              <a:t> </a:t>
            </a:r>
            <a:r>
              <a:rPr lang="fr-FR" sz="4000" dirty="0" err="1"/>
              <a:t>regulations</a:t>
            </a:r>
            <a:r>
              <a:rPr lang="fr-FR" sz="4000" dirty="0"/>
              <a:t> for </a:t>
            </a:r>
            <a:r>
              <a:rPr lang="fr-FR" sz="4000" dirty="0" err="1"/>
              <a:t>investment</a:t>
            </a:r>
            <a:r>
              <a:rPr lang="fr-FR" sz="4000" dirty="0"/>
              <a:t> </a:t>
            </a:r>
            <a:r>
              <a:rPr lang="fr-FR" sz="4000" dirty="0" err="1"/>
              <a:t>incentives</a:t>
            </a:r>
            <a:r>
              <a:rPr lang="fr-FR" sz="4000" dirty="0"/>
              <a:t> for </a:t>
            </a:r>
            <a:r>
              <a:rPr lang="fr-FR" sz="4000" dirty="0" err="1"/>
              <a:t>women</a:t>
            </a:r>
            <a:r>
              <a:rPr lang="fr-FR" sz="4000" dirty="0"/>
              <a:t> entrepreneurs</a:t>
            </a:r>
          </a:p>
        </p:txBody>
      </p:sp>
      <p:pic>
        <p:nvPicPr>
          <p:cNvPr id="5" name="Image 4" descr="BU0052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74" y="4657265"/>
            <a:ext cx="1965400" cy="175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Government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77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929" y="137536"/>
            <a:ext cx="7024744" cy="774731"/>
          </a:xfrm>
        </p:spPr>
        <p:txBody>
          <a:bodyPr>
            <a:normAutofit/>
          </a:bodyPr>
          <a:lstStyle/>
          <a:p>
            <a:r>
              <a:rPr lang="fr-FR" dirty="0" err="1" smtClean="0"/>
              <a:t>Parity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597" y="753498"/>
            <a:ext cx="8378876" cy="5562036"/>
          </a:xfrm>
        </p:spPr>
        <p:txBody>
          <a:bodyPr>
            <a:noAutofit/>
          </a:bodyPr>
          <a:lstStyle/>
          <a:p>
            <a:pPr lvl="1" algn="just"/>
            <a:r>
              <a:rPr lang="fr-FR" sz="2800" dirty="0"/>
              <a:t>in all instances of </a:t>
            </a:r>
            <a:r>
              <a:rPr lang="fr-FR" sz="2800" dirty="0" err="1"/>
              <a:t>decision</a:t>
            </a:r>
            <a:r>
              <a:rPr lang="fr-FR" sz="2800" dirty="0"/>
              <a:t> </a:t>
            </a:r>
            <a:r>
              <a:rPr lang="fr-FR" sz="2800" dirty="0" err="1"/>
              <a:t>making</a:t>
            </a:r>
            <a:r>
              <a:rPr lang="fr-FR" sz="2800" dirty="0"/>
              <a:t>, </a:t>
            </a:r>
            <a:r>
              <a:rPr lang="fr-FR" sz="2800" dirty="0" err="1"/>
              <a:t>especially</a:t>
            </a:r>
            <a:r>
              <a:rPr lang="fr-FR" sz="2800" dirty="0"/>
              <a:t> in the </a:t>
            </a:r>
            <a:r>
              <a:rPr lang="fr-FR" sz="2800" dirty="0" err="1"/>
              <a:t>government</a:t>
            </a:r>
            <a:r>
              <a:rPr lang="fr-FR" sz="2800" dirty="0"/>
              <a:t> and in all public institutions</a:t>
            </a:r>
          </a:p>
          <a:p>
            <a:pPr lvl="1" algn="just"/>
            <a:r>
              <a:rPr lang="fr-FR" sz="2800" dirty="0"/>
              <a:t>in </a:t>
            </a:r>
            <a:r>
              <a:rPr lang="fr-FR" sz="2800" dirty="0" err="1"/>
              <a:t>constitutional</a:t>
            </a:r>
            <a:r>
              <a:rPr lang="fr-FR" sz="2800" dirty="0"/>
              <a:t> bodies </a:t>
            </a:r>
            <a:r>
              <a:rPr lang="fr-FR" sz="2800" dirty="0" err="1"/>
              <a:t>whose</a:t>
            </a:r>
            <a:r>
              <a:rPr lang="fr-FR" sz="2800" dirty="0"/>
              <a:t> </a:t>
            </a:r>
            <a:r>
              <a:rPr lang="fr-FR" sz="2800" dirty="0" err="1"/>
              <a:t>creation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in </a:t>
            </a:r>
            <a:r>
              <a:rPr lang="fr-FR" sz="2800" dirty="0" err="1"/>
              <a:t>progress</a:t>
            </a:r>
            <a:r>
              <a:rPr lang="fr-FR" sz="2800" dirty="0"/>
              <a:t>:</a:t>
            </a:r>
          </a:p>
          <a:p>
            <a:pPr lvl="3" algn="just"/>
            <a:r>
              <a:rPr lang="fr-FR" sz="2600" dirty="0"/>
              <a:t>The </a:t>
            </a:r>
            <a:r>
              <a:rPr lang="fr-FR" sz="2600" dirty="0" err="1"/>
              <a:t>Higher</a:t>
            </a:r>
            <a:r>
              <a:rPr lang="fr-FR" sz="2600" dirty="0"/>
              <a:t> </a:t>
            </a:r>
            <a:r>
              <a:rPr lang="fr-FR" sz="2600" dirty="0" err="1"/>
              <a:t>Judicial</a:t>
            </a:r>
            <a:r>
              <a:rPr lang="fr-FR" sz="2600" dirty="0"/>
              <a:t> Council</a:t>
            </a:r>
          </a:p>
          <a:p>
            <a:pPr lvl="3" algn="just"/>
            <a:r>
              <a:rPr lang="fr-FR" sz="2600" dirty="0"/>
              <a:t>The </a:t>
            </a:r>
            <a:r>
              <a:rPr lang="fr-FR" sz="2600" dirty="0" err="1"/>
              <a:t>Constitutional</a:t>
            </a:r>
            <a:r>
              <a:rPr lang="fr-FR" sz="2600" dirty="0"/>
              <a:t> Court</a:t>
            </a:r>
          </a:p>
          <a:p>
            <a:pPr lvl="3" algn="just"/>
            <a:r>
              <a:rPr lang="fr-FR" sz="2600" dirty="0"/>
              <a:t>The Forum of </a:t>
            </a:r>
            <a:r>
              <a:rPr lang="fr-FR" sz="2600" dirty="0" err="1"/>
              <a:t>Human</a:t>
            </a:r>
            <a:r>
              <a:rPr lang="fr-FR" sz="2600" dirty="0"/>
              <a:t> </a:t>
            </a:r>
            <a:r>
              <a:rPr lang="fr-FR" sz="2600" dirty="0" err="1"/>
              <a:t>Rights</a:t>
            </a:r>
            <a:endParaRPr lang="fr-FR" sz="2600" dirty="0"/>
          </a:p>
          <a:p>
            <a:pPr lvl="3" algn="just"/>
            <a:r>
              <a:rPr lang="fr-FR" sz="2600" dirty="0"/>
              <a:t>The Forum of </a:t>
            </a:r>
            <a:r>
              <a:rPr lang="fr-FR" sz="2600" dirty="0" err="1"/>
              <a:t>Audiovisual</a:t>
            </a:r>
            <a:r>
              <a:rPr lang="fr-FR" sz="2600" dirty="0"/>
              <a:t> Communication</a:t>
            </a:r>
          </a:p>
          <a:p>
            <a:pPr lvl="3" algn="just"/>
            <a:r>
              <a:rPr lang="fr-FR" sz="2600" dirty="0"/>
              <a:t>The Forum of </a:t>
            </a:r>
            <a:r>
              <a:rPr lang="fr-FR" sz="2600" dirty="0" err="1"/>
              <a:t>Sustainable</a:t>
            </a:r>
            <a:r>
              <a:rPr lang="fr-FR" sz="2600" dirty="0"/>
              <a:t> </a:t>
            </a:r>
            <a:r>
              <a:rPr lang="fr-FR" sz="2600" dirty="0" err="1"/>
              <a:t>Development</a:t>
            </a:r>
            <a:r>
              <a:rPr lang="fr-FR" sz="2600" dirty="0"/>
              <a:t> and Protection of Future </a:t>
            </a:r>
            <a:r>
              <a:rPr lang="fr-FR" sz="2600" dirty="0" err="1"/>
              <a:t>Generations</a:t>
            </a:r>
            <a:endParaRPr lang="fr-FR" sz="2600" dirty="0"/>
          </a:p>
          <a:p>
            <a:pPr lvl="3" algn="just"/>
            <a:r>
              <a:rPr lang="fr-FR" sz="2600" dirty="0"/>
              <a:t>the instance of good </a:t>
            </a:r>
            <a:r>
              <a:rPr lang="fr-FR" sz="2600" dirty="0" err="1"/>
              <a:t>governance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18677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2389135"/>
            <a:ext cx="8001000" cy="3451389"/>
          </a:xfrm>
        </p:spPr>
        <p:txBody>
          <a:bodyPr/>
          <a:lstStyle/>
          <a:p>
            <a:r>
              <a:rPr lang="fr-FR" sz="6000" dirty="0" smtClean="0"/>
              <a:t>Multi-</a:t>
            </a:r>
            <a:r>
              <a:rPr lang="fr-FR" sz="6000" dirty="0" err="1" smtClean="0"/>
              <a:t>stakeholder</a:t>
            </a:r>
            <a:r>
              <a:rPr lang="fr-FR" sz="6000" dirty="0" smtClean="0"/>
              <a:t> </a:t>
            </a:r>
            <a:r>
              <a:rPr lang="fr-FR" sz="6000" dirty="0" err="1" smtClean="0"/>
              <a:t>Partnerships</a:t>
            </a:r>
            <a:r>
              <a:rPr lang="fr-FR" sz="6000" dirty="0" smtClean="0"/>
              <a:t> to </a:t>
            </a:r>
            <a:r>
              <a:rPr lang="fr-FR" sz="6000" dirty="0" err="1" smtClean="0"/>
              <a:t>achieve</a:t>
            </a:r>
            <a:r>
              <a:rPr lang="fr-FR" sz="6000" dirty="0" smtClean="0"/>
              <a:t> </a:t>
            </a:r>
            <a:r>
              <a:rPr lang="fr-FR" sz="6000" dirty="0" err="1" smtClean="0"/>
              <a:t>SDGs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21442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509" y="1211593"/>
            <a:ext cx="7479249" cy="438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3600" b="1" dirty="0" smtClean="0">
                <a:solidFill>
                  <a:schemeClr val="accent3"/>
                </a:solidFill>
              </a:rPr>
              <a:t>Participatory </a:t>
            </a:r>
            <a:r>
              <a:rPr lang="en-US" sz="3600" b="1" dirty="0">
                <a:solidFill>
                  <a:schemeClr val="accent3"/>
                </a:solidFill>
              </a:rPr>
              <a:t>democracy </a:t>
            </a:r>
            <a:r>
              <a:rPr lang="en-US" sz="3200" b="1" dirty="0">
                <a:solidFill>
                  <a:srgbClr val="FF6700"/>
                </a:solidFill>
              </a:rPr>
              <a:t>approach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  <a:p>
            <a: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US" sz="3200" dirty="0" smtClean="0">
                <a:solidFill>
                  <a:schemeClr val="tx2"/>
                </a:solidFill>
              </a:rPr>
              <a:t>organizing at city </a:t>
            </a:r>
            <a:r>
              <a:rPr lang="en-US" sz="3200" dirty="0">
                <a:solidFill>
                  <a:schemeClr val="tx2"/>
                </a:solidFill>
              </a:rPr>
              <a:t>and local governments to ensure the participation of all women and girls as active member in the implementation of gender </a:t>
            </a:r>
            <a:r>
              <a:rPr lang="en-US" sz="3200" dirty="0" smtClean="0">
                <a:solidFill>
                  <a:schemeClr val="tx2"/>
                </a:solidFill>
              </a:rPr>
              <a:t>equality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0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311" y="1498600"/>
            <a:ext cx="7836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National </a:t>
            </a:r>
            <a:r>
              <a:rPr lang="en-US" sz="2800" dirty="0"/>
              <a:t>gender equality mechanisms across government support the effective integration of gender equality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at political level : the municipal level to achieve gender equality and women’s empowerment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At the economic level: </a:t>
            </a:r>
            <a:r>
              <a:rPr lang="en-US" sz="2800" dirty="0" smtClean="0"/>
              <a:t>empowerment of </a:t>
            </a:r>
            <a:r>
              <a:rPr lang="en-US" sz="2800" dirty="0"/>
              <a:t>women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At the labor level: reach the objective of 35%of women participation in active population by </a:t>
            </a:r>
            <a:r>
              <a:rPr lang="en-US" sz="2800" dirty="0" smtClean="0"/>
              <a:t>2020</a:t>
            </a:r>
            <a:endParaRPr lang="en-US" sz="28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24311" y="596395"/>
            <a:ext cx="7024744" cy="902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b="1" dirty="0" err="1" smtClean="0"/>
              <a:t>Governments</a:t>
            </a:r>
            <a:r>
              <a:rPr lang="fr-FR" sz="4400" b="1" dirty="0" smtClean="0"/>
              <a:t>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446958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012" y="2227145"/>
            <a:ext cx="7432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/>
              <a:t>The gender </a:t>
            </a:r>
            <a:r>
              <a:rPr lang="en-US" sz="3600" dirty="0"/>
              <a:t>equality objectives </a:t>
            </a:r>
            <a:r>
              <a:rPr lang="en-US" sz="3600" dirty="0" smtClean="0"/>
              <a:t>have to be </a:t>
            </a:r>
            <a:r>
              <a:rPr lang="en-US" sz="3600" dirty="0"/>
              <a:t>reflected in national development </a:t>
            </a:r>
            <a:r>
              <a:rPr lang="en-US" sz="3600" dirty="0" smtClean="0"/>
              <a:t>plan in harmony with the implementation </a:t>
            </a:r>
            <a:r>
              <a:rPr lang="en-US" sz="3600" dirty="0"/>
              <a:t>of the 2030 </a:t>
            </a:r>
            <a:r>
              <a:rPr lang="en-US" sz="3600" dirty="0" smtClean="0"/>
              <a:t>Agenda to achieve SDGs</a:t>
            </a:r>
            <a:endParaRPr lang="en-US" sz="36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20012" y="1047498"/>
            <a:ext cx="7024744" cy="902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b="1" dirty="0" err="1" smtClean="0"/>
              <a:t>Parliament</a:t>
            </a:r>
            <a:r>
              <a:rPr lang="fr-FR" sz="4400" b="1" dirty="0" smtClean="0"/>
              <a:t>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71416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255" y="1027664"/>
            <a:ext cx="8008400" cy="823377"/>
          </a:xfrm>
        </p:spPr>
        <p:txBody>
          <a:bodyPr>
            <a:noAutofit/>
          </a:bodyPr>
          <a:lstStyle/>
          <a:p>
            <a:r>
              <a:rPr lang="fr-FR" b="1" dirty="0" err="1" smtClean="0"/>
              <a:t>Multilateral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smtClean="0"/>
              <a:t> Bank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3788" y="2151460"/>
            <a:ext cx="7027021" cy="3508977"/>
          </a:xfrm>
        </p:spPr>
        <p:txBody>
          <a:bodyPr>
            <a:noAutofit/>
          </a:bodyPr>
          <a:lstStyle/>
          <a:p>
            <a:r>
              <a:rPr lang="fr-FR" sz="3600" dirty="0" smtClean="0"/>
              <a:t>Data </a:t>
            </a:r>
            <a:r>
              <a:rPr lang="fr-FR" sz="3600" dirty="0"/>
              <a:t>collection and </a:t>
            </a:r>
            <a:r>
              <a:rPr lang="fr-FR" sz="3600" dirty="0" err="1" smtClean="0"/>
              <a:t>research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</a:t>
            </a:r>
            <a:r>
              <a:rPr lang="fr-FR" sz="3600" dirty="0" err="1" smtClean="0"/>
              <a:t>gender</a:t>
            </a:r>
            <a:r>
              <a:rPr lang="fr-FR" sz="3600" dirty="0" smtClean="0"/>
              <a:t> </a:t>
            </a:r>
            <a:r>
              <a:rPr lang="fr-FR" sz="3600" dirty="0" err="1" smtClean="0"/>
              <a:t>lens</a:t>
            </a:r>
            <a:r>
              <a:rPr lang="fr-FR" sz="3600" dirty="0" smtClean="0"/>
              <a:t>;</a:t>
            </a:r>
            <a:endParaRPr lang="fr-FR" sz="3600" dirty="0"/>
          </a:p>
          <a:p>
            <a:r>
              <a:rPr lang="fr-FR" sz="3600" dirty="0"/>
              <a:t> </a:t>
            </a:r>
            <a:r>
              <a:rPr lang="fr-FR" sz="3600" dirty="0" smtClean="0"/>
              <a:t>Information </a:t>
            </a:r>
            <a:r>
              <a:rPr lang="fr-FR" sz="3600" dirty="0"/>
              <a:t>and business support </a:t>
            </a:r>
            <a:r>
              <a:rPr lang="fr-FR" sz="3600" dirty="0" smtClean="0"/>
              <a:t>services</a:t>
            </a:r>
            <a:r>
              <a:rPr lang="fr-FR" sz="3600" dirty="0"/>
              <a:t> </a:t>
            </a:r>
            <a:r>
              <a:rPr lang="fr-FR" sz="3600" dirty="0" smtClean="0"/>
              <a:t>of </a:t>
            </a:r>
            <a:r>
              <a:rPr lang="fr-FR" sz="3600" dirty="0" err="1" smtClean="0"/>
              <a:t>women</a:t>
            </a:r>
            <a:endParaRPr lang="fr-FR" sz="3600" dirty="0" smtClean="0"/>
          </a:p>
          <a:p>
            <a:r>
              <a:rPr lang="fr-FR" sz="3600" dirty="0" smtClean="0"/>
              <a:t> </a:t>
            </a:r>
            <a:r>
              <a:rPr lang="fr-FR" sz="3600" dirty="0" err="1" smtClean="0"/>
              <a:t>access</a:t>
            </a:r>
            <a:r>
              <a:rPr lang="fr-FR" sz="3600" dirty="0" smtClean="0"/>
              <a:t> </a:t>
            </a:r>
            <a:r>
              <a:rPr lang="fr-FR" sz="3600" dirty="0"/>
              <a:t>to </a:t>
            </a:r>
            <a:r>
              <a:rPr lang="fr-FR" sz="3600" dirty="0" err="1"/>
              <a:t>credit</a:t>
            </a:r>
            <a:r>
              <a:rPr lang="fr-FR" sz="3600" dirty="0"/>
              <a:t> and </a:t>
            </a:r>
            <a:r>
              <a:rPr lang="fr-FR" sz="3600" dirty="0" err="1"/>
              <a:t>financial</a:t>
            </a:r>
            <a:r>
              <a:rPr lang="fr-FR" sz="3600" dirty="0"/>
              <a:t> </a:t>
            </a:r>
            <a:r>
              <a:rPr lang="fr-FR" sz="3600" dirty="0" smtClean="0"/>
              <a:t>services for </a:t>
            </a:r>
            <a:r>
              <a:rPr lang="fr-FR" sz="3600" dirty="0" err="1" smtClean="0"/>
              <a:t>women</a:t>
            </a:r>
            <a:r>
              <a:rPr lang="fr-FR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25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255" y="1947074"/>
            <a:ext cx="800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Lead  public consultation with girls and women</a:t>
            </a:r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Empowering women</a:t>
            </a:r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Support women candidate to run for municipal elections</a:t>
            </a:r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Lead actions in rural areas</a:t>
            </a:r>
          </a:p>
          <a:p>
            <a:pPr marL="285750" lvl="0" indent="-285750">
              <a:buFont typeface="Arial"/>
              <a:buChar char="•"/>
            </a:pPr>
            <a:r>
              <a:rPr lang="en-US" sz="3200" dirty="0" smtClean="0"/>
              <a:t> Help </a:t>
            </a:r>
            <a:r>
              <a:rPr lang="en-US" sz="3200" dirty="0"/>
              <a:t>ensure the full and effective participation and leadership of women and </a:t>
            </a:r>
            <a:r>
              <a:rPr lang="en-US" sz="3200" dirty="0" smtClean="0"/>
              <a:t>girls</a:t>
            </a:r>
            <a:endParaRPr lang="en-US" sz="3200" dirty="0">
              <a:effectLst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81255" y="511088"/>
            <a:ext cx="8008400" cy="13829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Women’s </a:t>
            </a:r>
            <a:r>
              <a:rPr lang="en-US" b="1" dirty="0"/>
              <a:t>civil society organizations and networks </a:t>
            </a:r>
            <a:endParaRPr lang="en-US" dirty="0"/>
          </a:p>
          <a:p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5963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1577" y="677141"/>
            <a:ext cx="7024744" cy="889000"/>
          </a:xfrm>
        </p:spPr>
        <p:txBody>
          <a:bodyPr/>
          <a:lstStyle/>
          <a:p>
            <a:r>
              <a:rPr lang="fr-FR" dirty="0"/>
              <a:t>Article 21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22820" y="2850520"/>
            <a:ext cx="7024744" cy="820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Article 34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84012" y="3678262"/>
            <a:ext cx="8282939" cy="74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err="1" smtClean="0"/>
              <a:t>Representation</a:t>
            </a:r>
            <a:r>
              <a:rPr lang="fr-FR" sz="3200" dirty="0" smtClean="0"/>
              <a:t> of </a:t>
            </a:r>
            <a:r>
              <a:rPr lang="fr-FR" sz="3200" dirty="0" err="1" smtClean="0"/>
              <a:t>women</a:t>
            </a:r>
            <a:r>
              <a:rPr lang="fr-FR" sz="3200" dirty="0" smtClean="0"/>
              <a:t> in </a:t>
            </a:r>
            <a:r>
              <a:rPr lang="fr-FR" sz="3200" dirty="0" err="1" smtClean="0"/>
              <a:t>assembly</a:t>
            </a:r>
            <a:endParaRPr lang="fr-FR" sz="3200" dirty="0" smtClean="0"/>
          </a:p>
          <a:p>
            <a:pPr marL="68580" indent="0">
              <a:buNone/>
            </a:pPr>
            <a:endParaRPr lang="fr-FR" sz="3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4012" y="4528735"/>
            <a:ext cx="7024744" cy="7867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Article 46 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84012" y="5315508"/>
            <a:ext cx="7986888" cy="1370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/>
              <a:t> </a:t>
            </a:r>
            <a:r>
              <a:rPr lang="fr-FR" sz="3600" dirty="0" err="1" smtClean="0"/>
              <a:t>Protect</a:t>
            </a:r>
            <a:r>
              <a:rPr lang="fr-FR" sz="3600" dirty="0" smtClean="0"/>
              <a:t> and </a:t>
            </a:r>
            <a:r>
              <a:rPr lang="fr-FR" sz="3600" dirty="0" err="1" smtClean="0"/>
              <a:t>strengthen</a:t>
            </a:r>
            <a:r>
              <a:rPr lang="fr-FR" sz="3600" dirty="0" smtClean="0"/>
              <a:t> </a:t>
            </a:r>
            <a:r>
              <a:rPr lang="fr-FR" sz="3600" dirty="0" err="1" smtClean="0"/>
              <a:t>women’s</a:t>
            </a:r>
            <a:r>
              <a:rPr lang="fr-FR" sz="3600" dirty="0" smtClean="0"/>
              <a:t> </a:t>
            </a:r>
            <a:r>
              <a:rPr lang="fr-FR" sz="3600" dirty="0" err="1" smtClean="0"/>
              <a:t>rights</a:t>
            </a:r>
            <a:r>
              <a:rPr lang="fr-FR" sz="3600" dirty="0" smtClean="0"/>
              <a:t> </a:t>
            </a:r>
          </a:p>
        </p:txBody>
      </p:sp>
      <p:pic>
        <p:nvPicPr>
          <p:cNvPr id="10" name="Espace réservé pour une image  6" descr="IMG_009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5321" r="5046" b="31074"/>
          <a:stretch/>
        </p:blipFill>
        <p:spPr>
          <a:xfrm>
            <a:off x="4905253" y="24645"/>
            <a:ext cx="3118556" cy="1664983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8783" y="1566141"/>
            <a:ext cx="8001000" cy="1252767"/>
          </a:xfrm>
        </p:spPr>
        <p:txBody>
          <a:bodyPr>
            <a:noAutofit/>
          </a:bodyPr>
          <a:lstStyle/>
          <a:p>
            <a:r>
              <a:rPr lang="fr-FR" sz="3200" dirty="0" smtClean="0"/>
              <a:t>Men and </a:t>
            </a:r>
            <a:r>
              <a:rPr lang="fr-FR" sz="3200" dirty="0" err="1" smtClean="0"/>
              <a:t>women</a:t>
            </a:r>
            <a:r>
              <a:rPr lang="fr-FR" sz="3200" dirty="0" smtClean="0"/>
              <a:t> are </a:t>
            </a:r>
            <a:r>
              <a:rPr lang="fr-FR" sz="3200" dirty="0" err="1" smtClean="0"/>
              <a:t>equal</a:t>
            </a:r>
            <a:endParaRPr lang="fr-FR" sz="3200" dirty="0" smtClean="0"/>
          </a:p>
          <a:p>
            <a:r>
              <a:rPr lang="fr-FR" sz="3200" dirty="0" smtClean="0"/>
              <a:t> </a:t>
            </a:r>
            <a:r>
              <a:rPr lang="fr-FR" sz="3200" dirty="0"/>
              <a:t>N</a:t>
            </a:r>
            <a:r>
              <a:rPr lang="fr-FR" sz="3200" dirty="0" smtClean="0"/>
              <a:t>o discrimination by </a:t>
            </a:r>
            <a:r>
              <a:rPr lang="fr-FR" sz="3200" dirty="0" err="1" smtClean="0"/>
              <a:t>gender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9704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738" y="640237"/>
            <a:ext cx="7024744" cy="1143000"/>
          </a:xfrm>
        </p:spPr>
        <p:txBody>
          <a:bodyPr>
            <a:normAutofit/>
          </a:bodyPr>
          <a:lstStyle/>
          <a:p>
            <a:r>
              <a:rPr lang="fr-FR" sz="6000" b="1" dirty="0" err="1" smtClean="0"/>
              <a:t>SDGs</a:t>
            </a:r>
            <a:r>
              <a:rPr lang="fr-FR" sz="6000" b="1" dirty="0" smtClean="0"/>
              <a:t> </a:t>
            </a:r>
            <a:endParaRPr lang="fr-FR" sz="6000" b="1" dirty="0"/>
          </a:p>
        </p:txBody>
      </p:sp>
      <p:pic>
        <p:nvPicPr>
          <p:cNvPr id="11" name="Image 10" descr="IMG_466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95" t="14653" r="20792" b="36090"/>
          <a:stretch/>
        </p:blipFill>
        <p:spPr>
          <a:xfrm>
            <a:off x="1212825" y="3344333"/>
            <a:ext cx="7169176" cy="2632634"/>
          </a:xfrm>
          <a:prstGeom prst="rect">
            <a:avLst/>
          </a:prstGeom>
        </p:spPr>
      </p:pic>
      <p:pic>
        <p:nvPicPr>
          <p:cNvPr id="13" name="Image 12" descr="IMG_363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r="62407"/>
          <a:stretch/>
        </p:blipFill>
        <p:spPr>
          <a:xfrm>
            <a:off x="1156380" y="3344333"/>
            <a:ext cx="1567150" cy="263263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49738" y="1935637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People </a:t>
            </a:r>
            <a:r>
              <a:rPr lang="fr-FR" sz="4800" b="1" dirty="0" err="1" smtClean="0">
                <a:solidFill>
                  <a:schemeClr val="tx1"/>
                </a:solidFill>
              </a:rPr>
              <a:t>Partnership</a:t>
            </a:r>
            <a:endParaRPr lang="fr-FR" sz="4800" b="1" dirty="0">
              <a:solidFill>
                <a:schemeClr val="tx1"/>
              </a:solidFill>
            </a:endParaRPr>
          </a:p>
          <a:p>
            <a:pPr algn="ctr"/>
            <a:r>
              <a:rPr lang="fr-FR" sz="48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err="1" smtClean="0">
                <a:solidFill>
                  <a:schemeClr val="tx1"/>
                </a:solidFill>
              </a:rPr>
              <a:t>Planet</a:t>
            </a:r>
            <a:r>
              <a:rPr lang="fr-FR" sz="48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err="1" smtClean="0">
                <a:solidFill>
                  <a:schemeClr val="tx1"/>
                </a:solidFill>
              </a:rPr>
              <a:t>Prosperity</a:t>
            </a:r>
            <a:r>
              <a:rPr lang="fr-FR" sz="4800" b="1" dirty="0" smtClean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Peace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8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693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" y="819439"/>
            <a:ext cx="7229547" cy="54221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3629" y="2841131"/>
            <a:ext cx="5597269" cy="85654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Merci </a:t>
            </a:r>
            <a:r>
              <a:rPr lang="fr-FR" b="1" dirty="0" err="1"/>
              <a:t>Thank</a:t>
            </a:r>
            <a:r>
              <a:rPr lang="fr-FR" b="1" dirty="0"/>
              <a:t>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/>
              <a:t>شكرا</a:t>
            </a:r>
            <a:r>
              <a:rPr lang="fr-F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6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739" y="1320827"/>
            <a:ext cx="7024744" cy="674886"/>
          </a:xfrm>
        </p:spPr>
        <p:txBody>
          <a:bodyPr>
            <a:noAutofit/>
          </a:bodyPr>
          <a:lstStyle/>
          <a:p>
            <a:r>
              <a:rPr lang="fr-FR" sz="5400" dirty="0" err="1" smtClean="0"/>
              <a:t>Political</a:t>
            </a:r>
            <a:r>
              <a:rPr lang="fr-FR" sz="5400" dirty="0" smtClean="0"/>
              <a:t> </a:t>
            </a:r>
            <a:r>
              <a:rPr lang="fr-FR" sz="5400" dirty="0" err="1" smtClean="0"/>
              <a:t>Rights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303" y="2149287"/>
            <a:ext cx="7718778" cy="3507278"/>
          </a:xfrm>
        </p:spPr>
        <p:txBody>
          <a:bodyPr>
            <a:noAutofit/>
          </a:bodyPr>
          <a:lstStyle/>
          <a:p>
            <a:r>
              <a:rPr lang="fr-FR" sz="4800" dirty="0" smtClean="0"/>
              <a:t> </a:t>
            </a:r>
            <a:r>
              <a:rPr lang="fr-FR" sz="4800" dirty="0" err="1" smtClean="0"/>
              <a:t>Possibility</a:t>
            </a:r>
            <a:r>
              <a:rPr lang="fr-FR" sz="4800" dirty="0" smtClean="0"/>
              <a:t> for </a:t>
            </a:r>
            <a:r>
              <a:rPr lang="fr-FR" sz="4800" dirty="0" err="1" smtClean="0"/>
              <a:t>women</a:t>
            </a:r>
            <a:r>
              <a:rPr lang="fr-FR" sz="4800" dirty="0" smtClean="0"/>
              <a:t> to </a:t>
            </a:r>
            <a:r>
              <a:rPr lang="fr-FR" sz="4800" dirty="0" err="1" smtClean="0"/>
              <a:t>be</a:t>
            </a:r>
            <a:r>
              <a:rPr lang="fr-FR" sz="4800" dirty="0" smtClean="0"/>
              <a:t> </a:t>
            </a:r>
            <a:r>
              <a:rPr lang="fr-FR" sz="4800" dirty="0" err="1" smtClean="0"/>
              <a:t>president</a:t>
            </a:r>
            <a:endParaRPr lang="fr-FR" sz="4800" dirty="0" smtClean="0"/>
          </a:p>
          <a:p>
            <a:r>
              <a:rPr lang="fr-FR" sz="4800" dirty="0" smtClean="0"/>
              <a:t> </a:t>
            </a:r>
            <a:r>
              <a:rPr lang="fr-FR" sz="4800" dirty="0" err="1" smtClean="0"/>
              <a:t>Gender</a:t>
            </a:r>
            <a:r>
              <a:rPr lang="fr-FR" sz="4800" dirty="0" smtClean="0"/>
              <a:t> </a:t>
            </a:r>
            <a:r>
              <a:rPr lang="fr-FR" sz="4800" dirty="0" err="1" smtClean="0"/>
              <a:t>parity</a:t>
            </a:r>
            <a:r>
              <a:rPr lang="fr-FR" sz="4800" dirty="0" smtClean="0"/>
              <a:t> in </a:t>
            </a:r>
            <a:r>
              <a:rPr lang="fr-FR" sz="4800" dirty="0" err="1" smtClean="0"/>
              <a:t>elected</a:t>
            </a:r>
            <a:r>
              <a:rPr lang="fr-FR" sz="4800" dirty="0" smtClean="0"/>
              <a:t> </a:t>
            </a:r>
            <a:r>
              <a:rPr lang="fr-FR" sz="4800" dirty="0" err="1" smtClean="0"/>
              <a:t>assemblies</a:t>
            </a:r>
            <a:endParaRPr lang="fr-FR" sz="4800" dirty="0" smtClean="0"/>
          </a:p>
          <a:p>
            <a:endParaRPr lang="fr-FR" sz="4800" dirty="0" smtClean="0"/>
          </a:p>
        </p:txBody>
      </p:sp>
      <p:pic>
        <p:nvPicPr>
          <p:cNvPr id="6" name="Espace réservé pour une image  6" descr="IMG_009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5321" r="5046" b="31074"/>
          <a:stretch/>
        </p:blipFill>
        <p:spPr>
          <a:xfrm>
            <a:off x="5361366" y="23143"/>
            <a:ext cx="2826599" cy="182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5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021" y="3415770"/>
            <a:ext cx="8001000" cy="2424766"/>
          </a:xfrm>
        </p:spPr>
        <p:txBody>
          <a:bodyPr/>
          <a:lstStyle/>
          <a:p>
            <a:r>
              <a:rPr lang="fr-FR" sz="5400" dirty="0"/>
              <a:t>INTERNATIONAL CONVENTION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49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626" y="419257"/>
            <a:ext cx="7024744" cy="114300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CEDAW</a:t>
            </a:r>
            <a:endParaRPr lang="fr-FR" sz="48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05714" y="1566160"/>
            <a:ext cx="8414156" cy="423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 smtClean="0"/>
              <a:t> </a:t>
            </a:r>
            <a:r>
              <a:rPr lang="fr-FR" sz="4800" dirty="0" err="1" smtClean="0"/>
              <a:t>Tunisia</a:t>
            </a:r>
            <a:r>
              <a:rPr lang="fr-FR" sz="4800" dirty="0" smtClean="0"/>
              <a:t> has </a:t>
            </a:r>
            <a:r>
              <a:rPr lang="fr-FR" sz="4800" dirty="0" err="1" smtClean="0"/>
              <a:t>officially</a:t>
            </a:r>
            <a:r>
              <a:rPr lang="fr-FR" sz="4800" dirty="0" smtClean="0"/>
              <a:t> </a:t>
            </a:r>
            <a:r>
              <a:rPr lang="fr-FR" sz="4800" dirty="0" err="1" smtClean="0"/>
              <a:t>lifted</a:t>
            </a:r>
            <a:r>
              <a:rPr lang="fr-FR" sz="4800" dirty="0" smtClean="0"/>
              <a:t> key </a:t>
            </a:r>
            <a:r>
              <a:rPr lang="fr-FR" sz="4800" dirty="0" err="1" smtClean="0"/>
              <a:t>reservations</a:t>
            </a:r>
            <a:r>
              <a:rPr lang="fr-FR" sz="4800" dirty="0" smtClean="0"/>
              <a:t> to the international </a:t>
            </a:r>
            <a:r>
              <a:rPr lang="fr-FR" sz="4800" dirty="0" err="1" smtClean="0"/>
              <a:t>women’s</a:t>
            </a:r>
            <a:r>
              <a:rPr lang="fr-FR" sz="4800" dirty="0" smtClean="0"/>
              <a:t> </a:t>
            </a:r>
            <a:r>
              <a:rPr lang="fr-FR" sz="4800" dirty="0" err="1" smtClean="0"/>
              <a:t>treaty</a:t>
            </a:r>
            <a:r>
              <a:rPr lang="fr-FR" sz="4800" dirty="0" smtClean="0"/>
              <a:t> – an important </a:t>
            </a:r>
            <a:r>
              <a:rPr lang="fr-FR" sz="4800" dirty="0" err="1" smtClean="0"/>
              <a:t>step</a:t>
            </a:r>
            <a:r>
              <a:rPr lang="fr-FR" sz="4800" dirty="0" smtClean="0"/>
              <a:t> </a:t>
            </a:r>
            <a:r>
              <a:rPr lang="fr-FR" sz="4800" dirty="0" err="1" smtClean="0"/>
              <a:t>toward</a:t>
            </a:r>
            <a:r>
              <a:rPr lang="fr-FR" sz="4800" dirty="0" smtClean="0"/>
              <a:t> </a:t>
            </a:r>
            <a:r>
              <a:rPr lang="fr-FR" sz="4800" dirty="0" err="1" smtClean="0"/>
              <a:t>realizing</a:t>
            </a:r>
            <a:r>
              <a:rPr lang="fr-FR" sz="4800" dirty="0" smtClean="0"/>
              <a:t> </a:t>
            </a:r>
            <a:r>
              <a:rPr lang="fr-FR" sz="4800" dirty="0" err="1" smtClean="0"/>
              <a:t>gender</a:t>
            </a:r>
            <a:r>
              <a:rPr lang="fr-FR" sz="4800" dirty="0" smtClean="0"/>
              <a:t> </a:t>
            </a:r>
            <a:r>
              <a:rPr lang="fr-FR" sz="4800" dirty="0" err="1" smtClean="0"/>
              <a:t>equality</a:t>
            </a:r>
            <a:r>
              <a:rPr lang="fr-FR" sz="4800" dirty="0" smtClean="0"/>
              <a:t> </a:t>
            </a:r>
          </a:p>
          <a:p>
            <a:endParaRPr lang="fr-FR" sz="4800" dirty="0" smtClean="0"/>
          </a:p>
        </p:txBody>
      </p:sp>
      <p:pic>
        <p:nvPicPr>
          <p:cNvPr id="6" name="Espace réservé pour une image  6" descr="IMG_009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5321" r="5046" b="31074"/>
          <a:stretch/>
        </p:blipFill>
        <p:spPr>
          <a:xfrm>
            <a:off x="5133165" y="88941"/>
            <a:ext cx="2650088" cy="147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Labor </a:t>
            </a:r>
            <a:r>
              <a:rPr lang="fr-FR" dirty="0" err="1" smtClean="0"/>
              <a:t>Rights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Espace réservé pour une image  4"/>
          <p:cNvSpPr>
            <a:spLocks noGrp="1"/>
          </p:cNvSpPr>
          <p:nvPr>
            <p:ph type="pic" idx="15"/>
          </p:nvPr>
        </p:nvSpPr>
        <p:spPr/>
      </p:sp>
      <p:sp>
        <p:nvSpPr>
          <p:cNvPr id="6" name="Espace réservé pour une image  5"/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30165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8210" y="923069"/>
            <a:ext cx="3683961" cy="787671"/>
          </a:xfrm>
        </p:spPr>
        <p:txBody>
          <a:bodyPr>
            <a:normAutofit/>
          </a:bodyPr>
          <a:lstStyle/>
          <a:p>
            <a:r>
              <a:rPr lang="fr-FR" sz="4400" b="1" dirty="0" smtClean="0"/>
              <a:t> Constitution</a:t>
            </a:r>
            <a:endParaRPr lang="fr-FR" sz="4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012" y="1999181"/>
            <a:ext cx="7849684" cy="2693367"/>
          </a:xfrm>
        </p:spPr>
        <p:txBody>
          <a:bodyPr>
            <a:noAutofit/>
          </a:bodyPr>
          <a:lstStyle/>
          <a:p>
            <a:pPr lvl="1"/>
            <a:r>
              <a:rPr lang="fr-FR" sz="6000" dirty="0" smtClean="0"/>
              <a:t>Right to </a:t>
            </a:r>
            <a:r>
              <a:rPr lang="fr-FR" sz="6000" dirty="0" err="1" smtClean="0"/>
              <a:t>work</a:t>
            </a:r>
            <a:r>
              <a:rPr lang="fr-FR" sz="6000" dirty="0" smtClean="0"/>
              <a:t> </a:t>
            </a:r>
          </a:p>
          <a:p>
            <a:pPr lvl="1"/>
            <a:r>
              <a:rPr lang="fr-FR" sz="6000" i="1" dirty="0" smtClean="0"/>
              <a:t>E</a:t>
            </a:r>
            <a:r>
              <a:rPr lang="en-US" sz="6000" i="1" dirty="0" err="1" smtClean="0"/>
              <a:t>qual</a:t>
            </a:r>
            <a:r>
              <a:rPr lang="en-US" sz="6000" i="1" dirty="0" smtClean="0"/>
              <a:t> wage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442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310" y="685900"/>
            <a:ext cx="7024744" cy="68352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Labour Code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310" y="1369427"/>
            <a:ext cx="7743846" cy="1294387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No discrimination </a:t>
            </a:r>
            <a:r>
              <a:rPr lang="fr-FR" sz="3600" dirty="0" err="1" smtClean="0"/>
              <a:t>against</a:t>
            </a:r>
            <a:r>
              <a:rPr lang="fr-FR" sz="3600" dirty="0" smtClean="0"/>
              <a:t> </a:t>
            </a:r>
            <a:r>
              <a:rPr lang="fr-FR" sz="3600" dirty="0" err="1" smtClean="0"/>
              <a:t>women</a:t>
            </a:r>
            <a:endParaRPr lang="fr-FR" sz="3600" dirty="0" smtClean="0"/>
          </a:p>
          <a:p>
            <a:endParaRPr lang="fr-FR" sz="36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70310" y="2707784"/>
            <a:ext cx="7024744" cy="6835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 smtClean="0"/>
              <a:t>International Convention </a:t>
            </a:r>
            <a:endParaRPr lang="fr-FR" b="1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46831" y="3550084"/>
            <a:ext cx="8184839" cy="237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/>
              <a:t>ILO Convention No. 100: </a:t>
            </a:r>
            <a:r>
              <a:rPr lang="fr-FR" sz="4000" dirty="0" err="1" smtClean="0"/>
              <a:t>concerning</a:t>
            </a:r>
            <a:r>
              <a:rPr lang="fr-FR" sz="3600" dirty="0" smtClean="0"/>
              <a:t> </a:t>
            </a:r>
            <a:r>
              <a:rPr lang="fr-FR" sz="3600" dirty="0" err="1" smtClean="0"/>
              <a:t>Equal</a:t>
            </a:r>
            <a:r>
              <a:rPr lang="fr-FR" sz="3600" dirty="0" smtClean="0"/>
              <a:t> </a:t>
            </a:r>
            <a:r>
              <a:rPr lang="fr-FR" sz="3600" dirty="0" err="1" smtClean="0"/>
              <a:t>Remuneration</a:t>
            </a:r>
            <a:r>
              <a:rPr lang="fr-FR" sz="3600" dirty="0" smtClean="0"/>
              <a:t> for Men and </a:t>
            </a:r>
            <a:r>
              <a:rPr lang="fr-FR" sz="3600" dirty="0" err="1" smtClean="0"/>
              <a:t>Women</a:t>
            </a:r>
            <a:r>
              <a:rPr lang="fr-FR" sz="3600" dirty="0" smtClean="0"/>
              <a:t> </a:t>
            </a:r>
            <a:r>
              <a:rPr lang="fr-FR" sz="3600" dirty="0" err="1" smtClean="0"/>
              <a:t>Workers</a:t>
            </a:r>
            <a:r>
              <a:rPr lang="fr-FR" sz="3600" dirty="0" smtClean="0"/>
              <a:t> for </a:t>
            </a:r>
            <a:r>
              <a:rPr lang="fr-FR" sz="3600" dirty="0" err="1" smtClean="0"/>
              <a:t>Work</a:t>
            </a:r>
            <a:r>
              <a:rPr lang="fr-FR" sz="3600" dirty="0" smtClean="0"/>
              <a:t> of </a:t>
            </a:r>
            <a:r>
              <a:rPr lang="fr-FR" sz="3600" dirty="0" err="1" smtClean="0"/>
              <a:t>Equal</a:t>
            </a:r>
            <a:r>
              <a:rPr lang="fr-FR" sz="3600" dirty="0" smtClean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196486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1782</TotalTime>
  <Words>507</Words>
  <Application>Microsoft Macintosh PowerPoint</Application>
  <PresentationFormat>Présentation à l'écran (4:3)</PresentationFormat>
  <Paragraphs>97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Austin</vt:lpstr>
      <vt:lpstr>Participation and multi-stakeholder partnerships for gender-responsive implementation of 2030 Agenda</vt:lpstr>
      <vt:lpstr>Constitution </vt:lpstr>
      <vt:lpstr>Article 21 </vt:lpstr>
      <vt:lpstr>Political Rights</vt:lpstr>
      <vt:lpstr>INTERNATIONAL CONVENTION </vt:lpstr>
      <vt:lpstr>CEDAW</vt:lpstr>
      <vt:lpstr>Labor Rights </vt:lpstr>
      <vt:lpstr> Constitution</vt:lpstr>
      <vt:lpstr>Labour Code</vt:lpstr>
      <vt:lpstr>Paradoxes </vt:lpstr>
      <vt:lpstr>Gender equality in politics</vt:lpstr>
      <vt:lpstr>Gender Equality </vt:lpstr>
      <vt:lpstr>Challenges</vt:lpstr>
      <vt:lpstr>Parliament </vt:lpstr>
      <vt:lpstr>No economic exploitation of women</vt:lpstr>
      <vt:lpstr>  </vt:lpstr>
      <vt:lpstr>Political rights</vt:lpstr>
      <vt:lpstr>Electoral Law</vt:lpstr>
      <vt:lpstr>Gender Approach in economic laws</vt:lpstr>
      <vt:lpstr>Gender budgeting</vt:lpstr>
      <vt:lpstr>Entrepreneurship and Investment </vt:lpstr>
      <vt:lpstr>Government</vt:lpstr>
      <vt:lpstr>Parity </vt:lpstr>
      <vt:lpstr>Multi-stakeholder Partnerships to achieve SDGs</vt:lpstr>
      <vt:lpstr>Présentation PowerPoint</vt:lpstr>
      <vt:lpstr>Présentation PowerPoint</vt:lpstr>
      <vt:lpstr>Présentation PowerPoint</vt:lpstr>
      <vt:lpstr>Multilateral Development Bank</vt:lpstr>
      <vt:lpstr>Présentation PowerPoint</vt:lpstr>
      <vt:lpstr>SDGs </vt:lpstr>
      <vt:lpstr>   Merci Thank you شكرا </vt:lpstr>
    </vt:vector>
  </TitlesOfParts>
  <Company>Ministère de l'Enseignement Supérieur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Olfa Cherif</dc:creator>
  <cp:lastModifiedBy>Olfa Cherif</cp:lastModifiedBy>
  <cp:revision>75</cp:revision>
  <dcterms:created xsi:type="dcterms:W3CDTF">2016-03-08T15:25:53Z</dcterms:created>
  <dcterms:modified xsi:type="dcterms:W3CDTF">2016-03-17T13:16:18Z</dcterms:modified>
</cp:coreProperties>
</file>