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88" r:id="rId2"/>
    <p:sldId id="328" r:id="rId3"/>
    <p:sldId id="338" r:id="rId4"/>
    <p:sldId id="327" r:id="rId5"/>
    <p:sldId id="289" r:id="rId6"/>
    <p:sldId id="292" r:id="rId7"/>
    <p:sldId id="291" r:id="rId8"/>
    <p:sldId id="310" r:id="rId9"/>
    <p:sldId id="311" r:id="rId10"/>
    <p:sldId id="287" r:id="rId11"/>
    <p:sldId id="296" r:id="rId12"/>
    <p:sldId id="297" r:id="rId13"/>
    <p:sldId id="283" r:id="rId14"/>
    <p:sldId id="334" r:id="rId15"/>
    <p:sldId id="336" r:id="rId16"/>
    <p:sldId id="299" r:id="rId17"/>
    <p:sldId id="339" r:id="rId18"/>
    <p:sldId id="313" r:id="rId19"/>
    <p:sldId id="301" r:id="rId20"/>
    <p:sldId id="34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a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4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AEC5F-544F-4E61-B324-6B912B4B79F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0DD85-5D28-4939-976F-F6151022A8DF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 smtClean="0"/>
            <a:t>Prevention</a:t>
          </a:r>
          <a:endParaRPr lang="en-US" sz="2000" dirty="0"/>
        </a:p>
      </dgm:t>
    </dgm:pt>
    <dgm:pt modelId="{FD2EA179-38C4-4F34-B0E1-C9549BDB9A14}" type="parTrans" cxnId="{230EDDE5-1A6F-4367-B4C8-D0B2BBE4BBFE}">
      <dgm:prSet/>
      <dgm:spPr/>
      <dgm:t>
        <a:bodyPr/>
        <a:lstStyle/>
        <a:p>
          <a:endParaRPr lang="en-US"/>
        </a:p>
      </dgm:t>
    </dgm:pt>
    <dgm:pt modelId="{7B0BBC38-B982-4EC1-AE7D-9CD5B2F3445C}" type="sibTrans" cxnId="{230EDDE5-1A6F-4367-B4C8-D0B2BBE4BBFE}">
      <dgm:prSet/>
      <dgm:spPr/>
      <dgm:t>
        <a:bodyPr/>
        <a:lstStyle/>
        <a:p>
          <a:endParaRPr lang="en-US"/>
        </a:p>
      </dgm:t>
    </dgm:pt>
    <dgm:pt modelId="{8E32712D-6572-4377-8B55-C28D01843350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000" dirty="0" smtClean="0"/>
            <a:t>Protection</a:t>
          </a:r>
          <a:endParaRPr lang="en-US" sz="2000" dirty="0"/>
        </a:p>
      </dgm:t>
    </dgm:pt>
    <dgm:pt modelId="{58B690F7-3AAC-405A-A621-5C3D6D8ABA2C}" type="parTrans" cxnId="{8F83B98D-74C3-4639-B41F-709F6AB36D44}">
      <dgm:prSet/>
      <dgm:spPr/>
      <dgm:t>
        <a:bodyPr/>
        <a:lstStyle/>
        <a:p>
          <a:endParaRPr lang="en-US"/>
        </a:p>
      </dgm:t>
    </dgm:pt>
    <dgm:pt modelId="{1CE2983B-22E1-48B8-9B9F-B9830A93244B}" type="sibTrans" cxnId="{8F83B98D-74C3-4639-B41F-709F6AB36D44}">
      <dgm:prSet/>
      <dgm:spPr/>
      <dgm:t>
        <a:bodyPr/>
        <a:lstStyle/>
        <a:p>
          <a:endParaRPr lang="en-US"/>
        </a:p>
      </dgm:t>
    </dgm:pt>
    <dgm:pt modelId="{2D72EB27-23E1-48E5-9869-FE532DA6A337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800" dirty="0" smtClean="0"/>
            <a:t>Interventions</a:t>
          </a:r>
          <a:endParaRPr lang="en-US" sz="2000" dirty="0"/>
        </a:p>
      </dgm:t>
    </dgm:pt>
    <dgm:pt modelId="{F6697167-A869-4FF2-A576-8F6B8E4F2EC8}" type="parTrans" cxnId="{90529FEF-A0F4-4331-B093-6142BF5DA881}">
      <dgm:prSet/>
      <dgm:spPr/>
      <dgm:t>
        <a:bodyPr/>
        <a:lstStyle/>
        <a:p>
          <a:endParaRPr lang="en-US"/>
        </a:p>
      </dgm:t>
    </dgm:pt>
    <dgm:pt modelId="{AB6CA30A-E80E-4B87-BA43-A20E7A22C3C8}" type="sibTrans" cxnId="{90529FEF-A0F4-4331-B093-6142BF5DA881}">
      <dgm:prSet/>
      <dgm:spPr/>
      <dgm:t>
        <a:bodyPr/>
        <a:lstStyle/>
        <a:p>
          <a:endParaRPr lang="en-US"/>
        </a:p>
      </dgm:t>
    </dgm:pt>
    <dgm:pt modelId="{56DC4AC5-268F-4A4A-96CE-79B30DE1FB1B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000" dirty="0" smtClean="0"/>
            <a:t>Prosecution</a:t>
          </a:r>
          <a:endParaRPr lang="en-US" sz="2000" dirty="0"/>
        </a:p>
      </dgm:t>
    </dgm:pt>
    <dgm:pt modelId="{5C69B5AE-5B90-4C8F-8587-BF2389ACEFFE}" type="parTrans" cxnId="{DB4ECCCD-B04A-46A3-9AB5-475E7F908665}">
      <dgm:prSet/>
      <dgm:spPr/>
      <dgm:t>
        <a:bodyPr/>
        <a:lstStyle/>
        <a:p>
          <a:endParaRPr lang="en-US"/>
        </a:p>
      </dgm:t>
    </dgm:pt>
    <dgm:pt modelId="{62AE2E0A-7E41-42E3-AF30-47BD6319F177}" type="sibTrans" cxnId="{DB4ECCCD-B04A-46A3-9AB5-475E7F908665}">
      <dgm:prSet/>
      <dgm:spPr/>
      <dgm:t>
        <a:bodyPr/>
        <a:lstStyle/>
        <a:p>
          <a:endParaRPr lang="en-US"/>
        </a:p>
      </dgm:t>
    </dgm:pt>
    <dgm:pt modelId="{F009DFD2-77AC-4BBF-806D-F077A0D3DF8E}" type="pres">
      <dgm:prSet presAssocID="{8DEAEC5F-544F-4E61-B324-6B912B4B79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1A987-968A-476B-BCCA-489BDFEC29B1}" type="pres">
      <dgm:prSet presAssocID="{8DC0DD85-5D28-4939-976F-F6151022A8D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F169F-17B7-43C9-91F5-743757AD9824}" type="pres">
      <dgm:prSet presAssocID="{7B0BBC38-B982-4EC1-AE7D-9CD5B2F3445C}" presName="space" presStyleCnt="0"/>
      <dgm:spPr/>
    </dgm:pt>
    <dgm:pt modelId="{CC96BEFB-E08B-482B-A539-5782066D93C0}" type="pres">
      <dgm:prSet presAssocID="{8E32712D-6572-4377-8B55-C28D0184335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E4E2-75E8-48CF-AE45-76D4A887D54C}" type="pres">
      <dgm:prSet presAssocID="{1CE2983B-22E1-48B8-9B9F-B9830A93244B}" presName="space" presStyleCnt="0"/>
      <dgm:spPr/>
    </dgm:pt>
    <dgm:pt modelId="{8BCCBFFD-EAE5-45DD-BB28-4A72FE64D856}" type="pres">
      <dgm:prSet presAssocID="{2D72EB27-23E1-48E5-9869-FE532DA6A33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7224C-BED9-4B9F-9366-1BEECF8EBCDF}" type="pres">
      <dgm:prSet presAssocID="{AB6CA30A-E80E-4B87-BA43-A20E7A22C3C8}" presName="space" presStyleCnt="0"/>
      <dgm:spPr/>
    </dgm:pt>
    <dgm:pt modelId="{B025585F-A32B-4F99-A993-D0BDBCE0DAAB}" type="pres">
      <dgm:prSet presAssocID="{56DC4AC5-268F-4A4A-96CE-79B30DE1FB1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EDDE5-1A6F-4367-B4C8-D0B2BBE4BBFE}" srcId="{8DEAEC5F-544F-4E61-B324-6B912B4B79FC}" destId="{8DC0DD85-5D28-4939-976F-F6151022A8DF}" srcOrd="0" destOrd="0" parTransId="{FD2EA179-38C4-4F34-B0E1-C9549BDB9A14}" sibTransId="{7B0BBC38-B982-4EC1-AE7D-9CD5B2F3445C}"/>
    <dgm:cxn modelId="{DB4ECCCD-B04A-46A3-9AB5-475E7F908665}" srcId="{8DEAEC5F-544F-4E61-B324-6B912B4B79FC}" destId="{56DC4AC5-268F-4A4A-96CE-79B30DE1FB1B}" srcOrd="3" destOrd="0" parTransId="{5C69B5AE-5B90-4C8F-8587-BF2389ACEFFE}" sibTransId="{62AE2E0A-7E41-42E3-AF30-47BD6319F177}"/>
    <dgm:cxn modelId="{744B7949-71E1-4B92-B76F-39DA9508F7B2}" type="presOf" srcId="{8DC0DD85-5D28-4939-976F-F6151022A8DF}" destId="{3601A987-968A-476B-BCCA-489BDFEC29B1}" srcOrd="0" destOrd="0" presId="urn:microsoft.com/office/officeart/2005/8/layout/venn3"/>
    <dgm:cxn modelId="{0B6E32BE-02A2-4A7B-80F9-95F1254BB68C}" type="presOf" srcId="{8DEAEC5F-544F-4E61-B324-6B912B4B79FC}" destId="{F009DFD2-77AC-4BBF-806D-F077A0D3DF8E}" srcOrd="0" destOrd="0" presId="urn:microsoft.com/office/officeart/2005/8/layout/venn3"/>
    <dgm:cxn modelId="{A0663E51-2561-40B4-A156-A04CAA2984B5}" type="presOf" srcId="{56DC4AC5-268F-4A4A-96CE-79B30DE1FB1B}" destId="{B025585F-A32B-4F99-A993-D0BDBCE0DAAB}" srcOrd="0" destOrd="0" presId="urn:microsoft.com/office/officeart/2005/8/layout/venn3"/>
    <dgm:cxn modelId="{8F83B98D-74C3-4639-B41F-709F6AB36D44}" srcId="{8DEAEC5F-544F-4E61-B324-6B912B4B79FC}" destId="{8E32712D-6572-4377-8B55-C28D01843350}" srcOrd="1" destOrd="0" parTransId="{58B690F7-3AAC-405A-A621-5C3D6D8ABA2C}" sibTransId="{1CE2983B-22E1-48B8-9B9F-B9830A93244B}"/>
    <dgm:cxn modelId="{78DD98F8-D116-4890-87DD-7D4F9CDD03B3}" type="presOf" srcId="{8E32712D-6572-4377-8B55-C28D01843350}" destId="{CC96BEFB-E08B-482B-A539-5782066D93C0}" srcOrd="0" destOrd="0" presId="urn:microsoft.com/office/officeart/2005/8/layout/venn3"/>
    <dgm:cxn modelId="{90529FEF-A0F4-4331-B093-6142BF5DA881}" srcId="{8DEAEC5F-544F-4E61-B324-6B912B4B79FC}" destId="{2D72EB27-23E1-48E5-9869-FE532DA6A337}" srcOrd="2" destOrd="0" parTransId="{F6697167-A869-4FF2-A576-8F6B8E4F2EC8}" sibTransId="{AB6CA30A-E80E-4B87-BA43-A20E7A22C3C8}"/>
    <dgm:cxn modelId="{53F8C32B-7679-4BE2-B6AF-FCF67FD56FB1}" type="presOf" srcId="{2D72EB27-23E1-48E5-9869-FE532DA6A337}" destId="{8BCCBFFD-EAE5-45DD-BB28-4A72FE64D856}" srcOrd="0" destOrd="0" presId="urn:microsoft.com/office/officeart/2005/8/layout/venn3"/>
    <dgm:cxn modelId="{464DF574-0C47-4844-B063-0C7A3F52CEDD}" type="presParOf" srcId="{F009DFD2-77AC-4BBF-806D-F077A0D3DF8E}" destId="{3601A987-968A-476B-BCCA-489BDFEC29B1}" srcOrd="0" destOrd="0" presId="urn:microsoft.com/office/officeart/2005/8/layout/venn3"/>
    <dgm:cxn modelId="{44223C08-C068-4E35-B72E-205F15C93862}" type="presParOf" srcId="{F009DFD2-77AC-4BBF-806D-F077A0D3DF8E}" destId="{D80F169F-17B7-43C9-91F5-743757AD9824}" srcOrd="1" destOrd="0" presId="urn:microsoft.com/office/officeart/2005/8/layout/venn3"/>
    <dgm:cxn modelId="{547EDC31-4DF3-4F25-B224-6794DF16C7F5}" type="presParOf" srcId="{F009DFD2-77AC-4BBF-806D-F077A0D3DF8E}" destId="{CC96BEFB-E08B-482B-A539-5782066D93C0}" srcOrd="2" destOrd="0" presId="urn:microsoft.com/office/officeart/2005/8/layout/venn3"/>
    <dgm:cxn modelId="{139DCFC4-90B3-4450-B135-647E437D599C}" type="presParOf" srcId="{F009DFD2-77AC-4BBF-806D-F077A0D3DF8E}" destId="{D872E4E2-75E8-48CF-AE45-76D4A887D54C}" srcOrd="3" destOrd="0" presId="urn:microsoft.com/office/officeart/2005/8/layout/venn3"/>
    <dgm:cxn modelId="{CBD7B237-3770-42C5-9E46-C7B3F2E04B5F}" type="presParOf" srcId="{F009DFD2-77AC-4BBF-806D-F077A0D3DF8E}" destId="{8BCCBFFD-EAE5-45DD-BB28-4A72FE64D856}" srcOrd="4" destOrd="0" presId="urn:microsoft.com/office/officeart/2005/8/layout/venn3"/>
    <dgm:cxn modelId="{1B90A5B4-7940-498E-9C27-53BFB935B194}" type="presParOf" srcId="{F009DFD2-77AC-4BBF-806D-F077A0D3DF8E}" destId="{9C27224C-BED9-4B9F-9366-1BEECF8EBCDF}" srcOrd="5" destOrd="0" presId="urn:microsoft.com/office/officeart/2005/8/layout/venn3"/>
    <dgm:cxn modelId="{648DBC8A-3000-4F11-8EC3-323692C8FE19}" type="presParOf" srcId="{F009DFD2-77AC-4BBF-806D-F077A0D3DF8E}" destId="{B025585F-A32B-4F99-A993-D0BDBCE0DAA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A987-968A-476B-BCCA-489BDFEC29B1}">
      <dsp:nvSpPr>
        <dsp:cNvPr id="0" name=""/>
        <dsp:cNvSpPr/>
      </dsp:nvSpPr>
      <dsp:spPr>
        <a:xfrm>
          <a:off x="2254" y="1106673"/>
          <a:ext cx="2262261" cy="2262261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00" tIns="25400" rIns="1245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Prevention</a:t>
          </a:r>
          <a:endParaRPr lang="en-US" sz="2000" kern="1200" dirty="0"/>
        </a:p>
      </dsp:txBody>
      <dsp:txXfrm>
        <a:off x="333554" y="1437973"/>
        <a:ext cx="1599661" cy="1599661"/>
      </dsp:txXfrm>
    </dsp:sp>
    <dsp:sp modelId="{CC96BEFB-E08B-482B-A539-5782066D93C0}">
      <dsp:nvSpPr>
        <dsp:cNvPr id="0" name=""/>
        <dsp:cNvSpPr/>
      </dsp:nvSpPr>
      <dsp:spPr>
        <a:xfrm>
          <a:off x="1812064" y="1106673"/>
          <a:ext cx="2262261" cy="226226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00" tIns="25400" rIns="1245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Protection</a:t>
          </a:r>
          <a:endParaRPr lang="en-US" sz="2000" kern="1200" dirty="0"/>
        </a:p>
      </dsp:txBody>
      <dsp:txXfrm>
        <a:off x="2143364" y="1437973"/>
        <a:ext cx="1599661" cy="1599661"/>
      </dsp:txXfrm>
    </dsp:sp>
    <dsp:sp modelId="{8BCCBFFD-EAE5-45DD-BB28-4A72FE64D856}">
      <dsp:nvSpPr>
        <dsp:cNvPr id="0" name=""/>
        <dsp:cNvSpPr/>
      </dsp:nvSpPr>
      <dsp:spPr>
        <a:xfrm>
          <a:off x="3621873" y="1106673"/>
          <a:ext cx="2262261" cy="2262261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00" tIns="22860" rIns="12450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Interventions</a:t>
          </a:r>
          <a:endParaRPr lang="en-US" sz="2000" kern="1200" dirty="0"/>
        </a:p>
      </dsp:txBody>
      <dsp:txXfrm>
        <a:off x="3953173" y="1437973"/>
        <a:ext cx="1599661" cy="1599661"/>
      </dsp:txXfrm>
    </dsp:sp>
    <dsp:sp modelId="{B025585F-A32B-4F99-A993-D0BDBCE0DAAB}">
      <dsp:nvSpPr>
        <dsp:cNvPr id="0" name=""/>
        <dsp:cNvSpPr/>
      </dsp:nvSpPr>
      <dsp:spPr>
        <a:xfrm>
          <a:off x="5431683" y="1106673"/>
          <a:ext cx="2262261" cy="2262261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00" tIns="25400" rIns="1245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Prosecution</a:t>
          </a:r>
          <a:endParaRPr lang="en-US" sz="2000" kern="1200" dirty="0"/>
        </a:p>
      </dsp:txBody>
      <dsp:txXfrm>
        <a:off x="5762983" y="1437973"/>
        <a:ext cx="1599661" cy="159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FE14E-7AEA-4DB2-8CA4-964EFA3FCBE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AE3B-4CD4-4EFB-8559-083F423C8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3534-D6B1-470E-AE59-E91CBF50263D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ECC97-E687-4981-9989-D9DB8DB2F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ECC97-E687-4981-9989-D9DB8DB2FB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ECC97-E687-4981-9989-D9DB8DB2FB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6512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B7F106-06DE-4982-A89E-A7B8DA062398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81142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C:\Users\Amina.Adel\Desktop\Visuals\egyptian_flag_etc\egyptian_eagl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17" y="188640"/>
            <a:ext cx="6361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ai\لوجو المجلس انجليزي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6869" y="6484912"/>
            <a:ext cx="384411" cy="258738"/>
          </a:xfrm>
          <a:prstGeom prst="rect">
            <a:avLst/>
          </a:prstGeom>
          <a:noFill/>
        </p:spPr>
      </p:pic>
      <p:pic>
        <p:nvPicPr>
          <p:cNvPr id="16" name="Picture 15" descr="C:\Users\Amina.Adel\Desktop\Visuals\egyptian_flag_etc\Flag_of_Egypt.sv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52" y="6571565"/>
            <a:ext cx="258128" cy="1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cw@ncwegypt.com" TargetMode="External"/><Relationship Id="rId2" Type="http://schemas.openxmlformats.org/officeDocument/2006/relationships/hyperlink" Target="http://www.ncwegyp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237530"/>
            <a:ext cx="757240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 Arab Republic of Egypt</a:t>
            </a:r>
          </a:p>
        </p:txBody>
      </p:sp>
      <p:sp>
        <p:nvSpPr>
          <p:cNvPr id="4" name="Rectangle 3"/>
          <p:cNvSpPr/>
          <p:nvPr/>
        </p:nvSpPr>
        <p:spPr>
          <a:xfrm>
            <a:off x="-756592" y="4972000"/>
            <a:ext cx="9372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CSW60 , New </a:t>
            </a:r>
            <a:r>
              <a:rPr lang="en-US" sz="2800" dirty="0" smtClean="0">
                <a:solidFill>
                  <a:schemeClr val="tx1"/>
                </a:solidFill>
              </a:rPr>
              <a:t>York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of March 2016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D:\mai\لوجو المجلس انجليز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418" y="1949836"/>
            <a:ext cx="3849189" cy="2869764"/>
          </a:xfrm>
          <a:prstGeom prst="rect">
            <a:avLst/>
          </a:prstGeom>
          <a:noFill/>
        </p:spPr>
      </p:pic>
      <p:pic>
        <p:nvPicPr>
          <p:cNvPr id="3" name="Picture 2" descr="C:\Users\Amina.Adel\Desktop\Visuals\egyptian_flag_etc\Flag_of_Egyp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200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419871" y="1972681"/>
            <a:ext cx="4032449" cy="4595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co\Downloads\image1.JPG"/>
          <p:cNvPicPr>
            <a:picLocks noChangeAspect="1" noChangeArrowheads="1"/>
          </p:cNvPicPr>
          <p:nvPr/>
        </p:nvPicPr>
        <p:blipFill rotWithShape="1">
          <a:blip r:embed="rId3"/>
          <a:srcRect t="11558"/>
          <a:stretch/>
        </p:blipFill>
        <p:spPr bwMode="auto">
          <a:xfrm>
            <a:off x="3623867" y="2108734"/>
            <a:ext cx="3657600" cy="2143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5411450"/>
            <a:ext cx="300089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Photos taken during one of the Youth Innovation Camps conducted in 2015, whereby participants suggested the development of a mobile application to facilitate the combatting of VAW through the simplifying VAW reporting procedures. The application is now being developed at the NCW in cooperation with the UNDP.</a:t>
            </a:r>
            <a:endParaRPr lang="ar-EG" sz="1100" dirty="0"/>
          </a:p>
        </p:txBody>
      </p:sp>
      <p:pic>
        <p:nvPicPr>
          <p:cNvPr id="2050" name="Picture 2" descr="C:\Users\Sico\Downloads\image2.JPG"/>
          <p:cNvPicPr>
            <a:picLocks noChangeAspect="1" noChangeArrowheads="1"/>
          </p:cNvPicPr>
          <p:nvPr/>
        </p:nvPicPr>
        <p:blipFill rotWithShape="1">
          <a:blip r:embed="rId4" cstate="print"/>
          <a:srcRect b="12181"/>
          <a:stretch/>
        </p:blipFill>
        <p:spPr bwMode="auto">
          <a:xfrm>
            <a:off x="3744121" y="4412012"/>
            <a:ext cx="3417091" cy="1988367"/>
          </a:xfrm>
          <a:prstGeom prst="rect">
            <a:avLst/>
          </a:prstGeom>
          <a:noFill/>
        </p:spPr>
      </p:pic>
      <p:pic>
        <p:nvPicPr>
          <p:cNvPr id="9" name="Picture 2" descr="G:\Done\_Design\Mob App\New\00\B-Cover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938142" y="2132856"/>
            <a:ext cx="1915684" cy="320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8676" y="1136937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600"/>
              </a:spcBef>
              <a:buSzPct val="80000"/>
            </a:pPr>
            <a:r>
              <a:rPr lang="en-US" sz="2000" b="1" dirty="0"/>
              <a:t>Utilization and Development of </a:t>
            </a:r>
            <a:r>
              <a:rPr lang="en-US" sz="2000" b="1" dirty="0" smtClean="0"/>
              <a:t>Communication </a:t>
            </a:r>
            <a:r>
              <a:rPr lang="en-US" sz="2000" b="1" dirty="0"/>
              <a:t>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923458"/>
            <a:ext cx="3500636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39496" lvl="3" rtl="1">
              <a:spcBef>
                <a:spcPts val="600"/>
              </a:spcBef>
              <a:buSzPct val="80000"/>
            </a:pPr>
            <a:r>
              <a:rPr lang="en-US" sz="1400" dirty="0" smtClean="0"/>
              <a:t>I.  The </a:t>
            </a:r>
            <a:r>
              <a:rPr lang="en-US" sz="1400" dirty="0"/>
              <a:t>modification of the penal code to strengthen the criminalization of "Sexual Harassment".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12" y="4850371"/>
            <a:ext cx="346253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82296"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1400" dirty="0" smtClean="0"/>
              <a:t>II. </a:t>
            </a:r>
            <a:r>
              <a:rPr lang="en-US" sz="1400" dirty="0"/>
              <a:t>The preparation of a new legislation addressing </a:t>
            </a:r>
            <a:r>
              <a:rPr lang="en-US" sz="1400" dirty="0" smtClean="0"/>
              <a:t>VAW&amp;G</a:t>
            </a:r>
            <a:endParaRPr lang="en-US" sz="1400" dirty="0"/>
          </a:p>
        </p:txBody>
      </p:sp>
      <p:sp>
        <p:nvSpPr>
          <p:cNvPr id="10" name="Pentagon 9"/>
          <p:cNvSpPr/>
          <p:nvPr/>
        </p:nvSpPr>
        <p:spPr>
          <a:xfrm>
            <a:off x="3873252" y="2369255"/>
            <a:ext cx="266700" cy="423666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5536" y="1955224"/>
            <a:ext cx="3477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lvl="3" algn="just">
              <a:spcBef>
                <a:spcPts val="600"/>
              </a:spcBef>
              <a:buSzPct val="80000"/>
            </a:pPr>
            <a:r>
              <a:rPr lang="en-US" sz="1600" dirty="0" smtClean="0"/>
              <a:t>Main Streams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775398" y="1955224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lvl="3" algn="just">
              <a:spcBef>
                <a:spcPts val="600"/>
              </a:spcBef>
              <a:buSzPct val="80000"/>
            </a:pPr>
            <a:r>
              <a:rPr lang="en-US" sz="1600" dirty="0" smtClean="0"/>
              <a:t>Examples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418409" y="4479370"/>
            <a:ext cx="33909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Articles </a:t>
            </a:r>
            <a:r>
              <a:rPr lang="en-US" sz="1200" b="1" dirty="0" smtClean="0"/>
              <a:t>in the Women in </a:t>
            </a:r>
            <a:r>
              <a:rPr lang="en-US" sz="1200" b="1" dirty="0"/>
              <a:t>Prison </a:t>
            </a:r>
            <a:r>
              <a:rPr lang="en-US" sz="1200" b="1" dirty="0" smtClean="0"/>
              <a:t>Law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dirty="0" smtClean="0"/>
              <a:t>Article </a:t>
            </a:r>
            <a:r>
              <a:rPr lang="en-US" sz="1200" dirty="0"/>
              <a:t>No. </a:t>
            </a:r>
            <a:r>
              <a:rPr lang="en-US" sz="1200" dirty="0" smtClean="0"/>
              <a:t>19 &amp; 20 </a:t>
            </a:r>
            <a:r>
              <a:rPr lang="en-US" sz="1200" dirty="0"/>
              <a:t>which </a:t>
            </a:r>
            <a:r>
              <a:rPr lang="en-US" sz="1200" dirty="0" smtClean="0"/>
              <a:t>regulates the </a:t>
            </a:r>
            <a:r>
              <a:rPr lang="en-US" sz="1200" dirty="0"/>
              <a:t>provision of special medical treatment for women </a:t>
            </a:r>
            <a:r>
              <a:rPr lang="en-US" sz="1200" dirty="0" smtClean="0"/>
              <a:t>prisoners.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smtClean="0"/>
              <a:t>Article </a:t>
            </a:r>
            <a:r>
              <a:rPr lang="en-US" sz="1200" dirty="0"/>
              <a:t>No. 30 which stipulates that women prisoners have the right </a:t>
            </a:r>
            <a:r>
              <a:rPr lang="en-US" sz="1200" dirty="0" smtClean="0"/>
              <a:t>to custody </a:t>
            </a:r>
            <a:r>
              <a:rPr lang="en-US" sz="1200" dirty="0"/>
              <a:t>of their children until they reach the age of 4 years instead of 2 years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23098" y="2887061"/>
            <a:ext cx="33909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 Minister </a:t>
            </a:r>
            <a:r>
              <a:rPr lang="en-US" sz="1200" b="1" dirty="0" smtClean="0"/>
              <a:t>of Interior’s </a:t>
            </a:r>
            <a:r>
              <a:rPr lang="en-US" sz="1200" b="1" dirty="0"/>
              <a:t>Decree No. 2180 for 2014 on the establishment of </a:t>
            </a:r>
            <a:r>
              <a:rPr lang="en-US" sz="1200" b="1" dirty="0" smtClean="0"/>
              <a:t>VAW units in  </a:t>
            </a:r>
            <a:r>
              <a:rPr lang="en-US" sz="1200" b="1" dirty="0"/>
              <a:t>police stations in all Security Directorates.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3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8676" y="1136937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600"/>
              </a:spcBef>
              <a:buSzPct val="80000"/>
            </a:pPr>
            <a:r>
              <a:rPr lang="en-US" sz="2000" b="1" dirty="0">
                <a:cs typeface="Arial" pitchFamily="34" charset="0"/>
              </a:rPr>
              <a:t>Strengthening Laws and </a:t>
            </a:r>
            <a:r>
              <a:rPr lang="en-US" sz="2000" b="1" dirty="0" smtClean="0">
                <a:cs typeface="Arial" pitchFamily="34" charset="0"/>
              </a:rPr>
              <a:t>Regulations</a:t>
            </a: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5" y="404664"/>
            <a:ext cx="523371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</a:t>
            </a: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– Protection from VAW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622" y="2999185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622" y="2008585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1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8676" y="2236802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/>
              <a:t>Promoting the </a:t>
            </a:r>
            <a:r>
              <a:rPr lang="en-US" sz="2000" b="1" dirty="0" smtClean="0"/>
              <a:t>Implementation </a:t>
            </a:r>
            <a:r>
              <a:rPr lang="en-US" sz="2000" b="1" dirty="0"/>
              <a:t>of </a:t>
            </a:r>
            <a:r>
              <a:rPr lang="en-US" sz="2000" b="1" dirty="0" smtClean="0"/>
              <a:t>Law Provisions </a:t>
            </a:r>
            <a:r>
              <a:rPr lang="en-US" sz="2000" b="1" dirty="0"/>
              <a:t>through </a:t>
            </a:r>
            <a:r>
              <a:rPr lang="en-US" sz="2000" b="1" dirty="0" smtClean="0"/>
              <a:t>Coordination with Concerned Authorities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958552" y="306896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/>
              <a:t>Creating a </a:t>
            </a:r>
            <a:r>
              <a:rPr lang="en-US" sz="2000" b="1" dirty="0" smtClean="0"/>
              <a:t>Suitable Environment </a:t>
            </a:r>
            <a:r>
              <a:rPr lang="en-US" sz="2000" b="1" dirty="0"/>
              <a:t>for </a:t>
            </a:r>
            <a:r>
              <a:rPr lang="en-US" sz="2000" b="1" dirty="0" smtClean="0"/>
              <a:t>Reporting </a:t>
            </a:r>
            <a:r>
              <a:rPr lang="en-US" sz="2000" b="1" dirty="0"/>
              <a:t>via the </a:t>
            </a:r>
            <a:r>
              <a:rPr lang="en-US" sz="2000" b="1" dirty="0" smtClean="0"/>
              <a:t>Efforts </a:t>
            </a:r>
            <a:r>
              <a:rPr lang="en-US" sz="2000" b="1" dirty="0"/>
              <a:t>of the Ministry of Interior.</a:t>
            </a:r>
          </a:p>
        </p:txBody>
      </p:sp>
    </p:spTree>
    <p:extLst>
      <p:ext uri="{BB962C8B-B14F-4D97-AF65-F5344CB8AC3E}">
        <p14:creationId xmlns:p14="http://schemas.microsoft.com/office/powerpoint/2010/main" val="3404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8622" y="1856096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Ombudsman </a:t>
            </a:r>
            <a:r>
              <a:rPr lang="en-US" sz="1400" dirty="0" smtClean="0"/>
              <a:t>Office, established in 2001, </a:t>
            </a:r>
            <a:r>
              <a:rPr lang="en-US" sz="1400" dirty="0"/>
              <a:t>serves as a conduit between the National Council for Women </a:t>
            </a:r>
            <a:r>
              <a:rPr lang="en-US" sz="1400" dirty="0" smtClean="0"/>
              <a:t>(NCW</a:t>
            </a:r>
            <a:r>
              <a:rPr lang="en-US" sz="1400" dirty="0"/>
              <a:t>) and </a:t>
            </a:r>
            <a:r>
              <a:rPr lang="en-US" sz="1400" dirty="0" smtClean="0"/>
              <a:t>Egyptian </a:t>
            </a:r>
            <a:r>
              <a:rPr lang="en-US" sz="1400" dirty="0"/>
              <a:t>women who </a:t>
            </a:r>
            <a:r>
              <a:rPr lang="en-US" sz="1400" dirty="0" smtClean="0"/>
              <a:t>face discrimination or are subject </a:t>
            </a:r>
            <a:r>
              <a:rPr lang="en-US" sz="1400" dirty="0"/>
              <a:t>to any practices </a:t>
            </a:r>
            <a:r>
              <a:rPr lang="en-US" sz="1400" dirty="0" smtClean="0"/>
              <a:t>contradicting the principles </a:t>
            </a:r>
            <a:r>
              <a:rPr lang="en-US" sz="1400" dirty="0"/>
              <a:t>of equality and equal opportunities provided for by the </a:t>
            </a:r>
            <a:r>
              <a:rPr lang="en-US" sz="1400" dirty="0" smtClean="0"/>
              <a:t>2014 Constitution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The Ombudsmen Office </a:t>
            </a:r>
            <a:r>
              <a:rPr lang="en-US" sz="1400" dirty="0" smtClean="0"/>
              <a:t>consists of </a:t>
            </a:r>
            <a:r>
              <a:rPr lang="en-US" sz="1400" dirty="0"/>
              <a:t>a team of </a:t>
            </a:r>
            <a:r>
              <a:rPr lang="en-US" sz="1400" dirty="0" smtClean="0"/>
              <a:t>lawyers </a:t>
            </a:r>
            <a:r>
              <a:rPr lang="en-US" sz="1400" dirty="0"/>
              <a:t>and social workers who respond to women’s inquires, consultations and legal needs through </a:t>
            </a:r>
            <a:r>
              <a:rPr lang="en-US" sz="1400" dirty="0" smtClean="0"/>
              <a:t>its </a:t>
            </a:r>
            <a:r>
              <a:rPr lang="en-US" sz="1400" dirty="0"/>
              <a:t>hotline, online portal and 27 branches covering the Republic. They </a:t>
            </a:r>
            <a:r>
              <a:rPr lang="en-US" sz="1400" dirty="0" smtClean="0"/>
              <a:t>coordinate with </a:t>
            </a:r>
            <a:r>
              <a:rPr lang="en-US" sz="1400" dirty="0"/>
              <a:t>government entities and a volunteer lawyer network to accelerate the legal process. In addition they identify women’s needs, document and classify </a:t>
            </a:r>
            <a:r>
              <a:rPr lang="en-US" sz="1400" dirty="0" smtClean="0"/>
              <a:t>these </a:t>
            </a:r>
            <a:r>
              <a:rPr lang="en-US" sz="1400" dirty="0"/>
              <a:t>on their database,  </a:t>
            </a:r>
            <a:r>
              <a:rPr lang="en-US" sz="1400" dirty="0" smtClean="0"/>
              <a:t>produce </a:t>
            </a:r>
            <a:r>
              <a:rPr lang="en-US" sz="1400" dirty="0"/>
              <a:t>studies and reports to decision </a:t>
            </a:r>
            <a:r>
              <a:rPr lang="en-US" sz="1400" dirty="0" smtClean="0"/>
              <a:t>makers, </a:t>
            </a:r>
            <a:r>
              <a:rPr lang="en-US" sz="1400" dirty="0"/>
              <a:t>and propose legal amendments.</a:t>
            </a:r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32" y="1856096"/>
            <a:ext cx="3122833" cy="14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5536" y="404664"/>
            <a:ext cx="516341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2 – Protection from VAW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8676" y="980728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/>
              <a:t>Promoting the Implementation of Law Provisions through the Development of Coordination Mechanisms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0072" y="3269308"/>
            <a:ext cx="2476702" cy="3588692"/>
            <a:chOff x="5303774" y="3269308"/>
            <a:chExt cx="2476702" cy="358869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774" y="3269308"/>
              <a:ext cx="2476702" cy="3588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Isosceles Triangle 2"/>
            <p:cNvSpPr/>
            <p:nvPr/>
          </p:nvSpPr>
          <p:spPr>
            <a:xfrm rot="10800000">
              <a:off x="6444208" y="6237312"/>
              <a:ext cx="216024" cy="144016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6444209" y="5013175"/>
              <a:ext cx="216024" cy="144016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0688" y="2101552"/>
            <a:ext cx="5391150" cy="4495800"/>
          </a:xfrm>
        </p:spPr>
        <p:txBody>
          <a:bodyPr>
            <a:noAutofit/>
          </a:bodyPr>
          <a:lstStyle/>
          <a:p>
            <a:pPr marL="365760" lvl="1" indent="-283464" algn="just">
              <a:spcBef>
                <a:spcPts val="600"/>
              </a:spcBef>
              <a:buSzPct val="80000"/>
              <a:buNone/>
            </a:pPr>
            <a:endParaRPr lang="en-US" sz="600" dirty="0" smtClean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The establishment of a new sector for “Women &amp; Child’s Rights” and a specialized unit to combat VAW&amp;G at The Ministry of Justice.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000" dirty="0" smtClean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The </a:t>
            </a:r>
            <a:r>
              <a:rPr lang="en-US" sz="2000" dirty="0" smtClean="0"/>
              <a:t>customization of special chambers in Egyptian courts for VAW </a:t>
            </a:r>
            <a:r>
              <a:rPr lang="en-US" sz="2000" dirty="0" smtClean="0"/>
              <a:t>cases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000" dirty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000" dirty="0" smtClean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Carrying out training  programs targeting men and women judges from different governorates on VAW.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sz="1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1800" dirty="0" smtClean="0"/>
          </a:p>
        </p:txBody>
      </p:sp>
      <p:pic>
        <p:nvPicPr>
          <p:cNvPr id="5" name="Picture 2" descr="C:\Users\mai\Desktop\m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394" y="2202854"/>
            <a:ext cx="1981200" cy="1981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0946" y="2330152"/>
            <a:ext cx="332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93470" y="3501008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II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-36512" y="5157192"/>
            <a:ext cx="627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III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95536" y="332656"/>
            <a:ext cx="516341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2 – Protection from VAW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8676" y="980728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/>
              <a:t>Promoting the Implementation of Law Provisions through the Development of Coordination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41859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6946" y="1988840"/>
            <a:ext cx="7549430" cy="5181600"/>
          </a:xfrm>
        </p:spPr>
        <p:txBody>
          <a:bodyPr>
            <a:noAutofit/>
          </a:bodyPr>
          <a:lstStyle/>
          <a:p>
            <a:pPr marL="365760" lvl="1" indent="-283464" algn="just">
              <a:spcBef>
                <a:spcPts val="600"/>
              </a:spcBef>
              <a:buSzPct val="80000"/>
              <a:buNone/>
            </a:pPr>
            <a:endParaRPr lang="en-US" sz="1400" dirty="0" smtClean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/>
              <a:t>The establishment of a special unit for "Combating </a:t>
            </a:r>
            <a:r>
              <a:rPr lang="en-US" sz="2000" dirty="0" smtClean="0"/>
              <a:t>VAW&amp;G</a:t>
            </a:r>
            <a:r>
              <a:rPr lang="en-US" sz="2000" dirty="0"/>
              <a:t>“ under the Human Rights Sector of the Ministry of Interior</a:t>
            </a:r>
            <a:r>
              <a:rPr lang="en-US" sz="2000" dirty="0" smtClean="0"/>
              <a:t>.</a:t>
            </a:r>
            <a:endParaRPr lang="en-US" sz="2000" dirty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/>
              <a:t>Allocating a hotline to receive complaints on VAW and other human rights matters, whereby direct contact is provided with female police officers</a:t>
            </a:r>
            <a:r>
              <a:rPr lang="en-US" sz="2000" dirty="0" smtClean="0"/>
              <a:t>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/>
              <a:t>Providing </a:t>
            </a:r>
            <a:r>
              <a:rPr lang="en-US" sz="2000" dirty="0" smtClean="0"/>
              <a:t>policemen/women and </a:t>
            </a:r>
            <a:r>
              <a:rPr lang="en-US" sz="2000" dirty="0"/>
              <a:t>civil servants with extensive training courses on human rights matters</a:t>
            </a:r>
            <a:r>
              <a:rPr lang="en-US" sz="2000" dirty="0" smtClean="0"/>
              <a:t>.</a:t>
            </a:r>
            <a:endParaRPr lang="en-US" sz="2000" dirty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Upgrading  public surveillance </a:t>
            </a:r>
            <a:r>
              <a:rPr lang="en-US" sz="2000" dirty="0"/>
              <a:t>equipment to trace perpetrators of sexual </a:t>
            </a:r>
            <a:r>
              <a:rPr lang="en-US" sz="2000" dirty="0" smtClean="0"/>
              <a:t>harassment.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Increasing security </a:t>
            </a:r>
            <a:r>
              <a:rPr lang="en-US" sz="2000" dirty="0"/>
              <a:t>patrols </a:t>
            </a:r>
            <a:r>
              <a:rPr lang="en-US" sz="2000" dirty="0" smtClean="0"/>
              <a:t>in all </a:t>
            </a:r>
            <a:r>
              <a:rPr lang="en-US" sz="2000" dirty="0"/>
              <a:t>cities</a:t>
            </a:r>
            <a:r>
              <a:rPr lang="en-US" sz="2000" dirty="0" smtClean="0"/>
              <a:t>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1400" dirty="0" smtClean="0"/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1400" dirty="0"/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sz="1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4261" y="2145050"/>
            <a:ext cx="332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9934" y="285293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II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-60352" y="4053555"/>
            <a:ext cx="627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III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-45065" y="4935071"/>
            <a:ext cx="62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V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95536" y="404664"/>
            <a:ext cx="516341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2 – Protection from VAW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676" y="980728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/>
              <a:t>Creating a Suitable Environment for Reporting via the Efforts of the Ministry of Interior.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735" y="5704149"/>
            <a:ext cx="47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721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552" y="1320524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 smtClean="0"/>
              <a:t>The Provision </a:t>
            </a:r>
            <a:r>
              <a:rPr lang="en-US" sz="2000" b="1" dirty="0"/>
              <a:t>of </a:t>
            </a:r>
            <a:r>
              <a:rPr lang="en-US" sz="2000" b="1" dirty="0" smtClean="0"/>
              <a:t>Services </a:t>
            </a:r>
            <a:r>
              <a:rPr lang="en-US" sz="2000" b="1" dirty="0"/>
              <a:t>for </a:t>
            </a:r>
            <a:r>
              <a:rPr lang="en-US" sz="2000" b="1" dirty="0" smtClean="0"/>
              <a:t>Battered Women </a:t>
            </a:r>
            <a:r>
              <a:rPr lang="en-US" sz="2000" b="1" dirty="0"/>
              <a:t>&amp; </a:t>
            </a:r>
            <a:r>
              <a:rPr lang="en-US" sz="2000" b="1" dirty="0" smtClean="0"/>
              <a:t>Girls</a:t>
            </a:r>
            <a:r>
              <a:rPr lang="en-US" sz="2000" b="1" dirty="0"/>
              <a:t>: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1418468" y="2000240"/>
            <a:ext cx="6324600" cy="5257800"/>
          </a:xfrm>
        </p:spPr>
        <p:txBody>
          <a:bodyPr>
            <a:noAutofit/>
          </a:bodyPr>
          <a:lstStyle/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Availability of NCW Ombudsman Offices all over Egypt’s  27 governorates; an official channel through which women report and get free legal and psychological counseling from. 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Appointing new female police officers in police stations to provide a secure psychological environment for women during case reporting and interrogation. 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000" dirty="0" smtClean="0"/>
              <a:t>The issuing of a Medical Guidebook and Manual on Dealing with Battered </a:t>
            </a:r>
            <a:r>
              <a:rPr lang="en-US" sz="2000" dirty="0"/>
              <a:t>W</a:t>
            </a:r>
            <a:r>
              <a:rPr lang="en-US" sz="2000" dirty="0" smtClean="0"/>
              <a:t>omen &amp; Girls and training of hundreds of physicians,  forensic doctors and nurses at hospitals by the Ministry of Health.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1800" dirty="0" smtClean="0"/>
          </a:p>
        </p:txBody>
      </p:sp>
      <p:pic>
        <p:nvPicPr>
          <p:cNvPr id="18" name="Picture 2" descr="D:\mai\لوجو المجلس انجليز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99320"/>
            <a:ext cx="905693" cy="609600"/>
          </a:xfrm>
          <a:prstGeom prst="rect">
            <a:avLst/>
          </a:prstGeom>
          <a:noFill/>
        </p:spPr>
      </p:pic>
      <p:pic>
        <p:nvPicPr>
          <p:cNvPr id="20" name="Picture 2" descr="Ministry of Interior Egy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5" y="3567772"/>
            <a:ext cx="659639" cy="6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ina.Adel\Desktop\logo--------77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9"/>
          <a:stretch/>
        </p:blipFill>
        <p:spPr bwMode="auto">
          <a:xfrm>
            <a:off x="664748" y="4647779"/>
            <a:ext cx="522876" cy="5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5536" y="404664"/>
            <a:ext cx="66967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</a:t>
            </a:r>
            <a:r>
              <a:rPr lang="en-US" sz="2800" dirty="0" smtClean="0">
                <a:solidFill>
                  <a:schemeClr val="tx1"/>
                </a:solidFill>
              </a:rPr>
              <a:t>3 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Interventions to Combat VAW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332" y="2072640"/>
            <a:ext cx="1224136" cy="450618"/>
            <a:chOff x="1113845" y="5826635"/>
            <a:chExt cx="1810909" cy="770171"/>
          </a:xfrm>
        </p:grpSpPr>
        <p:pic>
          <p:nvPicPr>
            <p:cNvPr id="2051" name="Picture 3" descr="C:\Users\Amina.Adel\Desktop\التضامنcop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6" r="18074"/>
            <a:stretch/>
          </p:blipFill>
          <p:spPr bwMode="auto">
            <a:xfrm>
              <a:off x="1113845" y="6248400"/>
              <a:ext cx="1810909" cy="348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Amina.Adel\Desktop\التضامنcop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36"/>
            <a:stretch/>
          </p:blipFill>
          <p:spPr bwMode="auto">
            <a:xfrm>
              <a:off x="1931098" y="5826635"/>
              <a:ext cx="478147" cy="37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539552" y="1320524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 smtClean="0"/>
              <a:t>The Provision </a:t>
            </a:r>
            <a:r>
              <a:rPr lang="en-US" sz="2000" b="1" dirty="0"/>
              <a:t>of </a:t>
            </a:r>
            <a:r>
              <a:rPr lang="en-US" sz="2000" b="1" dirty="0" smtClean="0"/>
              <a:t>Services </a:t>
            </a:r>
            <a:r>
              <a:rPr lang="en-US" sz="2000" b="1" dirty="0"/>
              <a:t>for </a:t>
            </a:r>
            <a:r>
              <a:rPr lang="en-US" sz="2000" b="1" dirty="0" smtClean="0"/>
              <a:t>Battered Women </a:t>
            </a:r>
            <a:r>
              <a:rPr lang="en-US" sz="2000" b="1" dirty="0"/>
              <a:t>&amp; </a:t>
            </a:r>
            <a:r>
              <a:rPr lang="en-US" sz="2000" b="1" dirty="0" smtClean="0"/>
              <a:t>Girls</a:t>
            </a:r>
            <a:r>
              <a:rPr lang="en-US" sz="2000" b="1" dirty="0"/>
              <a:t>: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1418468" y="2000240"/>
            <a:ext cx="6324600" cy="5257800"/>
          </a:xfrm>
        </p:spPr>
        <p:txBody>
          <a:bodyPr>
            <a:noAutofit/>
          </a:bodyPr>
          <a:lstStyle/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1600" dirty="0" smtClean="0"/>
              <a:t>The </a:t>
            </a:r>
            <a:r>
              <a:rPr lang="en-US" sz="1600" dirty="0" smtClean="0"/>
              <a:t>establishment of shelters to provide psychological and legal assistance to victims of VAW by the Ministry of Social Solidarity. 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1600" dirty="0" smtClean="0"/>
              <a:t>Supporting civil society organizations and  providing on site legal services for women in three impoverished communities in Greater Cairo (</a:t>
            </a:r>
            <a:r>
              <a:rPr lang="en-US" sz="1600" dirty="0" err="1" smtClean="0"/>
              <a:t>Ezbet</a:t>
            </a:r>
            <a:r>
              <a:rPr lang="en-US" sz="1600" dirty="0" smtClean="0"/>
              <a:t> el </a:t>
            </a:r>
            <a:r>
              <a:rPr lang="en-US" sz="1600" dirty="0" err="1" smtClean="0"/>
              <a:t>Haggana</a:t>
            </a:r>
            <a:r>
              <a:rPr lang="en-US" sz="1600" dirty="0" smtClean="0"/>
              <a:t>, </a:t>
            </a:r>
            <a:r>
              <a:rPr lang="en-US" sz="1600" dirty="0" err="1" smtClean="0"/>
              <a:t>Mansheyet</a:t>
            </a:r>
            <a:r>
              <a:rPr lang="en-US" sz="1600" dirty="0" smtClean="0"/>
              <a:t> Nasser and </a:t>
            </a:r>
            <a:r>
              <a:rPr lang="en-US" sz="1600" dirty="0" err="1" smtClean="0"/>
              <a:t>Imbaba</a:t>
            </a:r>
            <a:r>
              <a:rPr lang="en-US" sz="1600" dirty="0" smtClean="0"/>
              <a:t>) reaching hundreds of women and community members, under the Safe Cities Global Program.</a:t>
            </a:r>
          </a:p>
          <a:p>
            <a:pPr marL="82296" lvl="1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6" y="2981262"/>
            <a:ext cx="959289" cy="3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5536" y="404664"/>
            <a:ext cx="66967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</a:t>
            </a:r>
            <a:r>
              <a:rPr lang="en-US" sz="2800" dirty="0" smtClean="0">
                <a:solidFill>
                  <a:schemeClr val="tx1"/>
                </a:solidFill>
              </a:rPr>
              <a:t>3 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Interventions to Combat VAW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9832" y="1844824"/>
            <a:ext cx="2448272" cy="2038930"/>
            <a:chOff x="2480406" y="3055517"/>
            <a:chExt cx="2968054" cy="2179000"/>
          </a:xfrm>
        </p:grpSpPr>
        <p:pic>
          <p:nvPicPr>
            <p:cNvPr id="1026" name="Picture 2" descr="C:\Users\Amina.Adel\Downloads\hand-5-300px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268986" y="2266937"/>
              <a:ext cx="1108792" cy="268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80406" y="4149080"/>
              <a:ext cx="2968054" cy="1085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600"/>
                </a:spcBef>
                <a:buSzPct val="80000"/>
              </a:pPr>
              <a:r>
                <a:rPr lang="en-US" sz="1200" dirty="0" smtClean="0"/>
                <a:t>out </a:t>
              </a:r>
              <a:r>
                <a:rPr lang="en-US" sz="1200" dirty="0"/>
                <a:t>of </a:t>
              </a:r>
              <a:r>
                <a:rPr lang="en-US" sz="1200" b="1" dirty="0"/>
                <a:t>30,000</a:t>
              </a:r>
              <a:r>
                <a:rPr lang="en-US" sz="1200" dirty="0"/>
                <a:t> inhabitants of intervention sites which </a:t>
              </a:r>
              <a:r>
                <a:rPr lang="en-GB" sz="1200" dirty="0"/>
                <a:t>were identified in the baseline scoping study done at the inception of the </a:t>
              </a:r>
              <a:r>
                <a:rPr lang="en-GB" sz="1200" dirty="0" smtClean="0"/>
                <a:t>program. </a:t>
              </a:r>
              <a:endParaRPr lang="en-GB" sz="1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72024" y="3558138"/>
              <a:ext cx="2108902" cy="361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Reaching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20,000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95" y="1700808"/>
            <a:ext cx="2986617" cy="1911117"/>
            <a:chOff x="5013175" y="2630522"/>
            <a:chExt cx="2986617" cy="1911117"/>
          </a:xfrm>
        </p:grpSpPr>
        <p:grpSp>
          <p:nvGrpSpPr>
            <p:cNvPr id="12" name="Group 11"/>
            <p:cNvGrpSpPr/>
            <p:nvPr/>
          </p:nvGrpSpPr>
          <p:grpSpPr>
            <a:xfrm>
              <a:off x="5013175" y="3094509"/>
              <a:ext cx="2762030" cy="1447130"/>
              <a:chOff x="2435363" y="3217741"/>
              <a:chExt cx="3348425" cy="1546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35363" y="3876201"/>
                <a:ext cx="3348425" cy="88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>
                  <a:spcBef>
                    <a:spcPts val="600"/>
                  </a:spcBef>
                  <a:buSzPct val="80000"/>
                </a:pPr>
                <a:r>
                  <a:rPr lang="en-US" sz="1200" dirty="0" smtClean="0"/>
                  <a:t>working on VAW with organizational development &amp; capacity building, which </a:t>
                </a:r>
                <a:r>
                  <a:rPr lang="en-US" sz="1200" dirty="0"/>
                  <a:t>enabled them to </a:t>
                </a:r>
                <a:r>
                  <a:rPr lang="en-US" sz="1200" b="1" dirty="0"/>
                  <a:t>expand </a:t>
                </a:r>
                <a:r>
                  <a:rPr lang="en-US" sz="1200" dirty="0"/>
                  <a:t>their </a:t>
                </a:r>
                <a:r>
                  <a:rPr lang="en-US" sz="1200" b="1" dirty="0"/>
                  <a:t>service scope </a:t>
                </a:r>
                <a:r>
                  <a:rPr lang="en-US" sz="1200" dirty="0"/>
                  <a:t>and </a:t>
                </a:r>
                <a:r>
                  <a:rPr lang="en-US" sz="1200" b="1" dirty="0"/>
                  <a:t>geographical reach</a:t>
                </a:r>
                <a:r>
                  <a:rPr lang="en-US" sz="1200" dirty="0"/>
                  <a:t>.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42870" y="3217741"/>
                <a:ext cx="2869132" cy="427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Supporting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20,000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267393" y="2630522"/>
              <a:ext cx="806631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8</a:t>
              </a:r>
              <a:endParaRPr lang="en-US" sz="88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85384" y="3142282"/>
              <a:ext cx="1114408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Community </a:t>
              </a:r>
            </a:p>
            <a:p>
              <a:r>
                <a:rPr lang="en-US" sz="1100" b="1" dirty="0" smtClean="0"/>
                <a:t>Service </a:t>
              </a:r>
            </a:p>
            <a:p>
              <a:r>
                <a:rPr lang="en-US" sz="1100" b="1" dirty="0" smtClean="0"/>
                <a:t>Organizations</a:t>
              </a:r>
              <a:endParaRPr lang="en-US" sz="11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30016" y="3555071"/>
            <a:ext cx="18473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1500" dirty="0">
              <a:solidFill>
                <a:srgbClr val="FFC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4752" y="4269225"/>
            <a:ext cx="2669499" cy="2472143"/>
            <a:chOff x="1252162" y="4543905"/>
            <a:chExt cx="2712816" cy="2472143"/>
          </a:xfrm>
        </p:grpSpPr>
        <p:grpSp>
          <p:nvGrpSpPr>
            <p:cNvPr id="20" name="Group 19"/>
            <p:cNvGrpSpPr/>
            <p:nvPr/>
          </p:nvGrpSpPr>
          <p:grpSpPr>
            <a:xfrm>
              <a:off x="1252162" y="4543905"/>
              <a:ext cx="2712816" cy="2472143"/>
              <a:chOff x="2480406" y="3142178"/>
              <a:chExt cx="3288762" cy="264196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80406" y="4238225"/>
                <a:ext cx="3288762" cy="154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>
                  <a:spcBef>
                    <a:spcPts val="600"/>
                  </a:spcBef>
                  <a:buSzPct val="80000"/>
                </a:pPr>
                <a:r>
                  <a:rPr lang="en-US" sz="1100" dirty="0"/>
                  <a:t>s</a:t>
                </a:r>
                <a:r>
                  <a:rPr lang="en-US" sz="1100" dirty="0" smtClean="0"/>
                  <a:t>ignatures from women in intervention areas to empower them and present their needs to authorities</a:t>
                </a:r>
                <a:r>
                  <a:rPr lang="en-US" sz="1100" dirty="0"/>
                  <a:t> </a:t>
                </a:r>
                <a:r>
                  <a:rPr lang="en-US" sz="1100" dirty="0" smtClean="0"/>
                  <a:t>(</a:t>
                </a:r>
                <a:r>
                  <a:rPr lang="en-US" sz="1100" dirty="0"/>
                  <a:t>3</a:t>
                </a:r>
                <a:r>
                  <a:rPr lang="en-US" sz="1100" dirty="0" smtClean="0"/>
                  <a:t>00 signatures for requesting the establishment of a police station in the area &amp; 380 signatures for requesting a law amendment that guarantees housekeepers formal labor rights.</a:t>
                </a:r>
                <a:endParaRPr lang="en-US" sz="11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86146" y="3142178"/>
                <a:ext cx="1700802" cy="427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Collecting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606313" y="4789601"/>
              <a:ext cx="145905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FFC000"/>
                  </a:solidFill>
                </a:rPr>
                <a:t>680</a:t>
              </a:r>
              <a:endParaRPr lang="en-US" sz="1050" dirty="0"/>
            </a:p>
          </p:txBody>
        </p:sp>
        <p:pic>
          <p:nvPicPr>
            <p:cNvPr id="29" name="Picture 2" descr="C:\Users\Amina.Adel\Downloads\1381069522-300p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070" y="4944016"/>
              <a:ext cx="628842" cy="68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211960" y="4366749"/>
            <a:ext cx="1675663" cy="2016529"/>
            <a:chOff x="3328385" y="4713379"/>
            <a:chExt cx="1675663" cy="1745040"/>
          </a:xfrm>
        </p:grpSpPr>
        <p:sp>
          <p:nvSpPr>
            <p:cNvPr id="33" name="Rectangle 32"/>
            <p:cNvSpPr/>
            <p:nvPr/>
          </p:nvSpPr>
          <p:spPr>
            <a:xfrm>
              <a:off x="4040732" y="4784812"/>
              <a:ext cx="963316" cy="7694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600"/>
                </a:spcBef>
                <a:buSzPct val="80000"/>
              </a:pPr>
              <a:r>
                <a:rPr lang="en-US" sz="1100" dirty="0" smtClean="0"/>
                <a:t>VAW and legal rights awareness sessions</a:t>
              </a:r>
              <a:endParaRPr lang="en-GB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44166" y="4713379"/>
              <a:ext cx="8066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1">
                      <a:lumMod val="75000"/>
                    </a:schemeClr>
                  </a:solidFill>
                </a:rPr>
                <a:t>33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28385" y="5445224"/>
              <a:ext cx="14285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3325</a:t>
              </a:r>
              <a:endPara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92334" y="5373216"/>
              <a:ext cx="9633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600"/>
                </a:spcBef>
                <a:buSzPct val="80000"/>
              </a:pPr>
              <a:r>
                <a:rPr lang="en-US" sz="1200" dirty="0" smtClean="0"/>
                <a:t>for</a:t>
              </a:r>
              <a:endParaRPr lang="en-GB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97474" y="6058309"/>
              <a:ext cx="124653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  <a:buSzPct val="80000"/>
              </a:pPr>
              <a:r>
                <a:rPr lang="en-US" sz="2000" b="1" dirty="0" smtClean="0"/>
                <a:t>Women </a:t>
              </a:r>
              <a:endParaRPr lang="en-GB" sz="20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1171" y="2159044"/>
            <a:ext cx="2177213" cy="1540043"/>
            <a:chOff x="5558719" y="2299519"/>
            <a:chExt cx="2177213" cy="1540043"/>
          </a:xfrm>
        </p:grpSpPr>
        <p:grpSp>
          <p:nvGrpSpPr>
            <p:cNvPr id="40" name="Group 39"/>
            <p:cNvGrpSpPr/>
            <p:nvPr/>
          </p:nvGrpSpPr>
          <p:grpSpPr>
            <a:xfrm>
              <a:off x="5580112" y="2299519"/>
              <a:ext cx="2155820" cy="1394866"/>
              <a:chOff x="3165940" y="4640796"/>
              <a:chExt cx="2155820" cy="139486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283553" y="4730806"/>
                <a:ext cx="1038207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1" algn="just">
                  <a:spcBef>
                    <a:spcPts val="600"/>
                  </a:spcBef>
                  <a:buSzPct val="80000"/>
                </a:pPr>
                <a:r>
                  <a:rPr lang="en-US" sz="1100" dirty="0" smtClean="0"/>
                  <a:t>Legal Consultations Complaints collected</a:t>
                </a:r>
              </a:p>
              <a:p>
                <a:pPr marL="0" lvl="1" algn="just">
                  <a:spcBef>
                    <a:spcPts val="600"/>
                  </a:spcBef>
                  <a:buSzPct val="80000"/>
                </a:pPr>
                <a:r>
                  <a:rPr lang="en-US" sz="1100" dirty="0"/>
                  <a:t>f</a:t>
                </a:r>
                <a:r>
                  <a:rPr lang="en-US" sz="1100" dirty="0" smtClean="0"/>
                  <a:t>rom women</a:t>
                </a:r>
                <a:endParaRPr lang="en-GB" sz="11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165940" y="4640796"/>
                <a:ext cx="11176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755</a:t>
                </a:r>
                <a:endParaRPr lang="en-US" sz="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65940" y="5266221"/>
                <a:ext cx="11176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200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930816" y="5194213"/>
                <a:ext cx="963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>
                  <a:spcBef>
                    <a:spcPts val="600"/>
                  </a:spcBef>
                  <a:buSzPct val="80000"/>
                </a:pPr>
                <a:r>
                  <a:rPr lang="en-US" sz="1600" b="1" dirty="0" smtClean="0"/>
                  <a:t>&amp;</a:t>
                </a:r>
                <a:endParaRPr lang="en-GB" sz="1600" b="1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558719" y="3501008"/>
              <a:ext cx="15335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Law suits filed</a:t>
              </a:r>
              <a:endParaRPr lang="en-US" sz="1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05021" y="4541107"/>
            <a:ext cx="1851992" cy="1849570"/>
            <a:chOff x="6300192" y="4747782"/>
            <a:chExt cx="1851992" cy="1849570"/>
          </a:xfrm>
        </p:grpSpPr>
        <p:grpSp>
          <p:nvGrpSpPr>
            <p:cNvPr id="48" name="Group 47"/>
            <p:cNvGrpSpPr/>
            <p:nvPr/>
          </p:nvGrpSpPr>
          <p:grpSpPr>
            <a:xfrm>
              <a:off x="6637834" y="4747782"/>
              <a:ext cx="1290494" cy="744778"/>
              <a:chOff x="5798827" y="4512079"/>
              <a:chExt cx="1290494" cy="744778"/>
            </a:xfrm>
          </p:grpSpPr>
          <p:pic>
            <p:nvPicPr>
              <p:cNvPr id="47" name="Picture 2" descr="C:\Users\Amina.Adel\Desktop\Visuals\Clip art\people and emotions\human-face-mask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966">
                <a:off x="6344543" y="4512079"/>
                <a:ext cx="744778" cy="744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Amina.Adel\Desktop\Visuals\Clip art\people and emotions\human-face-mask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30624">
                <a:off x="5798827" y="4520895"/>
                <a:ext cx="709821" cy="7098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Rectangle 50"/>
            <p:cNvSpPr/>
            <p:nvPr/>
          </p:nvSpPr>
          <p:spPr>
            <a:xfrm>
              <a:off x="6300192" y="5581689"/>
              <a:ext cx="18519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600"/>
                </a:spcBef>
                <a:buSzPct val="80000"/>
              </a:pPr>
              <a:r>
                <a:rPr lang="en-US" sz="1200" dirty="0" smtClean="0"/>
                <a:t>Engaging youth, women and the community in recreational activities and theatre performances covering VAW messages.  </a:t>
              </a:r>
              <a:endParaRPr lang="en-GB" sz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71688" y="4361036"/>
            <a:ext cx="1440272" cy="2308324"/>
            <a:chOff x="5019367" y="3094509"/>
            <a:chExt cx="1440272" cy="2308324"/>
          </a:xfrm>
        </p:grpSpPr>
        <p:sp>
          <p:nvSpPr>
            <p:cNvPr id="58" name="Rectangle 57"/>
            <p:cNvSpPr/>
            <p:nvPr/>
          </p:nvSpPr>
          <p:spPr>
            <a:xfrm>
              <a:off x="5019367" y="3094509"/>
              <a:ext cx="144027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Training 22 Employees</a:t>
              </a:r>
            </a:p>
            <a:p>
              <a:r>
                <a:rPr lang="en-US" sz="1200" b="1" dirty="0" smtClean="0"/>
                <a:t> </a:t>
              </a:r>
            </a:p>
            <a:p>
              <a:r>
                <a:rPr lang="en-US" sz="1200" dirty="0" smtClean="0"/>
                <a:t>of</a:t>
              </a:r>
            </a:p>
            <a:p>
              <a:endParaRPr lang="en-US" sz="1200" b="1" dirty="0" smtClean="0"/>
            </a:p>
            <a:p>
              <a:endParaRPr lang="en-US" sz="1200" b="1" dirty="0"/>
            </a:p>
            <a:p>
              <a:endParaRPr lang="en-US" sz="1200" b="1" dirty="0"/>
            </a:p>
            <a:p>
              <a:r>
                <a:rPr lang="en-US" sz="1100" dirty="0" smtClean="0"/>
                <a:t>women shelters</a:t>
              </a:r>
            </a:p>
            <a:p>
              <a:r>
                <a:rPr lang="en-US" sz="1100" dirty="0" smtClean="0"/>
                <a:t>of the Ministry of </a:t>
              </a:r>
            </a:p>
            <a:p>
              <a:r>
                <a:rPr lang="en-US" sz="1100" dirty="0" smtClean="0"/>
                <a:t>Social Solidarity </a:t>
              </a:r>
            </a:p>
            <a:p>
              <a:r>
                <a:rPr lang="en-US" sz="1100" dirty="0" smtClean="0"/>
                <a:t>throughout 8</a:t>
              </a:r>
            </a:p>
            <a:p>
              <a:r>
                <a:rPr lang="en-US" sz="1100" dirty="0" smtClean="0"/>
                <a:t>governorates.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20960" y="3232135"/>
              <a:ext cx="806631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9</a:t>
              </a:r>
              <a:endParaRPr lang="en-US" sz="88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539552" y="1320524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buSzPct val="80000"/>
              <a:buNone/>
            </a:pPr>
            <a:r>
              <a:rPr lang="en-US" sz="2000" b="1" dirty="0" smtClean="0"/>
              <a:t>More about the Safe Cities Global Program:</a:t>
            </a:r>
            <a:endParaRPr lang="en-US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395536" y="404664"/>
            <a:ext cx="66967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Pillar </a:t>
            </a:r>
            <a:r>
              <a:rPr lang="en-US" sz="2800" dirty="0" smtClean="0">
                <a:solidFill>
                  <a:schemeClr val="tx1"/>
                </a:solidFill>
              </a:rPr>
              <a:t>3 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Interventions to Combat VAW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144" y="1916832"/>
            <a:ext cx="7954543" cy="987316"/>
            <a:chOff x="1081953" y="2276872"/>
            <a:chExt cx="7954543" cy="987316"/>
          </a:xfrm>
        </p:grpSpPr>
        <p:grpSp>
          <p:nvGrpSpPr>
            <p:cNvPr id="3" name="Group 2"/>
            <p:cNvGrpSpPr/>
            <p:nvPr/>
          </p:nvGrpSpPr>
          <p:grpSpPr>
            <a:xfrm>
              <a:off x="1081953" y="2342599"/>
              <a:ext cx="7954543" cy="921589"/>
              <a:chOff x="853081" y="2690319"/>
              <a:chExt cx="7954543" cy="1323439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853081" y="2690319"/>
                <a:ext cx="7954543" cy="13234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endParaRPr lang="en-US" sz="1600" b="1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340024" y="2690319"/>
                <a:ext cx="7422976" cy="92815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r>
                  <a:rPr lang="en-US" sz="1200" b="1" dirty="0" smtClean="0"/>
                  <a:t>Conducting set </a:t>
                </a:r>
                <a:r>
                  <a:rPr lang="en-US" sz="1200" b="1" dirty="0"/>
                  <a:t>monthly field visits to different state entities housing women and girls </a:t>
                </a:r>
                <a:r>
                  <a:rPr lang="en-US" sz="1200" b="1" dirty="0" smtClean="0"/>
                  <a:t>such as the prisons to </a:t>
                </a:r>
                <a:r>
                  <a:rPr lang="en-US" sz="1200" b="1" dirty="0"/>
                  <a:t>monitor and assess </a:t>
                </a:r>
                <a:r>
                  <a:rPr lang="en-US" sz="1200" b="1" dirty="0" smtClean="0"/>
                  <a:t>their </a:t>
                </a:r>
                <a:r>
                  <a:rPr lang="en-US" sz="1200" b="1" dirty="0"/>
                  <a:t>situation and </a:t>
                </a:r>
                <a:r>
                  <a:rPr lang="en-US" sz="1200" b="1" dirty="0" smtClean="0"/>
                  <a:t>increase the </a:t>
                </a:r>
                <a:r>
                  <a:rPr lang="en-US" sz="1200" b="1" dirty="0"/>
                  <a:t>efficiency </a:t>
                </a:r>
                <a:r>
                  <a:rPr lang="en-US" sz="1200" b="1" dirty="0" smtClean="0"/>
                  <a:t>of the government in </a:t>
                </a:r>
                <a:r>
                  <a:rPr lang="en-US" sz="1200" b="1" dirty="0"/>
                  <a:t>combatting VAW.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15522" y="2276872"/>
              <a:ext cx="33214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</a:t>
              </a:r>
              <a:endParaRPr lang="en-US" sz="4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6623" y="2708920"/>
            <a:ext cx="7954543" cy="1424702"/>
            <a:chOff x="1044474" y="3140968"/>
            <a:chExt cx="7954543" cy="1424702"/>
          </a:xfrm>
        </p:grpSpPr>
        <p:grpSp>
          <p:nvGrpSpPr>
            <p:cNvPr id="4" name="Group 3"/>
            <p:cNvGrpSpPr/>
            <p:nvPr/>
          </p:nvGrpSpPr>
          <p:grpSpPr>
            <a:xfrm>
              <a:off x="1044474" y="3140968"/>
              <a:ext cx="7954543" cy="1424702"/>
              <a:chOff x="853081" y="4629104"/>
              <a:chExt cx="7954543" cy="2040256"/>
            </a:xfrm>
            <a:noFill/>
          </p:grpSpPr>
          <p:sp>
            <p:nvSpPr>
              <p:cNvPr id="10" name="Rectangle 9"/>
              <p:cNvSpPr/>
              <p:nvPr/>
            </p:nvSpPr>
            <p:spPr>
              <a:xfrm>
                <a:off x="853081" y="4629104"/>
                <a:ext cx="7954543" cy="20402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40024" y="4730368"/>
                <a:ext cx="7422976" cy="6611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r>
                  <a:rPr lang="en-US" sz="1200" b="1" dirty="0"/>
                  <a:t>B</a:t>
                </a:r>
                <a:r>
                  <a:rPr lang="en-US" sz="1200" b="1" dirty="0" smtClean="0"/>
                  <a:t>enefiting from international best practices and experiences in the field of prosecution and the provision of protection and care to victims of violence.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140054" y="3212976"/>
              <a:ext cx="47961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II</a:t>
              </a:r>
              <a:endParaRPr lang="en-US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520" y="3709481"/>
            <a:ext cx="8259943" cy="1015663"/>
            <a:chOff x="920569" y="4293096"/>
            <a:chExt cx="8259943" cy="1015663"/>
          </a:xfrm>
        </p:grpSpPr>
        <p:sp>
          <p:nvSpPr>
            <p:cNvPr id="5" name="Rectangle 4"/>
            <p:cNvSpPr/>
            <p:nvPr/>
          </p:nvSpPr>
          <p:spPr>
            <a:xfrm>
              <a:off x="1457298" y="4293096"/>
              <a:ext cx="77232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dirty="0" smtClean="0"/>
                <a:t>The Prosecutor General’s Office - in collaboration with several stakeholders -  is establishing a </a:t>
              </a:r>
              <a:r>
                <a:rPr lang="en-US" sz="1200" b="1" dirty="0"/>
                <a:t>national database system </a:t>
              </a:r>
              <a:r>
                <a:rPr lang="en-US" sz="1200" b="1" dirty="0" smtClean="0"/>
                <a:t>in the  different </a:t>
              </a:r>
              <a:r>
                <a:rPr lang="en-US" sz="1200" b="1" dirty="0"/>
                <a:t>prosecution offices that will allow </a:t>
              </a:r>
              <a:r>
                <a:rPr lang="en-US" sz="1200" b="1" dirty="0" smtClean="0"/>
                <a:t>for  monitoring and reporting on VAW cases at </a:t>
              </a:r>
              <a:r>
                <a:rPr lang="en-US" sz="1200" b="1" dirty="0"/>
                <a:t>all </a:t>
              </a:r>
              <a:r>
                <a:rPr lang="en-US" sz="1200" b="1" dirty="0" smtClean="0"/>
                <a:t>levels </a:t>
              </a:r>
              <a:r>
                <a:rPr lang="en-US" sz="1200" b="1" dirty="0"/>
                <a:t>of the judicial </a:t>
              </a:r>
              <a:r>
                <a:rPr lang="en-US" sz="1200" b="1" dirty="0" smtClean="0"/>
                <a:t>procedure. In addition,  the office is collaborating </a:t>
              </a:r>
              <a:r>
                <a:rPr lang="en-US" sz="1200" b="1" dirty="0"/>
                <a:t>with UNODC </a:t>
              </a:r>
              <a:r>
                <a:rPr lang="en-US" sz="1200" b="1" dirty="0" smtClean="0"/>
                <a:t>and has </a:t>
              </a:r>
              <a:r>
                <a:rPr lang="en-US" sz="1200" b="1" dirty="0"/>
                <a:t>approved a training manual for </a:t>
              </a:r>
              <a:r>
                <a:rPr lang="en-US" sz="1200" b="1" dirty="0" smtClean="0"/>
                <a:t>prosecutors.  A training program including the training of trainers is </a:t>
              </a:r>
              <a:r>
                <a:rPr lang="en-US" sz="1200" b="1" dirty="0"/>
                <a:t>about to start followed by a training of trainers program. 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0569" y="4377298"/>
              <a:ext cx="62709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III</a:t>
              </a:r>
              <a:endParaRPr lang="en-US" sz="4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83568" y="404664"/>
            <a:ext cx="66967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Pillar 4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Prosecution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" name="Picture 6" descr="Egyptian Public Prosecution Embl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3793683"/>
            <a:ext cx="490949" cy="56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1263352"/>
            <a:ext cx="7344816" cy="5334000"/>
          </a:xfrm>
          <a:prstGeom prst="rect">
            <a:avLst/>
          </a:prstGeom>
          <a:noFill/>
          <a:ln w="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636" y="1316142"/>
            <a:ext cx="7268616" cy="553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</a:pPr>
            <a:endParaRPr lang="en-US" b="1" dirty="0" smtClean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Criminalization of VAW&amp;G </a:t>
            </a:r>
            <a:r>
              <a:rPr lang="en-US" dirty="0" smtClean="0"/>
              <a:t>according </a:t>
            </a:r>
            <a:r>
              <a:rPr lang="en-US" dirty="0" smtClean="0"/>
              <a:t>to Article </a:t>
            </a:r>
            <a:r>
              <a:rPr lang="en-US" dirty="0" smtClean="0"/>
              <a:t>11 Constitution 2014  “Protection from all forms of Violence Against Women”</a:t>
            </a:r>
            <a:endParaRPr lang="en-US" dirty="0" smtClean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Criminalization of  FGM by Law  2008 </a:t>
            </a:r>
            <a:r>
              <a:rPr lang="en-US" dirty="0"/>
              <a:t>and 7 years later in 2015, for the first time, a doctor was convicted of FGM and was sentenced </a:t>
            </a:r>
            <a:endParaRPr lang="en-US" dirty="0" smtClean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Criminalization of  All forms of slavery and trafficking </a:t>
            </a:r>
            <a:r>
              <a:rPr lang="en-US" dirty="0" smtClean="0"/>
              <a:t>in human beings  Article 89 Constitution 2014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 Amendments to the Penal Code to strengthen the criminalization of Sexual Harassment </a:t>
            </a:r>
            <a:r>
              <a:rPr lang="en-US" dirty="0" smtClean="0"/>
              <a:t>in the Public Sphere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dirty="0"/>
              <a:t>Minister of Interior’s Decree No. 2180 for 2014 on the </a:t>
            </a:r>
            <a:r>
              <a:rPr lang="en-US" b="1" dirty="0">
                <a:solidFill>
                  <a:srgbClr val="0070C0"/>
                </a:solidFill>
              </a:rPr>
              <a:t>establishment of </a:t>
            </a:r>
            <a:r>
              <a:rPr lang="en-US" b="1" dirty="0" smtClean="0">
                <a:solidFill>
                  <a:srgbClr val="0070C0"/>
                </a:solidFill>
              </a:rPr>
              <a:t>VAW units in police stations </a:t>
            </a:r>
            <a:r>
              <a:rPr lang="en-US" dirty="0" smtClean="0"/>
              <a:t>in </a:t>
            </a:r>
            <a:r>
              <a:rPr lang="en-US" dirty="0"/>
              <a:t>all Security Directorates.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r>
              <a:rPr lang="en-US" dirty="0" smtClean="0"/>
              <a:t>In progress a Comprehensive </a:t>
            </a:r>
            <a:r>
              <a:rPr lang="en-US" b="1" dirty="0" smtClean="0">
                <a:solidFill>
                  <a:srgbClr val="0070C0"/>
                </a:solidFill>
              </a:rPr>
              <a:t>Law on VAW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romanUcPeriod"/>
            </a:pPr>
            <a:endParaRPr lang="en-US" sz="20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536" y="274638"/>
            <a:ext cx="7498080" cy="7921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520" y="135683"/>
            <a:ext cx="8250120" cy="1143000"/>
          </a:xfrm>
        </p:spPr>
        <p:txBody>
          <a:bodyPr/>
          <a:lstStyle/>
          <a:p>
            <a:r>
              <a:rPr lang="en-US" dirty="0" smtClean="0"/>
              <a:t>Legal Framework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144" y="1916832"/>
            <a:ext cx="7954543" cy="987316"/>
            <a:chOff x="1081953" y="2276872"/>
            <a:chExt cx="7954543" cy="987316"/>
          </a:xfrm>
        </p:grpSpPr>
        <p:grpSp>
          <p:nvGrpSpPr>
            <p:cNvPr id="3" name="Group 2"/>
            <p:cNvGrpSpPr/>
            <p:nvPr/>
          </p:nvGrpSpPr>
          <p:grpSpPr>
            <a:xfrm>
              <a:off x="1081953" y="2342599"/>
              <a:ext cx="7954543" cy="921589"/>
              <a:chOff x="853081" y="2690319"/>
              <a:chExt cx="7954543" cy="1323439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853081" y="2690319"/>
                <a:ext cx="7954543" cy="13234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endParaRPr lang="en-US" sz="1600" b="1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340024" y="2690319"/>
                <a:ext cx="7422976" cy="92815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r>
                  <a:rPr lang="en-US" sz="1200" b="1" dirty="0" smtClean="0"/>
                  <a:t>Conducting set </a:t>
                </a:r>
                <a:r>
                  <a:rPr lang="en-US" sz="1200" b="1" dirty="0"/>
                  <a:t>monthly field visits to different state entities housing women and girls </a:t>
                </a:r>
                <a:r>
                  <a:rPr lang="en-US" sz="1200" b="1" dirty="0" smtClean="0"/>
                  <a:t>such as the prisons to </a:t>
                </a:r>
                <a:r>
                  <a:rPr lang="en-US" sz="1200" b="1" dirty="0"/>
                  <a:t>monitor and assess </a:t>
                </a:r>
                <a:r>
                  <a:rPr lang="en-US" sz="1200" b="1" dirty="0" smtClean="0"/>
                  <a:t>their </a:t>
                </a:r>
                <a:r>
                  <a:rPr lang="en-US" sz="1200" b="1" dirty="0"/>
                  <a:t>situation and </a:t>
                </a:r>
                <a:r>
                  <a:rPr lang="en-US" sz="1200" b="1" dirty="0" smtClean="0"/>
                  <a:t>increase the </a:t>
                </a:r>
                <a:r>
                  <a:rPr lang="en-US" sz="1200" b="1" dirty="0"/>
                  <a:t>efficiency </a:t>
                </a:r>
                <a:r>
                  <a:rPr lang="en-US" sz="1200" b="1" dirty="0" smtClean="0"/>
                  <a:t>of the government in </a:t>
                </a:r>
                <a:r>
                  <a:rPr lang="en-US" sz="1200" b="1" dirty="0"/>
                  <a:t>combatting VAW.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15522" y="2276872"/>
              <a:ext cx="33214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</a:t>
              </a:r>
              <a:endParaRPr lang="en-US" sz="4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6623" y="2708920"/>
            <a:ext cx="7954543" cy="1424702"/>
            <a:chOff x="1044474" y="3140968"/>
            <a:chExt cx="7954543" cy="1424702"/>
          </a:xfrm>
        </p:grpSpPr>
        <p:grpSp>
          <p:nvGrpSpPr>
            <p:cNvPr id="4" name="Group 3"/>
            <p:cNvGrpSpPr/>
            <p:nvPr/>
          </p:nvGrpSpPr>
          <p:grpSpPr>
            <a:xfrm>
              <a:off x="1044474" y="3140968"/>
              <a:ext cx="7954543" cy="1424702"/>
              <a:chOff x="853081" y="4629104"/>
              <a:chExt cx="7954543" cy="2040256"/>
            </a:xfrm>
            <a:noFill/>
          </p:grpSpPr>
          <p:sp>
            <p:nvSpPr>
              <p:cNvPr id="10" name="Rectangle 9"/>
              <p:cNvSpPr/>
              <p:nvPr/>
            </p:nvSpPr>
            <p:spPr>
              <a:xfrm>
                <a:off x="853081" y="4629104"/>
                <a:ext cx="7954543" cy="20402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40024" y="4730368"/>
                <a:ext cx="7422976" cy="6611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 indent="0" algn="just">
                  <a:spcBef>
                    <a:spcPts val="600"/>
                  </a:spcBef>
                  <a:buSzPct val="80000"/>
                  <a:buNone/>
                </a:pPr>
                <a:r>
                  <a:rPr lang="en-US" sz="1200" b="1" dirty="0"/>
                  <a:t>B</a:t>
                </a:r>
                <a:r>
                  <a:rPr lang="en-US" sz="1200" b="1" dirty="0" smtClean="0"/>
                  <a:t>enefiting from international best practices and experiences in the field of prosecution and the provision of protection and care to victims of violence.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140054" y="3212976"/>
              <a:ext cx="47961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II</a:t>
              </a:r>
              <a:endParaRPr lang="en-US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520" y="3709481"/>
            <a:ext cx="8259943" cy="1015663"/>
            <a:chOff x="920569" y="4293096"/>
            <a:chExt cx="8259943" cy="1015663"/>
          </a:xfrm>
        </p:grpSpPr>
        <p:sp>
          <p:nvSpPr>
            <p:cNvPr id="5" name="Rectangle 4"/>
            <p:cNvSpPr/>
            <p:nvPr/>
          </p:nvSpPr>
          <p:spPr>
            <a:xfrm>
              <a:off x="1457298" y="4293096"/>
              <a:ext cx="77232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dirty="0" smtClean="0"/>
                <a:t>The Prosecutor General’s Office - in collaboration with several stakeholders -  is establishing a </a:t>
              </a:r>
              <a:r>
                <a:rPr lang="en-US" sz="1200" b="1" dirty="0"/>
                <a:t>national database system </a:t>
              </a:r>
              <a:r>
                <a:rPr lang="en-US" sz="1200" b="1" dirty="0" smtClean="0"/>
                <a:t>in the  different </a:t>
              </a:r>
              <a:r>
                <a:rPr lang="en-US" sz="1200" b="1" dirty="0"/>
                <a:t>prosecution offices that will allow </a:t>
              </a:r>
              <a:r>
                <a:rPr lang="en-US" sz="1200" b="1" dirty="0" smtClean="0"/>
                <a:t>for  monitoring and reporting on VAW cases at </a:t>
              </a:r>
              <a:r>
                <a:rPr lang="en-US" sz="1200" b="1" dirty="0"/>
                <a:t>all </a:t>
              </a:r>
              <a:r>
                <a:rPr lang="en-US" sz="1200" b="1" dirty="0" smtClean="0"/>
                <a:t>levels </a:t>
              </a:r>
              <a:r>
                <a:rPr lang="en-US" sz="1200" b="1" dirty="0"/>
                <a:t>of the judicial </a:t>
              </a:r>
              <a:r>
                <a:rPr lang="en-US" sz="1200" b="1" dirty="0" smtClean="0"/>
                <a:t>procedure. In addition,  the office is collaborating </a:t>
              </a:r>
              <a:r>
                <a:rPr lang="en-US" sz="1200" b="1" dirty="0"/>
                <a:t>with UNODC </a:t>
              </a:r>
              <a:r>
                <a:rPr lang="en-US" sz="1200" b="1" dirty="0" smtClean="0"/>
                <a:t>and has </a:t>
              </a:r>
              <a:r>
                <a:rPr lang="en-US" sz="1200" b="1" dirty="0"/>
                <a:t>approved a training manual for </a:t>
              </a:r>
              <a:r>
                <a:rPr lang="en-US" sz="1200" b="1" dirty="0" smtClean="0"/>
                <a:t>prosecutors.  A training program including the training of trainers is </a:t>
              </a:r>
              <a:r>
                <a:rPr lang="en-US" sz="1200" b="1" dirty="0"/>
                <a:t>about to start followed by a training of trainers program. 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0569" y="4377298"/>
              <a:ext cx="62709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  <a:latin typeface="Copperplate Gothic Light" panose="020E0507020206020404" pitchFamily="34" charset="0"/>
                </a:rPr>
                <a:t>III</a:t>
              </a:r>
              <a:endParaRPr lang="en-US" sz="4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83568" y="404664"/>
            <a:ext cx="66967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Pillar 4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Prosecution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" name="Picture 6" descr="Egyptian Public Prosecution Embl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3793683"/>
            <a:ext cx="490949" cy="56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057400"/>
            <a:ext cx="749808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Thank You for Your Attention.</a:t>
            </a:r>
            <a:br>
              <a:rPr lang="en-US" sz="3600" dirty="0" smtClean="0"/>
            </a:br>
            <a:r>
              <a:rPr lang="en-US" sz="3600" dirty="0" smtClean="0"/>
              <a:t>For more information, please visit our website or contact us via email.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b="1" dirty="0" smtClean="0"/>
              <a:t>The National Council for Women</a:t>
            </a:r>
            <a:r>
              <a:rPr lang="en-US" sz="3100" dirty="0" smtClean="0"/>
              <a:t>, </a:t>
            </a:r>
            <a:r>
              <a:rPr lang="en-US" sz="3100" b="1" dirty="0" smtClean="0"/>
              <a:t>Egypt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en-US" sz="2700" dirty="0" smtClean="0">
                <a:effectLst/>
                <a:hlinkClick r:id="rId2"/>
              </a:rPr>
              <a:t>www.ncwegypt.com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en-US" sz="2700" dirty="0" smtClean="0">
                <a:effectLst/>
                <a:hlinkClick r:id="rId3"/>
              </a:rPr>
              <a:t>ncw@ncwegypt.com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12" y="355045"/>
            <a:ext cx="7498080" cy="1143000"/>
          </a:xfrm>
        </p:spPr>
        <p:txBody>
          <a:bodyPr/>
          <a:lstStyle/>
          <a:p>
            <a:r>
              <a:rPr lang="en-US" dirty="0" smtClean="0"/>
              <a:t>Policy and Strategic Framework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7704856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 </a:t>
            </a:r>
            <a:r>
              <a:rPr lang="en-US" dirty="0"/>
              <a:t>Strategy to Combat Violence against </a:t>
            </a:r>
            <a:r>
              <a:rPr lang="en-US" dirty="0" smtClean="0"/>
              <a:t>Women</a:t>
            </a:r>
          </a:p>
          <a:p>
            <a:pPr marL="82296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National </a:t>
            </a:r>
            <a:r>
              <a:rPr lang="en-US" dirty="0"/>
              <a:t>Strategy for FGM </a:t>
            </a:r>
            <a:r>
              <a:rPr lang="en-US" dirty="0" smtClean="0"/>
              <a:t>Abandonment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Preventing and addressing social norms and stereotypes that condone gender inequality, discrimination and violence; and</a:t>
            </a:r>
          </a:p>
          <a:p>
            <a:pPr marL="82296" lvl="0" indent="0">
              <a:buNone/>
            </a:pPr>
            <a:endParaRPr lang="en-GB" dirty="0" smtClean="0"/>
          </a:p>
          <a:p>
            <a:pPr lvl="0"/>
            <a:r>
              <a:rPr lang="en-US" b="1" dirty="0" smtClean="0"/>
              <a:t> </a:t>
            </a:r>
            <a:r>
              <a:rPr lang="en-US" dirty="0" smtClean="0"/>
              <a:t>Launching public mobilization and national campaigns to promote gender equality.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11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8676" y="3520032"/>
            <a:ext cx="6781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cs typeface="Arial" pitchFamily="34" charset="0"/>
              </a:rPr>
              <a:t>The National Strategy</a:t>
            </a: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cs typeface="Arial" pitchFamily="34" charset="0"/>
              </a:rPr>
              <a:t>To Combat VAW</a:t>
            </a:r>
            <a:endParaRPr lang="en-US" sz="4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618419"/>
            <a:ext cx="7772400" cy="16906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1524000"/>
            <a:ext cx="71229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sz="2000" dirty="0" smtClean="0"/>
              <a:t>Led by NCW </a:t>
            </a:r>
            <a:r>
              <a:rPr lang="en-US" sz="2000" dirty="0" smtClean="0"/>
              <a:t>in cooperation with 12 ministries in addition to civil society organizations.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sz="2000" dirty="0" smtClean="0"/>
              <a:t>Cooperation </a:t>
            </a:r>
            <a:r>
              <a:rPr lang="en-US" sz="2000" dirty="0" smtClean="0"/>
              <a:t>agreements were signed between the NCW and these entities to execute the yearly action plans agreed upon until 2020.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771545"/>
              </p:ext>
            </p:extLst>
          </p:nvPr>
        </p:nvGraphicFramePr>
        <p:xfrm>
          <a:off x="169328" y="3057847"/>
          <a:ext cx="7696200" cy="447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-29508" y="3645024"/>
            <a:ext cx="77698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US" sz="600" dirty="0"/>
          </a:p>
          <a:p>
            <a:pPr lvl="1" algn="just"/>
            <a:r>
              <a:rPr lang="en-US" sz="2000" dirty="0" smtClean="0"/>
              <a:t>The Four Pillars of the National Strategy to Combat VAW 2015-2020 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274638"/>
            <a:ext cx="7498080" cy="792162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Strategy to Combat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VAW</a:t>
            </a:r>
          </a:p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2015- 2020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6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622" y="2999185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622" y="2008585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1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622" y="4038164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3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8676" y="2236802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en-US" sz="2000" b="1" dirty="0" smtClean="0"/>
              <a:t>Public Awareness &amp; Educational Campaigns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958552" y="306896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600"/>
              </a:spcBef>
              <a:buSzPct val="80000"/>
            </a:pPr>
            <a:r>
              <a:rPr lang="en-US" sz="2000" b="1" dirty="0" smtClean="0"/>
              <a:t>Utilization and Development of Communication Technologies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1030560" y="4253026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cs typeface="Arial" pitchFamily="34" charset="0"/>
              </a:rPr>
              <a:t>Strengthening Laws and Regulations</a:t>
            </a: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5267270"/>
            <a:ext cx="3534544" cy="8260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35496" y="4077072"/>
            <a:ext cx="3505200" cy="1023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4100164" y="2307644"/>
            <a:ext cx="392822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840" y="2295068"/>
            <a:ext cx="3505200" cy="1652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-468560" y="237746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lvl="3" algn="just">
              <a:spcBef>
                <a:spcPts val="600"/>
              </a:spcBef>
              <a:buSzPct val="80000"/>
            </a:pPr>
            <a:r>
              <a:rPr lang="en-US" sz="1600" dirty="0" smtClean="0"/>
              <a:t>I. Making media figures, religious preachers and educational institutions aware of VAW&amp; G and its detrimental impact on the development of communities and nations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5496" y="4023320"/>
            <a:ext cx="3509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1200"/>
              </a:spcBef>
              <a:buSzPct val="80000"/>
            </a:pPr>
            <a:r>
              <a:rPr lang="en-US" sz="1600" dirty="0" smtClean="0"/>
              <a:t>II.  Providing awareness </a:t>
            </a:r>
            <a:r>
              <a:rPr lang="en-US" sz="1600" dirty="0"/>
              <a:t>sessions on VAW </a:t>
            </a:r>
            <a:r>
              <a:rPr lang="en-US" sz="1600" dirty="0" smtClean="0"/>
              <a:t>for school </a:t>
            </a:r>
            <a:r>
              <a:rPr lang="en-US" sz="1600" dirty="0"/>
              <a:t>teachers and school </a:t>
            </a:r>
            <a:r>
              <a:rPr lang="en-US" sz="1600" dirty="0" smtClean="0"/>
              <a:t>student leaders </a:t>
            </a:r>
            <a:r>
              <a:rPr lang="en-US" sz="1600" dirty="0"/>
              <a:t>in cooperation with the Ministry of Education.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552" y="5238328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indent="0" algn="just">
              <a:spcBef>
                <a:spcPts val="600"/>
              </a:spcBef>
              <a:buSzPct val="80000"/>
              <a:buNone/>
            </a:pPr>
            <a:r>
              <a:rPr lang="en-US" sz="1600" dirty="0" smtClean="0"/>
              <a:t>III. Organizing 27 conferences  entitled “Towards a secure </a:t>
            </a:r>
            <a:r>
              <a:rPr lang="en-US" sz="1600" dirty="0"/>
              <a:t>life for Egyptian </a:t>
            </a:r>
            <a:r>
              <a:rPr lang="en-US" sz="1600" dirty="0" smtClean="0"/>
              <a:t>Women”.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532584" y="2307644"/>
            <a:ext cx="44958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/>
              <a:t>Providing basic information on </a:t>
            </a:r>
            <a:r>
              <a:rPr lang="en-US" sz="1400" dirty="0" smtClean="0"/>
              <a:t>VAW&amp;G </a:t>
            </a:r>
            <a:r>
              <a:rPr lang="en-US" sz="1400" dirty="0"/>
              <a:t>from different </a:t>
            </a:r>
            <a:r>
              <a:rPr lang="en-US" sz="1400" dirty="0" smtClean="0"/>
              <a:t>perspectives.</a:t>
            </a:r>
            <a:endParaRPr lang="en-US" sz="1400" dirty="0"/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/>
              <a:t>R</a:t>
            </a:r>
            <a:r>
              <a:rPr lang="en-US" sz="1400" dirty="0" smtClean="0"/>
              <a:t>aising awareness about </a:t>
            </a:r>
            <a:r>
              <a:rPr lang="en-US" sz="1400" dirty="0"/>
              <a:t>the need to change the </a:t>
            </a:r>
            <a:r>
              <a:rPr lang="en-US" sz="1400" dirty="0" smtClean="0"/>
              <a:t>culture and practices leading </a:t>
            </a:r>
            <a:r>
              <a:rPr lang="en-US" sz="1400" dirty="0"/>
              <a:t>to </a:t>
            </a:r>
            <a:r>
              <a:rPr lang="en-US" sz="1400" dirty="0" smtClean="0"/>
              <a:t>VAW &amp;G.</a:t>
            </a:r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 smtClean="0"/>
              <a:t>Presenting </a:t>
            </a:r>
            <a:r>
              <a:rPr lang="en-US" sz="1400" dirty="0"/>
              <a:t>positive </a:t>
            </a:r>
            <a:r>
              <a:rPr lang="en-US" sz="1400" dirty="0" smtClean="0"/>
              <a:t>models in combatting VAW&amp;G.</a:t>
            </a:r>
            <a:endParaRPr lang="en-US" sz="1400" dirty="0"/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 smtClean="0"/>
              <a:t>Supporting the </a:t>
            </a:r>
            <a:r>
              <a:rPr lang="en-US" sz="1400" dirty="0"/>
              <a:t>legal </a:t>
            </a:r>
            <a:r>
              <a:rPr lang="en-US" sz="1400" dirty="0" smtClean="0"/>
              <a:t>rights of survivors</a:t>
            </a:r>
            <a:endParaRPr lang="en-US" sz="1400" dirty="0"/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 smtClean="0"/>
              <a:t>Rehabilitating battered </a:t>
            </a:r>
            <a:r>
              <a:rPr lang="en-US" sz="1400" dirty="0"/>
              <a:t>women and girls &amp; </a:t>
            </a:r>
            <a:r>
              <a:rPr lang="en-US" sz="1400" dirty="0" smtClean="0"/>
              <a:t>empowering </a:t>
            </a:r>
            <a:r>
              <a:rPr lang="en-US" sz="1400" dirty="0"/>
              <a:t>them economically. </a:t>
            </a:r>
            <a:r>
              <a:rPr lang="en-US" sz="1400" dirty="0" smtClean="0"/>
              <a:t>  </a:t>
            </a:r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 smtClean="0"/>
              <a:t>Emphasizing the the detrimental impact of VAW&amp;G </a:t>
            </a:r>
            <a:r>
              <a:rPr lang="en-US" sz="1400" dirty="0"/>
              <a:t>on women, the family and the </a:t>
            </a:r>
            <a:r>
              <a:rPr lang="en-US" sz="1400" dirty="0" smtClean="0"/>
              <a:t>community.</a:t>
            </a:r>
          </a:p>
          <a:p>
            <a:pPr marL="768096" lvl="3" indent="-228600" algn="just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400" dirty="0" smtClean="0"/>
              <a:t>Supporting the efforts of pubic institutions and </a:t>
            </a:r>
            <a:r>
              <a:rPr lang="en-US" sz="1400" dirty="0"/>
              <a:t>civil </a:t>
            </a:r>
            <a:r>
              <a:rPr lang="en-US" sz="1400" dirty="0" smtClean="0"/>
              <a:t>organizations to address VAW&amp;G.</a:t>
            </a:r>
          </a:p>
        </p:txBody>
      </p:sp>
      <p:sp>
        <p:nvSpPr>
          <p:cNvPr id="10" name="Pentagon 9"/>
          <p:cNvSpPr/>
          <p:nvPr/>
        </p:nvSpPr>
        <p:spPr>
          <a:xfrm>
            <a:off x="3612704" y="2295068"/>
            <a:ext cx="383232" cy="379822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1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8676" y="1136937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en-US" sz="2000" b="1" dirty="0" smtClean="0"/>
              <a:t>Public Awareness &amp; Educational Campaigns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9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939" y="2232083"/>
            <a:ext cx="7003397" cy="50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1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1600" dirty="0">
                <a:solidFill>
                  <a:schemeClr val="tx1"/>
                </a:solidFill>
              </a:rPr>
              <a:t>Developing a </a:t>
            </a:r>
            <a:r>
              <a:rPr lang="en-US" sz="1600" dirty="0" smtClean="0">
                <a:solidFill>
                  <a:schemeClr val="tx1"/>
                </a:solidFill>
              </a:rPr>
              <a:t>communication </a:t>
            </a:r>
            <a:r>
              <a:rPr lang="en-US" sz="1600" dirty="0">
                <a:solidFill>
                  <a:schemeClr val="tx1"/>
                </a:solidFill>
              </a:rPr>
              <a:t>strategy to combat </a:t>
            </a:r>
            <a:r>
              <a:rPr lang="en-US" sz="1600" dirty="0" smtClean="0">
                <a:solidFill>
                  <a:schemeClr val="tx1"/>
                </a:solidFill>
              </a:rPr>
              <a:t>VAW&amp;G that includes: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2938" y="5184711"/>
            <a:ext cx="7003397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1" algn="just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938" y="2872603"/>
            <a:ext cx="700339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8046" lvl="1" indent="-285750" algn="just"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§"/>
            </a:pPr>
            <a:r>
              <a:rPr lang="en-US" sz="1600" dirty="0" smtClean="0"/>
              <a:t>A nationwide </a:t>
            </a:r>
            <a:r>
              <a:rPr lang="en-US" sz="1600" dirty="0"/>
              <a:t>media </a:t>
            </a:r>
            <a:r>
              <a:rPr lang="en-US" sz="1600" dirty="0" smtClean="0"/>
              <a:t>campaign emphasizing the </a:t>
            </a:r>
            <a:r>
              <a:rPr lang="en-US" sz="1600" dirty="0"/>
              <a:t>need to combat </a:t>
            </a:r>
            <a:r>
              <a:rPr lang="en-US" sz="1600" dirty="0" smtClean="0"/>
              <a:t>VAW and promoting women’s basic right to be safe.  </a:t>
            </a:r>
          </a:p>
          <a:p>
            <a:pPr marL="368046" lvl="1" indent="-285750" algn="just"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§"/>
            </a:pPr>
            <a:r>
              <a:rPr lang="en-US" sz="1600" dirty="0" smtClean="0"/>
              <a:t>Social Innovation </a:t>
            </a:r>
            <a:r>
              <a:rPr lang="en-US" sz="1600" dirty="0" smtClean="0"/>
              <a:t>camps engaging youth in finding solutions to combat VAW</a:t>
            </a:r>
          </a:p>
          <a:p>
            <a:pPr marL="368046" lvl="1" indent="-285750" algn="just"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§"/>
            </a:pPr>
            <a:r>
              <a:rPr lang="en-US" sz="1600" dirty="0" smtClean="0"/>
              <a:t>Using </a:t>
            </a:r>
            <a:r>
              <a:rPr lang="en-US" sz="1600" dirty="0"/>
              <a:t>Mobile and GIS technologies to facilitate VAW&amp;G case reporting, management and public consultation </a:t>
            </a:r>
            <a:r>
              <a:rPr lang="en-US" sz="1600" dirty="0" smtClean="0"/>
              <a:t>requests</a:t>
            </a:r>
          </a:p>
          <a:p>
            <a:pPr marL="368046" lvl="1" indent="-285750" algn="just"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§"/>
            </a:pPr>
            <a:r>
              <a:rPr lang="en-US" sz="1600" dirty="0" smtClean="0"/>
              <a:t>The use of Social </a:t>
            </a:r>
            <a:r>
              <a:rPr lang="en-US" sz="1600" dirty="0"/>
              <a:t>Media to raise public awareness and promote NCW support  </a:t>
            </a:r>
            <a:r>
              <a:rPr lang="en-US" sz="1600" dirty="0" smtClean="0"/>
              <a:t>services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8676" y="1136937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600"/>
              </a:spcBef>
              <a:buSzPct val="80000"/>
            </a:pPr>
            <a:r>
              <a:rPr lang="en-US" sz="2000" b="1" dirty="0"/>
              <a:t>Utilization and Development of I</a:t>
            </a:r>
            <a:r>
              <a:rPr lang="en-US" sz="2000" b="1" dirty="0" smtClean="0"/>
              <a:t>nnovative Communication </a:t>
            </a:r>
            <a:r>
              <a:rPr lang="en-US" sz="2000" b="1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14640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972681"/>
            <a:ext cx="7620000" cy="4595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6914" y="2121237"/>
            <a:ext cx="251460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The “</a:t>
            </a:r>
            <a:r>
              <a:rPr lang="en-US" sz="1200" dirty="0" err="1" smtClean="0"/>
              <a:t>Mateskotoush</a:t>
            </a:r>
            <a:r>
              <a:rPr lang="en-US" sz="1200" dirty="0" smtClean="0"/>
              <a:t>” national media campaign billboard, which displays a woman with a clear face during daylight, changes at night when the billboard lights up, showing  signs of battering on the woman’s face. In addition, the NCW helpline numbers, and a line highlighting that VAW is punishable by law in Egypt</a:t>
            </a:r>
            <a:r>
              <a:rPr lang="en-US" sz="1200" dirty="0"/>
              <a:t> </a:t>
            </a:r>
            <a:r>
              <a:rPr lang="en-US" sz="1200" dirty="0" smtClean="0"/>
              <a:t>appear.</a:t>
            </a:r>
          </a:p>
          <a:p>
            <a:endParaRPr lang="en-US" dirty="0" smtClean="0"/>
          </a:p>
          <a:p>
            <a:pPr marL="0" lvl="1"/>
            <a:r>
              <a:rPr lang="en-US" sz="1200" dirty="0" smtClean="0"/>
              <a:t>The campaign encouraged citizens to speak up and </a:t>
            </a:r>
            <a:r>
              <a:rPr lang="en-US" sz="1200" dirty="0"/>
              <a:t>use the </a:t>
            </a:r>
            <a:r>
              <a:rPr lang="en-US" sz="1200" dirty="0" smtClean="0"/>
              <a:t>NCW helpline to </a:t>
            </a:r>
            <a:r>
              <a:rPr lang="en-US" sz="1200" dirty="0"/>
              <a:t>report and request legal </a:t>
            </a:r>
            <a:r>
              <a:rPr lang="en-US" sz="1200" dirty="0" smtClean="0"/>
              <a:t>and psychological help</a:t>
            </a:r>
            <a:r>
              <a:rPr lang="en-US" sz="1200" dirty="0"/>
              <a:t>; </a:t>
            </a:r>
            <a:r>
              <a:rPr lang="en-AU" sz="1200" dirty="0"/>
              <a:t>reaching thousands of likes on social media, with an estimated viewership of 1.7 million for TV and radio ads</a:t>
            </a:r>
            <a:r>
              <a:rPr lang="en-AU" sz="1200" dirty="0" smtClean="0"/>
              <a:t>.</a:t>
            </a:r>
            <a:endParaRPr lang="en-US" sz="1200" dirty="0"/>
          </a:p>
        </p:txBody>
      </p:sp>
      <p:pic>
        <p:nvPicPr>
          <p:cNvPr id="19" name="Picture 2" descr="C:\Users\Amina.Adel\Desktop\CSW_PPT\mateskot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1" y="2058382"/>
            <a:ext cx="4433658" cy="44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58288" y="5490914"/>
            <a:ext cx="2513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There was a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25%</a:t>
            </a:r>
            <a:r>
              <a:rPr lang="en-US" sz="1200" b="1" dirty="0" smtClean="0"/>
              <a:t> </a:t>
            </a:r>
            <a:r>
              <a:rPr lang="en-US" sz="1200" dirty="0" smtClean="0"/>
              <a:t>increase in incoming phone calls to the NCW Ombudsmen Office hotlines after</a:t>
            </a:r>
          </a:p>
          <a:p>
            <a:r>
              <a:rPr lang="en-US" sz="1200" dirty="0" smtClean="0"/>
              <a:t> the campaign advertised them.</a:t>
            </a:r>
          </a:p>
          <a:p>
            <a:endParaRPr lang="en-US" sz="12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5536" y="404664"/>
            <a:ext cx="40259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Pillar I – VAW Prevention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622" y="908720"/>
            <a:ext cx="6286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</a:rPr>
              <a:t>2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8676" y="1136937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 algn="just">
              <a:spcBef>
                <a:spcPts val="600"/>
              </a:spcBef>
              <a:buSzPct val="80000"/>
            </a:pPr>
            <a:r>
              <a:rPr lang="en-US" sz="2000" b="1" dirty="0"/>
              <a:t>Utilization and Development of Communication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359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6144</TotalTime>
  <Words>1752</Words>
  <Application>Microsoft Office PowerPoint</Application>
  <PresentationFormat>On-screen Show (4:3)</PresentationFormat>
  <Paragraphs>188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Copperplate Gothic Light</vt:lpstr>
      <vt:lpstr>Gill Sans MT</vt:lpstr>
      <vt:lpstr>Majalla UI</vt:lpstr>
      <vt:lpstr>Verdana</vt:lpstr>
      <vt:lpstr>Wingdings</vt:lpstr>
      <vt:lpstr>Wingdings 2</vt:lpstr>
      <vt:lpstr>Solstice</vt:lpstr>
      <vt:lpstr>PowerPoint Presentation</vt:lpstr>
      <vt:lpstr>Legal Framework </vt:lpstr>
      <vt:lpstr>Policy and Strategic Framework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Attention. For more information, please visit our website or contact us via email.   The National Council for Women, Egypt www.ncwegypt.com ncw@ncwegypt.com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</dc:creator>
  <cp:lastModifiedBy>Maya Morsy</cp:lastModifiedBy>
  <cp:revision>416</cp:revision>
  <dcterms:created xsi:type="dcterms:W3CDTF">2016-01-19T09:26:30Z</dcterms:created>
  <dcterms:modified xsi:type="dcterms:W3CDTF">2016-03-15T03:09:04Z</dcterms:modified>
</cp:coreProperties>
</file>