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3" r:id="rId4"/>
    <p:sldId id="264" r:id="rId5"/>
    <p:sldId id="266" r:id="rId6"/>
    <p:sldId id="267" r:id="rId7"/>
    <p:sldId id="271" r:id="rId8"/>
    <p:sldId id="268" r:id="rId9"/>
    <p:sldId id="269" r:id="rId10"/>
    <p:sldId id="270" r:id="rId11"/>
    <p:sldId id="272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91" r:id="rId28"/>
    <p:sldId id="307" r:id="rId29"/>
    <p:sldId id="292" r:id="rId30"/>
    <p:sldId id="302" r:id="rId31"/>
    <p:sldId id="304" r:id="rId32"/>
    <p:sldId id="308" r:id="rId33"/>
  </p:sldIdLst>
  <p:sldSz cx="12179300" cy="9134475" type="ledger"/>
  <p:notesSz cx="6950075" cy="9236075"/>
  <p:defaultTextStyle>
    <a:defPPr marL="0" marR="0" indent="0" algn="l" defTabSz="85633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10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14084" algn="ctr" defTabSz="54710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28168" algn="ctr" defTabSz="54710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42252" algn="ctr" defTabSz="54710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856336" algn="ctr" defTabSz="54710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070420" algn="ctr" defTabSz="54710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284503" algn="ctr" defTabSz="54710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498587" algn="ctr" defTabSz="54710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712671" algn="ctr" defTabSz="54710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20" y="72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4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4.pn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4.pn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18.png"/><Relationship Id="rId1" Type="http://schemas.openxmlformats.org/officeDocument/2006/relationships/image" Target="../media/image14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21825381097707E-2"/>
          <c:y val="2.4719862205790286E-2"/>
          <c:w val="0.93099522318538608"/>
          <c:h val="0.751527694562302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Once or twice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800" b="0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Sheet1!$F$3:$F$6</c:f>
              <c:numCache>
                <c:formatCode>General</c:formatCode>
                <c:ptCount val="4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</c:numCache>
            </c:numRef>
          </c:cat>
          <c:val>
            <c:numRef>
              <c:f>Sheet1!$G$3:$G$6</c:f>
              <c:numCache>
                <c:formatCode>General</c:formatCode>
                <c:ptCount val="4"/>
                <c:pt idx="0">
                  <c:v>17.100000000000001</c:v>
                </c:pt>
                <c:pt idx="1">
                  <c:v>15.8</c:v>
                </c:pt>
                <c:pt idx="2">
                  <c:v>16.100000000000001</c:v>
                </c:pt>
                <c:pt idx="3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Many times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800" b="0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Sheet1!$F$3:$F$6</c:f>
              <c:numCache>
                <c:formatCode>General</c:formatCode>
                <c:ptCount val="4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</c:numCache>
            </c:numRef>
          </c:cat>
          <c:val>
            <c:numRef>
              <c:f>Sheet1!$H$3:$H$6</c:f>
              <c:numCache>
                <c:formatCode>General</c:formatCode>
                <c:ptCount val="4"/>
                <c:pt idx="0">
                  <c:v>3.8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552336"/>
        <c:axId val="186552728"/>
      </c:barChart>
      <c:catAx>
        <c:axId val="1865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52728"/>
        <c:crosses val="autoZero"/>
        <c:auto val="1"/>
        <c:lblAlgn val="ctr"/>
        <c:lblOffset val="100"/>
        <c:noMultiLvlLbl val="0"/>
      </c:catAx>
      <c:valAx>
        <c:axId val="18655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24203408127945"/>
          <c:y val="0.89008650359225427"/>
          <c:w val="0.66021674017789911"/>
          <c:h val="0.100924455605640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36482939632549E-2"/>
          <c:y val="9.4383372637759838E-2"/>
          <c:w val="0.90286357219642543"/>
          <c:h val="0.82136547088210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Once or twice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800" b="0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Sheet1!$A$10:$A$13</c:f>
              <c:numCache>
                <c:formatCode>General</c:formatCode>
                <c:ptCount val="4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</c:numCache>
            </c:num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7</c:v>
                </c:pt>
                <c:pt idx="1">
                  <c:v>7.9</c:v>
                </c:pt>
                <c:pt idx="2">
                  <c:v>6.5</c:v>
                </c:pt>
                <c:pt idx="3">
                  <c:v>2.9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Many times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800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Sheet1!$A$10:$A$13</c:f>
              <c:numCache>
                <c:formatCode>General</c:formatCode>
                <c:ptCount val="4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</c:numCache>
            </c:num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2.9</c:v>
                </c:pt>
                <c:pt idx="1">
                  <c:v>2.8</c:v>
                </c:pt>
                <c:pt idx="2">
                  <c:v>2.7</c:v>
                </c:pt>
                <c:pt idx="3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378104"/>
        <c:axId val="196378496"/>
      </c:barChart>
      <c:catAx>
        <c:axId val="19637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78496"/>
        <c:crosses val="autoZero"/>
        <c:auto val="1"/>
        <c:lblAlgn val="ctr"/>
        <c:lblOffset val="100"/>
        <c:noMultiLvlLbl val="0"/>
      </c:catAx>
      <c:valAx>
        <c:axId val="1963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7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04256808253742"/>
          <c:y val="4.9399855212976844E-2"/>
          <c:w val="0.60424238385375151"/>
          <c:h val="5.6286942803973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3874200000000006E-2"/>
          <c:y val="9.0908199999999995E-2"/>
          <c:w val="0.93112600000000001"/>
          <c:h val="0.792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6350" cap="flat">
              <a:noFill/>
              <a:miter lim="400000"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87</c:v>
                </c:pt>
                <c:pt idx="1">
                  <c:v>102</c:v>
                </c:pt>
                <c:pt idx="2">
                  <c:v>103</c:v>
                </c:pt>
                <c:pt idx="3">
                  <c:v>121</c:v>
                </c:pt>
                <c:pt idx="4">
                  <c:v>124</c:v>
                </c:pt>
                <c:pt idx="5">
                  <c:v>171</c:v>
                </c:pt>
                <c:pt idx="6">
                  <c:v>179</c:v>
                </c:pt>
                <c:pt idx="7">
                  <c:v>180</c:v>
                </c:pt>
                <c:pt idx="8">
                  <c:v>182</c:v>
                </c:pt>
                <c:pt idx="9">
                  <c:v>194</c:v>
                </c:pt>
                <c:pt idx="10">
                  <c:v>210</c:v>
                </c:pt>
                <c:pt idx="11">
                  <c:v>223</c:v>
                </c:pt>
                <c:pt idx="12">
                  <c:v>238</c:v>
                </c:pt>
                <c:pt idx="13">
                  <c:v>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196379280"/>
        <c:axId val="297933184"/>
      </c:barChart>
      <c:catAx>
        <c:axId val="196379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B8B8B8"/>
            </a:solidFill>
            <a:prstDash val="solid"/>
            <a:miter lim="400000"/>
          </a:ln>
        </c:spPr>
        <c:txPr>
          <a:bodyPr rot="0"/>
          <a:lstStyle/>
          <a:p>
            <a:pPr>
              <a:defRPr lang="ja-JP" sz="2400" b="0" i="0" u="none" strike="noStrike">
                <a:solidFill>
                  <a:srgbClr val="565F54"/>
                </a:solidFill>
                <a:latin typeface="Palatino"/>
              </a:defRPr>
            </a:pPr>
            <a:endParaRPr lang="en-US"/>
          </a:p>
        </c:txPr>
        <c:crossAx val="297933184"/>
        <c:crosses val="autoZero"/>
        <c:auto val="1"/>
        <c:lblAlgn val="ctr"/>
        <c:lblOffset val="100"/>
        <c:noMultiLvlLbl val="1"/>
      </c:catAx>
      <c:valAx>
        <c:axId val="29793318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lang="ja-JP" sz="2400" b="0" i="0" u="none" strike="noStrike">
                <a:solidFill>
                  <a:srgbClr val="565F54"/>
                </a:solidFill>
                <a:latin typeface="Palatino"/>
              </a:defRPr>
            </a:pPr>
            <a:endParaRPr lang="en-US"/>
          </a:p>
        </c:txPr>
        <c:crossAx val="196379280"/>
        <c:crosses val="autoZero"/>
        <c:crossBetween val="between"/>
        <c:majorUnit val="65"/>
        <c:minorUnit val="32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7.8383099999999997E-2"/>
          <c:y val="0"/>
          <c:w val="0.87311099999999997"/>
          <c:h val="0.10633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lang="ja-JP" sz="2600" b="0" i="0" u="none" strike="noStrike">
              <a:solidFill>
                <a:srgbClr val="565F54"/>
              </a:solidFill>
              <a:latin typeface="Palatino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2651799999999994E-2"/>
          <c:y val="7.2285799999999997E-2"/>
          <c:w val="0.93234799999999995"/>
          <c:h val="0.832083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Shelters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6350" cap="flat">
              <a:noFill/>
              <a:miter lim="400000"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1986</c:v>
                </c:pt>
                <c:pt idx="1">
                  <c:v>1991-2000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14</c:v>
                </c:pt>
                <c:pt idx="2">
                  <c:v>35</c:v>
                </c:pt>
                <c:pt idx="3">
                  <c:v>55</c:v>
                </c:pt>
                <c:pt idx="4">
                  <c:v>77</c:v>
                </c:pt>
                <c:pt idx="5">
                  <c:v>81</c:v>
                </c:pt>
                <c:pt idx="6">
                  <c:v>93</c:v>
                </c:pt>
                <c:pt idx="7">
                  <c:v>102</c:v>
                </c:pt>
                <c:pt idx="8">
                  <c:v>105</c:v>
                </c:pt>
                <c:pt idx="9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97933968"/>
        <c:axId val="297934360"/>
      </c:barChart>
      <c:catAx>
        <c:axId val="29793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B8B8B8"/>
            </a:solidFill>
            <a:prstDash val="solid"/>
            <a:miter lim="400000"/>
          </a:ln>
        </c:spPr>
        <c:txPr>
          <a:bodyPr rot="0"/>
          <a:lstStyle/>
          <a:p>
            <a:pPr>
              <a:defRPr lang="ja-JP" sz="2400" b="0" i="0" u="none" strike="noStrike">
                <a:solidFill>
                  <a:srgbClr val="565F54"/>
                </a:solidFill>
                <a:latin typeface="Palatino"/>
              </a:defRPr>
            </a:pPr>
            <a:endParaRPr lang="en-US"/>
          </a:p>
        </c:txPr>
        <c:crossAx val="297934360"/>
        <c:crosses val="autoZero"/>
        <c:auto val="1"/>
        <c:lblAlgn val="ctr"/>
        <c:lblOffset val="100"/>
        <c:noMultiLvlLbl val="1"/>
      </c:catAx>
      <c:valAx>
        <c:axId val="29793436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lang="ja-JP" sz="2400" b="0" i="0" u="none" strike="noStrike">
                <a:solidFill>
                  <a:srgbClr val="565F54"/>
                </a:solidFill>
                <a:latin typeface="Palatino"/>
              </a:defRPr>
            </a:pPr>
            <a:endParaRPr lang="en-US"/>
          </a:p>
        </c:txPr>
        <c:crossAx val="297933968"/>
        <c:crosses val="autoZero"/>
        <c:crossBetween val="between"/>
        <c:majorUnit val="30"/>
        <c:minorUnit val="1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8.0123299999999995E-2"/>
          <c:y val="0"/>
          <c:w val="0.87146199999999996"/>
          <c:h val="8.9676800000000001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lang="ja-JP" sz="2600" b="0" i="0" u="none" strike="noStrike">
              <a:solidFill>
                <a:srgbClr val="565F54"/>
              </a:solidFill>
              <a:latin typeface="Palatino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9178000000000003E-2"/>
          <c:y val="6.9776699999999997E-2"/>
          <c:w val="0.92582200000000003"/>
          <c:h val="0.822432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Organisation Running Shelters   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6350" cap="flat">
              <a:noFill/>
              <a:miter lim="400000"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104</c:v>
                </c:pt>
                <c:pt idx="1">
                  <c:v>99</c:v>
                </c:pt>
                <c:pt idx="2">
                  <c:v>101</c:v>
                </c:pt>
                <c:pt idx="3">
                  <c:v>109</c:v>
                </c:pt>
                <c:pt idx="4">
                  <c:v>110</c:v>
                </c:pt>
                <c:pt idx="5">
                  <c:v>116</c:v>
                </c:pt>
                <c:pt idx="6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98017608"/>
        <c:axId val="298018000"/>
      </c:barChart>
      <c:catAx>
        <c:axId val="298017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B8B8B8"/>
            </a:solidFill>
            <a:prstDash val="solid"/>
            <a:miter lim="400000"/>
          </a:ln>
        </c:spPr>
        <c:txPr>
          <a:bodyPr rot="0"/>
          <a:lstStyle/>
          <a:p>
            <a:pPr>
              <a:defRPr lang="ja-JP" sz="2400" b="0" i="0" u="none" strike="noStrike">
                <a:solidFill>
                  <a:srgbClr val="565F54"/>
                </a:solidFill>
                <a:latin typeface="Palatino"/>
              </a:defRPr>
            </a:pPr>
            <a:endParaRPr lang="en-US"/>
          </a:p>
        </c:txPr>
        <c:crossAx val="298018000"/>
        <c:crosses val="autoZero"/>
        <c:auto val="1"/>
        <c:lblAlgn val="ctr"/>
        <c:lblOffset val="100"/>
        <c:noMultiLvlLbl val="1"/>
      </c:catAx>
      <c:valAx>
        <c:axId val="298018000"/>
        <c:scaling>
          <c:orientation val="minMax"/>
          <c:max val="15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lang="ja-JP" sz="2400" b="0" i="0" u="none" strike="noStrike">
                <a:solidFill>
                  <a:srgbClr val="565F54"/>
                </a:solidFill>
                <a:latin typeface="Palatino"/>
              </a:defRPr>
            </a:pPr>
            <a:endParaRPr lang="en-US"/>
          </a:p>
        </c:txPr>
        <c:crossAx val="298017608"/>
        <c:crosses val="autoZero"/>
        <c:crossBetween val="between"/>
        <c:majorUnit val="30"/>
        <c:minorUnit val="1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3947700000000005E-2"/>
          <c:y val="7.6628000000000002E-2"/>
          <c:w val="0.92105199999999998"/>
          <c:h val="0.822747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Protective Orders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6350" cap="flat">
              <a:noFill/>
              <a:miter lim="400000"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123</c:v>
                </c:pt>
                <c:pt idx="1">
                  <c:v>1128</c:v>
                </c:pt>
                <c:pt idx="2">
                  <c:v>1468</c:v>
                </c:pt>
                <c:pt idx="3">
                  <c:v>1717</c:v>
                </c:pt>
                <c:pt idx="4">
                  <c:v>2141</c:v>
                </c:pt>
                <c:pt idx="5">
                  <c:v>2208</c:v>
                </c:pt>
                <c:pt idx="6">
                  <c:v>2186</c:v>
                </c:pt>
                <c:pt idx="7">
                  <c:v>2524</c:v>
                </c:pt>
                <c:pt idx="8">
                  <c:v>2411</c:v>
                </c:pt>
                <c:pt idx="9">
                  <c:v>2434</c:v>
                </c:pt>
                <c:pt idx="10">
                  <c:v>2137</c:v>
                </c:pt>
                <c:pt idx="11">
                  <c:v>2482</c:v>
                </c:pt>
                <c:pt idx="12">
                  <c:v>2312</c:v>
                </c:pt>
                <c:pt idx="13">
                  <c:v>2528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Complaints</c:v>
                </c:pt>
              </c:strCache>
            </c:strRef>
          </c:tx>
          <c:spPr>
            <a:blipFill rotWithShape="1">
              <a:blip xmlns:r="http://schemas.openxmlformats.org/officeDocument/2006/relationships" r:embed="rId2"/>
              <a:srcRect/>
              <a:tile tx="0" ty="0" sx="100000" sy="100000" flip="none" algn="tl"/>
            </a:blipFill>
            <a:ln w="6350" cap="flat">
              <a:noFill/>
              <a:miter lim="400000"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171</c:v>
                </c:pt>
                <c:pt idx="1">
                  <c:v>1426</c:v>
                </c:pt>
                <c:pt idx="2">
                  <c:v>1825</c:v>
                </c:pt>
                <c:pt idx="3">
                  <c:v>2179</c:v>
                </c:pt>
                <c:pt idx="4">
                  <c:v>2695</c:v>
                </c:pt>
                <c:pt idx="5">
                  <c:v>2759</c:v>
                </c:pt>
                <c:pt idx="6">
                  <c:v>2779</c:v>
                </c:pt>
                <c:pt idx="7">
                  <c:v>3147</c:v>
                </c:pt>
                <c:pt idx="8">
                  <c:v>3100</c:v>
                </c:pt>
                <c:pt idx="9">
                  <c:v>3096</c:v>
                </c:pt>
                <c:pt idx="10">
                  <c:v>2741</c:v>
                </c:pt>
                <c:pt idx="11">
                  <c:v>3144</c:v>
                </c:pt>
                <c:pt idx="12">
                  <c:v>2992</c:v>
                </c:pt>
                <c:pt idx="13">
                  <c:v>3121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98018784"/>
        <c:axId val="196956056"/>
      </c:barChart>
      <c:catAx>
        <c:axId val="29801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B8B8B8"/>
            </a:solidFill>
            <a:prstDash val="solid"/>
            <a:miter lim="400000"/>
          </a:ln>
        </c:spPr>
        <c:txPr>
          <a:bodyPr rot="0"/>
          <a:lstStyle/>
          <a:p>
            <a:pPr>
              <a:defRPr lang="ja-JP" sz="2400" b="0" i="0" u="none" strike="noStrike">
                <a:solidFill>
                  <a:srgbClr val="565F54"/>
                </a:solidFill>
                <a:latin typeface="Palatino"/>
              </a:defRPr>
            </a:pPr>
            <a:endParaRPr lang="en-US"/>
          </a:p>
        </c:txPr>
        <c:crossAx val="196956056"/>
        <c:crosses val="autoZero"/>
        <c:auto val="1"/>
        <c:lblAlgn val="ctr"/>
        <c:lblOffset val="100"/>
        <c:noMultiLvlLbl val="1"/>
      </c:catAx>
      <c:valAx>
        <c:axId val="19695605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lang="ja-JP" sz="2400" b="0" i="0" u="none" strike="noStrike">
                <a:solidFill>
                  <a:srgbClr val="565F54"/>
                </a:solidFill>
                <a:latin typeface="Palatino"/>
              </a:defRPr>
            </a:pPr>
            <a:endParaRPr lang="en-US"/>
          </a:p>
        </c:txPr>
        <c:crossAx val="298018784"/>
        <c:crosses val="autoZero"/>
        <c:crossBetween val="between"/>
        <c:majorUnit val="1000"/>
        <c:minorUnit val="50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6.5948788935490471E-2"/>
          <c:y val="0"/>
          <c:w val="0.89387526606543055"/>
          <c:h val="9.3561900000000003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lang="ja-JP" sz="2600" b="0" i="0" u="none" strike="noStrike">
              <a:solidFill>
                <a:srgbClr val="565F54"/>
              </a:solidFill>
              <a:latin typeface="Palatino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8346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28168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14084" defTabSz="428168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28168" defTabSz="428168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42252" defTabSz="428168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856336" defTabSz="428168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070420" defTabSz="428168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284503" defTabSz="428168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498587" defTabSz="428168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712671" defTabSz="428168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Introduces</a:t>
            </a:r>
            <a:r>
              <a:rPr kumimoji="1" lang="en-US" altLang="ja-JP" baseline="0" dirty="0" smtClean="0"/>
              <a:t> two issues. The first issue focuses on stalking, domestic </a:t>
            </a:r>
            <a:r>
              <a:rPr kumimoji="1" lang="en-US" altLang="ja-JP" baseline="0" dirty="0" err="1" smtClean="0"/>
              <a:t>violence,rape</a:t>
            </a:r>
            <a:r>
              <a:rPr kumimoji="1" lang="en-US" altLang="ja-JP" baseline="0" dirty="0" smtClean="0"/>
              <a:t> and maternity harassment as the first </a:t>
            </a:r>
            <a:r>
              <a:rPr kumimoji="1" lang="en-US" altLang="ja-JP" baseline="0" dirty="0" err="1" smtClean="0"/>
              <a:t>nationalsurvey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onmaternity</a:t>
            </a:r>
            <a:r>
              <a:rPr kumimoji="1" lang="en-US" altLang="ja-JP" baseline="0" dirty="0" smtClean="0"/>
              <a:t> harassment was conducted in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14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Staler related</a:t>
            </a:r>
            <a:r>
              <a:rPr kumimoji="1" lang="en-US" altLang="ja-JP" baseline="0" dirty="0" smtClean="0"/>
              <a:t> incidents has increased year by year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103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767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World women 2010  data was taken from WHO</a:t>
            </a:r>
            <a:r>
              <a:rPr kumimoji="1" lang="en-US" altLang="ja-JP" baseline="0" dirty="0" smtClean="0"/>
              <a:t> study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61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Government established support centers have strict roles. Few centers accept non-Japanese women. Officers of government for the centers are changed often. Private shelters accommodate foreign women. Some shelters started for battered foreign wives of Japanese husbands and/or trafficked women from other countries. Private shelters officers become experienced and know the victims/ survivors better than the public officers.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998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06586" y="1962485"/>
            <a:ext cx="10966128" cy="272369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06586" y="4876478"/>
            <a:ext cx="10966128" cy="130832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14084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28168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42252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856336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1914910" y="6220483"/>
            <a:ext cx="8337587" cy="557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1914910" y="3961652"/>
            <a:ext cx="8337587" cy="7116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248"/>
              </a:spcBef>
              <a:buSzTx/>
              <a:buNone/>
            </a:lvl1pPr>
          </a:lstStyle>
          <a:p>
            <a:r>
              <a:t>“Type a quote here”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2179300" cy="9134475"/>
          </a:xfrm>
          <a:prstGeom prst="rect">
            <a:avLst/>
          </a:prstGeom>
        </p:spPr>
        <p:txBody>
          <a:bodyPr lIns="85633" tIns="42816" rIns="85633" bIns="42816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174741" y="333028"/>
            <a:ext cx="3829819" cy="5661471"/>
          </a:xfrm>
          <a:prstGeom prst="rect">
            <a:avLst/>
          </a:prstGeom>
          <a:ln w="9525">
            <a:round/>
          </a:ln>
        </p:spPr>
        <p:txBody>
          <a:bodyPr lIns="85633" tIns="42816" rIns="85633" bIns="42816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quarter" idx="14"/>
          </p:nvPr>
        </p:nvSpPr>
        <p:spPr>
          <a:xfrm>
            <a:off x="8016453" y="333028"/>
            <a:ext cx="3829819" cy="5661471"/>
          </a:xfrm>
          <a:prstGeom prst="rect">
            <a:avLst/>
          </a:prstGeom>
          <a:ln w="9525">
            <a:round/>
          </a:ln>
        </p:spPr>
        <p:txBody>
          <a:bodyPr lIns="85633" tIns="42816" rIns="85633" bIns="42816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sz="quarter" idx="15"/>
          </p:nvPr>
        </p:nvSpPr>
        <p:spPr>
          <a:xfrm>
            <a:off x="333028" y="333028"/>
            <a:ext cx="3829819" cy="5661471"/>
          </a:xfrm>
          <a:prstGeom prst="rect">
            <a:avLst/>
          </a:prstGeom>
          <a:ln w="9525">
            <a:round/>
          </a:ln>
        </p:spPr>
        <p:txBody>
          <a:bodyPr lIns="85633" tIns="42816" rIns="85633" bIns="42816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06586" y="6363208"/>
            <a:ext cx="10966128" cy="133211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606586" y="7683425"/>
            <a:ext cx="10966128" cy="12012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14084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28168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42252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856336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13"/>
          </p:nvPr>
        </p:nvSpPr>
        <p:spPr>
          <a:xfrm>
            <a:off x="344922" y="344922"/>
            <a:ext cx="11489457" cy="5661471"/>
          </a:xfrm>
          <a:prstGeom prst="rect">
            <a:avLst/>
          </a:prstGeom>
          <a:ln w="9525">
            <a:round/>
          </a:ln>
        </p:spPr>
        <p:txBody>
          <a:bodyPr lIns="85633" tIns="42816" rIns="85633" bIns="42816" anchor="t">
            <a:no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06586" y="6363208"/>
            <a:ext cx="10966128" cy="133211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606586" y="7683425"/>
            <a:ext cx="10966128" cy="12012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14084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28168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42252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856336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half" idx="13"/>
          </p:nvPr>
        </p:nvSpPr>
        <p:spPr>
          <a:xfrm>
            <a:off x="6077756" y="582798"/>
            <a:ext cx="5518745" cy="7980772"/>
          </a:xfrm>
          <a:prstGeom prst="rect">
            <a:avLst/>
          </a:prstGeom>
          <a:ln w="9525">
            <a:round/>
          </a:ln>
        </p:spPr>
        <p:txBody>
          <a:bodyPr lIns="85633" tIns="42816" rIns="85633" bIns="42816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06586" y="1581882"/>
            <a:ext cx="5245187" cy="327080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606586" y="5090567"/>
            <a:ext cx="5245187" cy="336595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14084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28168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42252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856336" algn="ctr">
              <a:lnSpc>
                <a:spcPct val="110000"/>
              </a:lnSpc>
              <a:spcBef>
                <a:spcPts val="0"/>
              </a:spcBef>
              <a:buSzTx/>
              <a:buNone/>
              <a:defRPr sz="30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291845" y="2426345"/>
            <a:ext cx="5316550" cy="6137225"/>
          </a:xfrm>
          <a:prstGeom prst="rect">
            <a:avLst/>
          </a:prstGeom>
          <a:ln w="9525">
            <a:round/>
          </a:ln>
        </p:spPr>
        <p:txBody>
          <a:bodyPr lIns="85633" tIns="42816" rIns="85633" bIns="42816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06586" y="2462027"/>
            <a:ext cx="5245187" cy="6065862"/>
          </a:xfrm>
          <a:prstGeom prst="rect">
            <a:avLst/>
          </a:prstGeom>
        </p:spPr>
        <p:txBody>
          <a:bodyPr/>
          <a:lstStyle>
            <a:lvl1pPr marL="368700" indent="-368700">
              <a:lnSpc>
                <a:spcPct val="120000"/>
              </a:lnSpc>
              <a:spcBef>
                <a:spcPts val="2248"/>
              </a:spcBef>
              <a:buBlip>
                <a:blip r:embed="rId2"/>
              </a:buBlip>
              <a:defRPr sz="3000"/>
            </a:lvl1pPr>
            <a:lvl2pPr marL="737400" indent="-368700">
              <a:lnSpc>
                <a:spcPct val="120000"/>
              </a:lnSpc>
              <a:spcBef>
                <a:spcPts val="2248"/>
              </a:spcBef>
              <a:buBlip>
                <a:blip r:embed="rId2"/>
              </a:buBlip>
              <a:defRPr sz="3000"/>
            </a:lvl2pPr>
            <a:lvl3pPr marL="1106100" indent="-368700">
              <a:lnSpc>
                <a:spcPct val="120000"/>
              </a:lnSpc>
              <a:spcBef>
                <a:spcPts val="2248"/>
              </a:spcBef>
              <a:buBlip>
                <a:blip r:embed="rId2"/>
              </a:buBlip>
              <a:defRPr sz="3000"/>
            </a:lvl3pPr>
            <a:lvl4pPr marL="1474800" indent="-368700">
              <a:lnSpc>
                <a:spcPct val="120000"/>
              </a:lnSpc>
              <a:spcBef>
                <a:spcPts val="2248"/>
              </a:spcBef>
              <a:buBlip>
                <a:blip r:embed="rId2"/>
              </a:buBlip>
              <a:defRPr sz="3000"/>
            </a:lvl4pPr>
            <a:lvl5pPr marL="1843500" indent="-368700">
              <a:lnSpc>
                <a:spcPct val="120000"/>
              </a:lnSpc>
              <a:spcBef>
                <a:spcPts val="2248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606586" y="606586"/>
            <a:ext cx="10966128" cy="79213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125331" y="4591025"/>
            <a:ext cx="5483064" cy="3972545"/>
          </a:xfrm>
          <a:prstGeom prst="rect">
            <a:avLst/>
          </a:prstGeom>
          <a:ln w="9525">
            <a:round/>
          </a:ln>
        </p:spPr>
        <p:txBody>
          <a:bodyPr lIns="85633" tIns="42816" rIns="85633" bIns="42816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125331" y="600639"/>
            <a:ext cx="5483064" cy="3972545"/>
          </a:xfrm>
          <a:prstGeom prst="rect">
            <a:avLst/>
          </a:prstGeom>
          <a:ln w="9525">
            <a:round/>
          </a:ln>
        </p:spPr>
        <p:txBody>
          <a:bodyPr lIns="85633" tIns="42816" rIns="85633" bIns="42816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582799" y="582798"/>
            <a:ext cx="5518745" cy="7980772"/>
          </a:xfrm>
          <a:prstGeom prst="rect">
            <a:avLst/>
          </a:prstGeom>
          <a:ln w="9525">
            <a:round/>
          </a:ln>
        </p:spPr>
        <p:txBody>
          <a:bodyPr lIns="85633" tIns="42816" rIns="85633" bIns="42816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6586" y="142726"/>
            <a:ext cx="10966128" cy="1903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6586" y="2462027"/>
            <a:ext cx="10966128" cy="6065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853724" y="8765766"/>
            <a:ext cx="459959" cy="357687"/>
          </a:xfrm>
          <a:prstGeom prst="rect">
            <a:avLst/>
          </a:prstGeom>
          <a:ln w="12700">
            <a:miter lim="400000"/>
          </a:ln>
        </p:spPr>
        <p:txBody>
          <a:bodyPr wrap="none" lIns="47574" tIns="47574" rIns="47574" bIns="47574">
            <a:spAutoFit/>
          </a:bodyPr>
          <a:lstStyle>
            <a:lvl1pPr>
              <a:defRPr sz="17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l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14084" algn="l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28168" algn="l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42252" algn="l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856336" algn="l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070420" algn="l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284503" algn="l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498587" algn="l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712671" algn="l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499529" marR="0" indent="-499529" algn="l" defTabSz="547103" rtl="0" latinLnBrk="0">
        <a:lnSpc>
          <a:spcPct val="100000"/>
        </a:lnSpc>
        <a:spcBef>
          <a:spcPts val="3933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999058" marR="0" indent="-499529" algn="l" defTabSz="547103" rtl="0" latinLnBrk="0">
        <a:lnSpc>
          <a:spcPct val="100000"/>
        </a:lnSpc>
        <a:spcBef>
          <a:spcPts val="3933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498587" marR="0" indent="-499529" algn="l" defTabSz="547103" rtl="0" latinLnBrk="0">
        <a:lnSpc>
          <a:spcPct val="100000"/>
        </a:lnSpc>
        <a:spcBef>
          <a:spcPts val="3933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1998116" marR="0" indent="-499529" algn="l" defTabSz="547103" rtl="0" latinLnBrk="0">
        <a:lnSpc>
          <a:spcPct val="100000"/>
        </a:lnSpc>
        <a:spcBef>
          <a:spcPts val="3933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497646" marR="0" indent="-499529" algn="l" defTabSz="547103" rtl="0" latinLnBrk="0">
        <a:lnSpc>
          <a:spcPct val="100000"/>
        </a:lnSpc>
        <a:spcBef>
          <a:spcPts val="3933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2997175" marR="0" indent="-499529" algn="l" defTabSz="547103" rtl="0" latinLnBrk="0">
        <a:lnSpc>
          <a:spcPct val="100000"/>
        </a:lnSpc>
        <a:spcBef>
          <a:spcPts val="3933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496704" marR="0" indent="-499529" algn="l" defTabSz="547103" rtl="0" latinLnBrk="0">
        <a:lnSpc>
          <a:spcPct val="100000"/>
        </a:lnSpc>
        <a:spcBef>
          <a:spcPts val="3933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3996233" marR="0" indent="-499529" algn="l" defTabSz="547103" rtl="0" latinLnBrk="0">
        <a:lnSpc>
          <a:spcPct val="100000"/>
        </a:lnSpc>
        <a:spcBef>
          <a:spcPts val="3933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495762" marR="0" indent="-499529" algn="l" defTabSz="547103" rtl="0" latinLnBrk="0">
        <a:lnSpc>
          <a:spcPct val="100000"/>
        </a:lnSpc>
        <a:spcBef>
          <a:spcPts val="3933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14084" algn="ctr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28168" algn="ctr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42252" algn="ctr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856336" algn="ctr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070420" algn="ctr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284503" algn="ctr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498587" algn="ctr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712671" algn="ctr" defTabSz="547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ctrTitle"/>
          </p:nvPr>
        </p:nvSpPr>
        <p:spPr>
          <a:xfrm>
            <a:off x="1436248" y="1068492"/>
            <a:ext cx="9306805" cy="32049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6580" b="1"/>
            </a:lvl1pPr>
          </a:lstStyle>
          <a:p>
            <a:r>
              <a:rPr dirty="0"/>
              <a:t>Current Issues of Violence against Women and Girls in Japan: 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ubTitle" sz="quarter" idx="1"/>
          </p:nvPr>
        </p:nvSpPr>
        <p:spPr>
          <a:xfrm>
            <a:off x="2087402" y="4352960"/>
            <a:ext cx="8372984" cy="2120029"/>
          </a:xfrm>
          <a:prstGeom prst="rect">
            <a:avLst/>
          </a:prstGeom>
        </p:spPr>
        <p:txBody>
          <a:bodyPr>
            <a:normAutofit/>
          </a:bodyPr>
          <a:lstStyle>
            <a:lvl1pPr defTabSz="356362">
              <a:lnSpc>
                <a:spcPct val="100000"/>
              </a:lnSpc>
              <a:defRPr sz="4270" i="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rPr dirty="0"/>
              <a:t>Situation, legal frameworks, government measures and civil society activities on this issue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80" y="6607627"/>
            <a:ext cx="2337141" cy="1552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606586" y="2407900"/>
            <a:ext cx="10966128" cy="786194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b="1"/>
            </a:lvl1pPr>
          </a:lstStyle>
          <a:p>
            <a:r>
              <a:rPr dirty="0"/>
              <a:t>Experience of </a:t>
            </a:r>
            <a:r>
              <a:rPr lang="en-US" dirty="0" smtClean="0"/>
              <a:t> the physical </a:t>
            </a:r>
            <a:r>
              <a:rPr dirty="0" smtClean="0"/>
              <a:t>Violence</a:t>
            </a:r>
            <a:endParaRPr dirty="0"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2. Domestic Violence</a:t>
            </a:r>
          </a:p>
        </p:txBody>
      </p:sp>
      <p:sp>
        <p:nvSpPr>
          <p:cNvPr id="189" name="Shape 189"/>
          <p:cNvSpPr/>
          <p:nvPr/>
        </p:nvSpPr>
        <p:spPr>
          <a:xfrm>
            <a:off x="1750775" y="1177110"/>
            <a:ext cx="10044619" cy="14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 algn="l"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2-a Legal Framework and Situation </a:t>
            </a: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914565"/>
              </p:ext>
            </p:extLst>
          </p:nvPr>
        </p:nvGraphicFramePr>
        <p:xfrm>
          <a:off x="1044051" y="3317895"/>
          <a:ext cx="9924358" cy="529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606586" y="2462027"/>
            <a:ext cx="10966128" cy="83647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b="1"/>
            </a:lvl1pPr>
          </a:lstStyle>
          <a:p>
            <a:r>
              <a:rPr dirty="0"/>
              <a:t>Frequency of </a:t>
            </a:r>
            <a:r>
              <a:rPr lang="en-US" dirty="0" smtClean="0"/>
              <a:t>sexual </a:t>
            </a:r>
            <a:r>
              <a:rPr dirty="0" smtClean="0"/>
              <a:t>Violence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2. Domestic Violence</a:t>
            </a:r>
          </a:p>
        </p:txBody>
      </p:sp>
      <p:sp>
        <p:nvSpPr>
          <p:cNvPr id="198" name="Shape 198"/>
          <p:cNvSpPr/>
          <p:nvPr/>
        </p:nvSpPr>
        <p:spPr>
          <a:xfrm>
            <a:off x="1883986" y="1177110"/>
            <a:ext cx="9911408" cy="14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 algn="l"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2-a Legal Framework and Situation </a:t>
            </a: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310741"/>
              </p:ext>
            </p:extLst>
          </p:nvPr>
        </p:nvGraphicFramePr>
        <p:xfrm>
          <a:off x="1114436" y="3298502"/>
          <a:ext cx="9654546" cy="54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3692769" y="1191477"/>
            <a:ext cx="8476153" cy="14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 algn="l"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2-b International Comparison</a:t>
            </a:r>
          </a:p>
        </p:txBody>
      </p:sp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0" y="142726"/>
            <a:ext cx="11572714" cy="1903016"/>
          </a:xfrm>
          <a:prstGeom prst="rect">
            <a:avLst/>
          </a:prstGeom>
        </p:spPr>
        <p:txBody>
          <a:bodyPr/>
          <a:lstStyle/>
          <a:p>
            <a:r>
              <a:rPr dirty="0"/>
              <a:t>2. Domestic Violence</a:t>
            </a:r>
          </a:p>
        </p:txBody>
      </p:sp>
      <p:pic>
        <p:nvPicPr>
          <p:cNvPr id="206" name="F8F72AAE-A5BB-4934-9A8C-8CD4CF1A9C6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0530" y="2372769"/>
            <a:ext cx="10238241" cy="6244377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3444751" y="7188969"/>
            <a:ext cx="785918" cy="74745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4"/>
          </a:blipFill>
          <a:ln w="12700">
            <a:miter lim="400000"/>
          </a:ln>
        </p:spPr>
        <p:txBody>
          <a:bodyPr lIns="47574" tIns="47574" rIns="47574" bIns="47574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  <a:endParaRPr dirty="0"/>
          </a:p>
        </p:txBody>
      </p:sp>
      <p:sp>
        <p:nvSpPr>
          <p:cNvPr id="208" name="Shape 208"/>
          <p:cNvSpPr/>
          <p:nvPr/>
        </p:nvSpPr>
        <p:spPr>
          <a:xfrm>
            <a:off x="6202499" y="8719369"/>
            <a:ext cx="6149269" cy="404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spAutoFit/>
          </a:bodyPr>
          <a:lstStyle>
            <a:lvl1pPr>
              <a:defRPr sz="2000"/>
            </a:lvl1pPr>
          </a:lstStyle>
          <a:p>
            <a:r>
              <a:rPr dirty="0"/>
              <a:t>Source: World Women 2010 p.132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Occurrence of violence by intimate partners in the city of Yokohama is lower than other countries and cities.</a:t>
            </a:r>
          </a:p>
          <a:p>
            <a:pPr>
              <a:buBlip>
                <a:blip r:embed="rId2"/>
              </a:buBlip>
            </a:pPr>
            <a:r>
              <a:rPr dirty="0"/>
              <a:t>But the difference could be accounted for by a difference in the wording of the questions and the size of the survey samples.</a:t>
            </a:r>
          </a:p>
        </p:txBody>
      </p:sp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2. Domestic Violence</a:t>
            </a:r>
          </a:p>
        </p:txBody>
      </p:sp>
      <p:sp>
        <p:nvSpPr>
          <p:cNvPr id="212" name="Shape 212"/>
          <p:cNvSpPr/>
          <p:nvPr/>
        </p:nvSpPr>
        <p:spPr>
          <a:xfrm>
            <a:off x="2131378" y="1191477"/>
            <a:ext cx="10037544" cy="14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 algn="l"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2-b International Comparison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Table 214"/>
          <p:cNvGraphicFramePr/>
          <p:nvPr/>
        </p:nvGraphicFramePr>
        <p:xfrm>
          <a:off x="524341" y="2969083"/>
          <a:ext cx="11130614" cy="600203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61550"/>
                <a:gridCol w="5655696"/>
                <a:gridCol w="852228"/>
                <a:gridCol w="852228"/>
                <a:gridCol w="852228"/>
                <a:gridCol w="852228"/>
                <a:gridCol w="852228"/>
                <a:gridCol w="852228"/>
              </a:tblGrid>
              <a:tr h="464256">
                <a:tc gridSpan="2">
                  <a:txBody>
                    <a:bodyPr/>
                    <a:lstStyle/>
                    <a:p>
                      <a:pPr algn="l" defTabSz="533400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　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defTabSz="533400">
                        <a:defRPr sz="2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2014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2011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2008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2005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2002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1999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37694">
                <a:tc gridSpan="2">
                  <a:txBody>
                    <a:bodyPr/>
                    <a:lstStyle/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/>
                        <a:t>Consulted (female victims/survivors)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50.3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62.3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64.8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59.3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49.7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54.7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37694">
                <a:tc gridSpan="2">
                  <a:txBody>
                    <a:bodyPr/>
                    <a:lstStyle/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/>
                        <a:t>Consulted(male victims/survivors)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16.6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31.4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47.1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17.1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22.1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30.6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6239">
                <a:tc rowSpan="10">
                  <a:txBody>
                    <a:bodyPr/>
                    <a:lstStyle/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  <a:p>
                      <a:pPr algn="l" defTabSz="533400">
                        <a:defRPr sz="24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200" dirty="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33400">
                        <a:defRPr sz="26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Family members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23.4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24.5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23.8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23.4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25.5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31.8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6239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33400">
                        <a:defRPr sz="26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Friends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21.5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23.7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21.7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22.3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25.3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31.8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6239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33400">
                        <a:defRPr sz="26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Police officers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1.5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5.4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1.8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2.6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2.2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1.5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6239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33400">
                        <a:defRPr sz="26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Private experts(lawyers, councilors)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1.5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1.6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1.9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6239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33400">
                        <a:defRPr sz="26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Public counseling centers, women's centers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0.9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0.8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6239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33400">
                        <a:defRPr sz="26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Medical experts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0.7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3.1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2.9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2.6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2.2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6239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33400">
                        <a:defRPr sz="26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other public officer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0.6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1.2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-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0.2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6239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33400">
                        <a:defRPr sz="26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Human rights protection officers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0.7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0.2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1.5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6239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33400">
                        <a:defRPr sz="26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School councilors 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-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-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-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-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6239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33400">
                        <a:defRPr sz="26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400" dirty="0"/>
                        <a:t>Others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0.4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1.1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1.5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1.3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33400">
                        <a:defRPr sz="21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dirty="0"/>
                        <a:t>3.3</a:t>
                      </a:r>
                    </a:p>
                  </a:txBody>
                  <a:tcPr marL="47575" marR="47575" marT="47575" marB="47575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2. Domestic Violence</a:t>
            </a:r>
          </a:p>
        </p:txBody>
      </p:sp>
      <p:sp>
        <p:nvSpPr>
          <p:cNvPr id="216" name="Shape 216"/>
          <p:cNvSpPr/>
          <p:nvPr/>
        </p:nvSpPr>
        <p:spPr>
          <a:xfrm>
            <a:off x="1199486" y="1572867"/>
            <a:ext cx="10377738" cy="60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2-c Public and civil society assistance and support </a:t>
            </a:r>
          </a:p>
        </p:txBody>
      </p:sp>
      <p:sp>
        <p:nvSpPr>
          <p:cNvPr id="217" name="Shape 217"/>
          <p:cNvSpPr/>
          <p:nvPr/>
        </p:nvSpPr>
        <p:spPr>
          <a:xfrm>
            <a:off x="933643" y="2278374"/>
            <a:ext cx="10312015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defRPr b="1"/>
            </a:lvl1pPr>
          </a:lstStyle>
          <a:p>
            <a:r>
              <a:rPr dirty="0"/>
              <a:t>Whom/where victims/survivors of VAW consulted</a:t>
            </a:r>
          </a:p>
        </p:txBody>
      </p:sp>
      <p:sp>
        <p:nvSpPr>
          <p:cNvPr id="218" name="Shape 218"/>
          <p:cNvSpPr/>
          <p:nvPr/>
        </p:nvSpPr>
        <p:spPr>
          <a:xfrm>
            <a:off x="5587073" y="8855922"/>
            <a:ext cx="6582785" cy="219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spAutoFit/>
          </a:bodyPr>
          <a:lstStyle>
            <a:lvl1pPr indent="533400" algn="just" defTabSz="533400">
              <a:defRPr sz="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>
              <a:defRPr sz="1050"/>
            </a:pPr>
            <a:r>
              <a:rPr sz="800" dirty="0"/>
              <a:t>Source: Results of Survey of Bureau of Gender Equality, Cabinet Office on Violence among couples from 1999 to 2014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657560" y="2157207"/>
            <a:ext cx="10966128" cy="6065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9613" indent="-409613" defTabSz="448625">
              <a:spcBef>
                <a:spcPts val="3184"/>
              </a:spcBef>
              <a:defRPr sz="3525"/>
            </a:pPr>
            <a:r>
              <a:rPr sz="4500" dirty="0"/>
              <a:t>Government established </a:t>
            </a:r>
            <a:r>
              <a:rPr lang="en-US" sz="4500" dirty="0"/>
              <a:t>Spousal Violence Counseling and Support Centers</a:t>
            </a:r>
            <a:endParaRPr sz="4500" dirty="0"/>
          </a:p>
          <a:p>
            <a:pPr marL="409613" indent="-409613" defTabSz="448625">
              <a:spcBef>
                <a:spcPts val="3184"/>
              </a:spcBef>
              <a:defRPr sz="3525"/>
            </a:pPr>
            <a:r>
              <a:rPr lang="en-US" sz="4500" dirty="0"/>
              <a:t>Civil society established </a:t>
            </a:r>
            <a:r>
              <a:rPr sz="4500" dirty="0"/>
              <a:t>Private shelters </a:t>
            </a:r>
            <a:endParaRPr lang="en-US" sz="4500" dirty="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02508" y="152241"/>
            <a:ext cx="10966128" cy="19030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100" dirty="0"/>
              <a:t>2. Domestic Violence</a:t>
            </a:r>
            <a:r>
              <a:rPr lang="en-US" sz="5100" dirty="0"/>
              <a:t>; Public and civil society assistance and support </a:t>
            </a:r>
            <a:endParaRPr sz="5100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2. Domestic Violence</a:t>
            </a:r>
          </a:p>
        </p:txBody>
      </p:sp>
      <p:sp>
        <p:nvSpPr>
          <p:cNvPr id="229" name="Shape 229"/>
          <p:cNvSpPr/>
          <p:nvPr/>
        </p:nvSpPr>
        <p:spPr>
          <a:xfrm>
            <a:off x="1123365" y="1572867"/>
            <a:ext cx="10377738" cy="60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2-c Public and civil society assistance and support </a:t>
            </a:r>
          </a:p>
        </p:txBody>
      </p:sp>
      <p:sp>
        <p:nvSpPr>
          <p:cNvPr id="230" name="Shape 230"/>
          <p:cNvSpPr/>
          <p:nvPr/>
        </p:nvSpPr>
        <p:spPr>
          <a:xfrm>
            <a:off x="305005" y="2472450"/>
            <a:ext cx="12557456" cy="61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7574" tIns="47574" rIns="47574" bIns="47574" anchor="ctr">
            <a:spAutoFit/>
          </a:bodyPr>
          <a:lstStyle>
            <a:lvl1pPr algn="l">
              <a:spcBef>
                <a:spcPts val="4200"/>
              </a:spcBef>
              <a:defRPr sz="4300"/>
            </a:lvl1pPr>
          </a:lstStyle>
          <a:p>
            <a:r>
              <a:rPr sz="3400" dirty="0"/>
              <a:t> The number of </a:t>
            </a:r>
            <a:r>
              <a:rPr lang="en-US" altLang="ja-JP" sz="3400" dirty="0"/>
              <a:t>Spousal</a:t>
            </a:r>
            <a:r>
              <a:rPr lang="ja-JP" altLang="en-US" sz="3400" dirty="0"/>
              <a:t> </a:t>
            </a:r>
            <a:r>
              <a:rPr lang="en-US" altLang="ja-JP" sz="3400" dirty="0"/>
              <a:t>violence counseling</a:t>
            </a:r>
            <a:r>
              <a:rPr sz="3400" dirty="0"/>
              <a:t> centers</a:t>
            </a:r>
          </a:p>
        </p:txBody>
      </p:sp>
      <p:graphicFrame>
        <p:nvGraphicFramePr>
          <p:cNvPr id="231" name="Chart 231"/>
          <p:cNvGraphicFramePr/>
          <p:nvPr/>
        </p:nvGraphicFramePr>
        <p:xfrm>
          <a:off x="950218" y="3442710"/>
          <a:ext cx="10278864" cy="497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2. Domestic Violence</a:t>
            </a:r>
          </a:p>
        </p:txBody>
      </p:sp>
      <p:sp>
        <p:nvSpPr>
          <p:cNvPr id="234" name="Shape 234"/>
          <p:cNvSpPr/>
          <p:nvPr/>
        </p:nvSpPr>
        <p:spPr>
          <a:xfrm>
            <a:off x="1494325" y="1590453"/>
            <a:ext cx="10377738" cy="60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2-c Public and civil society assistance and support </a:t>
            </a:r>
          </a:p>
        </p:txBody>
      </p:sp>
      <p:graphicFrame>
        <p:nvGraphicFramePr>
          <p:cNvPr id="235" name="Chart 235"/>
          <p:cNvGraphicFramePr/>
          <p:nvPr/>
        </p:nvGraphicFramePr>
        <p:xfrm>
          <a:off x="600679" y="2585998"/>
          <a:ext cx="10479420" cy="625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6" name="Shape 236"/>
          <p:cNvSpPr/>
          <p:nvPr/>
        </p:nvSpPr>
        <p:spPr>
          <a:xfrm>
            <a:off x="1461479" y="7621382"/>
            <a:ext cx="622107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spAutoFit/>
          </a:bodyPr>
          <a:lstStyle/>
          <a:p>
            <a:r>
              <a:rPr dirty="0"/>
              <a:t>1</a:t>
            </a:r>
          </a:p>
        </p:txBody>
      </p:sp>
      <p:sp>
        <p:nvSpPr>
          <p:cNvPr id="237" name="Shape 237"/>
          <p:cNvSpPr/>
          <p:nvPr/>
        </p:nvSpPr>
        <p:spPr>
          <a:xfrm>
            <a:off x="1125636" y="7104190"/>
            <a:ext cx="3111149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spAutoFit/>
          </a:bodyPr>
          <a:lstStyle/>
          <a:p>
            <a:r>
              <a:rPr dirty="0"/>
              <a:t>14</a:t>
            </a:r>
          </a:p>
        </p:txBody>
      </p:sp>
      <p:sp>
        <p:nvSpPr>
          <p:cNvPr id="238" name="Shape 238"/>
          <p:cNvSpPr/>
          <p:nvPr/>
        </p:nvSpPr>
        <p:spPr>
          <a:xfrm>
            <a:off x="2641296" y="6270936"/>
            <a:ext cx="2155780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spAutoFit/>
          </a:bodyPr>
          <a:lstStyle/>
          <a:p>
            <a:r>
              <a:rPr dirty="0"/>
              <a:t>35</a:t>
            </a:r>
          </a:p>
        </p:txBody>
      </p:sp>
      <p:sp>
        <p:nvSpPr>
          <p:cNvPr id="239" name="Shape 239"/>
          <p:cNvSpPr/>
          <p:nvPr/>
        </p:nvSpPr>
        <p:spPr>
          <a:xfrm>
            <a:off x="4257522" y="5380217"/>
            <a:ext cx="869983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spAutoFit/>
          </a:bodyPr>
          <a:lstStyle/>
          <a:p>
            <a:r>
              <a:rPr dirty="0"/>
              <a:t>55</a:t>
            </a:r>
          </a:p>
        </p:txBody>
      </p:sp>
      <p:sp>
        <p:nvSpPr>
          <p:cNvPr id="240" name="Shape 240"/>
          <p:cNvSpPr/>
          <p:nvPr/>
        </p:nvSpPr>
        <p:spPr>
          <a:xfrm>
            <a:off x="5208588" y="4388932"/>
            <a:ext cx="943237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spAutoFit/>
          </a:bodyPr>
          <a:lstStyle/>
          <a:p>
            <a:r>
              <a:rPr dirty="0"/>
              <a:t>77</a:t>
            </a:r>
          </a:p>
        </p:txBody>
      </p:sp>
      <p:sp>
        <p:nvSpPr>
          <p:cNvPr id="241" name="Shape 241"/>
          <p:cNvSpPr/>
          <p:nvPr/>
        </p:nvSpPr>
        <p:spPr>
          <a:xfrm>
            <a:off x="6262453" y="4072869"/>
            <a:ext cx="746245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spAutoFit/>
          </a:bodyPr>
          <a:lstStyle/>
          <a:p>
            <a:r>
              <a:rPr dirty="0"/>
              <a:t>81</a:t>
            </a:r>
          </a:p>
        </p:txBody>
      </p:sp>
      <p:sp>
        <p:nvSpPr>
          <p:cNvPr id="242" name="Shape 242"/>
          <p:cNvSpPr/>
          <p:nvPr/>
        </p:nvSpPr>
        <p:spPr>
          <a:xfrm>
            <a:off x="7339974" y="3613144"/>
            <a:ext cx="573773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/>
          <a:p>
            <a:r>
              <a:rPr dirty="0"/>
              <a:t>93</a:t>
            </a:r>
          </a:p>
        </p:txBody>
      </p:sp>
      <p:sp>
        <p:nvSpPr>
          <p:cNvPr id="243" name="Shape 243"/>
          <p:cNvSpPr/>
          <p:nvPr/>
        </p:nvSpPr>
        <p:spPr>
          <a:xfrm>
            <a:off x="8177688" y="3225249"/>
            <a:ext cx="812620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/>
          <a:p>
            <a:r>
              <a:rPr dirty="0"/>
              <a:t>102</a:t>
            </a:r>
          </a:p>
        </p:txBody>
      </p:sp>
      <p:sp>
        <p:nvSpPr>
          <p:cNvPr id="244" name="Shape 244"/>
          <p:cNvSpPr/>
          <p:nvPr/>
        </p:nvSpPr>
        <p:spPr>
          <a:xfrm>
            <a:off x="9164497" y="3038486"/>
            <a:ext cx="812620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/>
          <a:p>
            <a:r>
              <a:rPr dirty="0"/>
              <a:t>105</a:t>
            </a:r>
          </a:p>
        </p:txBody>
      </p:sp>
      <p:sp>
        <p:nvSpPr>
          <p:cNvPr id="245" name="Shape 245"/>
          <p:cNvSpPr/>
          <p:nvPr/>
        </p:nvSpPr>
        <p:spPr>
          <a:xfrm>
            <a:off x="10218640" y="2663989"/>
            <a:ext cx="721050" cy="1019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spAutoFit/>
          </a:bodyPr>
          <a:lstStyle/>
          <a:p>
            <a:r>
              <a:rPr dirty="0"/>
              <a:t>108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2. Domestic Violence</a:t>
            </a:r>
          </a:p>
        </p:txBody>
      </p:sp>
      <p:sp>
        <p:nvSpPr>
          <p:cNvPr id="248" name="Shape 248"/>
          <p:cNvSpPr/>
          <p:nvPr/>
        </p:nvSpPr>
        <p:spPr>
          <a:xfrm>
            <a:off x="1504903" y="1572868"/>
            <a:ext cx="10377738" cy="60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2-c Public and civil society assistance and support </a:t>
            </a:r>
          </a:p>
        </p:txBody>
      </p:sp>
      <p:graphicFrame>
        <p:nvGraphicFramePr>
          <p:cNvPr id="249" name="Chart 249"/>
          <p:cNvGraphicFramePr/>
          <p:nvPr/>
        </p:nvGraphicFramePr>
        <p:xfrm>
          <a:off x="1240274" y="3198453"/>
          <a:ext cx="9490795" cy="545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0" name="Shape 250"/>
          <p:cNvSpPr/>
          <p:nvPr/>
        </p:nvSpPr>
        <p:spPr>
          <a:xfrm>
            <a:off x="1504903" y="2533529"/>
            <a:ext cx="8508637" cy="55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/>
          <a:p>
            <a:r>
              <a:rPr dirty="0"/>
              <a:t>Number of </a:t>
            </a:r>
            <a:r>
              <a:rPr dirty="0" err="1" smtClean="0"/>
              <a:t>Organisation</a:t>
            </a:r>
            <a:r>
              <a:rPr lang="en-US" dirty="0" err="1" smtClean="0"/>
              <a:t>s</a:t>
            </a:r>
            <a:r>
              <a:rPr dirty="0" smtClean="0"/>
              <a:t> </a:t>
            </a:r>
            <a:r>
              <a:rPr dirty="0"/>
              <a:t>Running Shelters   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Number of consultations which public </a:t>
            </a:r>
            <a:r>
              <a:rPr lang="en-US" dirty="0" smtClean="0"/>
              <a:t>Spousal Violence Counseling and Support </a:t>
            </a:r>
            <a:r>
              <a:rPr lang="en-US" dirty="0" err="1" smtClean="0"/>
              <a:t>Centers</a:t>
            </a:r>
            <a:r>
              <a:rPr dirty="0" err="1" smtClean="0"/>
              <a:t>s</a:t>
            </a:r>
            <a:r>
              <a:rPr dirty="0" smtClean="0"/>
              <a:t> </a:t>
            </a:r>
            <a:r>
              <a:rPr dirty="0"/>
              <a:t>for women received. </a:t>
            </a:r>
          </a:p>
          <a:p>
            <a:pPr>
              <a:buBlip>
                <a:blip r:embed="rId2"/>
              </a:buBlip>
            </a:pPr>
            <a:r>
              <a:rPr dirty="0"/>
              <a:t>Although the number has increased year by year, only 1-2% of victims/survivors consulted public </a:t>
            </a:r>
            <a:r>
              <a:rPr lang="en-US" dirty="0" smtClean="0"/>
              <a:t>Spousal Violence Counseling and Support Centers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2. Domestic Violence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This presentation introduces</a:t>
            </a:r>
            <a:endParaRPr dirty="0"/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375390" y="2193682"/>
            <a:ext cx="11197324" cy="656931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1.Current Situation of Violence against women in Japan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mtClean="0"/>
              <a:t>There </a:t>
            </a:r>
            <a:r>
              <a:rPr dirty="0"/>
              <a:t>are many forms of violence against women and girls in Japan. </a:t>
            </a:r>
            <a:r>
              <a:rPr dirty="0" smtClean="0"/>
              <a:t>Violence </a:t>
            </a:r>
            <a:r>
              <a:rPr dirty="0"/>
              <a:t>includes </a:t>
            </a:r>
            <a:r>
              <a:rPr lang="en-GB" dirty="0">
                <a:solidFill>
                  <a:srgbClr val="FF0000"/>
                </a:solidFill>
              </a:rPr>
              <a:t>stalking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domestic violence,</a:t>
            </a:r>
            <a:r>
              <a:rPr lang="en-GB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rape,</a:t>
            </a:r>
            <a:r>
              <a:rPr dirty="0" smtClean="0"/>
              <a:t> </a:t>
            </a:r>
            <a:r>
              <a:rPr dirty="0"/>
              <a:t>sexual harassment, </a:t>
            </a:r>
            <a:r>
              <a:rPr dirty="0">
                <a:solidFill>
                  <a:srgbClr val="FF0000"/>
                </a:solidFill>
              </a:rPr>
              <a:t>maternity harassment</a:t>
            </a:r>
            <a:r>
              <a:rPr dirty="0"/>
              <a:t>, </a:t>
            </a:r>
            <a:r>
              <a:rPr dirty="0" smtClean="0"/>
              <a:t>forced </a:t>
            </a:r>
            <a:r>
              <a:rPr dirty="0"/>
              <a:t>prostitution, trafficking, </a:t>
            </a:r>
            <a:r>
              <a:rPr dirty="0" smtClean="0"/>
              <a:t>and pornography </a:t>
            </a:r>
            <a:r>
              <a:rPr dirty="0"/>
              <a:t>pornography</a:t>
            </a:r>
            <a:r>
              <a:rPr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Japan’s </a:t>
            </a:r>
            <a:r>
              <a:rPr lang="en-US" dirty="0"/>
              <a:t>international contribution for eliminating and preventing violence against women and girls (increased under Prime Minister Abe’s administration).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Domestic Violence</a:t>
            </a:r>
          </a:p>
        </p:txBody>
      </p:sp>
      <p:grpSp>
        <p:nvGrpSpPr>
          <p:cNvPr id="260" name="Group 260"/>
          <p:cNvGrpSpPr/>
          <p:nvPr/>
        </p:nvGrpSpPr>
        <p:grpSpPr>
          <a:xfrm>
            <a:off x="1745242" y="3495452"/>
            <a:ext cx="9177390" cy="5298651"/>
            <a:chOff x="0" y="0"/>
            <a:chExt cx="9799422" cy="5657786"/>
          </a:xfrm>
        </p:grpSpPr>
        <p:pic>
          <p:nvPicPr>
            <p:cNvPr id="259" name="image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545423" cy="53275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8" name="図 257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99423" cy="5657787"/>
            </a:xfrm>
            <a:prstGeom prst="rect">
              <a:avLst/>
            </a:prstGeom>
            <a:effectLst/>
          </p:spPr>
        </p:pic>
      </p:grpSp>
      <p:sp>
        <p:nvSpPr>
          <p:cNvPr id="261" name="Shape 261"/>
          <p:cNvSpPr>
            <a:spLocks noGrp="1"/>
          </p:cNvSpPr>
          <p:nvPr>
            <p:ph type="body" sz="quarter" idx="1"/>
          </p:nvPr>
        </p:nvSpPr>
        <p:spPr>
          <a:xfrm>
            <a:off x="1637379" y="7741697"/>
            <a:ext cx="9285254" cy="980140"/>
          </a:xfrm>
          <a:prstGeom prst="rect">
            <a:avLst/>
          </a:prstGeom>
        </p:spPr>
        <p:txBody>
          <a:bodyPr/>
          <a:lstStyle>
            <a:lvl1pPr marL="0" indent="0" algn="ctr" defTabSz="233679">
              <a:spcBef>
                <a:spcPts val="0"/>
              </a:spcBef>
              <a:buSzTx/>
              <a:buNone/>
              <a:defRPr sz="2800"/>
            </a:lvl1pPr>
          </a:lstStyle>
          <a:p>
            <a:r>
              <a:rPr dirty="0" smtClean="0"/>
              <a:t>. </a:t>
            </a:r>
            <a:endParaRPr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35" y="2304008"/>
            <a:ext cx="11061279" cy="103772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body" idx="1"/>
          </p:nvPr>
        </p:nvSpPr>
        <p:spPr>
          <a:xfrm>
            <a:off x="606586" y="2332729"/>
            <a:ext cx="10966128" cy="606586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Under article 10 of the </a:t>
            </a:r>
            <a:r>
              <a:rPr i="1"/>
              <a:t>Act on the Prevention of Spousal Violence and the Protection of Victims</a:t>
            </a:r>
            <a:r>
              <a:t>, victims/survivors can make a petition to the court to issue max. 6 month protective orders. </a:t>
            </a:r>
          </a:p>
          <a:p>
            <a:pPr>
              <a:buBlip>
                <a:blip r:embed="rId2"/>
              </a:buBlip>
            </a:pPr>
            <a:r>
              <a:t>Perpetrators cannot approach the victim’s residence during the period.</a:t>
            </a:r>
          </a:p>
        </p:txBody>
      </p:sp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Domestic Violence</a:t>
            </a:r>
          </a:p>
        </p:txBody>
      </p:sp>
      <p:sp>
        <p:nvSpPr>
          <p:cNvPr id="265" name="Shape 265"/>
          <p:cNvSpPr/>
          <p:nvPr/>
        </p:nvSpPr>
        <p:spPr>
          <a:xfrm>
            <a:off x="971124" y="1572868"/>
            <a:ext cx="10377738" cy="60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2-c Public and civil society assistance and support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Domestic Violence</a:t>
            </a:r>
          </a:p>
        </p:txBody>
      </p:sp>
      <p:sp>
        <p:nvSpPr>
          <p:cNvPr id="268" name="Shape 268"/>
          <p:cNvSpPr/>
          <p:nvPr/>
        </p:nvSpPr>
        <p:spPr>
          <a:xfrm>
            <a:off x="1332697" y="1572867"/>
            <a:ext cx="10377738" cy="60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2-c Public and civil society assistance and support </a:t>
            </a:r>
          </a:p>
        </p:txBody>
      </p:sp>
      <p:graphicFrame>
        <p:nvGraphicFramePr>
          <p:cNvPr id="269" name="Chart 269"/>
          <p:cNvGraphicFramePr/>
          <p:nvPr>
            <p:extLst>
              <p:ext uri="{D42A27DB-BD31-4B8C-83A1-F6EECF244321}">
                <p14:modId xmlns:p14="http://schemas.microsoft.com/office/powerpoint/2010/main" val="3180128323"/>
              </p:ext>
            </p:extLst>
          </p:nvPr>
        </p:nvGraphicFramePr>
        <p:xfrm>
          <a:off x="553148" y="2579769"/>
          <a:ext cx="10808730" cy="589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Rape</a:t>
            </a:r>
          </a:p>
        </p:txBody>
      </p:sp>
      <p:grpSp>
        <p:nvGrpSpPr>
          <p:cNvPr id="277" name="Group 277"/>
          <p:cNvGrpSpPr/>
          <p:nvPr/>
        </p:nvGrpSpPr>
        <p:grpSpPr>
          <a:xfrm>
            <a:off x="1182064" y="2914839"/>
            <a:ext cx="9815172" cy="5791423"/>
            <a:chOff x="0" y="0"/>
            <a:chExt cx="10480433" cy="6183958"/>
          </a:xfrm>
        </p:grpSpPr>
        <p:pic>
          <p:nvPicPr>
            <p:cNvPr id="276" name="image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10226434" cy="58537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5" name="図 274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80434" cy="6183959"/>
            </a:xfrm>
            <a:prstGeom prst="rect">
              <a:avLst/>
            </a:prstGeom>
            <a:effectLst/>
          </p:spPr>
        </p:pic>
      </p:grpSp>
      <p:sp>
        <p:nvSpPr>
          <p:cNvPr id="278" name="Shape 278"/>
          <p:cNvSpPr/>
          <p:nvPr/>
        </p:nvSpPr>
        <p:spPr>
          <a:xfrm>
            <a:off x="1534640" y="1623893"/>
            <a:ext cx="8003691" cy="1142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 algn="l">
              <a:spcBef>
                <a:spcPts val="4200"/>
              </a:spcBef>
              <a:defRPr sz="3400"/>
            </a:lvl1pPr>
          </a:lstStyle>
          <a:p>
            <a:pPr>
              <a:spcBef>
                <a:spcPts val="0"/>
              </a:spcBef>
            </a:pPr>
            <a:r>
              <a:rPr dirty="0"/>
              <a:t>Cases of rape and forcible indecency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dirty="0" smtClean="0"/>
              <a:t>reported </a:t>
            </a:r>
            <a:r>
              <a:rPr dirty="0"/>
              <a:t>to the police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414609" indent="-414609" defTabSz="454096">
              <a:spcBef>
                <a:spcPts val="3184"/>
              </a:spcBef>
              <a:defRPr sz="3568"/>
            </a:pPr>
            <a:r>
              <a:rPr dirty="0"/>
              <a:t>Only 42.7% of rape victims/survivors who consulted the </a:t>
            </a:r>
            <a:r>
              <a:rPr lang="en-US" dirty="0" smtClean="0"/>
              <a:t>rape </a:t>
            </a:r>
            <a:r>
              <a:rPr dirty="0" smtClean="0"/>
              <a:t>crisis </a:t>
            </a:r>
            <a:r>
              <a:rPr dirty="0"/>
              <a:t>center reported the incident to the police. </a:t>
            </a:r>
            <a:r>
              <a:rPr lang="en-US" dirty="0" smtClean="0"/>
              <a:t>Another </a:t>
            </a:r>
            <a:r>
              <a:rPr lang="en-US" dirty="0" err="1" smtClean="0"/>
              <a:t>center;t</a:t>
            </a:r>
            <a:r>
              <a:rPr dirty="0" err="1" smtClean="0"/>
              <a:t>he</a:t>
            </a:r>
            <a:r>
              <a:rPr dirty="0" smtClean="0"/>
              <a:t> </a:t>
            </a:r>
            <a:r>
              <a:rPr dirty="0"/>
              <a:t>ratio of reporting incidents to the police was 44.9%.  </a:t>
            </a:r>
          </a:p>
          <a:p>
            <a:pPr marL="414609" indent="-414609" defTabSz="454096">
              <a:spcBef>
                <a:spcPts val="3184"/>
              </a:spcBef>
              <a:defRPr sz="3568"/>
            </a:pPr>
            <a:r>
              <a:rPr dirty="0"/>
              <a:t>77.6% of perpetrators of rape were friends/acquaintances, including victim’s father(10%).</a:t>
            </a:r>
          </a:p>
          <a:p>
            <a:pPr marL="414609" indent="-414609" defTabSz="454096">
              <a:spcBef>
                <a:spcPts val="3184"/>
              </a:spcBef>
              <a:defRPr sz="3568"/>
            </a:pPr>
            <a:r>
              <a:rPr dirty="0"/>
              <a:t>​27 one-stop centers for the victims/survivors of sex crimes, including 2 privates. The government targets to establish one-stop centers at every </a:t>
            </a:r>
            <a:r>
              <a:rPr lang="en-US" dirty="0" smtClean="0"/>
              <a:t>47 </a:t>
            </a:r>
            <a:r>
              <a:rPr dirty="0" smtClean="0"/>
              <a:t>prefecture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by 2020.</a:t>
            </a:r>
          </a:p>
        </p:txBody>
      </p:sp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Rape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99529" indent="-499529">
              <a:lnSpc>
                <a:spcPct val="100000"/>
              </a:lnSpc>
              <a:spcBef>
                <a:spcPts val="3933"/>
              </a:spcBef>
              <a:defRPr sz="4300"/>
            </a:pPr>
            <a:r>
              <a:rPr dirty="0"/>
              <a:t>1/3 non-regular female workers have been laid off due to their pregnancy. </a:t>
            </a:r>
          </a:p>
          <a:p>
            <a:pPr marL="0" lvl="2" indent="428168">
              <a:lnSpc>
                <a:spcPct val="100000"/>
              </a:lnSpc>
              <a:spcBef>
                <a:spcPts val="3933"/>
              </a:spcBef>
              <a:buSzTx/>
              <a:buNone/>
              <a:defRPr sz="2800"/>
            </a:pPr>
            <a:r>
              <a:rPr dirty="0"/>
              <a:t>According to 1st online survey on maternity harassment (2014)</a:t>
            </a:r>
          </a:p>
        </p:txBody>
      </p:sp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Maternity Harassments</a:t>
            </a:r>
          </a:p>
        </p:txBody>
      </p:sp>
      <p:grpSp>
        <p:nvGrpSpPr>
          <p:cNvPr id="287" name="Group 287"/>
          <p:cNvGrpSpPr/>
          <p:nvPr/>
        </p:nvGrpSpPr>
        <p:grpSpPr>
          <a:xfrm>
            <a:off x="6397748" y="2581092"/>
            <a:ext cx="4886776" cy="6115196"/>
            <a:chOff x="0" y="0"/>
            <a:chExt cx="5217994" cy="6529677"/>
          </a:xfrm>
        </p:grpSpPr>
        <p:pic>
          <p:nvPicPr>
            <p:cNvPr id="286" name="71078880-5C7F-46BD-9B06-92F08F95937C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963995" cy="61994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5" name="図 284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217995" cy="65296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606586" y="2508951"/>
            <a:ext cx="10966128" cy="6065862"/>
          </a:xfrm>
          <a:prstGeom prst="rect">
            <a:avLst/>
          </a:prstGeom>
        </p:spPr>
        <p:txBody>
          <a:bodyPr/>
          <a:lstStyle/>
          <a:p>
            <a:pPr marL="434590" indent="-434590" defTabSz="475980">
              <a:spcBef>
                <a:spcPts val="3371"/>
              </a:spcBef>
              <a:defRPr sz="3741"/>
            </a:pPr>
            <a:r>
              <a:rPr lang="en-US" dirty="0" smtClean="0"/>
              <a:t>National survey in 2015 conducted by the Ministry of Health</a:t>
            </a:r>
            <a:r>
              <a:rPr lang="en-US" dirty="0"/>
              <a:t>, </a:t>
            </a:r>
            <a:r>
              <a:rPr lang="en-US" dirty="0" smtClean="0"/>
              <a:t>Labor and Welfare.  Respondents; 9654 women</a:t>
            </a:r>
            <a:endParaRPr lang="en-US" dirty="0"/>
          </a:p>
          <a:p>
            <a:pPr marL="434590" indent="-434590" defTabSz="475980">
              <a:spcBef>
                <a:spcPts val="3371"/>
              </a:spcBef>
              <a:defRPr sz="3741"/>
            </a:pPr>
            <a:r>
              <a:rPr dirty="0" smtClean="0"/>
              <a:t>21.4</a:t>
            </a:r>
            <a:r>
              <a:rPr dirty="0"/>
              <a:t>% of </a:t>
            </a:r>
            <a:r>
              <a:rPr dirty="0" smtClean="0"/>
              <a:t>workers</a:t>
            </a:r>
            <a:r>
              <a:rPr lang="en-US" dirty="0" smtClean="0"/>
              <a:t> both regular and non regular who got pregnant, delivered baby, raise child,</a:t>
            </a:r>
            <a:r>
              <a:rPr dirty="0" smtClean="0"/>
              <a:t> </a:t>
            </a:r>
            <a:r>
              <a:rPr dirty="0"/>
              <a:t>have received detrimental treatment due to their pregnancy, child delivery and child rearing.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Maternity Harassments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Maternity Harassments</a:t>
            </a:r>
          </a:p>
        </p:txBody>
      </p:sp>
      <p:grpSp>
        <p:nvGrpSpPr>
          <p:cNvPr id="295" name="Group 295"/>
          <p:cNvGrpSpPr/>
          <p:nvPr/>
        </p:nvGrpSpPr>
        <p:grpSpPr>
          <a:xfrm>
            <a:off x="1450108" y="2311818"/>
            <a:ext cx="9279085" cy="5546768"/>
            <a:chOff x="0" y="0"/>
            <a:chExt cx="9908010" cy="5922721"/>
          </a:xfrm>
        </p:grpSpPr>
        <p:pic>
          <p:nvPicPr>
            <p:cNvPr id="294" name="image7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9654011" cy="55925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3" name="図 29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9908011" cy="5922722"/>
            </a:xfrm>
            <a:prstGeom prst="rect">
              <a:avLst/>
            </a:prstGeom>
            <a:effectLst/>
          </p:spPr>
        </p:pic>
      </p:grpSp>
      <p:sp>
        <p:nvSpPr>
          <p:cNvPr id="296" name="Shape 296"/>
          <p:cNvSpPr/>
          <p:nvPr/>
        </p:nvSpPr>
        <p:spPr>
          <a:xfrm>
            <a:off x="1275644" y="8019286"/>
            <a:ext cx="9042437" cy="51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defRPr sz="2700"/>
            </a:lvl1pPr>
          </a:lstStyle>
          <a:p>
            <a:r>
              <a:t>Details of discrimination against non-regular workers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644647" y="1930442"/>
            <a:ext cx="5051240" cy="556134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5600" b="1"/>
            </a:lvl1pPr>
          </a:lstStyle>
          <a:p>
            <a:r>
              <a:rPr dirty="0"/>
              <a:t>Japan’s International Contribution on Eradication and Prevention of Violence against Women</a:t>
            </a:r>
          </a:p>
        </p:txBody>
      </p:sp>
      <p:grpSp>
        <p:nvGrpSpPr>
          <p:cNvPr id="301" name="Group 301" descr="F:\DCIM\101CANON\IMG_8201.JPG"/>
          <p:cNvGrpSpPr/>
          <p:nvPr/>
        </p:nvGrpSpPr>
        <p:grpSpPr>
          <a:xfrm>
            <a:off x="6290568" y="907700"/>
            <a:ext cx="5093122" cy="7319075"/>
            <a:chOff x="0" y="0"/>
            <a:chExt cx="5438326" cy="7815152"/>
          </a:xfrm>
        </p:grpSpPr>
        <p:pic>
          <p:nvPicPr>
            <p:cNvPr id="300" name="image8.jpeg" descr="F:\DCIM\101CANON\IMG_8201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955" r="9869"/>
            <a:stretch>
              <a:fillRect/>
            </a:stretch>
          </p:blipFill>
          <p:spPr>
            <a:xfrm>
              <a:off x="127000" y="88900"/>
              <a:ext cx="5184327" cy="74849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9" name="図 29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438327" cy="781515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15384705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03"/>
          <p:cNvSpPr>
            <a:spLocks noGrp="1"/>
          </p:cNvSpPr>
          <p:nvPr>
            <p:ph type="body" idx="1"/>
          </p:nvPr>
        </p:nvSpPr>
        <p:spPr>
          <a:xfrm>
            <a:off x="587556" y="1769805"/>
            <a:ext cx="10764998" cy="677636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95773" indent="-695773" algn="l" defTabSz="514277">
              <a:buFont typeface="+mj-lt"/>
              <a:buAutoNum type="arabicPeriod"/>
              <a:defRPr sz="3759"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i="0" dirty="0" smtClean="0"/>
              <a:t>Contribution </a:t>
            </a:r>
            <a:r>
              <a:rPr i="0" dirty="0"/>
              <a:t>to UN </a:t>
            </a:r>
            <a:r>
              <a:rPr i="0" dirty="0" smtClean="0"/>
              <a:t>Women</a:t>
            </a:r>
            <a:endParaRPr lang="en-US" i="0" dirty="0" smtClean="0"/>
          </a:p>
          <a:p>
            <a:pPr marL="695773" indent="-695773" algn="l" defTabSz="514277">
              <a:buFont typeface="+mj-lt"/>
              <a:buAutoNum type="arabicPeriod"/>
              <a:defRPr sz="3759"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i="0" dirty="0" smtClean="0"/>
              <a:t>Contribution </a:t>
            </a:r>
            <a:r>
              <a:rPr lang="en-US" i="0" dirty="0"/>
              <a:t>to the Office of the SRSG on Sexual Violence in </a:t>
            </a:r>
            <a:r>
              <a:rPr lang="en-US" i="0" dirty="0" smtClean="0"/>
              <a:t>Conflict</a:t>
            </a:r>
          </a:p>
          <a:p>
            <a:pPr marL="695773" indent="-695773" algn="l" defTabSz="514277">
              <a:buFont typeface="+mj-lt"/>
              <a:buAutoNum type="arabicPeriod"/>
              <a:defRPr sz="3759"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i="0" dirty="0" smtClean="0"/>
              <a:t>Contribution </a:t>
            </a:r>
            <a:r>
              <a:rPr lang="en-US" i="0" dirty="0"/>
              <a:t>to the Trust Fund for Victims of the International Criminal </a:t>
            </a:r>
            <a:r>
              <a:rPr lang="en-US" i="0" dirty="0" smtClean="0"/>
              <a:t>Court</a:t>
            </a:r>
          </a:p>
          <a:p>
            <a:pPr marL="695773" indent="-695773" algn="l" defTabSz="514277">
              <a:buFont typeface="+mj-lt"/>
              <a:buAutoNum type="arabicPeriod"/>
              <a:defRPr sz="3759"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i="0" dirty="0" smtClean="0"/>
              <a:t>Support </a:t>
            </a:r>
            <a:r>
              <a:rPr lang="en-US" i="0" dirty="0"/>
              <a:t>PKO’s efforts to prevent and respond to Conflict Related Sexual Violence (CRSV) and Sexual Exploitation and Abuse (SEA) </a:t>
            </a:r>
            <a:r>
              <a:rPr lang="en-US" i="0" dirty="0" smtClean="0"/>
              <a:t> and the </a:t>
            </a:r>
            <a:r>
              <a:rPr lang="en-US" i="0" dirty="0"/>
              <a:t>protection of </a:t>
            </a:r>
            <a:r>
              <a:rPr lang="en-US" i="0" dirty="0" smtClean="0"/>
              <a:t>women</a:t>
            </a:r>
          </a:p>
          <a:p>
            <a:pPr marL="695773" indent="-695773" algn="l" defTabSz="514277">
              <a:buFont typeface="+mj-lt"/>
              <a:buAutoNum type="arabicPeriod"/>
              <a:defRPr sz="3759"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i="0" dirty="0" smtClean="0"/>
              <a:t>International </a:t>
            </a:r>
            <a:r>
              <a:rPr lang="en-US" i="0" dirty="0"/>
              <a:t>Cooperation to support women in developing </a:t>
            </a:r>
            <a:r>
              <a:rPr lang="en-US" i="0" dirty="0" smtClean="0"/>
              <a:t>countries   2011 </a:t>
            </a:r>
            <a:r>
              <a:rPr lang="en-US" i="0" dirty="0"/>
              <a:t>to 2014 was more than 7 billion US Dollars </a:t>
            </a:r>
            <a:r>
              <a:rPr lang="en-US" i="0" dirty="0" smtClean="0"/>
              <a:t>including JICA ‘s </a:t>
            </a:r>
            <a:r>
              <a:rPr lang="en-US" i="0" dirty="0"/>
              <a:t>Technical Cooperation project on TIP </a:t>
            </a:r>
            <a:r>
              <a:rPr lang="en-US" i="0" dirty="0" smtClean="0"/>
              <a:t>since </a:t>
            </a:r>
            <a:r>
              <a:rPr lang="en-US" i="0" dirty="0"/>
              <a:t>2005, </a:t>
            </a:r>
            <a:r>
              <a:rPr lang="en-US" i="0" dirty="0" smtClean="0"/>
              <a:t>in </a:t>
            </a:r>
            <a:r>
              <a:rPr lang="en-US" i="0" dirty="0"/>
              <a:t>Thailand, Myanmar and </a:t>
            </a:r>
            <a:r>
              <a:rPr lang="en-US" i="0" dirty="0" smtClean="0"/>
              <a:t>Vietnam</a:t>
            </a:r>
            <a:endParaRPr lang="en-US" i="0" dirty="0"/>
          </a:p>
        </p:txBody>
      </p:sp>
      <p:sp>
        <p:nvSpPr>
          <p:cNvPr id="8" name="Shape 304"/>
          <p:cNvSpPr>
            <a:spLocks noGrp="1"/>
          </p:cNvSpPr>
          <p:nvPr>
            <p:ph type="title"/>
          </p:nvPr>
        </p:nvSpPr>
        <p:spPr>
          <a:xfrm>
            <a:off x="506021" y="243291"/>
            <a:ext cx="10966128" cy="1050760"/>
          </a:xfrm>
          <a:prstGeom prst="rect">
            <a:avLst/>
          </a:prstGeom>
        </p:spPr>
        <p:txBody>
          <a:bodyPr/>
          <a:lstStyle>
            <a:lvl1pPr defTabSz="332993">
              <a:defRPr sz="3989" b="1"/>
            </a:lvl1pPr>
          </a:lstStyle>
          <a:p>
            <a:r>
              <a:rPr dirty="0"/>
              <a:t>Japan’s International </a:t>
            </a:r>
            <a:r>
              <a:rPr dirty="0" smtClean="0"/>
              <a:t>Contribution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1. Stalking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9556" indent="-469556" defTabSz="514277">
              <a:spcBef>
                <a:spcPts val="3652"/>
              </a:spcBef>
              <a:defRPr sz="4041"/>
            </a:pPr>
            <a:r>
              <a:rPr b="1" i="1" dirty="0"/>
              <a:t>The Stalker Regulation Law</a:t>
            </a:r>
            <a:r>
              <a:rPr dirty="0"/>
              <a:t> - 1st specific law to prevent and stop violence against women (2000).</a:t>
            </a:r>
          </a:p>
          <a:p>
            <a:pPr marL="469556" indent="-469556" defTabSz="514277">
              <a:spcBef>
                <a:spcPts val="3652"/>
              </a:spcBef>
              <a:defRPr sz="4041"/>
            </a:pPr>
            <a:r>
              <a:rPr lang="en-US" dirty="0"/>
              <a:t>90% of victims of stalking were women</a:t>
            </a:r>
            <a:r>
              <a:rPr lang="en-US" dirty="0" smtClean="0"/>
              <a:t>.</a:t>
            </a:r>
          </a:p>
          <a:p>
            <a:pPr marL="469556" indent="-469556" defTabSz="514277">
              <a:spcBef>
                <a:spcPts val="3652"/>
              </a:spcBef>
              <a:defRPr sz="4041"/>
            </a:pPr>
            <a:r>
              <a:rPr dirty="0" smtClean="0"/>
              <a:t>There </a:t>
            </a:r>
            <a:r>
              <a:rPr dirty="0"/>
              <a:t>were strong petitions from civil society, including from friends and relatives of </a:t>
            </a:r>
            <a:r>
              <a:rPr lang="en-US" dirty="0" smtClean="0"/>
              <a:t>the </a:t>
            </a:r>
            <a:r>
              <a:rPr dirty="0" smtClean="0"/>
              <a:t>stalking victim </a:t>
            </a:r>
            <a:r>
              <a:rPr dirty="0"/>
              <a:t>to parliament and government for enactment of a law to control stalking. 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body" sz="half" idx="1"/>
          </p:nvPr>
        </p:nvSpPr>
        <p:spPr>
          <a:xfrm>
            <a:off x="607254" y="2546564"/>
            <a:ext cx="11192111" cy="16971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48055" indent="-448055" defTabSz="490727">
              <a:spcBef>
                <a:spcPts val="3500"/>
              </a:spcBef>
              <a:buBlip>
                <a:blip r:embed="rId2"/>
              </a:buBlip>
              <a:defRPr sz="3612"/>
            </a:lvl1pPr>
          </a:lstStyle>
          <a:p>
            <a:pPr marL="0" indent="0">
              <a:buNone/>
            </a:pPr>
            <a:r>
              <a:rPr dirty="0"/>
              <a:t>Provision of life-saving integrated GBV services and protection for women and girl refugees in </a:t>
            </a:r>
            <a:r>
              <a:rPr dirty="0" err="1"/>
              <a:t>Adamaoua</a:t>
            </a:r>
            <a:r>
              <a:rPr dirty="0"/>
              <a:t> and East Regions of Cameroon (US$ 1000.000)</a:t>
            </a:r>
          </a:p>
        </p:txBody>
      </p:sp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506021" y="243291"/>
            <a:ext cx="10966128" cy="1450393"/>
          </a:xfrm>
          <a:prstGeom prst="rect">
            <a:avLst/>
          </a:prstGeom>
        </p:spPr>
        <p:txBody>
          <a:bodyPr/>
          <a:lstStyle>
            <a:lvl1pPr defTabSz="332993">
              <a:defRPr sz="3989" b="1"/>
            </a:lvl1pPr>
          </a:lstStyle>
          <a:p>
            <a:r>
              <a:rPr dirty="0"/>
              <a:t>Japan’s International </a:t>
            </a:r>
            <a:r>
              <a:rPr dirty="0" smtClean="0"/>
              <a:t>Contribution</a:t>
            </a:r>
            <a:endParaRPr dirty="0"/>
          </a:p>
        </p:txBody>
      </p:sp>
      <p:grpSp>
        <p:nvGrpSpPr>
          <p:cNvPr id="335" name="Group 335" descr="F:\DCIM\101CANON\IMG_8201.JPG"/>
          <p:cNvGrpSpPr/>
          <p:nvPr/>
        </p:nvGrpSpPr>
        <p:grpSpPr>
          <a:xfrm>
            <a:off x="504541" y="4501001"/>
            <a:ext cx="5326250" cy="3913730"/>
            <a:chOff x="0" y="0"/>
            <a:chExt cx="6585642" cy="4551295"/>
          </a:xfrm>
        </p:grpSpPr>
        <p:pic>
          <p:nvPicPr>
            <p:cNvPr id="334" name="image8.jpeg" descr="F:\DCIM\101CANON\IMG_8201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6331643" cy="42210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3" name="図 332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85643" cy="4551296"/>
            </a:xfrm>
            <a:prstGeom prst="rect">
              <a:avLst/>
            </a:prstGeom>
            <a:effectLst/>
          </p:spPr>
        </p:pic>
      </p:grpSp>
      <p:sp>
        <p:nvSpPr>
          <p:cNvPr id="336" name="Shape 336"/>
          <p:cNvSpPr/>
          <p:nvPr/>
        </p:nvSpPr>
        <p:spPr>
          <a:xfrm>
            <a:off x="2111048" y="1392860"/>
            <a:ext cx="7957205" cy="60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PROJECTS UN Women Cameroon 2015</a:t>
            </a:r>
          </a:p>
        </p:txBody>
      </p:sp>
      <p:grpSp>
        <p:nvGrpSpPr>
          <p:cNvPr id="8" name="Group 343" descr="F:\DCIM\101CANON\IMG_8287.JPG"/>
          <p:cNvGrpSpPr/>
          <p:nvPr/>
        </p:nvGrpSpPr>
        <p:grpSpPr>
          <a:xfrm>
            <a:off x="5856219" y="4577448"/>
            <a:ext cx="5885389" cy="3913731"/>
            <a:chOff x="0" y="0"/>
            <a:chExt cx="7973803" cy="5215699"/>
          </a:xfrm>
        </p:grpSpPr>
        <p:pic>
          <p:nvPicPr>
            <p:cNvPr id="9" name="image9.jpeg" descr="F:\DCIM\101CANON\IMG_8287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7719804" cy="4885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図 9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7973804" cy="5215700"/>
            </a:xfrm>
            <a:prstGeom prst="rect">
              <a:avLst/>
            </a:prstGeom>
            <a:effectLst/>
          </p:spPr>
        </p:pic>
      </p:grpSp>
      <p:sp>
        <p:nvSpPr>
          <p:cNvPr id="11" name="Shape 336"/>
          <p:cNvSpPr/>
          <p:nvPr/>
        </p:nvSpPr>
        <p:spPr>
          <a:xfrm>
            <a:off x="8418816" y="8441416"/>
            <a:ext cx="3221682" cy="38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lang="en-US" sz="1700" b="0" dirty="0"/>
              <a:t>Photo: UN Women Cameroon</a:t>
            </a:r>
            <a:endParaRPr sz="1700" b="0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body" sz="quarter" idx="1"/>
          </p:nvPr>
        </p:nvSpPr>
        <p:spPr>
          <a:xfrm>
            <a:off x="567008" y="2444127"/>
            <a:ext cx="11045284" cy="1581531"/>
          </a:xfrm>
          <a:prstGeom prst="rect">
            <a:avLst/>
          </a:prstGeom>
        </p:spPr>
        <p:txBody>
          <a:bodyPr>
            <a:normAutofit/>
          </a:bodyPr>
          <a:lstStyle>
            <a:lvl1pPr marL="421386" indent="-421386" defTabSz="461518">
              <a:spcBef>
                <a:spcPts val="3300"/>
              </a:spcBef>
              <a:buBlip>
                <a:blip r:embed="rId2"/>
              </a:buBlip>
              <a:defRPr sz="3397"/>
            </a:lvl1pPr>
          </a:lstStyle>
          <a:p>
            <a:pPr marL="0" indent="0">
              <a:buNone/>
            </a:pPr>
            <a:r>
              <a:rPr dirty="0"/>
              <a:t>Ending Violence against Women: Towards Integrated Approach </a:t>
            </a:r>
            <a:r>
              <a:rPr dirty="0" smtClean="0"/>
              <a:t>(</a:t>
            </a:r>
            <a:r>
              <a:rPr dirty="0"/>
              <a:t>US$ 999,665)</a:t>
            </a:r>
          </a:p>
        </p:txBody>
      </p:sp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506021" y="243291"/>
            <a:ext cx="10966128" cy="1317182"/>
          </a:xfrm>
          <a:prstGeom prst="rect">
            <a:avLst/>
          </a:prstGeom>
        </p:spPr>
        <p:txBody>
          <a:bodyPr/>
          <a:lstStyle>
            <a:lvl1pPr defTabSz="332993">
              <a:defRPr sz="3989" b="1"/>
            </a:lvl1pPr>
          </a:lstStyle>
          <a:p>
            <a:r>
              <a:rPr dirty="0"/>
              <a:t>Japan’s International </a:t>
            </a:r>
            <a:r>
              <a:rPr dirty="0" smtClean="0"/>
              <a:t>Contribution</a:t>
            </a:r>
            <a:endParaRPr dirty="0"/>
          </a:p>
        </p:txBody>
      </p:sp>
      <p:sp>
        <p:nvSpPr>
          <p:cNvPr id="347" name="Shape 347"/>
          <p:cNvSpPr/>
          <p:nvPr/>
        </p:nvSpPr>
        <p:spPr>
          <a:xfrm>
            <a:off x="2667727" y="1411890"/>
            <a:ext cx="7043493" cy="60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7574" tIns="47574" rIns="47574" bIns="47574" anchor="ctr">
            <a:spAutoFit/>
          </a:bodyPr>
          <a:lstStyle>
            <a:lvl1pPr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PROJECTS UN Women Egypt 2014</a:t>
            </a:r>
          </a:p>
        </p:txBody>
      </p:sp>
      <p:grpSp>
        <p:nvGrpSpPr>
          <p:cNvPr id="350" name="Group 350"/>
          <p:cNvGrpSpPr/>
          <p:nvPr/>
        </p:nvGrpSpPr>
        <p:grpSpPr>
          <a:xfrm>
            <a:off x="741910" y="4056076"/>
            <a:ext cx="5252324" cy="3791631"/>
            <a:chOff x="0" y="0"/>
            <a:chExt cx="6990815" cy="4796875"/>
          </a:xfrm>
        </p:grpSpPr>
        <p:pic>
          <p:nvPicPr>
            <p:cNvPr id="349" name="image10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6736816" cy="44666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8" name="図 34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990816" cy="4796876"/>
            </a:xfrm>
            <a:prstGeom prst="rect">
              <a:avLst/>
            </a:prstGeom>
            <a:effectLst/>
          </p:spPr>
        </p:pic>
      </p:grpSp>
      <p:grpSp>
        <p:nvGrpSpPr>
          <p:cNvPr id="8" name="Group 357"/>
          <p:cNvGrpSpPr/>
          <p:nvPr/>
        </p:nvGrpSpPr>
        <p:grpSpPr>
          <a:xfrm>
            <a:off x="6089650" y="4072086"/>
            <a:ext cx="5480685" cy="3775622"/>
            <a:chOff x="0" y="0"/>
            <a:chExt cx="6972799" cy="4803535"/>
          </a:xfrm>
        </p:grpSpPr>
        <p:pic>
          <p:nvPicPr>
            <p:cNvPr id="9" name="image11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6718800" cy="44733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図 9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972800" cy="4803536"/>
            </a:xfrm>
            <a:prstGeom prst="rect">
              <a:avLst/>
            </a:prstGeom>
            <a:effectLst/>
          </p:spPr>
        </p:pic>
      </p:grpSp>
      <p:sp>
        <p:nvSpPr>
          <p:cNvPr id="11" name="Shape 352"/>
          <p:cNvSpPr txBox="1">
            <a:spLocks/>
          </p:cNvSpPr>
          <p:nvPr/>
        </p:nvSpPr>
        <p:spPr>
          <a:xfrm>
            <a:off x="836263" y="7314432"/>
            <a:ext cx="11064315" cy="211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 marL="421386" marR="0" indent="-421386" algn="l" defTabSz="461518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3397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10668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16002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21336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26670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32004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37338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42672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48006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marL="0" indent="0" hangingPunct="1">
              <a:buNone/>
            </a:pPr>
            <a:r>
              <a:rPr lang="en-US" sz="2200" dirty="0"/>
              <a:t>Students and volunteers practicing performance to learn self-defense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6586" y="2366876"/>
            <a:ext cx="10966128" cy="3399262"/>
          </a:xfrm>
        </p:spPr>
        <p:txBody>
          <a:bodyPr>
            <a:normAutofit/>
          </a:bodyPr>
          <a:lstStyle/>
          <a:p>
            <a:r>
              <a:rPr kumimoji="1" lang="en-US" altLang="ja-JP" sz="3400" b="1" dirty="0"/>
              <a:t>Thank you for your interest in this presentation</a:t>
            </a:r>
          </a:p>
          <a:p>
            <a:endParaRPr kumimoji="1" lang="en-US" altLang="ja-JP" sz="3400" b="1" dirty="0"/>
          </a:p>
          <a:p>
            <a:endParaRPr kumimoji="1" lang="en-US" altLang="ja-JP" sz="3400" b="1" dirty="0"/>
          </a:p>
          <a:p>
            <a:r>
              <a:rPr kumimoji="1" lang="en-US" altLang="ja-JP" sz="3400" b="1" dirty="0"/>
              <a:t>Please refer to the hand out for the details of the presentation </a:t>
            </a:r>
            <a:endParaRPr kumimoji="1" lang="ja-JP" altLang="en-US" sz="3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80" y="6607627"/>
            <a:ext cx="2337141" cy="1552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41055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r>
              <a:rPr dirty="0"/>
              <a:t>Stalker-related </a:t>
            </a:r>
            <a:r>
              <a:rPr dirty="0" smtClean="0"/>
              <a:t>Incidents</a:t>
            </a:r>
            <a:r>
              <a:rPr lang="en-US" dirty="0" smtClean="0"/>
              <a:t> reported to police offices</a:t>
            </a:r>
            <a:endParaRPr dirty="0"/>
          </a:p>
        </p:txBody>
      </p:sp>
      <p:pic>
        <p:nvPicPr>
          <p:cNvPr id="158" name="図 157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448" y="2734574"/>
            <a:ext cx="11176405" cy="5520768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 2014, </a:t>
            </a:r>
            <a:r>
              <a:rPr lang="en-US" dirty="0" smtClean="0"/>
              <a:t>Police offices received 7,649 </a:t>
            </a:r>
            <a:r>
              <a:rPr lang="en-US" dirty="0"/>
              <a:t>requests for special support or protection.  </a:t>
            </a:r>
            <a:r>
              <a:rPr lang="en-US" dirty="0" smtClean="0"/>
              <a:t>.</a:t>
            </a:r>
            <a:endParaRPr lang="en-US" dirty="0"/>
          </a:p>
          <a:p>
            <a:pPr>
              <a:buBlip>
                <a:blip r:embed="rId2"/>
              </a:buBlip>
            </a:pPr>
            <a:r>
              <a:rPr dirty="0" smtClean="0"/>
              <a:t>Police </a:t>
            </a:r>
            <a:r>
              <a:rPr dirty="0"/>
              <a:t>provides support such as the issuance of warnings and restraining orders. </a:t>
            </a:r>
          </a:p>
          <a:p>
            <a:pPr>
              <a:buBlip>
                <a:blip r:embed="rId2"/>
              </a:buBlip>
            </a:pPr>
            <a:r>
              <a:rPr dirty="0"/>
              <a:t>Police could arrest stalkers in order to prevent the escalation of harm (Anti-Stalking Act)</a:t>
            </a:r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1. Stalking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2. Domestic Violence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sz="half" idx="1"/>
          </p:nvPr>
        </p:nvSpPr>
        <p:spPr>
          <a:xfrm>
            <a:off x="652584" y="2346385"/>
            <a:ext cx="11099716" cy="2435061"/>
          </a:xfrm>
          <a:prstGeom prst="rect">
            <a:avLst/>
          </a:prstGeom>
        </p:spPr>
        <p:txBody>
          <a:bodyPr/>
          <a:lstStyle/>
          <a:p>
            <a:pPr marL="584449" indent="-584449" defTabSz="497864">
              <a:spcBef>
                <a:spcPts val="3559"/>
              </a:spcBef>
              <a:buSzPct val="100000"/>
              <a:buAutoNum type="alphaUcPeriod"/>
              <a:defRPr sz="3913"/>
            </a:pPr>
            <a:r>
              <a:rPr dirty="0"/>
              <a:t>Legal framework and situation in Japan</a:t>
            </a:r>
          </a:p>
          <a:p>
            <a:pPr marL="584449" indent="-584449" defTabSz="497864">
              <a:spcBef>
                <a:spcPts val="3559"/>
              </a:spcBef>
              <a:buSzPct val="100000"/>
              <a:buAutoNum type="alphaUcPeriod"/>
              <a:defRPr sz="3913"/>
            </a:pPr>
            <a:r>
              <a:rPr dirty="0"/>
              <a:t>International comparison in the incidences of domestic violence</a:t>
            </a:r>
          </a:p>
        </p:txBody>
      </p:sp>
      <p:grpSp>
        <p:nvGrpSpPr>
          <p:cNvPr id="170" name="Group 170"/>
          <p:cNvGrpSpPr/>
          <p:nvPr/>
        </p:nvGrpSpPr>
        <p:grpSpPr>
          <a:xfrm>
            <a:off x="1044888" y="5018615"/>
            <a:ext cx="4611736" cy="3542773"/>
            <a:chOff x="0" y="0"/>
            <a:chExt cx="4924314" cy="3782897"/>
          </a:xfrm>
        </p:grpSpPr>
        <p:pic>
          <p:nvPicPr>
            <p:cNvPr id="169" name="3CBA88FF-3A27-40DD-BB2B-9AED83842905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4670315" cy="34526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8" name="図 16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924316" cy="3782898"/>
            </a:xfrm>
            <a:prstGeom prst="rect">
              <a:avLst/>
            </a:prstGeom>
            <a:effectLst/>
          </p:spPr>
        </p:pic>
      </p:grpSp>
      <p:grpSp>
        <p:nvGrpSpPr>
          <p:cNvPr id="173" name="Group 173"/>
          <p:cNvGrpSpPr/>
          <p:nvPr/>
        </p:nvGrpSpPr>
        <p:grpSpPr>
          <a:xfrm>
            <a:off x="6202442" y="5036892"/>
            <a:ext cx="4726360" cy="3627511"/>
            <a:chOff x="0" y="0"/>
            <a:chExt cx="5046706" cy="3873379"/>
          </a:xfrm>
        </p:grpSpPr>
        <p:pic>
          <p:nvPicPr>
            <p:cNvPr id="172" name="40D7AC7D-8DDD-42A8-B1B6-B254B3087459-L0-00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4792707" cy="35431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1" name="図 170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046707" cy="38733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dirty="0"/>
              <a:t>Bureau of Gender Equality, Cabinet Office has conducted a national </a:t>
            </a:r>
            <a:r>
              <a:rPr lang="en-US" dirty="0" smtClean="0"/>
              <a:t>survey on violence between men and women</a:t>
            </a:r>
            <a:r>
              <a:rPr dirty="0" smtClean="0"/>
              <a:t>, </a:t>
            </a:r>
            <a:r>
              <a:rPr dirty="0"/>
              <a:t>every 3 years since 1999.</a:t>
            </a:r>
          </a:p>
          <a:p>
            <a:pPr>
              <a:buBlip>
                <a:blip r:embed="rId2"/>
              </a:buBlip>
            </a:pPr>
            <a:r>
              <a:rPr dirty="0"/>
              <a:t>Results indicated that around 1 out of 3 persons were victims of </a:t>
            </a:r>
            <a:r>
              <a:rPr lang="en-US" dirty="0" smtClean="0"/>
              <a:t>various </a:t>
            </a:r>
            <a:r>
              <a:rPr dirty="0" smtClean="0"/>
              <a:t>violence </a:t>
            </a:r>
            <a:r>
              <a:rPr dirty="0"/>
              <a:t>from partners (men and </a:t>
            </a:r>
            <a:r>
              <a:rPr dirty="0" smtClean="0"/>
              <a:t>women</a:t>
            </a:r>
            <a:r>
              <a:rPr lang="en-US" dirty="0" smtClean="0"/>
              <a:t>).The violence includes </a:t>
            </a:r>
            <a:r>
              <a:rPr dirty="0" smtClean="0"/>
              <a:t> </a:t>
            </a:r>
            <a:r>
              <a:rPr lang="en-US" dirty="0" smtClean="0"/>
              <a:t>either or combination of </a:t>
            </a:r>
            <a:r>
              <a:rPr dirty="0" smtClean="0">
                <a:solidFill>
                  <a:srgbClr val="FF0000"/>
                </a:solidFill>
              </a:rPr>
              <a:t>physical</a:t>
            </a:r>
            <a:r>
              <a:rPr dirty="0">
                <a:solidFill>
                  <a:srgbClr val="FF0000"/>
                </a:solidFill>
              </a:rPr>
              <a:t>, sexual, verbal </a:t>
            </a:r>
            <a:r>
              <a:rPr dirty="0"/>
              <a:t>and </a:t>
            </a:r>
            <a:r>
              <a:rPr dirty="0">
                <a:solidFill>
                  <a:srgbClr val="FF0000"/>
                </a:solidFill>
              </a:rPr>
              <a:t>psychological</a:t>
            </a:r>
            <a:r>
              <a:rPr dirty="0"/>
              <a:t> violence.</a:t>
            </a:r>
          </a:p>
        </p:txBody>
      </p:sp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2. </a:t>
            </a:r>
            <a:r>
              <a:rPr dirty="0"/>
              <a:t>Domestic Violence</a:t>
            </a:r>
          </a:p>
        </p:txBody>
      </p:sp>
      <p:sp>
        <p:nvSpPr>
          <p:cNvPr id="193" name="Shape 193"/>
          <p:cNvSpPr/>
          <p:nvPr/>
        </p:nvSpPr>
        <p:spPr>
          <a:xfrm>
            <a:off x="1845925" y="1177110"/>
            <a:ext cx="9949469" cy="14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 algn="l"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2-a Legal Framework and Situation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606587" y="2462027"/>
            <a:ext cx="10685982" cy="60658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14609" indent="-414609" defTabSz="454096">
              <a:spcBef>
                <a:spcPts val="3184"/>
              </a:spcBef>
              <a:defRPr sz="3568"/>
            </a:pPr>
            <a:r>
              <a:rPr sz="3700" b="1" i="1" dirty="0"/>
              <a:t>The Act on the Prevention of Spousal Violence and the Protection of Victims of Japan</a:t>
            </a:r>
            <a:r>
              <a:rPr sz="3700" dirty="0"/>
              <a:t> was enacted in 2001 </a:t>
            </a:r>
            <a:r>
              <a:rPr lang="en-US" sz="3700" dirty="0"/>
              <a:t> according to the outcome document </a:t>
            </a:r>
            <a:r>
              <a:rPr sz="3700" dirty="0"/>
              <a:t>UN Special Session of Beijing +5 article 69) </a:t>
            </a:r>
          </a:p>
          <a:p>
            <a:pPr marL="414609" indent="-414609" defTabSz="454096">
              <a:spcBef>
                <a:spcPts val="3184"/>
              </a:spcBef>
              <a:defRPr sz="3568"/>
            </a:pPr>
            <a:r>
              <a:rPr sz="3700" dirty="0"/>
              <a:t>Act was an achievement of female parliamentarians, shelter for VAW survivors and activists.  (revised in  </a:t>
            </a:r>
            <a:r>
              <a:rPr lang="en-US" sz="3700" dirty="0"/>
              <a:t>2004,</a:t>
            </a:r>
            <a:r>
              <a:rPr sz="3700" dirty="0"/>
              <a:t>2007 and 2013)</a:t>
            </a:r>
            <a:endParaRPr lang="en-US" sz="3700" dirty="0"/>
          </a:p>
          <a:p>
            <a:pPr marL="414609" indent="-414609" defTabSz="454096">
              <a:spcBef>
                <a:spcPts val="3184"/>
              </a:spcBef>
              <a:defRPr sz="3568"/>
            </a:pPr>
            <a:r>
              <a:rPr lang="en-US" sz="3700" dirty="0"/>
              <a:t>The result of the first survey indicated that 1 out of 20 persons experienced a threat to life by their partners. </a:t>
            </a:r>
            <a:endParaRPr sz="3700" dirty="0"/>
          </a:p>
        </p:txBody>
      </p: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/>
              <a:t>2. Domestic Violence</a:t>
            </a:r>
          </a:p>
        </p:txBody>
      </p:sp>
      <p:sp>
        <p:nvSpPr>
          <p:cNvPr id="177" name="Shape 177"/>
          <p:cNvSpPr/>
          <p:nvPr/>
        </p:nvSpPr>
        <p:spPr>
          <a:xfrm>
            <a:off x="1122779" y="1177110"/>
            <a:ext cx="10672615" cy="14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 algn="l"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dirty="0"/>
              <a:t>2-a Legal Framework and Situation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649685" y="3245108"/>
            <a:ext cx="5206149" cy="4126173"/>
          </a:xfrm>
          <a:prstGeom prst="rect">
            <a:avLst/>
          </a:prstGeom>
        </p:spPr>
        <p:txBody>
          <a:bodyPr anchor="t"/>
          <a:lstStyle/>
          <a:p>
            <a:pPr defTabSz="448625">
              <a:spcBef>
                <a:spcPts val="3184"/>
              </a:spcBef>
              <a:buFont typeface="Wingdings" panose="05000000000000000000" pitchFamily="2" charset="2"/>
              <a:buChar char="l"/>
              <a:defRPr sz="3525"/>
            </a:pPr>
            <a:r>
              <a:rPr sz="3400" dirty="0">
                <a:solidFill>
                  <a:srgbClr val="FF0000"/>
                </a:solidFill>
              </a:rPr>
              <a:t>Bureau of Gender Equality</a:t>
            </a:r>
            <a:r>
              <a:rPr lang="en-US" sz="3400" dirty="0">
                <a:solidFill>
                  <a:srgbClr val="FF0000"/>
                </a:solidFill>
              </a:rPr>
              <a:t>,   </a:t>
            </a:r>
            <a:r>
              <a:rPr sz="3400" dirty="0">
                <a:solidFill>
                  <a:srgbClr val="FF0000"/>
                </a:solidFill>
              </a:rPr>
              <a:t>Cabinet Office</a:t>
            </a:r>
          </a:p>
          <a:p>
            <a:pPr marL="409613" indent="-409613" defTabSz="448625">
              <a:spcBef>
                <a:spcPts val="3184"/>
              </a:spcBef>
              <a:defRPr sz="3525"/>
            </a:pPr>
            <a:r>
              <a:rPr dirty="0"/>
              <a:t>Ministry of Justice</a:t>
            </a:r>
          </a:p>
          <a:p>
            <a:pPr marL="409613" indent="-409613" defTabSz="448625">
              <a:spcBef>
                <a:spcPts val="3184"/>
              </a:spcBef>
              <a:defRPr sz="3525"/>
            </a:pPr>
            <a:r>
              <a:rPr dirty="0"/>
              <a:t>Police Agency</a:t>
            </a:r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2. Domestic Violence</a:t>
            </a:r>
          </a:p>
        </p:txBody>
      </p:sp>
      <p:sp>
        <p:nvSpPr>
          <p:cNvPr id="181" name="Shape 181"/>
          <p:cNvSpPr/>
          <p:nvPr/>
        </p:nvSpPr>
        <p:spPr>
          <a:xfrm>
            <a:off x="477288" y="2408481"/>
            <a:ext cx="11095426" cy="750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 algn="l" defTabSz="549148">
              <a:spcBef>
                <a:spcPts val="3900"/>
              </a:spcBef>
              <a:defRPr sz="4041"/>
            </a:lvl1pPr>
          </a:lstStyle>
          <a:p>
            <a:r>
              <a:rPr dirty="0"/>
              <a:t>The national offices working for VAW policies </a:t>
            </a:r>
          </a:p>
        </p:txBody>
      </p:sp>
      <p:sp>
        <p:nvSpPr>
          <p:cNvPr id="182" name="Shape 182"/>
          <p:cNvSpPr/>
          <p:nvPr/>
        </p:nvSpPr>
        <p:spPr>
          <a:xfrm>
            <a:off x="5856070" y="3313184"/>
            <a:ext cx="5621810" cy="320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>
            <a:normAutofit lnSpcReduction="10000"/>
          </a:bodyPr>
          <a:lstStyle/>
          <a:p>
            <a:pPr marL="434590" indent="-434590" algn="l" defTabSz="475980">
              <a:spcBef>
                <a:spcPts val="3371"/>
              </a:spcBef>
              <a:buSzPct val="40000"/>
              <a:buBlip>
                <a:blip r:embed="rId2"/>
              </a:buBlip>
              <a:defRPr sz="3741"/>
            </a:pPr>
            <a:r>
              <a:rPr dirty="0"/>
              <a:t>Ministry of Social Welfare</a:t>
            </a:r>
          </a:p>
          <a:p>
            <a:pPr algn="l" defTabSz="475980">
              <a:spcBef>
                <a:spcPts val="3371"/>
              </a:spcBef>
              <a:buSzPct val="40000"/>
              <a:defRPr sz="3741"/>
            </a:pPr>
            <a:r>
              <a:rPr lang="en-US" dirty="0" smtClean="0"/>
              <a:t>   </a:t>
            </a:r>
            <a:r>
              <a:rPr dirty="0" smtClean="0"/>
              <a:t>Health </a:t>
            </a:r>
            <a:r>
              <a:rPr dirty="0"/>
              <a:t>and Labor</a:t>
            </a:r>
          </a:p>
          <a:p>
            <a:pPr marL="434590" indent="-434590" algn="l" defTabSz="475980">
              <a:spcBef>
                <a:spcPts val="3371"/>
              </a:spcBef>
              <a:buSzPct val="40000"/>
              <a:buBlip>
                <a:blip r:embed="rId2"/>
              </a:buBlip>
              <a:defRPr sz="3741"/>
            </a:pPr>
            <a:r>
              <a:rPr dirty="0"/>
              <a:t>Ministry of Education ....</a:t>
            </a:r>
          </a:p>
        </p:txBody>
      </p:sp>
      <p:sp>
        <p:nvSpPr>
          <p:cNvPr id="183" name="Shape 183"/>
          <p:cNvSpPr/>
          <p:nvPr/>
        </p:nvSpPr>
        <p:spPr>
          <a:xfrm>
            <a:off x="1161833" y="7559853"/>
            <a:ext cx="10161607" cy="1016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 algn="l" defTabSz="403097">
              <a:spcBef>
                <a:spcPts val="2800"/>
              </a:spcBef>
              <a:defRPr sz="2967"/>
            </a:lvl1pPr>
          </a:lstStyle>
          <a:p>
            <a:r>
              <a:rPr dirty="0"/>
              <a:t>Local governments also established similar coordination systems and formulated specific </a:t>
            </a:r>
            <a:r>
              <a:rPr dirty="0" smtClean="0"/>
              <a:t>plans</a:t>
            </a:r>
            <a:r>
              <a:rPr lang="en-US" dirty="0" smtClean="0"/>
              <a:t> of action</a:t>
            </a:r>
            <a:endParaRPr dirty="0"/>
          </a:p>
        </p:txBody>
      </p:sp>
      <p:sp>
        <p:nvSpPr>
          <p:cNvPr id="184" name="Shape 184"/>
          <p:cNvSpPr/>
          <p:nvPr/>
        </p:nvSpPr>
        <p:spPr>
          <a:xfrm>
            <a:off x="1807865" y="1177110"/>
            <a:ext cx="9987529" cy="14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74" tIns="47574" rIns="47574" bIns="47574" anchor="ctr">
            <a:normAutofit/>
          </a:bodyPr>
          <a:lstStyle>
            <a:lvl1pPr algn="l">
              <a:lnSpc>
                <a:spcPct val="110000"/>
              </a:lnSpc>
              <a:defRPr b="1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2-a Legal Framework and Situation 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1368</Words>
  <Application>Microsoft Office PowerPoint</Application>
  <PresentationFormat>Ledger Paper (11x17 in)</PresentationFormat>
  <Paragraphs>226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Century</vt:lpstr>
      <vt:lpstr>Helvetica Neue</vt:lpstr>
      <vt:lpstr>Hoefler Text</vt:lpstr>
      <vt:lpstr>Palatino</vt:lpstr>
      <vt:lpstr>Times New Roman</vt:lpstr>
      <vt:lpstr>Wingdings</vt:lpstr>
      <vt:lpstr>BrushedCanvas</vt:lpstr>
      <vt:lpstr>Current Issues of Violence against Women and Girls in Japan: </vt:lpstr>
      <vt:lpstr>This presentation introduces</vt:lpstr>
      <vt:lpstr>1. Stalking</vt:lpstr>
      <vt:lpstr>Stalker-related Incidents reported to police offices</vt:lpstr>
      <vt:lpstr>1. Stalking</vt:lpstr>
      <vt:lpstr>2. Domestic Violence</vt:lpstr>
      <vt:lpstr>2. Domestic Violence</vt:lpstr>
      <vt:lpstr>2. Domestic Violence</vt:lpstr>
      <vt:lpstr>2. Domestic Violence</vt:lpstr>
      <vt:lpstr>2. Domestic Violence</vt:lpstr>
      <vt:lpstr>2. Domestic Violence</vt:lpstr>
      <vt:lpstr>2. Domestic Violence</vt:lpstr>
      <vt:lpstr>2. Domestic Violence</vt:lpstr>
      <vt:lpstr>2. Domestic Violence</vt:lpstr>
      <vt:lpstr>2. Domestic Violence; Public and civil society assistance and support </vt:lpstr>
      <vt:lpstr>2. Domestic Violence</vt:lpstr>
      <vt:lpstr>2. Domestic Violence</vt:lpstr>
      <vt:lpstr>2. Domestic Violence</vt:lpstr>
      <vt:lpstr>2. Domestic Violence</vt:lpstr>
      <vt:lpstr>2. Domestic Violence</vt:lpstr>
      <vt:lpstr>2. Domestic Violence</vt:lpstr>
      <vt:lpstr>2. Domestic Violence</vt:lpstr>
      <vt:lpstr>3. Rape</vt:lpstr>
      <vt:lpstr>3. Rape</vt:lpstr>
      <vt:lpstr>4. Maternity Harassments</vt:lpstr>
      <vt:lpstr>4. Maternity Harassments</vt:lpstr>
      <vt:lpstr>4. Maternity Harassments</vt:lpstr>
      <vt:lpstr>Japan’s International Contribution on Eradication and Prevention of Violence against Women</vt:lpstr>
      <vt:lpstr>Japan’s International Contribution</vt:lpstr>
      <vt:lpstr>Japan’s International Contribution</vt:lpstr>
      <vt:lpstr>Japan’s International Contribution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Issues of Violence against Women and Girls in Japan:</dc:title>
  <dc:creator>Hiroko Hashimoto</dc:creator>
  <cp:lastModifiedBy>unwguest</cp:lastModifiedBy>
  <cp:revision>26</cp:revision>
  <cp:lastPrinted>2016-03-15T04:52:11Z</cp:lastPrinted>
  <dcterms:modified xsi:type="dcterms:W3CDTF">2016-03-15T15:26:36Z</dcterms:modified>
</cp:coreProperties>
</file>