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02" r:id="rId3"/>
    <p:sldId id="417" r:id="rId4"/>
    <p:sldId id="387" r:id="rId5"/>
    <p:sldId id="423" r:id="rId6"/>
    <p:sldId id="418" r:id="rId7"/>
    <p:sldId id="419" r:id="rId8"/>
    <p:sldId id="420" r:id="rId9"/>
    <p:sldId id="422" r:id="rId10"/>
    <p:sldId id="41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  <a:srgbClr val="C80000"/>
    <a:srgbClr val="0099CC"/>
    <a:srgbClr val="480000"/>
    <a:srgbClr val="422C16"/>
    <a:srgbClr val="0C788E"/>
    <a:srgbClr val="006666"/>
    <a:srgbClr val="660066"/>
    <a:srgbClr val="3333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595" autoAdjust="0"/>
  </p:normalViewPr>
  <p:slideViewPr>
    <p:cSldViewPr>
      <p:cViewPr>
        <p:scale>
          <a:sx n="80" d="100"/>
          <a:sy n="80" d="100"/>
        </p:scale>
        <p:origin x="-10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7B3E8-4F14-4999-9272-45A7164B1045}" type="doc">
      <dgm:prSet loTypeId="urn:microsoft.com/office/officeart/2005/8/layout/process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DDA687E1-D715-4628-AB5A-C3907F2B3BD6}">
      <dgm:prSet phldrT="[Texte]"/>
      <dgm:spPr/>
      <dgm:t>
        <a:bodyPr/>
        <a:lstStyle/>
        <a:p>
          <a:r>
            <a:rPr lang="fr-FR" dirty="0" smtClean="0"/>
            <a:t>Des mécanismes de prévention et de protection intégrales et intégrés </a:t>
          </a:r>
          <a:endParaRPr lang="fr-FR" dirty="0"/>
        </a:p>
      </dgm:t>
    </dgm:pt>
    <dgm:pt modelId="{A4C6BACA-CE33-4495-9C9C-1013D864DF11}" type="parTrans" cxnId="{A7CDC8B5-0DD8-4A2C-A558-8C2E9028423F}">
      <dgm:prSet/>
      <dgm:spPr/>
      <dgm:t>
        <a:bodyPr/>
        <a:lstStyle/>
        <a:p>
          <a:endParaRPr lang="fr-FR"/>
        </a:p>
      </dgm:t>
    </dgm:pt>
    <dgm:pt modelId="{C2960875-0608-4F8A-876C-BD9B2C58C804}" type="sibTrans" cxnId="{A7CDC8B5-0DD8-4A2C-A558-8C2E9028423F}">
      <dgm:prSet/>
      <dgm:spPr/>
      <dgm:t>
        <a:bodyPr/>
        <a:lstStyle/>
        <a:p>
          <a:endParaRPr lang="fr-FR"/>
        </a:p>
      </dgm:t>
    </dgm:pt>
    <dgm:pt modelId="{E02FA050-C846-443C-B41A-A034DDF692FC}">
      <dgm:prSet phldrT="[Texte]"/>
      <dgm:spPr/>
      <dgm:t>
        <a:bodyPr/>
        <a:lstStyle/>
        <a:p>
          <a:r>
            <a:rPr lang="fr-FR" dirty="0" smtClean="0"/>
            <a:t>Une pénalisation aggravée de la violence fondée sur le genre </a:t>
          </a:r>
          <a:endParaRPr lang="fr-FR" dirty="0"/>
        </a:p>
      </dgm:t>
    </dgm:pt>
    <dgm:pt modelId="{7561CAD2-3391-48B7-9B1A-A85E124CB37D}" type="parTrans" cxnId="{6D6AE8FF-AECE-4659-8AB3-D5867150B520}">
      <dgm:prSet/>
      <dgm:spPr/>
      <dgm:t>
        <a:bodyPr/>
        <a:lstStyle/>
        <a:p>
          <a:endParaRPr lang="fr-FR"/>
        </a:p>
      </dgm:t>
    </dgm:pt>
    <dgm:pt modelId="{219DA858-A4A6-40F5-A33F-CFD1A2732984}" type="sibTrans" cxnId="{6D6AE8FF-AECE-4659-8AB3-D5867150B520}">
      <dgm:prSet/>
      <dgm:spPr/>
      <dgm:t>
        <a:bodyPr/>
        <a:lstStyle/>
        <a:p>
          <a:endParaRPr lang="fr-FR"/>
        </a:p>
      </dgm:t>
    </dgm:pt>
    <dgm:pt modelId="{40C04B9E-F68B-4915-9EF7-1FFF61E1B89B}">
      <dgm:prSet/>
      <dgm:spPr/>
      <dgm:t>
        <a:bodyPr/>
        <a:lstStyle/>
        <a:p>
          <a:r>
            <a:rPr lang="fr-FR" smtClean="0"/>
            <a:t>Des mesures </a:t>
          </a:r>
          <a:r>
            <a:rPr lang="fr-FR" dirty="0" smtClean="0"/>
            <a:t>juridiques et judiciaires de protection et d’assistance.</a:t>
          </a:r>
          <a:endParaRPr lang="fr-FR" dirty="0"/>
        </a:p>
      </dgm:t>
    </dgm:pt>
    <dgm:pt modelId="{B5162DFF-B12B-4B9A-9E13-F5F2D61B8C55}" type="parTrans" cxnId="{624ABA26-DF3A-49C0-8C82-F0982E3CE7EC}">
      <dgm:prSet/>
      <dgm:spPr/>
      <dgm:t>
        <a:bodyPr/>
        <a:lstStyle/>
        <a:p>
          <a:endParaRPr lang="fr-FR"/>
        </a:p>
      </dgm:t>
    </dgm:pt>
    <dgm:pt modelId="{0C5E4BFD-012A-47A7-BA3E-5C32EFC98BD1}" type="sibTrans" cxnId="{624ABA26-DF3A-49C0-8C82-F0982E3CE7EC}">
      <dgm:prSet/>
      <dgm:spPr/>
      <dgm:t>
        <a:bodyPr/>
        <a:lstStyle/>
        <a:p>
          <a:endParaRPr lang="fr-FR"/>
        </a:p>
      </dgm:t>
    </dgm:pt>
    <dgm:pt modelId="{AE67E09D-DED8-4BCA-90C2-A31D16C21115}">
      <dgm:prSet/>
      <dgm:spPr/>
      <dgm:t>
        <a:bodyPr/>
        <a:lstStyle/>
        <a:p>
          <a:r>
            <a:rPr lang="fr-FR" dirty="0" smtClean="0"/>
            <a:t>Une loi intégrale incluant les divers niveaux d’intervention</a:t>
          </a:r>
          <a:endParaRPr lang="fr-FR" dirty="0"/>
        </a:p>
      </dgm:t>
    </dgm:pt>
    <dgm:pt modelId="{CA849BC3-D8AA-4513-B989-537841C0FA3C}" type="parTrans" cxnId="{D052E289-2395-43FC-9583-2A771B3C72D2}">
      <dgm:prSet/>
      <dgm:spPr/>
      <dgm:t>
        <a:bodyPr/>
        <a:lstStyle/>
        <a:p>
          <a:endParaRPr lang="fr-FR"/>
        </a:p>
      </dgm:t>
    </dgm:pt>
    <dgm:pt modelId="{576067DF-C68E-4865-81F8-987F1D4C7FE3}" type="sibTrans" cxnId="{D052E289-2395-43FC-9583-2A771B3C72D2}">
      <dgm:prSet/>
      <dgm:spPr/>
      <dgm:t>
        <a:bodyPr/>
        <a:lstStyle/>
        <a:p>
          <a:endParaRPr lang="fr-FR"/>
        </a:p>
      </dgm:t>
    </dgm:pt>
    <dgm:pt modelId="{3501E4FF-D122-42D9-A6F2-E13810009309}">
      <dgm:prSet/>
      <dgm:spPr/>
      <dgm:t>
        <a:bodyPr/>
        <a:lstStyle/>
        <a:p>
          <a:r>
            <a:rPr lang="fr-FR" dirty="0" smtClean="0"/>
            <a:t>Des dispositions qui fixent le domaine de la loi et la terminologie</a:t>
          </a:r>
          <a:endParaRPr lang="fr-FR" dirty="0"/>
        </a:p>
      </dgm:t>
    </dgm:pt>
    <dgm:pt modelId="{D37B67F6-87D7-4CB4-8742-207E8E359EE9}" type="parTrans" cxnId="{8D6A666C-DFF6-41F6-909C-A6F7F456EAE1}">
      <dgm:prSet/>
      <dgm:spPr/>
      <dgm:t>
        <a:bodyPr/>
        <a:lstStyle/>
        <a:p>
          <a:endParaRPr lang="fr-FR"/>
        </a:p>
      </dgm:t>
    </dgm:pt>
    <dgm:pt modelId="{E0B2AFFD-35FE-400C-B181-BCA7BB63D50A}" type="sibTrans" cxnId="{8D6A666C-DFF6-41F6-909C-A6F7F456EAE1}">
      <dgm:prSet/>
      <dgm:spPr/>
      <dgm:t>
        <a:bodyPr/>
        <a:lstStyle/>
        <a:p>
          <a:endParaRPr lang="fr-FR"/>
        </a:p>
      </dgm:t>
    </dgm:pt>
    <dgm:pt modelId="{CE0A3D98-3157-4BFC-BB4A-CCEB8C2309E3}" type="pres">
      <dgm:prSet presAssocID="{F387B3E8-4F14-4999-9272-45A7164B1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AE299E7-D22E-4E95-98CF-3D57622E39E7}" type="pres">
      <dgm:prSet presAssocID="{AE67E09D-DED8-4BCA-90C2-A31D16C21115}" presName="boxAndChildren" presStyleCnt="0"/>
      <dgm:spPr/>
    </dgm:pt>
    <dgm:pt modelId="{491A779A-512C-48AA-BE9D-7D821675A6BC}" type="pres">
      <dgm:prSet presAssocID="{AE67E09D-DED8-4BCA-90C2-A31D16C21115}" presName="parentTextBox" presStyleLbl="node1" presStyleIdx="0" presStyleCnt="5"/>
      <dgm:spPr/>
      <dgm:t>
        <a:bodyPr/>
        <a:lstStyle/>
        <a:p>
          <a:endParaRPr lang="fr-FR"/>
        </a:p>
      </dgm:t>
    </dgm:pt>
    <dgm:pt modelId="{E3D74081-0E25-4261-BBA7-5A9769A98E42}" type="pres">
      <dgm:prSet presAssocID="{0C5E4BFD-012A-47A7-BA3E-5C32EFC98BD1}" presName="sp" presStyleCnt="0"/>
      <dgm:spPr/>
    </dgm:pt>
    <dgm:pt modelId="{5542BC1B-9E23-4AC5-9A7F-14118902DCCE}" type="pres">
      <dgm:prSet presAssocID="{40C04B9E-F68B-4915-9EF7-1FFF61E1B89B}" presName="arrowAndChildren" presStyleCnt="0"/>
      <dgm:spPr/>
    </dgm:pt>
    <dgm:pt modelId="{2C7ED3C0-88E2-4CD3-B4B9-238025AFC819}" type="pres">
      <dgm:prSet presAssocID="{40C04B9E-F68B-4915-9EF7-1FFF61E1B89B}" presName="parentTextArrow" presStyleLbl="node1" presStyleIdx="1" presStyleCnt="5"/>
      <dgm:spPr/>
      <dgm:t>
        <a:bodyPr/>
        <a:lstStyle/>
        <a:p>
          <a:endParaRPr lang="fr-FR"/>
        </a:p>
      </dgm:t>
    </dgm:pt>
    <dgm:pt modelId="{E840FBB5-B846-48AB-AA85-46FFF25650A7}" type="pres">
      <dgm:prSet presAssocID="{219DA858-A4A6-40F5-A33F-CFD1A2732984}" presName="sp" presStyleCnt="0"/>
      <dgm:spPr/>
    </dgm:pt>
    <dgm:pt modelId="{53F8F618-4D98-4F9F-8185-8E2AD9639D5C}" type="pres">
      <dgm:prSet presAssocID="{E02FA050-C846-443C-B41A-A034DDF692FC}" presName="arrowAndChildren" presStyleCnt="0"/>
      <dgm:spPr/>
    </dgm:pt>
    <dgm:pt modelId="{0C758E68-9ED0-4622-BFA0-9CD2BA20A0B5}" type="pres">
      <dgm:prSet presAssocID="{E02FA050-C846-443C-B41A-A034DDF692FC}" presName="parentTextArrow" presStyleLbl="node1" presStyleIdx="2" presStyleCnt="5"/>
      <dgm:spPr/>
      <dgm:t>
        <a:bodyPr/>
        <a:lstStyle/>
        <a:p>
          <a:endParaRPr lang="fr-FR"/>
        </a:p>
      </dgm:t>
    </dgm:pt>
    <dgm:pt modelId="{B55BD423-509E-41F8-AF2F-B66AD2F05DA9}" type="pres">
      <dgm:prSet presAssocID="{C2960875-0608-4F8A-876C-BD9B2C58C804}" presName="sp" presStyleCnt="0"/>
      <dgm:spPr/>
    </dgm:pt>
    <dgm:pt modelId="{8B2C2522-2068-4CD9-B0B4-3D268651F12D}" type="pres">
      <dgm:prSet presAssocID="{DDA687E1-D715-4628-AB5A-C3907F2B3BD6}" presName="arrowAndChildren" presStyleCnt="0"/>
      <dgm:spPr/>
    </dgm:pt>
    <dgm:pt modelId="{98352A02-2098-4006-8EBC-27F9B4616E20}" type="pres">
      <dgm:prSet presAssocID="{DDA687E1-D715-4628-AB5A-C3907F2B3BD6}" presName="parentTextArrow" presStyleLbl="node1" presStyleIdx="3" presStyleCnt="5"/>
      <dgm:spPr/>
      <dgm:t>
        <a:bodyPr/>
        <a:lstStyle/>
        <a:p>
          <a:endParaRPr lang="fr-FR"/>
        </a:p>
      </dgm:t>
    </dgm:pt>
    <dgm:pt modelId="{25DA6860-C512-4716-B9C5-42D314F12620}" type="pres">
      <dgm:prSet presAssocID="{E0B2AFFD-35FE-400C-B181-BCA7BB63D50A}" presName="sp" presStyleCnt="0"/>
      <dgm:spPr/>
    </dgm:pt>
    <dgm:pt modelId="{DCAB0BCE-7BFF-4AD3-97A7-46C7998DE895}" type="pres">
      <dgm:prSet presAssocID="{3501E4FF-D122-42D9-A6F2-E13810009309}" presName="arrowAndChildren" presStyleCnt="0"/>
      <dgm:spPr/>
    </dgm:pt>
    <dgm:pt modelId="{C791A646-9A94-44A8-AF95-BD3A7F077221}" type="pres">
      <dgm:prSet presAssocID="{3501E4FF-D122-42D9-A6F2-E13810009309}" presName="parentTextArrow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33AA0B8E-9AB7-4E95-B11F-047180F10FFF}" type="presOf" srcId="{DDA687E1-D715-4628-AB5A-C3907F2B3BD6}" destId="{98352A02-2098-4006-8EBC-27F9B4616E20}" srcOrd="0" destOrd="0" presId="urn:microsoft.com/office/officeart/2005/8/layout/process4"/>
    <dgm:cxn modelId="{D8DC738C-0B21-4763-98E6-D025C3C716F4}" type="presOf" srcId="{E02FA050-C846-443C-B41A-A034DDF692FC}" destId="{0C758E68-9ED0-4622-BFA0-9CD2BA20A0B5}" srcOrd="0" destOrd="0" presId="urn:microsoft.com/office/officeart/2005/8/layout/process4"/>
    <dgm:cxn modelId="{8D6A666C-DFF6-41F6-909C-A6F7F456EAE1}" srcId="{F387B3E8-4F14-4999-9272-45A7164B1045}" destId="{3501E4FF-D122-42D9-A6F2-E13810009309}" srcOrd="0" destOrd="0" parTransId="{D37B67F6-87D7-4CB4-8742-207E8E359EE9}" sibTransId="{E0B2AFFD-35FE-400C-B181-BCA7BB63D50A}"/>
    <dgm:cxn modelId="{D052E289-2395-43FC-9583-2A771B3C72D2}" srcId="{F387B3E8-4F14-4999-9272-45A7164B1045}" destId="{AE67E09D-DED8-4BCA-90C2-A31D16C21115}" srcOrd="4" destOrd="0" parTransId="{CA849BC3-D8AA-4513-B989-537841C0FA3C}" sibTransId="{576067DF-C68E-4865-81F8-987F1D4C7FE3}"/>
    <dgm:cxn modelId="{FEC9EEB9-CEC4-4699-BF13-E3A47B2C06B9}" type="presOf" srcId="{F387B3E8-4F14-4999-9272-45A7164B1045}" destId="{CE0A3D98-3157-4BFC-BB4A-CCEB8C2309E3}" srcOrd="0" destOrd="0" presId="urn:microsoft.com/office/officeart/2005/8/layout/process4"/>
    <dgm:cxn modelId="{6D6AE8FF-AECE-4659-8AB3-D5867150B520}" srcId="{F387B3E8-4F14-4999-9272-45A7164B1045}" destId="{E02FA050-C846-443C-B41A-A034DDF692FC}" srcOrd="2" destOrd="0" parTransId="{7561CAD2-3391-48B7-9B1A-A85E124CB37D}" sibTransId="{219DA858-A4A6-40F5-A33F-CFD1A2732984}"/>
    <dgm:cxn modelId="{C9AB33A0-0D37-44CE-8595-FB8965D87DB1}" type="presOf" srcId="{AE67E09D-DED8-4BCA-90C2-A31D16C21115}" destId="{491A779A-512C-48AA-BE9D-7D821675A6BC}" srcOrd="0" destOrd="0" presId="urn:microsoft.com/office/officeart/2005/8/layout/process4"/>
    <dgm:cxn modelId="{624ABA26-DF3A-49C0-8C82-F0982E3CE7EC}" srcId="{F387B3E8-4F14-4999-9272-45A7164B1045}" destId="{40C04B9E-F68B-4915-9EF7-1FFF61E1B89B}" srcOrd="3" destOrd="0" parTransId="{B5162DFF-B12B-4B9A-9E13-F5F2D61B8C55}" sibTransId="{0C5E4BFD-012A-47A7-BA3E-5C32EFC98BD1}"/>
    <dgm:cxn modelId="{A7CDC8B5-0DD8-4A2C-A558-8C2E9028423F}" srcId="{F387B3E8-4F14-4999-9272-45A7164B1045}" destId="{DDA687E1-D715-4628-AB5A-C3907F2B3BD6}" srcOrd="1" destOrd="0" parTransId="{A4C6BACA-CE33-4495-9C9C-1013D864DF11}" sibTransId="{C2960875-0608-4F8A-876C-BD9B2C58C804}"/>
    <dgm:cxn modelId="{FE3306F7-CDE4-4B54-8552-6A9C2DB50BC5}" type="presOf" srcId="{40C04B9E-F68B-4915-9EF7-1FFF61E1B89B}" destId="{2C7ED3C0-88E2-4CD3-B4B9-238025AFC819}" srcOrd="0" destOrd="0" presId="urn:microsoft.com/office/officeart/2005/8/layout/process4"/>
    <dgm:cxn modelId="{360BFCF5-982A-48A6-B937-9486735F2373}" type="presOf" srcId="{3501E4FF-D122-42D9-A6F2-E13810009309}" destId="{C791A646-9A94-44A8-AF95-BD3A7F077221}" srcOrd="0" destOrd="0" presId="urn:microsoft.com/office/officeart/2005/8/layout/process4"/>
    <dgm:cxn modelId="{1B3642F3-4814-426F-9803-C95A04475E93}" type="presParOf" srcId="{CE0A3D98-3157-4BFC-BB4A-CCEB8C2309E3}" destId="{9AE299E7-D22E-4E95-98CF-3D57622E39E7}" srcOrd="0" destOrd="0" presId="urn:microsoft.com/office/officeart/2005/8/layout/process4"/>
    <dgm:cxn modelId="{A0F33411-46E5-4A3F-AD1F-DE06C69577A7}" type="presParOf" srcId="{9AE299E7-D22E-4E95-98CF-3D57622E39E7}" destId="{491A779A-512C-48AA-BE9D-7D821675A6BC}" srcOrd="0" destOrd="0" presId="urn:microsoft.com/office/officeart/2005/8/layout/process4"/>
    <dgm:cxn modelId="{DBADF925-088B-4DF4-A285-5E961C787BB7}" type="presParOf" srcId="{CE0A3D98-3157-4BFC-BB4A-CCEB8C2309E3}" destId="{E3D74081-0E25-4261-BBA7-5A9769A98E42}" srcOrd="1" destOrd="0" presId="urn:microsoft.com/office/officeart/2005/8/layout/process4"/>
    <dgm:cxn modelId="{5108D4B2-CCD1-4A4D-843F-C108DA91596F}" type="presParOf" srcId="{CE0A3D98-3157-4BFC-BB4A-CCEB8C2309E3}" destId="{5542BC1B-9E23-4AC5-9A7F-14118902DCCE}" srcOrd="2" destOrd="0" presId="urn:microsoft.com/office/officeart/2005/8/layout/process4"/>
    <dgm:cxn modelId="{47C44688-2566-47F6-BC40-99B14F12CECB}" type="presParOf" srcId="{5542BC1B-9E23-4AC5-9A7F-14118902DCCE}" destId="{2C7ED3C0-88E2-4CD3-B4B9-238025AFC819}" srcOrd="0" destOrd="0" presId="urn:microsoft.com/office/officeart/2005/8/layout/process4"/>
    <dgm:cxn modelId="{80858044-E6DE-41CD-BDE7-D957FE4777B6}" type="presParOf" srcId="{CE0A3D98-3157-4BFC-BB4A-CCEB8C2309E3}" destId="{E840FBB5-B846-48AB-AA85-46FFF25650A7}" srcOrd="3" destOrd="0" presId="urn:microsoft.com/office/officeart/2005/8/layout/process4"/>
    <dgm:cxn modelId="{7B97F225-1E19-4E7D-B960-00DB1D790C53}" type="presParOf" srcId="{CE0A3D98-3157-4BFC-BB4A-CCEB8C2309E3}" destId="{53F8F618-4D98-4F9F-8185-8E2AD9639D5C}" srcOrd="4" destOrd="0" presId="urn:microsoft.com/office/officeart/2005/8/layout/process4"/>
    <dgm:cxn modelId="{95FD93A8-2155-4896-9565-13380CA8E691}" type="presParOf" srcId="{53F8F618-4D98-4F9F-8185-8E2AD9639D5C}" destId="{0C758E68-9ED0-4622-BFA0-9CD2BA20A0B5}" srcOrd="0" destOrd="0" presId="urn:microsoft.com/office/officeart/2005/8/layout/process4"/>
    <dgm:cxn modelId="{E2B06265-D4F5-4916-B447-1DACBBF21C86}" type="presParOf" srcId="{CE0A3D98-3157-4BFC-BB4A-CCEB8C2309E3}" destId="{B55BD423-509E-41F8-AF2F-B66AD2F05DA9}" srcOrd="5" destOrd="0" presId="urn:microsoft.com/office/officeart/2005/8/layout/process4"/>
    <dgm:cxn modelId="{AA8ED051-4597-4188-A36B-8F0A47E05F5C}" type="presParOf" srcId="{CE0A3D98-3157-4BFC-BB4A-CCEB8C2309E3}" destId="{8B2C2522-2068-4CD9-B0B4-3D268651F12D}" srcOrd="6" destOrd="0" presId="urn:microsoft.com/office/officeart/2005/8/layout/process4"/>
    <dgm:cxn modelId="{E89419A6-6DEC-4BF8-8897-DF2376DC6071}" type="presParOf" srcId="{8B2C2522-2068-4CD9-B0B4-3D268651F12D}" destId="{98352A02-2098-4006-8EBC-27F9B4616E20}" srcOrd="0" destOrd="0" presId="urn:microsoft.com/office/officeart/2005/8/layout/process4"/>
    <dgm:cxn modelId="{319D9E4D-DA60-47A3-8A03-D6AE77849A5D}" type="presParOf" srcId="{CE0A3D98-3157-4BFC-BB4A-CCEB8C2309E3}" destId="{25DA6860-C512-4716-B9C5-42D314F12620}" srcOrd="7" destOrd="0" presId="urn:microsoft.com/office/officeart/2005/8/layout/process4"/>
    <dgm:cxn modelId="{EDE54065-4B5E-4015-A374-800E204324AD}" type="presParOf" srcId="{CE0A3D98-3157-4BFC-BB4A-CCEB8C2309E3}" destId="{DCAB0BCE-7BFF-4AD3-97A7-46C7998DE895}" srcOrd="8" destOrd="0" presId="urn:microsoft.com/office/officeart/2005/8/layout/process4"/>
    <dgm:cxn modelId="{E43CBDE2-6C4E-4411-9F82-76E67B306BA8}" type="presParOf" srcId="{DCAB0BCE-7BFF-4AD3-97A7-46C7998DE895}" destId="{C791A646-9A94-44A8-AF95-BD3A7F07722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A779A-512C-48AA-BE9D-7D821675A6BC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Une loi intégrale incluant les divers niveaux d’intervention</a:t>
          </a:r>
          <a:endParaRPr lang="fr-FR" sz="2000" kern="1200" dirty="0"/>
        </a:p>
      </dsp:txBody>
      <dsp:txXfrm>
        <a:off x="0" y="3886230"/>
        <a:ext cx="8229600" cy="637568"/>
      </dsp:txXfrm>
    </dsp:sp>
    <dsp:sp modelId="{2C7ED3C0-88E2-4CD3-B4B9-238025AFC819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Des mesures </a:t>
          </a:r>
          <a:r>
            <a:rPr lang="fr-FR" sz="2000" kern="1200" dirty="0" smtClean="0"/>
            <a:t>juridiques et judiciaires de protection et d’assistance.</a:t>
          </a:r>
          <a:endParaRPr lang="fr-FR" sz="2000" kern="1200" dirty="0"/>
        </a:p>
      </dsp:txBody>
      <dsp:txXfrm rot="10800000">
        <a:off x="0" y="2915214"/>
        <a:ext cx="8229600" cy="637151"/>
      </dsp:txXfrm>
    </dsp:sp>
    <dsp:sp modelId="{0C758E68-9ED0-4622-BFA0-9CD2BA20A0B5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Une pénalisation aggravée de la violence fondée sur le genre </a:t>
          </a:r>
          <a:endParaRPr lang="fr-FR" sz="2000" kern="1200" dirty="0"/>
        </a:p>
      </dsp:txBody>
      <dsp:txXfrm rot="10800000">
        <a:off x="0" y="1944197"/>
        <a:ext cx="8229600" cy="637151"/>
      </dsp:txXfrm>
    </dsp:sp>
    <dsp:sp modelId="{98352A02-2098-4006-8EBC-27F9B4616E20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Des mécanismes de prévention et de protection intégrales et intégrés </a:t>
          </a:r>
          <a:endParaRPr lang="fr-FR" sz="2000" kern="1200" dirty="0"/>
        </a:p>
      </dsp:txBody>
      <dsp:txXfrm rot="10800000">
        <a:off x="0" y="973180"/>
        <a:ext cx="8229600" cy="637151"/>
      </dsp:txXfrm>
    </dsp:sp>
    <dsp:sp modelId="{C791A646-9A94-44A8-AF95-BD3A7F077221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Des dispositions qui fixent le domaine de la loi et la terminologie</a:t>
          </a:r>
          <a:endParaRPr lang="fr-FR" sz="2000" kern="1200" dirty="0"/>
        </a:p>
      </dsp:txBody>
      <dsp:txXfrm rot="10800000">
        <a:off x="0" y="2163"/>
        <a:ext cx="8229600" cy="637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75498-1978-42D3-856E-44C90B004A40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85BA0-3A30-43A9-9CE8-B4CEB9DEB32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238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B1E28-BEF8-4992-850B-B36138AD9DB6}" type="datetimeFigureOut">
              <a:rPr lang="fr-FR" smtClean="0"/>
              <a:pPr/>
              <a:t>15/03/2016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CD1BA-488A-40A9-B97E-D6EE66D6802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7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C4507-6D0F-4DFB-800D-12D38C71F3E9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E8878-B1B6-436D-93AB-7058B66A4261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8CE76-706F-4BC8-827B-5D586931712D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984C0-7BF1-4008-A07A-5AB879635423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34C18-A035-4D44-B221-E60B39155AC5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C4D0-8E0B-40CF-93D0-9DC4F4759C08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4ADA8-29E4-4E54-9660-7D50EC6A002A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3C0A5-8218-423B-9F47-8AEA0C3ABF96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29DFA-A496-4435-98E3-5D9D308700DA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9DFAE-6341-4B75-B509-28A6654B7F52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3F604-DBC7-45E1-9E03-CA0B4F3E75E6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AF70CB-B66A-4943-8286-6A60CF5A9E81}" type="slidenum">
              <a:rPr lang="es-ES"/>
              <a:pPr>
                <a:defRPr/>
              </a:pPr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oneTexte 4"/>
          <p:cNvSpPr txBox="1">
            <a:spLocks noChangeArrowheads="1"/>
          </p:cNvSpPr>
          <p:nvPr/>
        </p:nvSpPr>
        <p:spPr bwMode="auto">
          <a:xfrm>
            <a:off x="-36512" y="1610791"/>
            <a:ext cx="9180512" cy="42627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1000" dirty="0">
              <a:solidFill>
                <a:schemeClr val="bg1"/>
              </a:solidFill>
            </a:endParaRPr>
          </a:p>
          <a:p>
            <a:pPr algn="ctr"/>
            <a:endParaRPr lang="fr-FR" sz="2400" b="1" dirty="0" smtClean="0">
              <a:solidFill>
                <a:srgbClr val="C80000"/>
              </a:solidFill>
            </a:endParaRPr>
          </a:p>
          <a:p>
            <a:pPr algn="ctr"/>
            <a:endParaRPr lang="fr-FR" sz="2400" b="1" dirty="0" smtClean="0">
              <a:solidFill>
                <a:srgbClr val="C80000"/>
              </a:solidFill>
            </a:endParaRPr>
          </a:p>
          <a:p>
            <a:pPr algn="ctr"/>
            <a:endParaRPr lang="fr-FR" sz="1400" dirty="0" smtClean="0"/>
          </a:p>
          <a:p>
            <a:pPr algn="ctr"/>
            <a:r>
              <a:rPr lang="fr-FR" sz="1600" b="1" dirty="0" smtClean="0"/>
              <a:t>                                                                                                           </a:t>
            </a:r>
            <a:endParaRPr lang="fr-FR" sz="1600" b="1" dirty="0" smtClean="0">
              <a:solidFill>
                <a:srgbClr val="C00000"/>
              </a:solidFill>
            </a:endParaRPr>
          </a:p>
          <a:p>
            <a:pPr algn="ctr"/>
            <a:endParaRPr lang="fr-FR" sz="1400" dirty="0" smtClean="0">
              <a:solidFill>
                <a:schemeClr val="bg1"/>
              </a:solidFill>
            </a:endParaRPr>
          </a:p>
          <a:p>
            <a:pPr algn="ctr"/>
            <a:r>
              <a:rPr lang="fr-FR" sz="3200" b="1" dirty="0" smtClean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La loi </a:t>
            </a:r>
            <a:r>
              <a:rPr lang="fr-FR" sz="3200" b="1" dirty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intégrale </a:t>
            </a:r>
            <a:r>
              <a:rPr lang="fr-FR" sz="3200" b="1" dirty="0" smtClean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200" b="1" dirty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lutte contre les violences </a:t>
            </a:r>
            <a:r>
              <a:rPr lang="fr-FR" sz="3200" b="1" dirty="0" smtClean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faites</a:t>
            </a:r>
          </a:p>
          <a:p>
            <a:pPr algn="ctr"/>
            <a:r>
              <a:rPr lang="fr-FR" sz="3200" b="1" dirty="0" smtClean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aux femmes et </a:t>
            </a:r>
            <a:r>
              <a:rPr lang="fr-FR" sz="3200" b="1" dirty="0" smtClean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aux filles</a:t>
            </a:r>
            <a:r>
              <a:rPr lang="fr-FR" sz="3200" b="1" dirty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3200" b="1" dirty="0" smtClean="0">
                <a:solidFill>
                  <a:srgbClr val="C80000"/>
                </a:solidFill>
                <a:latin typeface="Times New Roman" pitchFamily="18" charset="0"/>
                <a:cs typeface="Times New Roman" pitchFamily="18" charset="0"/>
              </a:rPr>
              <a:t>le Processus </a:t>
            </a:r>
            <a:endParaRPr lang="fr-FR" sz="3200" b="1" dirty="0">
              <a:solidFill>
                <a:srgbClr val="C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dirty="0" smtClean="0">
              <a:solidFill>
                <a:schemeClr val="bg1"/>
              </a:solidFill>
            </a:endParaRPr>
          </a:p>
          <a:p>
            <a:pPr algn="ctr"/>
            <a:endParaRPr lang="fr-FR" sz="1100" dirty="0">
              <a:solidFill>
                <a:schemeClr val="bg1"/>
              </a:solidFill>
            </a:endParaRPr>
          </a:p>
          <a:p>
            <a:pPr algn="ctr"/>
            <a:endParaRPr lang="fr-FR" sz="1400" dirty="0" smtClean="0">
              <a:solidFill>
                <a:schemeClr val="bg1"/>
              </a:solidFill>
            </a:endParaRPr>
          </a:p>
          <a:p>
            <a:pPr algn="ctr"/>
            <a:endParaRPr lang="fr-FR" sz="1400" dirty="0" smtClean="0">
              <a:solidFill>
                <a:schemeClr val="bg1"/>
              </a:solidFill>
            </a:endParaRPr>
          </a:p>
          <a:p>
            <a:pPr algn="ctr"/>
            <a:endParaRPr lang="fr-FR" sz="1400" dirty="0" smtClean="0">
              <a:solidFill>
                <a:schemeClr val="bg1"/>
              </a:solidFill>
            </a:endParaRPr>
          </a:p>
          <a:p>
            <a:pPr algn="ctr"/>
            <a:endParaRPr lang="fr-FR" sz="1400" dirty="0" smtClean="0">
              <a:solidFill>
                <a:schemeClr val="bg1"/>
              </a:solidFill>
            </a:endParaRPr>
          </a:p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2015</a:t>
            </a:r>
            <a:endParaRPr lang="fr-FR" sz="1400" dirty="0">
              <a:solidFill>
                <a:schemeClr val="bg1"/>
              </a:solidFill>
            </a:endParaRPr>
          </a:p>
          <a:p>
            <a:pPr algn="ctr"/>
            <a:endParaRPr lang="fr-FR" sz="1000" dirty="0"/>
          </a:p>
        </p:txBody>
      </p:sp>
      <p:pic>
        <p:nvPicPr>
          <p:cNvPr id="2053" name="Picture 2" descr="ani_fla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476250"/>
            <a:ext cx="1219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ZoneTexte 4"/>
          <p:cNvSpPr txBox="1">
            <a:spLocks noChangeArrowheads="1"/>
          </p:cNvSpPr>
          <p:nvPr/>
        </p:nvSpPr>
        <p:spPr bwMode="auto">
          <a:xfrm>
            <a:off x="1692275" y="476250"/>
            <a:ext cx="611981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900" b="1" dirty="0">
                <a:solidFill>
                  <a:srgbClr val="422C16"/>
                </a:solidFill>
              </a:rPr>
              <a:t>République Tunisienne</a:t>
            </a:r>
          </a:p>
          <a:p>
            <a:pPr algn="ctr"/>
            <a:r>
              <a:rPr lang="fr-FR" sz="1900" dirty="0" smtClean="0">
                <a:solidFill>
                  <a:srgbClr val="422C16"/>
                </a:solidFill>
              </a:rPr>
              <a:t>Ministère de </a:t>
            </a:r>
            <a:r>
              <a:rPr lang="fr-FR" sz="1900" dirty="0">
                <a:solidFill>
                  <a:srgbClr val="422C16"/>
                </a:solidFill>
              </a:rPr>
              <a:t>la </a:t>
            </a:r>
            <a:r>
              <a:rPr lang="fr-FR" sz="1900" dirty="0" smtClean="0">
                <a:solidFill>
                  <a:srgbClr val="422C16"/>
                </a:solidFill>
              </a:rPr>
              <a:t>Femme, de </a:t>
            </a:r>
            <a:r>
              <a:rPr lang="fr-FR" sz="1900" dirty="0">
                <a:solidFill>
                  <a:srgbClr val="422C16"/>
                </a:solidFill>
              </a:rPr>
              <a:t>la </a:t>
            </a:r>
            <a:r>
              <a:rPr lang="fr-FR" sz="1900" dirty="0" smtClean="0">
                <a:solidFill>
                  <a:srgbClr val="422C16"/>
                </a:solidFill>
              </a:rPr>
              <a:t>Famille et de l’Enfance</a:t>
            </a:r>
            <a:endParaRPr lang="fr-FR" sz="1900" dirty="0">
              <a:solidFill>
                <a:srgbClr val="422C16"/>
              </a:solidFill>
            </a:endParaRPr>
          </a:p>
        </p:txBody>
      </p:sp>
      <p:sp>
        <p:nvSpPr>
          <p:cNvPr id="2055" name="ZoneTexte 8"/>
          <p:cNvSpPr txBox="1">
            <a:spLocks noChangeArrowheads="1"/>
          </p:cNvSpPr>
          <p:nvPr/>
        </p:nvSpPr>
        <p:spPr bwMode="auto">
          <a:xfrm>
            <a:off x="454821" y="4756869"/>
            <a:ext cx="8492306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Présentée par :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Ahlem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Amri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C00000"/>
                </a:solidFill>
              </a:rPr>
              <a:t>New </a:t>
            </a:r>
            <a:r>
              <a:rPr lang="fr-FR" sz="1400" b="1" dirty="0">
                <a:solidFill>
                  <a:srgbClr val="C00000"/>
                </a:solidFill>
              </a:rPr>
              <a:t>York, le 15 mars 2016</a:t>
            </a:r>
            <a:endParaRPr lang="fr-FR" sz="1400" dirty="0">
              <a:solidFill>
                <a:schemeClr val="bg1"/>
              </a:solidFill>
            </a:endParaRPr>
          </a:p>
          <a:p>
            <a:pPr algn="r"/>
            <a:r>
              <a:rPr lang="fr-FR" sz="1400" b="1" dirty="0" smtClean="0">
                <a:solidFill>
                  <a:srgbClr val="480000"/>
                </a:solidFill>
              </a:rPr>
              <a:t> </a:t>
            </a:r>
            <a:endParaRPr lang="fr-FR" sz="1400" b="1" dirty="0">
              <a:solidFill>
                <a:srgbClr val="48000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C4507-6D0F-4DFB-800D-12D38C71F3E9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pic>
        <p:nvPicPr>
          <p:cNvPr id="1026" name="Picture 2" descr="C:\Users\ASUS\Desktop\csw 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10791"/>
            <a:ext cx="500062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 descr="ani_fla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476250"/>
            <a:ext cx="1219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Femme\Desktop\ur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785926"/>
            <a:ext cx="3619500" cy="3619500"/>
          </a:xfrm>
          <a:prstGeom prst="rect">
            <a:avLst/>
          </a:prstGeom>
          <a:noFill/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29DFA-A496-4435-98E3-5D9D308700D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435280" cy="5256584"/>
          </a:xfrm>
        </p:spPr>
        <p:txBody>
          <a:bodyPr/>
          <a:lstStyle/>
          <a:p>
            <a:pPr algn="ctr">
              <a:buNone/>
            </a:pPr>
            <a:r>
              <a:rPr lang="fr-FR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Référenciel</a:t>
            </a:r>
            <a:r>
              <a:rPr lang="fr-F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fr-FR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Constitution de 2014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:,</a:t>
            </a:r>
          </a:p>
          <a:p>
            <a:pPr lvl="2" algn="just">
              <a:buClr>
                <a:srgbClr val="C00000"/>
              </a:buClr>
              <a:buSzPct val="120000"/>
              <a:buFont typeface="Courier New" pitchFamily="49" charset="0"/>
              <a:buChar char="o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préambule: reconnait que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droits des femmes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font partie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intégrante des droits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l’Homme,</a:t>
            </a: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Clr>
                <a:srgbClr val="C00000"/>
              </a:buClr>
              <a:buSzPct val="120000"/>
              <a:buFont typeface="Courier New" pitchFamily="49" charset="0"/>
              <a:buChar char="o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Art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 consacre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principe d’égalité entre les femmes et 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hommes,</a:t>
            </a:r>
          </a:p>
          <a:p>
            <a:pPr lvl="2" algn="just">
              <a:buClr>
                <a:srgbClr val="C00000"/>
              </a:buClr>
              <a:buSzPct val="120000"/>
              <a:buFont typeface="Courier New" pitchFamily="49" charset="0"/>
              <a:buChar char="o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Art 23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« L’État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protège la dignité de la personne et son intégrité physique, et interdit toute forme de torture morale et physique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.. »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Clr>
                <a:srgbClr val="C00000"/>
              </a:buClr>
              <a:buSzPct val="120000"/>
              <a:buFont typeface="Courier New" pitchFamily="49" charset="0"/>
              <a:buChar char="o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Art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46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fr-FR" i="1" u="sng" dirty="0">
                <a:latin typeface="Times New Roman" pitchFamily="18" charset="0"/>
                <a:cs typeface="Times New Roman" pitchFamily="18" charset="0"/>
              </a:rPr>
              <a:t>L’Etat prend les mesures nécessaires afin d’éradiquer la violence contre la femme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».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20000"/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conventions internationales ratifiées notamment la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CEDAW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452320" cy="864096"/>
          </a:xfrm>
        </p:spPr>
        <p:txBody>
          <a:bodyPr/>
          <a:lstStyle/>
          <a:p>
            <a:r>
              <a:rPr lang="fr-F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projet 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la loi intégrale: </a:t>
            </a:r>
            <a:r>
              <a:rPr lang="fr-F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méthodologie</a:t>
            </a:r>
            <a:endParaRPr lang="fr-FR" sz="3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60851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1000" dirty="0" smtClean="0"/>
          </a:p>
          <a:p>
            <a:pPr lvl="0"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processus de rédaction de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loi intégrale a été conduit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selon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une approche participative et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inclusive, basée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sur les droits humains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 algn="just"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Une approche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intégrée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prise en charge des femmes victimes de violences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 été privilégié et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 à travers la participation de toutes les parties concernées y inclus  les personnes ressources et la  société civile au niveau national, régional et local.</a:t>
            </a:r>
          </a:p>
          <a:p>
            <a:pPr algn="just"/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72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91680" y="620688"/>
            <a:ext cx="7452320" cy="864096"/>
          </a:xfrm>
        </p:spPr>
        <p:txBody>
          <a:bodyPr/>
          <a:lstStyle/>
          <a:p>
            <a:r>
              <a:rPr lang="fr-F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projet de la loi intégrale: </a:t>
            </a:r>
            <a:r>
              <a:rPr lang="fr-F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processus d’élaboration</a:t>
            </a:r>
            <a:endParaRPr lang="fr-FR" sz="3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fr-FR" sz="1000" dirty="0" smtClean="0"/>
          </a:p>
          <a:p>
            <a:pPr lvl="0"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État des lieux de l’inégalité et des discriminations à l’encontre des femmes et des filles dans la législation tunisienne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Constitution d’un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comité de rédaction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multidisciplinaire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L’organisation d’une série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consultations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régionales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L’organisation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d’un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forum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de la société civile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pour présenter le processus et l’approche préconisée pour l’élaboration de la loi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intégrale,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                    Finalisation du projet de loi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1187624" y="5517232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620688"/>
            <a:ext cx="7480072" cy="1287016"/>
          </a:xfrm>
        </p:spPr>
        <p:txBody>
          <a:bodyPr/>
          <a:lstStyle/>
          <a:p>
            <a:r>
              <a:rPr lang="fr-F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projet de la loi intégrale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une loi </a:t>
            </a:r>
            <a:r>
              <a:rPr lang="fr-F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innovante 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984C0-7BF1-4008-A07A-5AB879635423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Définit la violence à l’encontre des femmes comme étant une violence fondée sur le genre et une forme de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discrimination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Considère la femme agressée comme  « victime » (art 2, 12, 14 et 28),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Élargit les types de violences pour comprendre de nouvelles formes comme la violence économique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 institutionnel,</a:t>
            </a: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Fournit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une assistance appropriée à la victime à tous les stades de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procédure, et exige des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mesures pour assurer la sécurité de la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victime et l’éloigne de son agresseur,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Introduit de nouveaux délits considérés comme « tabou » dans la société tunisienne : l’inceste (art 229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fr-FR" sz="36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86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452320" cy="864096"/>
          </a:xfrm>
        </p:spPr>
        <p:txBody>
          <a:bodyPr/>
          <a:lstStyle/>
          <a:p>
            <a:r>
              <a:rPr lang="fr-FR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projet de la loi intégrale: </a:t>
            </a:r>
            <a:r>
              <a:rPr lang="fr-FR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axes</a:t>
            </a:r>
            <a:endParaRPr lang="fr-FR" sz="4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fr-FR" sz="1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sz="6700" b="1" u="sng" dirty="0" smtClean="0">
                <a:latin typeface="Times New Roman" pitchFamily="18" charset="0"/>
                <a:cs typeface="Times New Roman" pitchFamily="18" charset="0"/>
              </a:rPr>
              <a:t>Prévention </a:t>
            </a:r>
            <a:r>
              <a:rPr lang="fr-FR" sz="6700" b="1" u="sng" dirty="0">
                <a:latin typeface="Times New Roman" pitchFamily="18" charset="0"/>
                <a:cs typeface="Times New Roman" pitchFamily="18" charset="0"/>
              </a:rPr>
              <a:t>et P</a:t>
            </a:r>
            <a:r>
              <a:rPr lang="fr-FR" sz="6700" b="1" u="sng" dirty="0" smtClean="0">
                <a:latin typeface="Times New Roman" pitchFamily="18" charset="0"/>
                <a:cs typeface="Times New Roman" pitchFamily="18" charset="0"/>
              </a:rPr>
              <a:t>rotection:</a:t>
            </a:r>
            <a:endParaRPr lang="fr-FR" sz="6700" u="sng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Instaurer </a:t>
            </a:r>
            <a:r>
              <a:rPr lang="fr-FR" sz="5100" b="1" dirty="0">
                <a:latin typeface="Times New Roman" pitchFamily="18" charset="0"/>
                <a:cs typeface="Times New Roman" pitchFamily="18" charset="0"/>
              </a:rPr>
              <a:t>des mesures préventives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, incluant des campagnes de 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sensibilisation dans 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les programmes d’enseignement, d’informations 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sur les 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violences contre les femmes et leurs droits fondamentaux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 algn="just">
              <a:buNone/>
            </a:pPr>
            <a:endParaRPr lang="fr-FR" sz="51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Inclure </a:t>
            </a:r>
            <a:r>
              <a:rPr lang="fr-FR" sz="5100" b="1" dirty="0">
                <a:latin typeface="Times New Roman" pitchFamily="18" charset="0"/>
                <a:cs typeface="Times New Roman" pitchFamily="18" charset="0"/>
              </a:rPr>
              <a:t>des mesures de protection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, d’appui et d’assistance pour les 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victimes: des 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services d’appui et 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assistance 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complète 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intégrée </a:t>
            </a:r>
            <a:r>
              <a:rPr lang="fr-FR" sz="5100" dirty="0">
                <a:latin typeface="Times New Roman" pitchFamily="18" charset="0"/>
                <a:cs typeface="Times New Roman" pitchFamily="18" charset="0"/>
              </a:rPr>
              <a:t>(une ligne téléphonique pour les appels d’urgences ; un abri/foyer d’urgence ; centre de défense des droits des femmes et de conseil ; un centre de crise pour les victimes de viol ; un accès aux soins de santé</a:t>
            </a:r>
            <a:r>
              <a:rPr lang="fr-FR" sz="5100" dirty="0" smtClean="0">
                <a:latin typeface="Times New Roman" pitchFamily="18" charset="0"/>
                <a:cs typeface="Times New Roman" pitchFamily="18" charset="0"/>
              </a:rPr>
              <a:t>), </a:t>
            </a:r>
            <a:endParaRPr lang="fr-FR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fr-FR" sz="5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9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452320" cy="864096"/>
          </a:xfrm>
        </p:spPr>
        <p:txBody>
          <a:bodyPr/>
          <a:lstStyle/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projet de la loi intégrale: </a:t>
            </a:r>
            <a:r>
              <a:rPr lang="fr-F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axes</a:t>
            </a:r>
            <a:endParaRPr lang="fr-FR" sz="3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sz="3000" b="1" u="sng" dirty="0" smtClean="0">
                <a:latin typeface="Sakkal Majalla" pitchFamily="2" charset="-78"/>
                <a:cs typeface="Sakkal Majalla" pitchFamily="2" charset="-78"/>
              </a:rPr>
              <a:t>2. </a:t>
            </a: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Poursuites </a:t>
            </a:r>
            <a:r>
              <a:rPr lang="fr-FR" sz="3000" b="1" u="sng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3000" b="1" u="sng" dirty="0" smtClean="0">
                <a:latin typeface="Times New Roman" pitchFamily="18" charset="0"/>
                <a:cs typeface="Times New Roman" pitchFamily="18" charset="0"/>
              </a:rPr>
              <a:t>Pénalisation:</a:t>
            </a:r>
            <a:endParaRPr lang="fr-FR" sz="3000" u="sng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Précise les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obligations de la police et du procureur et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prévoit une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procédure judiciaire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qui accompagne la victime,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Prononce des ordonnances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de protection et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d’injonction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d’urgence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et de pénalisation en cas de non-respect, 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Assure une peine en concordance avec la gravité des crimes de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violence à l’encontre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des femmes, </a:t>
            </a:r>
          </a:p>
          <a:p>
            <a:pPr algn="just"/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Permet aux victimes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d’intenter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des procès civils contre l’auteur des violences et contre des tiers qui n’ont pas fait preuve de la diligence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voulue</a:t>
            </a:r>
            <a:r>
              <a:rPr lang="fr-FR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51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452320" cy="864096"/>
          </a:xfrm>
        </p:spPr>
        <p:txBody>
          <a:bodyPr/>
          <a:lstStyle/>
          <a:p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 projet de la loi intégrale: </a:t>
            </a:r>
            <a:r>
              <a:rPr lang="fr-F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 axes</a:t>
            </a:r>
            <a:endParaRPr lang="fr-FR" sz="4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sz="3600" b="1" u="sng" dirty="0" smtClean="0"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La prise en charge </a:t>
            </a:r>
            <a:r>
              <a:rPr lang="fr-FR" sz="3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3600" u="sng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Prévoit la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création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de mécanismes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institutionnels spécialisées: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la mise en place d’unités de police spécialisées et de parquets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spécialisés, la collecte de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données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statistiques, 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Propose la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révision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la suppression de dispositions juridiques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en contradiction avec les principes de la constitution et les conventions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42637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845719"/>
              </p:ext>
            </p:extLst>
          </p:nvPr>
        </p:nvGraphicFramePr>
        <p:xfrm>
          <a:off x="323528" y="980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0984C0-7BF1-4008-A07A-5AB879635423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3325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11268</TotalTime>
  <Words>547</Words>
  <Application>Microsoft Office PowerPoint</Application>
  <PresentationFormat>Affichage à l'écran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Diseño predeterminado</vt:lpstr>
      <vt:lpstr>Présentation PowerPoint</vt:lpstr>
      <vt:lpstr>Présentation PowerPoint</vt:lpstr>
      <vt:lpstr>Le projet de la loi intégrale: la méthodologie</vt:lpstr>
      <vt:lpstr>Le projet de la loi intégrale: le processus d’élaboration</vt:lpstr>
      <vt:lpstr>Le projet de la loi intégrale:  une loi innovante : </vt:lpstr>
      <vt:lpstr>Le projet de la loi intégrale: les axes</vt:lpstr>
      <vt:lpstr>Le projet de la loi intégrale: les axes</vt:lpstr>
      <vt:lpstr>Le projet de la loi intégrale: les axes</vt:lpstr>
      <vt:lpstr>Présentation PowerPoint</vt:lpstr>
      <vt:lpstr>Présentation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ASUS</cp:lastModifiedBy>
  <cp:revision>1154</cp:revision>
  <dcterms:created xsi:type="dcterms:W3CDTF">2010-05-23T14:28:12Z</dcterms:created>
  <dcterms:modified xsi:type="dcterms:W3CDTF">2016-03-15T19:11:07Z</dcterms:modified>
</cp:coreProperties>
</file>