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</p:sldIdLst>
  <p:sldSz cx="9144000" cy="6858000" type="screen4x3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bevel/>
            </a:ln>
          </a:left>
          <a:right>
            <a:ln w="12700" cap="flat">
              <a:solidFill>
                <a:schemeClr val="accent1"/>
              </a:solidFill>
              <a:prstDash val="solid"/>
              <a:bevel/>
            </a:ln>
          </a:right>
          <a:top>
            <a:ln w="12700" cap="flat">
              <a:solidFill>
                <a:schemeClr val="accent1"/>
              </a:solidFill>
              <a:prstDash val="solid"/>
              <a:bevel/>
            </a:ln>
          </a:top>
          <a:bottom>
            <a:ln w="12700" cap="flat">
              <a:solidFill>
                <a:schemeClr val="accent1"/>
              </a:solidFill>
              <a:prstDash val="solid"/>
              <a:bevel/>
            </a:ln>
          </a:bottom>
          <a:insideH>
            <a:ln w="12700" cap="flat">
              <a:solidFill>
                <a:schemeClr val="accent1"/>
              </a:solidFill>
              <a:prstDash val="solid"/>
              <a:bevel/>
            </a:ln>
          </a:insideH>
          <a:insideV>
            <a:ln w="12700" cap="flat">
              <a:solidFill>
                <a:schemeClr val="accent1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bevel/>
            </a:ln>
          </a:left>
          <a:right>
            <a:ln w="12700" cap="flat">
              <a:solidFill>
                <a:schemeClr val="accent1"/>
              </a:solidFill>
              <a:prstDash val="solid"/>
              <a:bevel/>
            </a:ln>
          </a:right>
          <a:top>
            <a:ln w="12700" cap="flat">
              <a:solidFill>
                <a:schemeClr val="accent1"/>
              </a:solidFill>
              <a:prstDash val="solid"/>
              <a:bevel/>
            </a:ln>
          </a:top>
          <a:bottom>
            <a:ln w="12700" cap="flat">
              <a:solidFill>
                <a:schemeClr val="accent1"/>
              </a:solidFill>
              <a:prstDash val="solid"/>
              <a:bevel/>
            </a:ln>
          </a:bottom>
          <a:insideH>
            <a:ln w="12700" cap="flat">
              <a:solidFill>
                <a:schemeClr val="accent1"/>
              </a:solidFill>
              <a:prstDash val="solid"/>
              <a:bevel/>
            </a:ln>
          </a:insideH>
          <a:insideV>
            <a:ln w="12700" cap="flat">
              <a:solidFill>
                <a:schemeClr val="accent1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bevel/>
            </a:ln>
          </a:left>
          <a:right>
            <a:ln w="12700" cap="flat">
              <a:solidFill>
                <a:schemeClr val="accent1"/>
              </a:solidFill>
              <a:prstDash val="solid"/>
              <a:bevel/>
            </a:ln>
          </a:right>
          <a:top>
            <a:ln w="25400" cap="flat">
              <a:solidFill>
                <a:schemeClr val="accent1"/>
              </a:solidFill>
              <a:prstDash val="solid"/>
              <a:bevel/>
            </a:ln>
          </a:top>
          <a:bottom>
            <a:ln w="12700" cap="flat">
              <a:solidFill>
                <a:schemeClr val="accent1"/>
              </a:solidFill>
              <a:prstDash val="solid"/>
              <a:bevel/>
            </a:ln>
          </a:bottom>
          <a:insideH>
            <a:ln w="12700" cap="flat">
              <a:solidFill>
                <a:schemeClr val="accent1"/>
              </a:solidFill>
              <a:prstDash val="solid"/>
              <a:bevel/>
            </a:ln>
          </a:insideH>
          <a:insideV>
            <a:ln w="12700" cap="flat">
              <a:solidFill>
                <a:schemeClr val="accent1"/>
              </a:solidFill>
              <a:prstDash val="solid"/>
              <a:bevel/>
            </a:ln>
          </a:insideV>
        </a:tcBdr>
        <a:fill>
          <a:solidFill>
            <a:srgbClr val="E8ECF4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bevel/>
            </a:ln>
          </a:left>
          <a:right>
            <a:ln w="12700" cap="flat">
              <a:solidFill>
                <a:schemeClr val="accent1"/>
              </a:solidFill>
              <a:prstDash val="solid"/>
              <a:bevel/>
            </a:ln>
          </a:right>
          <a:top>
            <a:ln w="12700" cap="flat">
              <a:solidFill>
                <a:schemeClr val="accent1"/>
              </a:solidFill>
              <a:prstDash val="solid"/>
              <a:bevel/>
            </a:ln>
          </a:top>
          <a:bottom>
            <a:ln w="12700" cap="flat">
              <a:solidFill>
                <a:schemeClr val="accent1"/>
              </a:solidFill>
              <a:prstDash val="solid"/>
              <a:bevel/>
            </a:ln>
          </a:bottom>
          <a:insideH>
            <a:ln w="12700" cap="flat">
              <a:solidFill>
                <a:schemeClr val="accent1"/>
              </a:solidFill>
              <a:prstDash val="solid"/>
              <a:bevel/>
            </a:ln>
          </a:insideH>
          <a:insideV>
            <a:ln w="12700" cap="flat">
              <a:solidFill>
                <a:schemeClr val="accent1"/>
              </a:solidFill>
              <a:prstDash val="solid"/>
              <a:bevel/>
            </a:ln>
          </a:insideV>
        </a:tcBdr>
        <a:fill>
          <a:solidFill>
            <a:srgbClr val="E8ECF4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9525" cap="flat">
              <a:solidFill>
                <a:schemeClr val="accent3">
                  <a:hueOff val="263625"/>
                  <a:satOff val="-9270"/>
                  <a:lumOff val="27907"/>
                </a:schemeClr>
              </a:solidFill>
              <a:prstDash val="solid"/>
              <a:bevel/>
            </a:ln>
          </a:left>
          <a:right>
            <a:ln w="254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bevel/>
            </a:ln>
          </a:top>
          <a:bottom>
            <a:ln w="9525" cap="flat">
              <a:solidFill>
                <a:schemeClr val="accent3">
                  <a:hueOff val="263625"/>
                  <a:satOff val="-9270"/>
                  <a:lumOff val="27907"/>
                </a:schemeClr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9525" cap="flat">
              <a:solidFill>
                <a:schemeClr val="accent3">
                  <a:hueOff val="263625"/>
                  <a:satOff val="-9270"/>
                  <a:lumOff val="27907"/>
                </a:schemeClr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>
              <a:solidFill>
                <a:srgbClr val="7D60A0"/>
              </a:solidFill>
              <a:prstDash val="solid"/>
              <a:bevel/>
            </a:ln>
          </a:left>
          <a:right>
            <a:ln w="9525" cap="flat">
              <a:solidFill>
                <a:srgbClr val="7D60A0"/>
              </a:solidFill>
              <a:prstDash val="solid"/>
              <a:bevel/>
            </a:ln>
          </a:right>
          <a:top>
            <a:ln w="9525" cap="flat">
              <a:solidFill>
                <a:srgbClr val="7D60A0"/>
              </a:solidFill>
              <a:prstDash val="solid"/>
              <a:bevel/>
            </a:ln>
          </a:top>
          <a:bottom>
            <a:ln w="9525" cap="flat">
              <a:solidFill>
                <a:srgbClr val="7D60A0"/>
              </a:solidFill>
              <a:prstDash val="solid"/>
              <a:bevel/>
            </a:ln>
          </a:bottom>
          <a:insideH>
            <a:ln w="9525" cap="flat">
              <a:solidFill>
                <a:srgbClr val="7D60A0"/>
              </a:solidFill>
              <a:prstDash val="solid"/>
              <a:bevel/>
            </a:ln>
          </a:insideH>
          <a:insideV>
            <a:ln w="9525" cap="flat">
              <a:solidFill>
                <a:srgbClr val="7D60A0"/>
              </a:solidFill>
              <a:prstDash val="solid"/>
              <a:bevel/>
            </a:ln>
          </a:insideV>
        </a:tcBdr>
        <a:fill>
          <a:solidFill>
            <a:schemeClr val="accent4">
              <a:alpha val="4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>
              <a:solidFill>
                <a:srgbClr val="7D60A0"/>
              </a:solidFill>
              <a:prstDash val="solid"/>
              <a:bevel/>
            </a:ln>
          </a:left>
          <a:right>
            <a:ln w="25400" cap="flat">
              <a:solidFill>
                <a:schemeClr val="accent4"/>
              </a:solidFill>
              <a:prstDash val="solid"/>
              <a:bevel/>
            </a:ln>
          </a:right>
          <a:top>
            <a:ln w="9525" cap="flat">
              <a:solidFill>
                <a:srgbClr val="7D60A0"/>
              </a:solidFill>
              <a:prstDash val="solid"/>
              <a:bevel/>
            </a:ln>
          </a:top>
          <a:bottom>
            <a:ln w="9525" cap="flat">
              <a:solidFill>
                <a:srgbClr val="7D60A0"/>
              </a:solidFill>
              <a:prstDash val="solid"/>
              <a:bevel/>
            </a:ln>
          </a:bottom>
          <a:insideH>
            <a:ln w="9525" cap="flat">
              <a:solidFill>
                <a:srgbClr val="7D60A0"/>
              </a:solidFill>
              <a:prstDash val="solid"/>
              <a:bevel/>
            </a:ln>
          </a:insideH>
          <a:insideV>
            <a:ln w="9525" cap="flat">
              <a:solidFill>
                <a:srgbClr val="7D60A0"/>
              </a:solidFill>
              <a:prstDash val="solid"/>
              <a:bevel/>
            </a:ln>
          </a:insideV>
        </a:tcBdr>
        <a:fill>
          <a:solidFill>
            <a:schemeClr val="accent4">
              <a:alpha val="40000"/>
            </a:scheme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9525" cap="flat">
              <a:solidFill>
                <a:srgbClr val="7D60A0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4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05" autoAdjust="0"/>
    <p:restoredTop sz="94729" autoAdjust="0"/>
  </p:normalViewPr>
  <p:slideViewPr>
    <p:cSldViewPr snapToGrid="0" snapToObjects="1">
      <p:cViewPr varScale="1">
        <p:scale>
          <a:sx n="114" d="100"/>
          <a:sy n="114" d="100"/>
        </p:scale>
        <p:origin x="2247" y="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BDF29-239D-436C-B413-2D7C27B0EAA9}" type="datetimeFigureOut">
              <a:rPr lang="pt-BR" smtClean="0"/>
              <a:pPr/>
              <a:t>13/03/2016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71B1C-EE4D-447A-A0FC-00B8D35BA9FC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406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20553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half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271840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Texto do Título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426720" y="2409840"/>
            <a:ext cx="8125131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spcBef>
                <a:spcPts val="1300"/>
              </a:spcBef>
              <a:defRPr sz="3200"/>
            </a:pPr>
            <a:r>
              <a:rPr lang="en-US" sz="3600" b="1" dirty="0">
                <a:solidFill>
                  <a:srgbClr val="002060"/>
                </a:solidFill>
              </a:rPr>
              <a:t>Elimination and prevention of all forms of violence against women and girls</a:t>
            </a:r>
          </a:p>
          <a:p>
            <a:pPr algn="ctr" hangingPunct="1">
              <a:defRPr/>
            </a:pPr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</a:rPr>
              <a:t>(Review Theme)</a:t>
            </a:r>
            <a:endParaRPr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Shape 114"/>
          <p:cNvSpPr/>
          <p:nvPr/>
        </p:nvSpPr>
        <p:spPr>
          <a:xfrm>
            <a:off x="1670101" y="4509120"/>
            <a:ext cx="5803831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/>
            <a:r>
              <a:rPr lang="pt-BR" sz="24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Tatau</a:t>
            </a:r>
            <a:r>
              <a:rPr lang="pt-BR" sz="2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Godinho</a:t>
            </a:r>
          </a:p>
          <a:p>
            <a:pPr algn="ctr"/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Secretary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Policies for </a:t>
            </a:r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Women</a:t>
            </a:r>
            <a:endParaRPr sz="2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rotWithShape="0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Ministry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Women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, Racial </a:t>
            </a:r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Equality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Human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Rights</a:t>
            </a:r>
            <a:endParaRPr sz="2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92150" y="752455"/>
            <a:ext cx="83994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>
              <a:defRPr/>
            </a:pPr>
            <a:r>
              <a:rPr lang="en-US" b="1" dirty="0"/>
              <a:t>60 </a:t>
            </a:r>
            <a:r>
              <a:rPr lang="en-US" b="1" baseline="30000" dirty="0" err="1"/>
              <a:t>th</a:t>
            </a:r>
            <a:r>
              <a:rPr lang="en-US" b="1" baseline="30000" dirty="0"/>
              <a:t>  </a:t>
            </a:r>
            <a:r>
              <a:rPr lang="en-US" b="1" dirty="0">
                <a:latin typeface="Arial Narrow" panose="020B0606020202030204" pitchFamily="34" charset="0"/>
              </a:rPr>
              <a:t>Commission on the Status of Women </a:t>
            </a:r>
          </a:p>
          <a:p>
            <a:pPr hangingPunct="1">
              <a:defRPr/>
            </a:pPr>
            <a:r>
              <a:rPr lang="en-US" b="1" dirty="0">
                <a:latin typeface="Arial Narrow" panose="020B0606020202030204" pitchFamily="34" charset="0"/>
              </a:rPr>
              <a:t>Priority Theme: Women’s empowerment and its link to sustainable development </a:t>
            </a:r>
          </a:p>
          <a:p>
            <a:pPr hangingPunct="1">
              <a:defRPr/>
            </a:pPr>
            <a:r>
              <a:rPr lang="pt-BR" b="1" dirty="0">
                <a:latin typeface="Arial Narrow" panose="020B0606020202030204" pitchFamily="34" charset="0"/>
              </a:rPr>
              <a:t>New York – 14-24 March 2016</a:t>
            </a:r>
          </a:p>
        </p:txBody>
      </p:sp>
      <p:sp>
        <p:nvSpPr>
          <p:cNvPr id="7" name="Caixa de texto 1"/>
          <p:cNvSpPr txBox="1"/>
          <p:nvPr/>
        </p:nvSpPr>
        <p:spPr>
          <a:xfrm>
            <a:off x="755576" y="6168665"/>
            <a:ext cx="1642184" cy="5238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ea typeface="Calibri"/>
                <a:cs typeface="Times New Roman"/>
              </a:rPr>
              <a:t>Secretariat of Policies  </a:t>
            </a:r>
            <a:endParaRPr lang="pt-BR" sz="1200" dirty="0">
              <a:effectLst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ea typeface="Calibri"/>
                <a:cs typeface="Times New Roman"/>
              </a:rPr>
              <a:t>for Women</a:t>
            </a:r>
            <a:endParaRPr lang="pt-BR" sz="1200" dirty="0">
              <a:effectLst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pt-BR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555792" y="6173948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Ministry for Women, Racial Equality </a:t>
            </a:r>
          </a:p>
          <a:p>
            <a:pPr algn="ctr"/>
            <a:r>
              <a:rPr lang="en-US" sz="12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and Human Rights</a:t>
            </a:r>
          </a:p>
        </p:txBody>
      </p:sp>
      <p:pic>
        <p:nvPicPr>
          <p:cNvPr id="10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721" y="6299981"/>
            <a:ext cx="1103146" cy="392559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03810"/>
            <a:ext cx="8229600" cy="107418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CAMPAIGNS TO RAISE AWARENESS </a:t>
            </a:r>
            <a:endParaRPr lang="pt-BR" sz="2200" b="1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36880" y="2118360"/>
            <a:ext cx="8229600" cy="263652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</a:rPr>
              <a:t>Campaign “</a:t>
            </a:r>
            <a:r>
              <a:rPr lang="en-US" sz="2600" b="1" u="sng" dirty="0">
                <a:solidFill>
                  <a:srgbClr val="002060"/>
                </a:solidFill>
              </a:rPr>
              <a:t>Commitment and Attitude”</a:t>
            </a:r>
            <a:r>
              <a:rPr lang="en-US" sz="2600" b="1" dirty="0">
                <a:solidFill>
                  <a:srgbClr val="002060"/>
                </a:solidFill>
              </a:rPr>
              <a:t> - engage institutions and companies to promote actions on prevention and awareness-raising. “The Law is stronger”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 err="1">
                <a:solidFill>
                  <a:srgbClr val="002060"/>
                </a:solidFill>
              </a:rPr>
              <a:t>Midia</a:t>
            </a:r>
            <a:r>
              <a:rPr lang="en-US" sz="2600" b="1" dirty="0">
                <a:solidFill>
                  <a:srgbClr val="002060"/>
                </a:solidFill>
              </a:rPr>
              <a:t> Campaign </a:t>
            </a:r>
            <a:r>
              <a:rPr lang="en-US" sz="2600" b="1" u="sng" dirty="0">
                <a:solidFill>
                  <a:srgbClr val="002060"/>
                </a:solidFill>
              </a:rPr>
              <a:t>“Violence against Women: I denounce”</a:t>
            </a:r>
            <a:r>
              <a:rPr lang="en-US" sz="2600" b="1" dirty="0">
                <a:solidFill>
                  <a:srgbClr val="002060"/>
                </a:solidFill>
              </a:rPr>
              <a:t>  - to give broad publicity to the Call Center – Dial 180.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</a:rPr>
              <a:t>School Campaign </a:t>
            </a:r>
            <a:r>
              <a:rPr lang="en-US" sz="2600" b="1" u="sng" dirty="0">
                <a:solidFill>
                  <a:srgbClr val="002060"/>
                </a:solidFill>
              </a:rPr>
              <a:t>“A person who loves embraces”</a:t>
            </a:r>
            <a:r>
              <a:rPr lang="en-US" sz="2600" b="1" dirty="0">
                <a:solidFill>
                  <a:srgbClr val="002060"/>
                </a:solidFill>
              </a:rPr>
              <a:t> - to discuss different forms of violence against women and girls – symbolic or explicit – faced by children and youth in their daily/family life.</a:t>
            </a:r>
          </a:p>
        </p:txBody>
      </p:sp>
    </p:spTree>
    <p:extLst>
      <p:ext uri="{BB962C8B-B14F-4D97-AF65-F5344CB8AC3E}">
        <p14:creationId xmlns:p14="http://schemas.microsoft.com/office/powerpoint/2010/main" val="109938146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03810"/>
            <a:ext cx="8229600" cy="107418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CONCLUSION </a:t>
            </a:r>
            <a:endParaRPr lang="pt-BR" sz="2200" b="1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47040" y="2118360"/>
            <a:ext cx="8229600" cy="263652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</a:rPr>
              <a:t>There is no sustainable development without equality between women and men.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</a:rPr>
              <a:t>State and society need to combine efforts to eliminate the culture of gender inequality.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</a:rPr>
              <a:t>And the strength and boldness of women have been and will continue to be fundamental for the construction of a world without discrimination. </a:t>
            </a:r>
            <a:endParaRPr lang="pt-BR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69335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>
            <a:spLocks noGrp="1"/>
          </p:cNvSpPr>
          <p:nvPr>
            <p:ph type="ctrTitle"/>
          </p:nvPr>
        </p:nvSpPr>
        <p:spPr>
          <a:xfrm>
            <a:off x="613792" y="1473201"/>
            <a:ext cx="7772400" cy="1828800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defRPr b="1">
                <a:solidFill>
                  <a:srgbClr val="595959"/>
                </a:solidFill>
              </a:defRPr>
            </a:lvl1pPr>
          </a:lstStyle>
          <a:p>
            <a:r>
              <a:rPr lang="pt-BR" dirty="0"/>
              <a:t>OBRIGADA</a:t>
            </a:r>
            <a:br>
              <a:rPr lang="pt-BR" dirty="0"/>
            </a:br>
            <a:r>
              <a:rPr dirty="0"/>
              <a:t>THANK YOU</a:t>
            </a:r>
          </a:p>
        </p:txBody>
      </p:sp>
      <p:sp>
        <p:nvSpPr>
          <p:cNvPr id="450" name="Shape 450"/>
          <p:cNvSpPr>
            <a:spLocks noGrp="1"/>
          </p:cNvSpPr>
          <p:nvPr>
            <p:ph type="subTitle" sz="quarter" idx="1"/>
          </p:nvPr>
        </p:nvSpPr>
        <p:spPr>
          <a:xfrm>
            <a:off x="1422400" y="3708399"/>
            <a:ext cx="6400800" cy="1466185"/>
          </a:xfrm>
          <a:prstGeom prst="rect">
            <a:avLst/>
          </a:prstGeom>
        </p:spPr>
        <p:txBody>
          <a:bodyPr lIns="91424" tIns="91424" rIns="91424" bIns="91424">
            <a:normAutofit fontScale="62500" lnSpcReduction="20000"/>
          </a:bodyPr>
          <a:lstStyle/>
          <a:p>
            <a:pPr>
              <a:spcBef>
                <a:spcPts val="0"/>
              </a:spcBef>
            </a:pPr>
            <a:r>
              <a:rPr lang="pt-BR" u="sng" dirty="0" err="1">
                <a:solidFill>
                  <a:srgbClr val="595959"/>
                </a:solidFill>
              </a:rPr>
              <a:t>tatau.godinho</a:t>
            </a:r>
            <a:r>
              <a:rPr u="sng" dirty="0">
                <a:solidFill>
                  <a:srgbClr val="595959"/>
                </a:solidFill>
              </a:rPr>
              <a:t>@</a:t>
            </a:r>
            <a:r>
              <a:rPr lang="pt-BR" u="sng" dirty="0">
                <a:solidFill>
                  <a:srgbClr val="595959"/>
                </a:solidFill>
              </a:rPr>
              <a:t>spm.gov.br</a:t>
            </a:r>
            <a:endParaRPr u="sng" dirty="0">
              <a:solidFill>
                <a:srgbClr val="595959"/>
              </a:solidFill>
            </a:endParaRPr>
          </a:p>
          <a:p>
            <a:pPr>
              <a:spcBef>
                <a:spcPts val="0"/>
              </a:spcBef>
            </a:pPr>
            <a:r>
              <a:rPr dirty="0">
                <a:solidFill>
                  <a:srgbClr val="595959"/>
                </a:solidFill>
              </a:rPr>
              <a:t>+55 61 3411</a:t>
            </a:r>
            <a:r>
              <a:rPr lang="pt-BR" dirty="0">
                <a:solidFill>
                  <a:srgbClr val="595959"/>
                </a:solidFill>
              </a:rPr>
              <a:t>3766</a:t>
            </a:r>
          </a:p>
          <a:p>
            <a:r>
              <a:rPr lang="en-US" sz="2500" dirty="0">
                <a:solidFill>
                  <a:schemeClr val="tx1"/>
                </a:solidFill>
              </a:rPr>
              <a:t>Secretary of Policies for Women’s Work and Economic Autonomy-SPM</a:t>
            </a:r>
          </a:p>
          <a:p>
            <a:r>
              <a:rPr lang="en-US" sz="2500" dirty="0">
                <a:solidFill>
                  <a:schemeClr val="tx1"/>
                </a:solidFill>
              </a:rPr>
              <a:t>Ministry for Women, Racial Equality and Human Rights</a:t>
            </a:r>
          </a:p>
          <a:p>
            <a:pPr>
              <a:spcBef>
                <a:spcPts val="0"/>
              </a:spcBef>
            </a:pPr>
            <a:endParaRPr dirty="0">
              <a:solidFill>
                <a:srgbClr val="595959"/>
              </a:solidFill>
            </a:endParaRPr>
          </a:p>
        </p:txBody>
      </p:sp>
      <p:pic>
        <p:nvPicPr>
          <p:cNvPr id="451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721" y="6299981"/>
            <a:ext cx="1103146" cy="39255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0" name="Caixa de texto 1"/>
          <p:cNvSpPr txBox="1"/>
          <p:nvPr/>
        </p:nvSpPr>
        <p:spPr>
          <a:xfrm>
            <a:off x="755576" y="6168665"/>
            <a:ext cx="1642184" cy="5238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ea typeface="Calibri"/>
                <a:cs typeface="Times New Roman"/>
              </a:rPr>
              <a:t>Secretariat of Policies  </a:t>
            </a:r>
            <a:endParaRPr lang="pt-BR" sz="1200" dirty="0">
              <a:effectLst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ea typeface="Calibri"/>
                <a:cs typeface="Times New Roman"/>
              </a:rPr>
              <a:t>for Women</a:t>
            </a:r>
            <a:endParaRPr lang="pt-BR" sz="1200" dirty="0">
              <a:effectLst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pt-BR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483768" y="6173948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Ministry for Women, Racial Equality </a:t>
            </a:r>
          </a:p>
          <a:p>
            <a:pPr algn="ctr"/>
            <a:r>
              <a:rPr lang="en-US" sz="12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and Human Rights</a:t>
            </a:r>
          </a:p>
        </p:txBody>
      </p:sp>
    </p:spTree>
    <p:extLst>
      <p:ext uri="{BB962C8B-B14F-4D97-AF65-F5344CB8AC3E}">
        <p14:creationId xmlns:p14="http://schemas.microsoft.com/office/powerpoint/2010/main" val="11203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73331"/>
            <a:ext cx="8229600" cy="926870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ADVANCES IN BRAZILIAN LEGISLATION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solidFill>
                  <a:srgbClr val="002060"/>
                </a:solidFill>
              </a:rPr>
              <a:t>MARIA DA PENHA Federal Law</a:t>
            </a:r>
          </a:p>
          <a:p>
            <a:pPr lvl="1"/>
            <a:r>
              <a:rPr lang="pt-BR" sz="2400" dirty="0"/>
              <a:t>Creates mechanisms to fight domestic  and family violence  against women. </a:t>
            </a:r>
          </a:p>
          <a:p>
            <a:pPr lvl="1"/>
            <a:r>
              <a:rPr lang="pt-BR" sz="2400" dirty="0"/>
              <a:t>Federal Law 11,340/2006.</a:t>
            </a:r>
          </a:p>
          <a:p>
            <a:endParaRPr lang="pt-BR" sz="2400" dirty="0"/>
          </a:p>
          <a:p>
            <a:r>
              <a:rPr lang="pt-BR" sz="2400" b="1" dirty="0">
                <a:solidFill>
                  <a:srgbClr val="002060"/>
                </a:solidFill>
              </a:rPr>
              <a:t>FEMICIDE LAW </a:t>
            </a:r>
          </a:p>
          <a:p>
            <a:pPr lvl="1"/>
            <a:r>
              <a:rPr lang="pt-BR" sz="2400" dirty="0"/>
              <a:t>Modifies the Criminal Code to define femicide: the assassination of women for gender reasons.</a:t>
            </a:r>
          </a:p>
          <a:p>
            <a:pPr lvl="1"/>
            <a:r>
              <a:rPr lang="pt-BR" sz="2400" dirty="0"/>
              <a:t>Federal Law 13,104/2015.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1473388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896851"/>
            <a:ext cx="8229600" cy="92687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LEGAL LANDMARKS 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1600" b="1" dirty="0">
                <a:solidFill>
                  <a:srgbClr val="C00000"/>
                </a:solidFill>
              </a:rPr>
              <a:t>PUBLIC GENDER-ORIENTED POLICIES TOWARDS ELIMINATING VIOLENCE AGAINST WOMEN</a:t>
            </a:r>
            <a:r>
              <a:rPr lang="pt-BR" sz="16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57200" y="2108200"/>
            <a:ext cx="8229600" cy="3012440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rgbClr val="002060"/>
                </a:solidFill>
              </a:rPr>
              <a:t>NATIONAL PLAN OF POLICIES FOR WOMEN (PNPM) </a:t>
            </a:r>
          </a:p>
          <a:p>
            <a:endParaRPr lang="en-US" sz="2600" b="1" dirty="0"/>
          </a:p>
          <a:p>
            <a:r>
              <a:rPr lang="en-US" sz="2600" b="1" dirty="0"/>
              <a:t>NATIONAL POLICY OF COMBATING VIOLENCE AGAINST WOMEN</a:t>
            </a:r>
          </a:p>
          <a:p>
            <a:endParaRPr lang="en-US" sz="2600" b="1" dirty="0"/>
          </a:p>
          <a:p>
            <a:r>
              <a:rPr lang="en-US" sz="2600" b="1" dirty="0">
                <a:solidFill>
                  <a:srgbClr val="002060"/>
                </a:solidFill>
              </a:rPr>
              <a:t>NATIONAL PACT OF COMBATING VIOLENCE AGAINST WOMEN</a:t>
            </a:r>
          </a:p>
          <a:p>
            <a:endParaRPr lang="en-US" sz="2600" b="1" dirty="0"/>
          </a:p>
          <a:p>
            <a:r>
              <a:rPr lang="en-US" sz="2600" b="1" dirty="0"/>
              <a:t>PROGRAM “WOMEN: LIVING WITHOUT VIOLENCE”</a:t>
            </a:r>
            <a:endParaRPr lang="pt-BR" sz="2600" b="1" dirty="0"/>
          </a:p>
        </p:txBody>
      </p:sp>
    </p:spTree>
    <p:extLst>
      <p:ext uri="{BB962C8B-B14F-4D97-AF65-F5344CB8AC3E}">
        <p14:creationId xmlns:p14="http://schemas.microsoft.com/office/powerpoint/2010/main" val="85110252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73331"/>
            <a:ext cx="8229600" cy="926870"/>
          </a:xfrm>
        </p:spPr>
        <p:txBody>
          <a:bodyPr>
            <a:normAutofit fontScale="90000"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PROGRAM “WOMEN: LIVING WITHOUT VIOLENCE” 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62120"/>
          </a:xfrm>
        </p:spPr>
        <p:txBody>
          <a:bodyPr>
            <a:noAutofit/>
          </a:bodyPr>
          <a:lstStyle/>
          <a:p>
            <a:r>
              <a:rPr lang="pt-BR" sz="2600" b="1" dirty="0" err="1">
                <a:solidFill>
                  <a:srgbClr val="002060"/>
                </a:solidFill>
              </a:rPr>
              <a:t>Creation</a:t>
            </a:r>
            <a:r>
              <a:rPr lang="pt-BR" sz="2600" b="1" dirty="0">
                <a:solidFill>
                  <a:srgbClr val="002060"/>
                </a:solidFill>
              </a:rPr>
              <a:t> </a:t>
            </a:r>
            <a:r>
              <a:rPr lang="pt-BR" sz="2600" b="1" dirty="0" err="1">
                <a:solidFill>
                  <a:srgbClr val="002060"/>
                </a:solidFill>
              </a:rPr>
              <a:t>of</a:t>
            </a:r>
            <a:r>
              <a:rPr lang="pt-BR" sz="2600" b="1" dirty="0">
                <a:solidFill>
                  <a:srgbClr val="002060"/>
                </a:solidFill>
              </a:rPr>
              <a:t> </a:t>
            </a:r>
            <a:r>
              <a:rPr lang="pt-BR" sz="2600" b="1" dirty="0" err="1">
                <a:solidFill>
                  <a:srgbClr val="002060"/>
                </a:solidFill>
              </a:rPr>
              <a:t>the</a:t>
            </a:r>
            <a:r>
              <a:rPr lang="pt-BR" sz="2600" b="1" dirty="0">
                <a:solidFill>
                  <a:srgbClr val="002060"/>
                </a:solidFill>
              </a:rPr>
              <a:t> “</a:t>
            </a:r>
            <a:r>
              <a:rPr lang="pt-BR" sz="2600" b="1" dirty="0" err="1">
                <a:solidFill>
                  <a:srgbClr val="002060"/>
                </a:solidFill>
              </a:rPr>
              <a:t>House</a:t>
            </a:r>
            <a:r>
              <a:rPr lang="pt-BR" sz="2600" b="1" dirty="0">
                <a:solidFill>
                  <a:srgbClr val="002060"/>
                </a:solidFill>
              </a:rPr>
              <a:t> </a:t>
            </a:r>
            <a:r>
              <a:rPr lang="pt-BR" sz="2600" b="1" dirty="0" err="1">
                <a:solidFill>
                  <a:srgbClr val="002060"/>
                </a:solidFill>
              </a:rPr>
              <a:t>of</a:t>
            </a:r>
            <a:r>
              <a:rPr lang="pt-BR" sz="2600" b="1" dirty="0">
                <a:solidFill>
                  <a:srgbClr val="002060"/>
                </a:solidFill>
              </a:rPr>
              <a:t> </a:t>
            </a:r>
            <a:r>
              <a:rPr lang="pt-BR" sz="2600" b="1" dirty="0" err="1">
                <a:solidFill>
                  <a:srgbClr val="002060"/>
                </a:solidFill>
              </a:rPr>
              <a:t>the</a:t>
            </a:r>
            <a:r>
              <a:rPr lang="pt-BR" sz="2600" b="1" dirty="0">
                <a:solidFill>
                  <a:srgbClr val="002060"/>
                </a:solidFill>
              </a:rPr>
              <a:t> </a:t>
            </a:r>
            <a:r>
              <a:rPr lang="pt-BR" sz="2600" b="1" dirty="0" err="1">
                <a:solidFill>
                  <a:srgbClr val="002060"/>
                </a:solidFill>
              </a:rPr>
              <a:t>Brazilian</a:t>
            </a:r>
            <a:r>
              <a:rPr lang="pt-BR" sz="2600" b="1" dirty="0">
                <a:solidFill>
                  <a:srgbClr val="002060"/>
                </a:solidFill>
              </a:rPr>
              <a:t> </a:t>
            </a:r>
            <a:r>
              <a:rPr lang="pt-BR" sz="2600" b="1" dirty="0" err="1">
                <a:solidFill>
                  <a:srgbClr val="002060"/>
                </a:solidFill>
              </a:rPr>
              <a:t>Woman</a:t>
            </a:r>
            <a:r>
              <a:rPr lang="pt-BR" sz="2600" b="1" dirty="0">
                <a:solidFill>
                  <a:srgbClr val="002060"/>
                </a:solidFill>
              </a:rPr>
              <a:t>”. </a:t>
            </a:r>
          </a:p>
          <a:p>
            <a:r>
              <a:rPr lang="pt-BR" sz="2600" b="1" dirty="0"/>
              <a:t>Broadening of the free Call Center to Assist  Women – Dial 180.</a:t>
            </a:r>
          </a:p>
          <a:p>
            <a:r>
              <a:rPr lang="pt-BR" sz="2600" b="1" dirty="0">
                <a:solidFill>
                  <a:srgbClr val="002060"/>
                </a:solidFill>
              </a:rPr>
              <a:t>Creation of Centers to Assist Women on the Borders. </a:t>
            </a:r>
          </a:p>
          <a:p>
            <a:r>
              <a:rPr lang="pt-BR" sz="2600" b="1" dirty="0"/>
              <a:t>Organization and  Humanization of the Assistance Services to the Victims of Sexual Violence. </a:t>
            </a:r>
          </a:p>
          <a:p>
            <a:r>
              <a:rPr lang="pt-BR" sz="2600" b="1" dirty="0">
                <a:solidFill>
                  <a:srgbClr val="002060"/>
                </a:solidFill>
              </a:rPr>
              <a:t>Mobile Units to Assist Women in the Countyside and remote areas (by using buses and boats). </a:t>
            </a:r>
          </a:p>
          <a:p>
            <a:r>
              <a:rPr lang="pt-BR" sz="2600" b="1" dirty="0"/>
              <a:t>Continuous Campaigns to Raise Awareness. </a:t>
            </a:r>
          </a:p>
        </p:txBody>
      </p:sp>
    </p:spTree>
    <p:extLst>
      <p:ext uri="{BB962C8B-B14F-4D97-AF65-F5344CB8AC3E}">
        <p14:creationId xmlns:p14="http://schemas.microsoft.com/office/powerpoint/2010/main" val="419284918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73331"/>
            <a:ext cx="8229600" cy="92687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HOUSE OF THE BRAZILIAN WOMAN</a:t>
            </a:r>
            <a:r>
              <a:rPr lang="pt-BR" sz="32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6212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>
                <a:solidFill>
                  <a:srgbClr val="002060"/>
                </a:solidFill>
              </a:rPr>
              <a:t>A single place which gathers specialized services, in order to assist women with dignity, without the need to go from one service to another: </a:t>
            </a:r>
          </a:p>
          <a:p>
            <a:pPr lvl="1"/>
            <a:r>
              <a:rPr lang="en-US" sz="2600" b="1" dirty="0" err="1">
                <a:solidFill>
                  <a:srgbClr val="002060"/>
                </a:solidFill>
              </a:rPr>
              <a:t>Psycological</a:t>
            </a:r>
            <a:r>
              <a:rPr lang="en-US" sz="2600" b="1" dirty="0">
                <a:solidFill>
                  <a:srgbClr val="002060"/>
                </a:solidFill>
              </a:rPr>
              <a:t> and social support</a:t>
            </a:r>
          </a:p>
          <a:p>
            <a:pPr lvl="1"/>
            <a:r>
              <a:rPr lang="en-US" sz="2600" b="1" dirty="0">
                <a:solidFill>
                  <a:srgbClr val="002060"/>
                </a:solidFill>
              </a:rPr>
              <a:t>Specialized Women´s Police Department</a:t>
            </a:r>
          </a:p>
          <a:p>
            <a:pPr lvl="1"/>
            <a:r>
              <a:rPr lang="en-US" sz="2600" b="1" dirty="0">
                <a:solidFill>
                  <a:srgbClr val="002060"/>
                </a:solidFill>
              </a:rPr>
              <a:t>Specialized Court and Public Defender´s Office</a:t>
            </a:r>
          </a:p>
          <a:p>
            <a:pPr lvl="1"/>
            <a:r>
              <a:rPr lang="en-US" sz="2600" b="1" dirty="0">
                <a:solidFill>
                  <a:srgbClr val="002060"/>
                </a:solidFill>
              </a:rPr>
              <a:t>Promotion of Financial Independence</a:t>
            </a:r>
          </a:p>
          <a:p>
            <a:pPr lvl="1"/>
            <a:r>
              <a:rPr lang="en-US" sz="2600" b="1" dirty="0">
                <a:solidFill>
                  <a:srgbClr val="002060"/>
                </a:solidFill>
              </a:rPr>
              <a:t>Temporary  Housing</a:t>
            </a:r>
            <a:endParaRPr lang="pt-BR" sz="2600" b="1" dirty="0"/>
          </a:p>
        </p:txBody>
      </p:sp>
    </p:spTree>
    <p:extLst>
      <p:ext uri="{BB962C8B-B14F-4D97-AF65-F5344CB8AC3E}">
        <p14:creationId xmlns:p14="http://schemas.microsoft.com/office/powerpoint/2010/main" val="139459365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73331"/>
            <a:ext cx="8229600" cy="92687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CALL CENTER TO ASSIST WOMEN – DIAL 180 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6212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>
                <a:solidFill>
                  <a:srgbClr val="002060"/>
                </a:solidFill>
              </a:rPr>
              <a:t>Receive denounces and send them directly to the competent organs for investigation (with the authorization of the users)</a:t>
            </a:r>
          </a:p>
          <a:p>
            <a:pPr algn="just"/>
            <a:r>
              <a:rPr lang="en-US" sz="2600" b="1" dirty="0">
                <a:solidFill>
                  <a:srgbClr val="002060"/>
                </a:solidFill>
              </a:rPr>
              <a:t>Give orientation about rights and the current legislation</a:t>
            </a:r>
          </a:p>
          <a:p>
            <a:pPr algn="just"/>
            <a:r>
              <a:rPr lang="en-US" sz="2600" b="1" dirty="0">
                <a:solidFill>
                  <a:srgbClr val="002060"/>
                </a:solidFill>
              </a:rPr>
              <a:t>Since 2005 - 4.8 million calls received. </a:t>
            </a:r>
          </a:p>
          <a:p>
            <a:pPr algn="just"/>
            <a:r>
              <a:rPr lang="en-US" sz="2600" b="1" dirty="0">
                <a:solidFill>
                  <a:srgbClr val="002060"/>
                </a:solidFill>
              </a:rPr>
              <a:t>Calls received  in 2015 were 54% higher than in 2014. </a:t>
            </a:r>
          </a:p>
          <a:p>
            <a:pPr algn="just"/>
            <a:r>
              <a:rPr lang="en-US" sz="2600" b="1" dirty="0">
                <a:solidFill>
                  <a:srgbClr val="002060"/>
                </a:solidFill>
              </a:rPr>
              <a:t>Since 2011, Dial 180 assists Brazilians residing in Spain, Italy and Portugal.</a:t>
            </a:r>
          </a:p>
          <a:p>
            <a:pPr algn="just"/>
            <a:r>
              <a:rPr lang="pt-BR" sz="2600" b="1" dirty="0">
                <a:solidFill>
                  <a:srgbClr val="002060"/>
                </a:solidFill>
              </a:rPr>
              <a:t>Expansion to other 13 countries </a:t>
            </a:r>
            <a:r>
              <a:rPr lang="pt-BR" sz="2000" b="1" dirty="0">
                <a:solidFill>
                  <a:srgbClr val="002060"/>
                </a:solidFill>
              </a:rPr>
              <a:t>(France, United States, England, Norway, French Guiana, Argentina, Uruguay, Paraguay, Holland, Switzerland, Venezuela, Belgium and Luxemburg).</a:t>
            </a:r>
          </a:p>
        </p:txBody>
      </p:sp>
    </p:spTree>
    <p:extLst>
      <p:ext uri="{BB962C8B-B14F-4D97-AF65-F5344CB8AC3E}">
        <p14:creationId xmlns:p14="http://schemas.microsoft.com/office/powerpoint/2010/main" val="38290953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7000" y="673331"/>
            <a:ext cx="8890000" cy="92687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CENTERS TO ASSIST WOMEN ON THE BORDERS 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57200" y="2105660"/>
            <a:ext cx="8229600" cy="254508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>
                <a:solidFill>
                  <a:srgbClr val="002060"/>
                </a:solidFill>
              </a:rPr>
              <a:t>To assist migrants in situation of violence and to combat women trafficking.</a:t>
            </a:r>
          </a:p>
          <a:p>
            <a:pPr algn="just"/>
            <a:r>
              <a:rPr lang="en-US" sz="2600" b="1" dirty="0">
                <a:solidFill>
                  <a:srgbClr val="002060"/>
                </a:solidFill>
              </a:rPr>
              <a:t>Orientation, documentation, psycho-social assistance, legal aid and access to a network of specialized services available.</a:t>
            </a:r>
          </a:p>
          <a:p>
            <a:pPr algn="just"/>
            <a:r>
              <a:rPr lang="pt-BR" sz="2600" b="1" dirty="0">
                <a:solidFill>
                  <a:srgbClr val="002060"/>
                </a:solidFill>
              </a:rPr>
              <a:t>Centers at the borders with Bolivia, Guyana, Paraguay, Uruguay, Argentina , French Guyana and Venezuela. </a:t>
            </a:r>
          </a:p>
          <a:p>
            <a:pPr algn="just"/>
            <a:r>
              <a:rPr lang="pt-BR" sz="2600" b="1" dirty="0">
                <a:solidFill>
                  <a:srgbClr val="002060"/>
                </a:solidFill>
              </a:rPr>
              <a:t>3 Centers </a:t>
            </a:r>
            <a:r>
              <a:rPr lang="pt-BR" sz="2600" b="1" dirty="0" err="1">
                <a:solidFill>
                  <a:srgbClr val="002060"/>
                </a:solidFill>
              </a:rPr>
              <a:t>already</a:t>
            </a:r>
            <a:r>
              <a:rPr lang="pt-BR" sz="2600" b="1" dirty="0">
                <a:solidFill>
                  <a:srgbClr val="002060"/>
                </a:solidFill>
              </a:rPr>
              <a:t> </a:t>
            </a:r>
            <a:r>
              <a:rPr lang="pt-BR" sz="2600" b="1" dirty="0" err="1">
                <a:solidFill>
                  <a:srgbClr val="002060"/>
                </a:solidFill>
              </a:rPr>
              <a:t>functioning</a:t>
            </a:r>
            <a:r>
              <a:rPr lang="pt-BR" sz="2600" b="1" dirty="0">
                <a:solidFill>
                  <a:srgbClr val="002060"/>
                </a:solidFill>
              </a:rPr>
              <a:t> - 7 new Centers in 2016.</a:t>
            </a:r>
          </a:p>
        </p:txBody>
      </p:sp>
    </p:spTree>
    <p:extLst>
      <p:ext uri="{BB962C8B-B14F-4D97-AF65-F5344CB8AC3E}">
        <p14:creationId xmlns:p14="http://schemas.microsoft.com/office/powerpoint/2010/main" val="297092415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73331"/>
            <a:ext cx="8229600" cy="92687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ASSISTING VICTIMS OF SEXUAL VIOLENCE 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57200" y="2128520"/>
            <a:ext cx="8229600" cy="2636520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>
                <a:solidFill>
                  <a:srgbClr val="002060"/>
                </a:solidFill>
              </a:rPr>
              <a:t>Provide quality services with a human rights perspective: raise the quality of the relationship between professionals and women assisted.</a:t>
            </a:r>
          </a:p>
          <a:p>
            <a:pPr algn="just"/>
            <a:r>
              <a:rPr lang="en-US" sz="2600" b="1" dirty="0">
                <a:solidFill>
                  <a:srgbClr val="002060"/>
                </a:solidFill>
              </a:rPr>
              <a:t>Brazil has a free and universal public health system (SUS). </a:t>
            </a:r>
          </a:p>
          <a:p>
            <a:pPr algn="just"/>
            <a:r>
              <a:rPr lang="en-US" sz="2600" b="1" dirty="0">
                <a:solidFill>
                  <a:srgbClr val="002060"/>
                </a:solidFill>
              </a:rPr>
              <a:t>Integrate public health services and police services. </a:t>
            </a:r>
          </a:p>
          <a:p>
            <a:pPr algn="just"/>
            <a:r>
              <a:rPr lang="pt-BR" sz="2600" b="1" dirty="0">
                <a:solidFill>
                  <a:srgbClr val="002060"/>
                </a:solidFill>
              </a:rPr>
              <a:t>Professional training with a gender perspective.</a:t>
            </a:r>
          </a:p>
          <a:p>
            <a:pPr algn="just"/>
            <a:r>
              <a:rPr lang="pt-BR" sz="2600" b="1" dirty="0">
                <a:solidFill>
                  <a:srgbClr val="002060"/>
                </a:solidFill>
              </a:rPr>
              <a:t>Improve services of evidence collection of sexual violence. </a:t>
            </a:r>
          </a:p>
        </p:txBody>
      </p:sp>
    </p:spTree>
    <p:extLst>
      <p:ext uri="{BB962C8B-B14F-4D97-AF65-F5344CB8AC3E}">
        <p14:creationId xmlns:p14="http://schemas.microsoft.com/office/powerpoint/2010/main" val="425689674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1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0" y="0"/>
            <a:ext cx="9144000" cy="67333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03810"/>
            <a:ext cx="8229600" cy="1074189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MOBILE UNITS TO ASSIST WOMEN 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3200" b="1" dirty="0">
                <a:solidFill>
                  <a:srgbClr val="C00000"/>
                </a:solidFill>
              </a:rPr>
              <a:t>IN COUNTRYSIDE AREAS 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2200" b="1" dirty="0">
                <a:solidFill>
                  <a:srgbClr val="C00000"/>
                </a:solidFill>
              </a:rPr>
              <a:t>(BUSES AND BOATS)</a:t>
            </a:r>
            <a:endParaRPr lang="pt-BR" sz="2200" b="1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436880" y="2118360"/>
            <a:ext cx="8229600" cy="263652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</a:rPr>
              <a:t>Adapted buses and boats to bring services to women living in the countryside, forest and riverside areas.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600" b="1" dirty="0" err="1">
                <a:solidFill>
                  <a:srgbClr val="002060"/>
                </a:solidFill>
              </a:rPr>
              <a:t>Prevention</a:t>
            </a:r>
            <a:r>
              <a:rPr lang="pt-BR" sz="2600" b="1" dirty="0">
                <a:solidFill>
                  <a:srgbClr val="002060"/>
                </a:solidFill>
              </a:rPr>
              <a:t>, </a:t>
            </a:r>
            <a:r>
              <a:rPr lang="pt-BR" sz="2600" b="1" dirty="0" err="1">
                <a:solidFill>
                  <a:srgbClr val="002060"/>
                </a:solidFill>
              </a:rPr>
              <a:t>assistance</a:t>
            </a:r>
            <a:r>
              <a:rPr lang="pt-BR" sz="2600" b="1" dirty="0">
                <a:solidFill>
                  <a:srgbClr val="002060"/>
                </a:solidFill>
              </a:rPr>
              <a:t>, data </a:t>
            </a:r>
            <a:r>
              <a:rPr lang="pt-BR" sz="2600" b="1" dirty="0" err="1">
                <a:solidFill>
                  <a:srgbClr val="002060"/>
                </a:solidFill>
              </a:rPr>
              <a:t>collection</a:t>
            </a:r>
            <a:r>
              <a:rPr lang="pt-BR" sz="2600" b="1" dirty="0">
                <a:solidFill>
                  <a:srgbClr val="002060"/>
                </a:solidFill>
              </a:rPr>
              <a:t>, </a:t>
            </a:r>
            <a:r>
              <a:rPr lang="pt-BR" sz="2600" b="1" dirty="0" err="1">
                <a:solidFill>
                  <a:srgbClr val="002060"/>
                </a:solidFill>
              </a:rPr>
              <a:t>investigation</a:t>
            </a:r>
            <a:r>
              <a:rPr lang="pt-BR" sz="2600" b="1" dirty="0">
                <a:solidFill>
                  <a:srgbClr val="002060"/>
                </a:solidFill>
              </a:rPr>
              <a:t> </a:t>
            </a:r>
            <a:r>
              <a:rPr lang="pt-BR" sz="2600" b="1" dirty="0" err="1">
                <a:solidFill>
                  <a:srgbClr val="002060"/>
                </a:solidFill>
              </a:rPr>
              <a:t>and</a:t>
            </a:r>
            <a:r>
              <a:rPr lang="pt-BR" sz="2600" b="1" dirty="0">
                <a:solidFill>
                  <a:srgbClr val="002060"/>
                </a:solidFill>
              </a:rPr>
              <a:t> legal </a:t>
            </a:r>
            <a:r>
              <a:rPr lang="pt-BR" sz="2600" b="1" dirty="0" err="1">
                <a:solidFill>
                  <a:srgbClr val="002060"/>
                </a:solidFill>
              </a:rPr>
              <a:t>orientation</a:t>
            </a:r>
            <a:r>
              <a:rPr lang="pt-BR" sz="2600" b="1" dirty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</a:rPr>
              <a:t>With 45 mobile units functioning, 173 municipalities have already received this service.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</a:rPr>
              <a:t>22,005 women were assisted (individually or in groups).</a:t>
            </a:r>
            <a:endParaRPr lang="pt-BR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841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1429" cap="flat">
          <a:solidFill>
            <a:schemeClr val="accent1"/>
          </a:solidFill>
          <a:prstDash val="sysDash"/>
          <a:beve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1429" cap="flat">
          <a:solidFill>
            <a:schemeClr val="accent1"/>
          </a:solidFill>
          <a:prstDash val="sysDash"/>
          <a:beve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1429" cap="flat">
          <a:solidFill>
            <a:schemeClr val="accent1"/>
          </a:solidFill>
          <a:prstDash val="sysDash"/>
          <a:beve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1429" cap="flat">
          <a:solidFill>
            <a:schemeClr val="accent1"/>
          </a:solidFill>
          <a:prstDash val="sysDash"/>
          <a:beve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758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Helvetica</vt:lpstr>
      <vt:lpstr>Helvetica Neue</vt:lpstr>
      <vt:lpstr>Times New Roman</vt:lpstr>
      <vt:lpstr>Default</vt:lpstr>
      <vt:lpstr>PowerPoint Presentation</vt:lpstr>
      <vt:lpstr>ADVANCES IN BRAZILIAN LEGISLATION</vt:lpstr>
      <vt:lpstr>LEGAL LANDMARKS  PUBLIC GENDER-ORIENTED POLICIES TOWARDS ELIMINATING VIOLENCE AGAINST WOMEN </vt:lpstr>
      <vt:lpstr>PROGRAM “WOMEN: LIVING WITHOUT VIOLENCE” </vt:lpstr>
      <vt:lpstr>HOUSE OF THE BRAZILIAN WOMAN </vt:lpstr>
      <vt:lpstr>CALL CENTER TO ASSIST WOMEN – DIAL 180 </vt:lpstr>
      <vt:lpstr>CENTERS TO ASSIST WOMEN ON THE BORDERS </vt:lpstr>
      <vt:lpstr>ASSISTING VICTIMS OF SEXUAL VIOLENCE </vt:lpstr>
      <vt:lpstr>MOBILE UNITS TO ASSIST WOMEN  IN COUNTRYSIDE AREAS  (BUSES AND BOATS)</vt:lpstr>
      <vt:lpstr>CAMPAIGNS TO RAISE AWARENESS </vt:lpstr>
      <vt:lpstr>CONCLUSION </vt:lpstr>
      <vt:lpstr>OBRIGADA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 Pacheco Machado Dias</dc:creator>
  <cp:lastModifiedBy>Fabio PITTELLA</cp:lastModifiedBy>
  <cp:revision>137</cp:revision>
  <cp:lastPrinted>2016-03-11T22:42:04Z</cp:lastPrinted>
  <dcterms:modified xsi:type="dcterms:W3CDTF">2016-03-14T01:27:23Z</dcterms:modified>
</cp:coreProperties>
</file>