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00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84638586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610600" cy="2743200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  <a:ln w="9525">
            <a:solidFill>
              <a:srgbClr val="4A7EBB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>
            <a:normAutofit/>
          </a:bodyPr>
          <a:lstStyle/>
          <a:p>
            <a:pPr defTabSz="484631">
              <a:lnSpc>
                <a:spcPct val="150000"/>
              </a:lnSpc>
              <a:defRPr sz="2967" b="1" i="1">
                <a:solidFill>
                  <a:srgbClr val="942192"/>
                </a:solidFill>
              </a:defRPr>
            </a:pPr>
            <a:r>
              <a:rPr sz="3600" i="0" dirty="0"/>
              <a:t>CSW61 Review Theme -</a:t>
            </a:r>
            <a:r>
              <a:rPr sz="3600" dirty="0"/>
              <a:t> </a:t>
            </a:r>
          </a:p>
          <a:p>
            <a:pPr defTabSz="484631">
              <a:lnSpc>
                <a:spcPct val="150000"/>
              </a:lnSpc>
              <a:defRPr sz="3126" b="1" i="1">
                <a:solidFill>
                  <a:srgbClr val="942192"/>
                </a:solidFill>
              </a:defRPr>
            </a:pPr>
            <a:r>
              <a:rPr sz="3600" i="0" dirty="0"/>
              <a:t>Progress made by Bulgaria in implementing the MDGs from a gender perspective</a:t>
            </a:r>
          </a:p>
        </p:txBody>
      </p:sp>
      <p:sp>
        <p:nvSpPr>
          <p:cNvPr id="113" name="Shape 113"/>
          <p:cNvSpPr>
            <a:spLocks noGrp="1"/>
          </p:cNvSpPr>
          <p:nvPr>
            <p:ph type="subTitle" sz="half" idx="1"/>
          </p:nvPr>
        </p:nvSpPr>
        <p:spPr>
          <a:xfrm>
            <a:off x="304800" y="3581400"/>
            <a:ext cx="8610600" cy="2438400"/>
          </a:xfrm>
          <a:prstGeom prst="rect">
            <a:avLst/>
          </a:prstGeom>
          <a:gradFill>
            <a:gsLst>
              <a:gs pos="0">
                <a:schemeClr val="accent1">
                  <a:hueOff val="357503"/>
                  <a:satOff val="54545"/>
                  <a:lumOff val="29273"/>
                </a:schemeClr>
              </a:gs>
              <a:gs pos="35000">
                <a:srgbClr val="BDD4FF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  <a:ln w="9525">
            <a:solidFill>
              <a:srgbClr val="000000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>
            <a:normAutofit/>
          </a:bodyPr>
          <a:lstStyle/>
          <a:p>
            <a:pPr>
              <a:spcBef>
                <a:spcPts val="900"/>
              </a:spcBef>
              <a:defRPr sz="4600" b="1">
                <a:solidFill>
                  <a:srgbClr val="0433FF"/>
                </a:solidFill>
              </a:defRPr>
            </a:pPr>
            <a:r>
              <a:rPr dirty="0"/>
              <a:t>H.E. Mr. </a:t>
            </a:r>
            <a:r>
              <a:rPr dirty="0" err="1"/>
              <a:t>Georgi</a:t>
            </a:r>
            <a:r>
              <a:rPr dirty="0"/>
              <a:t> </a:t>
            </a:r>
            <a:r>
              <a:rPr dirty="0" err="1"/>
              <a:t>Panayotov</a:t>
            </a:r>
            <a:endParaRPr dirty="0"/>
          </a:p>
          <a:p>
            <a:pPr>
              <a:defRPr sz="4100">
                <a:solidFill>
                  <a:srgbClr val="0433FF"/>
                </a:solidFill>
              </a:defRPr>
            </a:pPr>
            <a:r>
              <a:rPr lang="en-US" dirty="0" smtClean="0"/>
              <a:t>Ambassador, </a:t>
            </a:r>
            <a:r>
              <a:rPr dirty="0" smtClean="0"/>
              <a:t>Permanent </a:t>
            </a:r>
            <a:r>
              <a:rPr dirty="0"/>
              <a:t>Representative of Bulgaria to the UN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310035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  <a:ln w="9525">
            <a:solidFill>
              <a:srgbClr val="4A7EBB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>
            <a:normAutofit/>
          </a:bodyPr>
          <a:lstStyle/>
          <a:p>
            <a:pPr defTabSz="813816">
              <a:defRPr sz="4093">
                <a:solidFill>
                  <a:srgbClr val="0070C0"/>
                </a:solidFill>
              </a:defRPr>
            </a:pPr>
            <a:r>
              <a:rPr b="1" dirty="0">
                <a:solidFill>
                  <a:srgbClr val="942192"/>
                </a:solidFill>
              </a:rPr>
              <a:t>Bulgarian women</a:t>
            </a:r>
            <a:r>
              <a:rPr dirty="0">
                <a:solidFill>
                  <a:srgbClr val="942192"/>
                </a:solidFill>
              </a:rPr>
              <a:t> </a:t>
            </a:r>
            <a:r>
              <a:rPr b="1" dirty="0" smtClean="0">
                <a:solidFill>
                  <a:srgbClr val="942192"/>
                </a:solidFill>
              </a:rPr>
              <a:t>in </a:t>
            </a:r>
            <a:r>
              <a:rPr b="1" dirty="0">
                <a:solidFill>
                  <a:srgbClr val="942192"/>
                </a:solidFill>
              </a:rPr>
              <a:t>decision-making</a:t>
            </a:r>
          </a:p>
        </p:txBody>
      </p:sp>
      <p:sp>
        <p:nvSpPr>
          <p:cNvPr id="143" name="Shape 143"/>
          <p:cNvSpPr>
            <a:spLocks noGrp="1"/>
          </p:cNvSpPr>
          <p:nvPr>
            <p:ph type="body" idx="1"/>
          </p:nvPr>
        </p:nvSpPr>
        <p:spPr>
          <a:xfrm>
            <a:off x="457200" y="1737518"/>
            <a:ext cx="8382000" cy="4739482"/>
          </a:xfrm>
          <a:prstGeom prst="rect">
            <a:avLst/>
          </a:prstGeom>
          <a:gradFill>
            <a:gsLst>
              <a:gs pos="0">
                <a:schemeClr val="accent1">
                  <a:hueOff val="357503"/>
                  <a:satOff val="54545"/>
                  <a:lumOff val="29273"/>
                </a:schemeClr>
              </a:gs>
              <a:gs pos="35000">
                <a:srgbClr val="BDD4FF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  <a:ln w="9525">
            <a:solidFill>
              <a:srgbClr val="000000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>
            <a:normAutofit/>
          </a:bodyPr>
          <a:lstStyle/>
          <a:p>
            <a:pPr marL="253745" indent="-253745" defTabSz="676655">
              <a:spcBef>
                <a:spcPts val="500"/>
              </a:spcBef>
              <a:buChar char="✴"/>
              <a:defRPr sz="3108">
                <a:solidFill>
                  <a:srgbClr val="0433FF"/>
                </a:solidFill>
              </a:defRPr>
            </a:pPr>
            <a:r>
              <a:rPr dirty="0"/>
              <a:t> For the last 25 years women have held a number of high-level Government offices:</a:t>
            </a:r>
          </a:p>
          <a:p>
            <a:pPr marL="0" indent="0" defTabSz="676655">
              <a:spcBef>
                <a:spcPts val="500"/>
              </a:spcBef>
              <a:buSzTx/>
              <a:buNone/>
              <a:defRPr sz="740">
                <a:solidFill>
                  <a:srgbClr val="0433FF"/>
                </a:solidFill>
              </a:defRPr>
            </a:pPr>
            <a:endParaRPr dirty="0"/>
          </a:p>
          <a:p>
            <a:pPr marL="634365" lvl="1" indent="-296036" defTabSz="676655">
              <a:spcBef>
                <a:spcPts val="500"/>
              </a:spcBef>
              <a:defRPr sz="3108">
                <a:solidFill>
                  <a:srgbClr val="0433FF"/>
                </a:solidFill>
              </a:defRPr>
            </a:pPr>
            <a:r>
              <a:rPr b="1" dirty="0"/>
              <a:t>Vice President</a:t>
            </a:r>
            <a:r>
              <a:rPr dirty="0"/>
              <a:t> of the Republic of Bulgaria (1992 - 1993, 2012 - 2017 and at present) </a:t>
            </a:r>
            <a:endParaRPr lang="en-US" dirty="0" smtClean="0"/>
          </a:p>
          <a:p>
            <a:pPr marL="634365" lvl="1" indent="-296036" defTabSz="676655">
              <a:spcBef>
                <a:spcPts val="500"/>
              </a:spcBef>
              <a:defRPr sz="3108">
                <a:solidFill>
                  <a:srgbClr val="0433FF"/>
                </a:solidFill>
              </a:defRPr>
            </a:pPr>
            <a:endParaRPr sz="1000" dirty="0"/>
          </a:p>
          <a:p>
            <a:pPr marL="549783" lvl="1" indent="-211454" defTabSz="676655">
              <a:spcBef>
                <a:spcPts val="500"/>
              </a:spcBef>
              <a:defRPr sz="3108">
                <a:solidFill>
                  <a:srgbClr val="0433FF"/>
                </a:solidFill>
              </a:defRPr>
            </a:pPr>
            <a:r>
              <a:rPr dirty="0"/>
              <a:t> </a:t>
            </a:r>
            <a:r>
              <a:rPr b="1" dirty="0"/>
              <a:t>Prime Minister</a:t>
            </a:r>
            <a:r>
              <a:rPr dirty="0"/>
              <a:t> (1994 - 1995</a:t>
            </a:r>
            <a:r>
              <a:rPr dirty="0" smtClean="0"/>
              <a:t>)</a:t>
            </a:r>
            <a:endParaRPr lang="en-US" dirty="0" smtClean="0"/>
          </a:p>
          <a:p>
            <a:pPr marL="549783" lvl="1" indent="-211454" defTabSz="676655">
              <a:spcBef>
                <a:spcPts val="500"/>
              </a:spcBef>
              <a:defRPr sz="3108">
                <a:solidFill>
                  <a:srgbClr val="0433FF"/>
                </a:solidFill>
              </a:defRPr>
            </a:pPr>
            <a:endParaRPr sz="1000" dirty="0"/>
          </a:p>
          <a:p>
            <a:pPr marL="549783" lvl="1" indent="-211454" defTabSz="676655">
              <a:spcBef>
                <a:spcPts val="500"/>
              </a:spcBef>
              <a:defRPr sz="3108">
                <a:solidFill>
                  <a:srgbClr val="0433FF"/>
                </a:solidFill>
              </a:defRPr>
            </a:pPr>
            <a:r>
              <a:rPr dirty="0"/>
              <a:t> </a:t>
            </a:r>
            <a:r>
              <a:rPr b="1" dirty="0"/>
              <a:t>Deputy Prime Minister</a:t>
            </a:r>
            <a:r>
              <a:rPr dirty="0"/>
              <a:t> in several </a:t>
            </a:r>
            <a:r>
              <a:rPr dirty="0" smtClean="0"/>
              <a:t>Governments</a:t>
            </a:r>
            <a:endParaRPr lang="en-US" dirty="0" smtClean="0"/>
          </a:p>
          <a:p>
            <a:pPr marL="549783" lvl="1" indent="-211454" defTabSz="676655">
              <a:spcBef>
                <a:spcPts val="500"/>
              </a:spcBef>
              <a:defRPr sz="3108">
                <a:solidFill>
                  <a:srgbClr val="0433FF"/>
                </a:solidFill>
              </a:defRPr>
            </a:pPr>
            <a:endParaRPr sz="1000" dirty="0"/>
          </a:p>
          <a:p>
            <a:pPr marL="549783" lvl="1" indent="-211454" defTabSz="676655">
              <a:spcBef>
                <a:spcPts val="500"/>
              </a:spcBef>
              <a:defRPr sz="3108">
                <a:solidFill>
                  <a:srgbClr val="0433FF"/>
                </a:solidFill>
              </a:defRPr>
            </a:pPr>
            <a:r>
              <a:rPr dirty="0"/>
              <a:t> </a:t>
            </a:r>
            <a:r>
              <a:rPr b="1" dirty="0"/>
              <a:t>Ministers</a:t>
            </a:r>
            <a:r>
              <a:rPr dirty="0"/>
              <a:t>, </a:t>
            </a:r>
            <a:r>
              <a:rPr b="1" dirty="0"/>
              <a:t>Heads</a:t>
            </a:r>
            <a:r>
              <a:rPr dirty="0"/>
              <a:t> of State </a:t>
            </a:r>
            <a:r>
              <a:rPr dirty="0" smtClean="0"/>
              <a:t>Agencies</a:t>
            </a:r>
            <a:endParaRPr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10035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</p:spPr>
        <p:txBody>
          <a:bodyPr>
            <a:normAutofit fontScale="90000"/>
          </a:bodyPr>
          <a:lstStyle>
            <a:lvl1pPr defTabSz="832104">
              <a:defRPr sz="4186" b="1">
                <a:solidFill>
                  <a:srgbClr val="942192"/>
                </a:solidFill>
              </a:defRPr>
            </a:lvl1pPr>
          </a:lstStyle>
          <a:p>
            <a:pPr>
              <a:defRPr>
                <a:solidFill>
                  <a:srgbClr val="0070C0"/>
                </a:solidFill>
              </a:defRPr>
            </a:pPr>
            <a:r>
              <a:rPr dirty="0">
                <a:solidFill>
                  <a:srgbClr val="942192"/>
                </a:solidFill>
              </a:rPr>
              <a:t>Bulgarian women in </a:t>
            </a:r>
            <a:r>
              <a:rPr lang="en-US" dirty="0" smtClean="0">
                <a:solidFill>
                  <a:srgbClr val="942192"/>
                </a:solidFill>
              </a:rPr>
              <a:t>decision-making</a:t>
            </a:r>
            <a:endParaRPr dirty="0">
              <a:solidFill>
                <a:srgbClr val="942192"/>
              </a:solidFill>
            </a:endParaRPr>
          </a:p>
        </p:txBody>
      </p:sp>
      <p:sp>
        <p:nvSpPr>
          <p:cNvPr id="146" name="Shape 146"/>
          <p:cNvSpPr>
            <a:spLocks noGrp="1"/>
          </p:cNvSpPr>
          <p:nvPr>
            <p:ph type="body" idx="1"/>
          </p:nvPr>
        </p:nvSpPr>
        <p:spPr>
          <a:xfrm>
            <a:off x="457200" y="1707058"/>
            <a:ext cx="8229600" cy="4708477"/>
          </a:xfrm>
          <a:prstGeom prst="rect">
            <a:avLst/>
          </a:prstGeom>
          <a:gradFill>
            <a:gsLst>
              <a:gs pos="0">
                <a:schemeClr val="accent1">
                  <a:hueOff val="357503"/>
                  <a:satOff val="54545"/>
                  <a:lumOff val="29273"/>
                </a:schemeClr>
              </a:gs>
              <a:gs pos="35000">
                <a:srgbClr val="BDD4FF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</p:spPr>
        <p:txBody>
          <a:bodyPr>
            <a:normAutofit lnSpcReduction="10000"/>
          </a:bodyPr>
          <a:lstStyle/>
          <a:p>
            <a:pPr marL="0" lvl="1" indent="217170" defTabSz="868680">
              <a:buSzTx/>
              <a:buFontTx/>
              <a:buNone/>
              <a:defRPr sz="950">
                <a:solidFill>
                  <a:srgbClr val="0433FF"/>
                </a:solidFill>
              </a:defRPr>
            </a:pPr>
            <a:endParaRPr/>
          </a:p>
          <a:p>
            <a:pPr marL="437282" lvl="1" indent="-304567" defTabSz="868680">
              <a:buChar char="✴"/>
              <a:defRPr sz="3895">
                <a:solidFill>
                  <a:srgbClr val="0433FF"/>
                </a:solidFill>
              </a:defRPr>
            </a:pPr>
            <a:r>
              <a:rPr sz="4370"/>
              <a:t> the Head of the </a:t>
            </a:r>
            <a:r>
              <a:rPr sz="4370" b="1"/>
              <a:t>Commission for Protection against Discrimination</a:t>
            </a:r>
            <a:r>
              <a:rPr sz="4370"/>
              <a:t> is a woman</a:t>
            </a:r>
          </a:p>
          <a:p>
            <a:pPr marL="0" lvl="1" indent="217170" defTabSz="868680">
              <a:buSzTx/>
              <a:buFontTx/>
              <a:buNone/>
              <a:defRPr sz="950">
                <a:solidFill>
                  <a:srgbClr val="0433FF"/>
                </a:solidFill>
              </a:defRPr>
            </a:pPr>
            <a:endParaRPr sz="4370"/>
          </a:p>
          <a:p>
            <a:pPr marL="404177" lvl="1" indent="-271462" defTabSz="868680">
              <a:buChar char="✴"/>
              <a:defRPr sz="3895">
                <a:solidFill>
                  <a:srgbClr val="0433FF"/>
                </a:solidFill>
              </a:defRPr>
            </a:pPr>
            <a:r>
              <a:t> </a:t>
            </a:r>
            <a:r>
              <a:rPr sz="4370"/>
              <a:t>the majority of </a:t>
            </a:r>
            <a:r>
              <a:rPr sz="4370" b="1"/>
              <a:t>civil servants</a:t>
            </a:r>
            <a:r>
              <a:rPr sz="4370"/>
              <a:t> in the central and local administration are women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401763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  <a:ln w="9525">
            <a:solidFill>
              <a:srgbClr val="4A7EBB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>
            <a:normAutofit/>
          </a:bodyPr>
          <a:lstStyle/>
          <a:p>
            <a:pPr defTabSz="850391">
              <a:defRPr sz="4278">
                <a:solidFill>
                  <a:srgbClr val="0070C0"/>
                </a:solidFill>
              </a:defRPr>
            </a:pPr>
            <a:r>
              <a:rPr sz="4000" b="1" dirty="0">
                <a:solidFill>
                  <a:srgbClr val="942192"/>
                </a:solidFill>
              </a:rPr>
              <a:t>Bulgarian women in </a:t>
            </a:r>
            <a:r>
              <a:rPr lang="en-US" sz="4000" b="1" dirty="0">
                <a:solidFill>
                  <a:srgbClr val="942192"/>
                </a:solidFill>
              </a:rPr>
              <a:t>decision-making</a:t>
            </a:r>
            <a:endParaRPr sz="4000" b="1" dirty="0"/>
          </a:p>
        </p:txBody>
      </p:sp>
      <p:sp>
        <p:nvSpPr>
          <p:cNvPr id="149" name="Shape 149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382000" cy="4648200"/>
          </a:xfrm>
          <a:prstGeom prst="rect">
            <a:avLst/>
          </a:prstGeom>
          <a:gradFill>
            <a:gsLst>
              <a:gs pos="0">
                <a:schemeClr val="accent1">
                  <a:hueOff val="357503"/>
                  <a:satOff val="54545"/>
                  <a:lumOff val="29273"/>
                </a:schemeClr>
              </a:gs>
              <a:gs pos="35000">
                <a:srgbClr val="BDD4FF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  <a:ln w="9525">
            <a:solidFill>
              <a:srgbClr val="000000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pPr marL="267462" indent="-267462" defTabSz="713231">
              <a:buChar char="✴"/>
              <a:defRPr sz="3509">
                <a:solidFill>
                  <a:srgbClr val="0433FF"/>
                </a:solidFill>
              </a:defRPr>
            </a:pPr>
            <a:r>
              <a:rPr dirty="0"/>
              <a:t> Bulgarian women are well represented in the </a:t>
            </a:r>
            <a:r>
              <a:rPr b="1" dirty="0"/>
              <a:t>management</a:t>
            </a:r>
            <a:r>
              <a:rPr dirty="0"/>
              <a:t> and administration of the </a:t>
            </a:r>
            <a:r>
              <a:rPr b="1" dirty="0"/>
              <a:t>local authorities</a:t>
            </a:r>
            <a:r>
              <a:rPr dirty="0"/>
              <a:t>:</a:t>
            </a:r>
          </a:p>
          <a:p>
            <a:pPr marL="579500" lvl="1" indent="-222884" defTabSz="713231">
              <a:defRPr sz="3509">
                <a:solidFill>
                  <a:srgbClr val="0433FF"/>
                </a:solidFill>
              </a:defRPr>
            </a:pPr>
            <a:r>
              <a:rPr dirty="0"/>
              <a:t> more than 30 % of the </a:t>
            </a:r>
            <a:r>
              <a:rPr b="1" dirty="0"/>
              <a:t>municipal counselors</a:t>
            </a:r>
            <a:r>
              <a:rPr dirty="0"/>
              <a:t> are women</a:t>
            </a:r>
          </a:p>
          <a:p>
            <a:pPr marL="579500" lvl="1" indent="-222884" defTabSz="713231">
              <a:lnSpc>
                <a:spcPct val="90000"/>
              </a:lnSpc>
              <a:defRPr sz="3509">
                <a:solidFill>
                  <a:srgbClr val="0433FF"/>
                </a:solidFill>
              </a:defRPr>
            </a:pPr>
            <a:r>
              <a:rPr dirty="0"/>
              <a:t> 3 of the </a:t>
            </a:r>
            <a:r>
              <a:rPr b="1" dirty="0"/>
              <a:t>Mayors</a:t>
            </a:r>
            <a:r>
              <a:rPr dirty="0"/>
              <a:t> of big Bulgarian cities, including of the Capital City, are women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289248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  <a:ln w="9525">
            <a:solidFill>
              <a:srgbClr val="4A7EBB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>
            <a:lvl1pPr>
              <a:defRPr sz="3800" b="1">
                <a:solidFill>
                  <a:srgbClr val="942192"/>
                </a:solidFill>
              </a:defRPr>
            </a:lvl1pPr>
          </a:lstStyle>
          <a:p>
            <a:r>
              <a:rPr dirty="0"/>
              <a:t>Bulgarian women in decision-making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1"/>
          </p:nvPr>
        </p:nvSpPr>
        <p:spPr>
          <a:xfrm>
            <a:off x="457200" y="1753939"/>
            <a:ext cx="8382000" cy="4723061"/>
          </a:xfrm>
          <a:prstGeom prst="rect">
            <a:avLst/>
          </a:prstGeom>
          <a:gradFill>
            <a:gsLst>
              <a:gs pos="0">
                <a:schemeClr val="accent1">
                  <a:hueOff val="357503"/>
                  <a:satOff val="54545"/>
                  <a:lumOff val="29273"/>
                </a:schemeClr>
              </a:gs>
              <a:gs pos="35000">
                <a:srgbClr val="BDD4FF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  <a:ln w="9525">
            <a:solidFill>
              <a:srgbClr val="000000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pPr marL="277749" indent="-277749" defTabSz="740663">
              <a:buChar char="✴"/>
              <a:defRPr sz="3564">
                <a:solidFill>
                  <a:srgbClr val="0433FF"/>
                </a:solidFill>
              </a:defRPr>
            </a:pPr>
            <a:r>
              <a:t> 70 % of the </a:t>
            </a:r>
            <a:r>
              <a:rPr b="1"/>
              <a:t>magistrates</a:t>
            </a:r>
            <a:r>
              <a:t> in the national courts at all levels are women </a:t>
            </a:r>
          </a:p>
          <a:p>
            <a:pPr marL="277749" indent="-277749" defTabSz="740663">
              <a:buChar char="✴"/>
              <a:defRPr sz="3564">
                <a:solidFill>
                  <a:srgbClr val="0433FF"/>
                </a:solidFill>
              </a:defRPr>
            </a:pPr>
            <a:r>
              <a:t> 43 % of the </a:t>
            </a:r>
            <a:r>
              <a:rPr b="1"/>
              <a:t>magistrates</a:t>
            </a:r>
            <a:r>
              <a:t> in the Prosecutor’s Office are women</a:t>
            </a:r>
          </a:p>
          <a:p>
            <a:pPr marL="277749" indent="-277749" defTabSz="740663">
              <a:buChar char="✴"/>
              <a:defRPr sz="3564">
                <a:solidFill>
                  <a:srgbClr val="0433FF"/>
                </a:solidFill>
              </a:defRPr>
            </a:pPr>
            <a:r>
              <a:t> 1 of the </a:t>
            </a:r>
            <a:r>
              <a:rPr b="1"/>
              <a:t>Deputy Prosecutor</a:t>
            </a:r>
            <a:r>
              <a:t>s is a woman </a:t>
            </a:r>
          </a:p>
          <a:p>
            <a:pPr marL="277749" indent="-277749" defTabSz="740663">
              <a:buChar char="✴"/>
              <a:defRPr sz="3564">
                <a:solidFill>
                  <a:srgbClr val="0433FF"/>
                </a:solidFill>
              </a:defRPr>
            </a:pPr>
            <a:r>
              <a:t> 35 % of the </a:t>
            </a:r>
            <a:r>
              <a:rPr b="1"/>
              <a:t>judges</a:t>
            </a:r>
            <a:r>
              <a:t> in the Constitutional Court are women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6009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</p:spPr>
        <p:txBody>
          <a:bodyPr>
            <a:normAutofit fontScale="90000"/>
          </a:bodyPr>
          <a:lstStyle/>
          <a:p>
            <a:pPr defTabSz="832104">
              <a:defRPr sz="4186" b="1">
                <a:solidFill>
                  <a:srgbClr val="942192"/>
                </a:solidFill>
              </a:defRPr>
            </a:pPr>
            <a:r>
              <a:rPr dirty="0"/>
              <a:t>Bulgarian women </a:t>
            </a:r>
            <a:r>
              <a:rPr dirty="0" smtClean="0"/>
              <a:t>in decision-making</a:t>
            </a:r>
            <a:endParaRPr dirty="0"/>
          </a:p>
        </p:txBody>
      </p:sp>
      <p:sp>
        <p:nvSpPr>
          <p:cNvPr id="155" name="Shape 155"/>
          <p:cNvSpPr>
            <a:spLocks noGrp="1"/>
          </p:cNvSpPr>
          <p:nvPr>
            <p:ph type="body" idx="1"/>
          </p:nvPr>
        </p:nvSpPr>
        <p:spPr>
          <a:xfrm>
            <a:off x="457200" y="1732905"/>
            <a:ext cx="8229600" cy="4550470"/>
          </a:xfrm>
          <a:prstGeom prst="rect">
            <a:avLst/>
          </a:prstGeom>
          <a:gradFill>
            <a:gsLst>
              <a:gs pos="0">
                <a:schemeClr val="accent1">
                  <a:hueOff val="357503"/>
                  <a:satOff val="54545"/>
                  <a:lumOff val="29273"/>
                </a:schemeClr>
              </a:gs>
              <a:gs pos="35000">
                <a:srgbClr val="BDD4FF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</p:spPr>
        <p:txBody>
          <a:bodyPr>
            <a:normAutofit lnSpcReduction="10000"/>
          </a:bodyPr>
          <a:lstStyle/>
          <a:p>
            <a:pPr marL="332612" indent="-332612" defTabSz="886968">
              <a:buChar char="✴"/>
              <a:defRPr sz="3977">
                <a:solidFill>
                  <a:srgbClr val="0433FF"/>
                </a:solidFill>
              </a:defRPr>
            </a:pPr>
            <a:r>
              <a:rPr dirty="0"/>
              <a:t> The majority of </a:t>
            </a:r>
            <a:r>
              <a:rPr b="1" dirty="0"/>
              <a:t>journalists</a:t>
            </a:r>
            <a:r>
              <a:rPr dirty="0"/>
              <a:t> and people working in the media in Bulgaria are women </a:t>
            </a:r>
          </a:p>
          <a:p>
            <a:pPr marL="0" indent="0" defTabSz="886968">
              <a:buSzTx/>
              <a:buFontTx/>
              <a:buNone/>
              <a:defRPr sz="970">
                <a:solidFill>
                  <a:srgbClr val="0433FF"/>
                </a:solidFill>
              </a:defRPr>
            </a:pPr>
            <a:endParaRPr dirty="0"/>
          </a:p>
          <a:p>
            <a:pPr marL="332612" indent="-332612" defTabSz="886968">
              <a:buChar char="✴"/>
              <a:defRPr sz="3977">
                <a:solidFill>
                  <a:srgbClr val="0433FF"/>
                </a:solidFill>
              </a:defRPr>
            </a:pPr>
            <a:r>
              <a:rPr dirty="0"/>
              <a:t> The majority of </a:t>
            </a:r>
            <a:r>
              <a:rPr b="1" dirty="0"/>
              <a:t>human rights activists</a:t>
            </a:r>
            <a:r>
              <a:rPr dirty="0"/>
              <a:t> and people working in Non-Governmental and Civil Society Organizations are women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773932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  <a:ln w="9525">
            <a:solidFill>
              <a:srgbClr val="4A7EBB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>
            <a:lvl1pPr>
              <a:defRPr sz="4800" b="1">
                <a:solidFill>
                  <a:srgbClr val="942192"/>
                </a:solidFill>
              </a:defRPr>
            </a:lvl1pPr>
          </a:lstStyle>
          <a:p>
            <a:pPr>
              <a:defRPr b="0">
                <a:solidFill>
                  <a:srgbClr val="0070C0"/>
                </a:solidFill>
              </a:defRPr>
            </a:pPr>
            <a:r>
              <a:rPr b="1">
                <a:solidFill>
                  <a:srgbClr val="942192"/>
                </a:solidFill>
              </a:rPr>
              <a:t>Bulgarian women in decision-making at all levels</a:t>
            </a:r>
          </a:p>
        </p:txBody>
      </p:sp>
      <p:sp>
        <p:nvSpPr>
          <p:cNvPr id="158" name="Shape 158"/>
          <p:cNvSpPr>
            <a:spLocks noGrp="1"/>
          </p:cNvSpPr>
          <p:nvPr>
            <p:ph type="body" idx="1"/>
          </p:nvPr>
        </p:nvSpPr>
        <p:spPr>
          <a:xfrm>
            <a:off x="457200" y="2167979"/>
            <a:ext cx="8382000" cy="4156621"/>
          </a:xfrm>
          <a:prstGeom prst="rect">
            <a:avLst/>
          </a:prstGeom>
          <a:gradFill>
            <a:gsLst>
              <a:gs pos="0">
                <a:schemeClr val="accent1">
                  <a:hueOff val="357503"/>
                  <a:satOff val="54545"/>
                  <a:lumOff val="29273"/>
                </a:schemeClr>
              </a:gs>
              <a:gs pos="35000">
                <a:srgbClr val="BDD4FF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  <a:ln w="9525">
            <a:solidFill>
              <a:srgbClr val="000000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>
            <a:lvl1pPr marL="528689" indent="-528689" defTabSz="877823">
              <a:lnSpc>
                <a:spcPct val="90000"/>
              </a:lnSpc>
              <a:spcBef>
                <a:spcPts val="1100"/>
              </a:spcBef>
              <a:buChar char="✴"/>
              <a:defRPr sz="5087">
                <a:solidFill>
                  <a:srgbClr val="0433FF"/>
                </a:solidFill>
              </a:defRPr>
            </a:lvl1pPr>
          </a:lstStyle>
          <a:p>
            <a:r>
              <a:t> The prevailing majority of the Managing Directors of Non-Governmental and Civil Society Organizations in Bulgaria are women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/>
          </p:cNvSpPr>
          <p:nvPr>
            <p:ph type="ctrTitle"/>
          </p:nvPr>
        </p:nvSpPr>
        <p:spPr>
          <a:xfrm>
            <a:off x="173434" y="111125"/>
            <a:ext cx="8797132" cy="1752600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</p:spPr>
        <p:txBody>
          <a:bodyPr/>
          <a:lstStyle/>
          <a:p>
            <a:pPr>
              <a:defRPr>
                <a:solidFill>
                  <a:srgbClr val="942192"/>
                </a:solidFill>
              </a:defRPr>
            </a:pPr>
            <a:r>
              <a:rPr b="1" dirty="0"/>
              <a:t>Civil Society</a:t>
            </a:r>
            <a:r>
              <a:rPr dirty="0"/>
              <a:t> </a:t>
            </a:r>
            <a:r>
              <a:rPr b="1" dirty="0"/>
              <a:t>participation - </a:t>
            </a:r>
          </a:p>
          <a:p>
            <a:pPr>
              <a:defRPr>
                <a:solidFill>
                  <a:srgbClr val="942192"/>
                </a:solidFill>
              </a:defRPr>
            </a:pPr>
            <a:r>
              <a:rPr b="1" dirty="0"/>
              <a:t>the </a:t>
            </a:r>
            <a:r>
              <a:rPr b="1" dirty="0"/>
              <a:t>Bulgarian model</a:t>
            </a:r>
          </a:p>
        </p:txBody>
      </p:sp>
      <p:sp>
        <p:nvSpPr>
          <p:cNvPr id="161" name="Shape 161"/>
          <p:cNvSpPr>
            <a:spLocks noGrp="1"/>
          </p:cNvSpPr>
          <p:nvPr>
            <p:ph type="subTitle" idx="1"/>
          </p:nvPr>
        </p:nvSpPr>
        <p:spPr>
          <a:xfrm>
            <a:off x="180826" y="2041574"/>
            <a:ext cx="8797132" cy="4660008"/>
          </a:xfrm>
          <a:prstGeom prst="rect">
            <a:avLst/>
          </a:prstGeom>
          <a:gradFill>
            <a:gsLst>
              <a:gs pos="0">
                <a:schemeClr val="accent1">
                  <a:hueOff val="357503"/>
                  <a:satOff val="54545"/>
                  <a:lumOff val="29273"/>
                </a:schemeClr>
              </a:gs>
              <a:gs pos="35000">
                <a:srgbClr val="BDD4FF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</p:spPr>
        <p:txBody>
          <a:bodyPr>
            <a:normAutofit lnSpcReduction="10000"/>
          </a:bodyPr>
          <a:lstStyle/>
          <a:p>
            <a:pPr algn="just" defTabSz="438911">
              <a:spcBef>
                <a:spcPts val="500"/>
              </a:spcBef>
              <a:defRPr sz="3455">
                <a:solidFill>
                  <a:srgbClr val="0433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b="1" dirty="0"/>
              <a:t>Civil society in Bulgaria </a:t>
            </a:r>
            <a:r>
              <a:rPr dirty="0"/>
              <a:t>- very actively involved in promoting gender equality:</a:t>
            </a:r>
          </a:p>
          <a:p>
            <a:pPr lvl="1" indent="219455" algn="just" defTabSz="438911">
              <a:spcBef>
                <a:spcPts val="500"/>
              </a:spcBef>
              <a:defRPr sz="3455">
                <a:solidFill>
                  <a:srgbClr val="0433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dirty="0"/>
              <a:t>- elaboration of relevant </a:t>
            </a:r>
            <a:r>
              <a:rPr b="1" dirty="0"/>
              <a:t>legislation</a:t>
            </a:r>
            <a:r>
              <a:rPr dirty="0"/>
              <a:t>;</a:t>
            </a:r>
          </a:p>
          <a:p>
            <a:pPr lvl="1" indent="219455" algn="just" defTabSz="438911">
              <a:spcBef>
                <a:spcPts val="500"/>
              </a:spcBef>
              <a:defRPr sz="3455">
                <a:solidFill>
                  <a:srgbClr val="0433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dirty="0"/>
              <a:t>- eliminating </a:t>
            </a:r>
            <a:r>
              <a:rPr b="1" dirty="0"/>
              <a:t>violence and discrimination</a:t>
            </a:r>
            <a:r>
              <a:rPr dirty="0"/>
              <a:t>;</a:t>
            </a:r>
          </a:p>
          <a:p>
            <a:pPr lvl="1" indent="219455" algn="just" defTabSz="438911">
              <a:spcBef>
                <a:spcPts val="500"/>
              </a:spcBef>
              <a:defRPr sz="3455">
                <a:solidFill>
                  <a:srgbClr val="0433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dirty="0"/>
              <a:t>- supporting </a:t>
            </a:r>
            <a:r>
              <a:rPr b="1" dirty="0"/>
              <a:t>victims of violence</a:t>
            </a:r>
            <a:r>
              <a:rPr dirty="0"/>
              <a:t>;</a:t>
            </a:r>
          </a:p>
          <a:p>
            <a:pPr lvl="1" indent="219455" algn="just" defTabSz="438911">
              <a:spcBef>
                <a:spcPts val="500"/>
              </a:spcBef>
              <a:defRPr sz="3455">
                <a:solidFill>
                  <a:srgbClr val="0433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dirty="0"/>
              <a:t>- </a:t>
            </a:r>
            <a:r>
              <a:rPr b="1" dirty="0"/>
              <a:t>fighting stereotypes</a:t>
            </a:r>
            <a:r>
              <a:rPr dirty="0"/>
              <a:t>; </a:t>
            </a:r>
          </a:p>
          <a:p>
            <a:pPr lvl="1" indent="219455" algn="just" defTabSz="438911">
              <a:spcBef>
                <a:spcPts val="500"/>
              </a:spcBef>
              <a:defRPr sz="3455">
                <a:solidFill>
                  <a:srgbClr val="0433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dirty="0"/>
              <a:t>- </a:t>
            </a:r>
            <a:r>
              <a:rPr b="1" dirty="0"/>
              <a:t>awareness raising</a:t>
            </a:r>
            <a:r>
              <a:rPr dirty="0"/>
              <a:t>;</a:t>
            </a:r>
          </a:p>
          <a:p>
            <a:pPr lvl="1" indent="219455" algn="just" defTabSz="438911">
              <a:spcBef>
                <a:spcPts val="500"/>
              </a:spcBef>
              <a:defRPr sz="3455">
                <a:solidFill>
                  <a:srgbClr val="0433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dirty="0"/>
              <a:t>- </a:t>
            </a:r>
            <a:r>
              <a:rPr b="1" dirty="0"/>
              <a:t>education and training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type="ctrTitle"/>
          </p:nvPr>
        </p:nvSpPr>
        <p:spPr>
          <a:xfrm>
            <a:off x="197842" y="85725"/>
            <a:ext cx="8748316" cy="1470025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</p:spPr>
        <p:txBody>
          <a:bodyPr/>
          <a:lstStyle/>
          <a:p>
            <a:pPr>
              <a:defRPr>
                <a:solidFill>
                  <a:srgbClr val="942192"/>
                </a:solidFill>
              </a:defRPr>
            </a:pPr>
            <a:r>
              <a:rPr b="1" dirty="0"/>
              <a:t>Civil Society</a:t>
            </a:r>
            <a:r>
              <a:rPr b="1" dirty="0"/>
              <a:t> participation - </a:t>
            </a:r>
          </a:p>
          <a:p>
            <a:pPr>
              <a:defRPr>
                <a:solidFill>
                  <a:srgbClr val="942192"/>
                </a:solidFill>
              </a:defRPr>
            </a:pPr>
            <a:r>
              <a:rPr b="1" dirty="0"/>
              <a:t>the </a:t>
            </a:r>
            <a:r>
              <a:rPr b="1" dirty="0"/>
              <a:t>Bulgarian model</a:t>
            </a:r>
          </a:p>
        </p:txBody>
      </p:sp>
      <p:sp>
        <p:nvSpPr>
          <p:cNvPr id="164" name="Shape 164"/>
          <p:cNvSpPr>
            <a:spLocks noGrp="1"/>
          </p:cNvSpPr>
          <p:nvPr>
            <p:ph type="subTitle" idx="1"/>
          </p:nvPr>
        </p:nvSpPr>
        <p:spPr>
          <a:xfrm>
            <a:off x="188416" y="1778000"/>
            <a:ext cx="8767168" cy="4867275"/>
          </a:xfrm>
          <a:prstGeom prst="rect">
            <a:avLst/>
          </a:prstGeom>
          <a:gradFill>
            <a:gsLst>
              <a:gs pos="0">
                <a:schemeClr val="accent1">
                  <a:hueOff val="357503"/>
                  <a:satOff val="54545"/>
                  <a:lumOff val="29273"/>
                </a:schemeClr>
              </a:gs>
              <a:gs pos="35000">
                <a:srgbClr val="BDD4FF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</p:spPr>
        <p:txBody>
          <a:bodyPr/>
          <a:lstStyle/>
          <a:p>
            <a:pPr algn="just" defTabSz="457200">
              <a:spcBef>
                <a:spcPts val="600"/>
              </a:spcBef>
              <a:defRPr sz="3800" b="1">
                <a:solidFill>
                  <a:srgbClr val="0433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dirty="0"/>
              <a:t>Ms. </a:t>
            </a:r>
            <a:r>
              <a:rPr dirty="0" err="1"/>
              <a:t>Genoveva</a:t>
            </a:r>
            <a:r>
              <a:rPr dirty="0"/>
              <a:t> </a:t>
            </a:r>
            <a:r>
              <a:rPr dirty="0" err="1"/>
              <a:t>Tisheva</a:t>
            </a:r>
            <a:endParaRPr dirty="0"/>
          </a:p>
          <a:p>
            <a:pPr algn="just" defTabSz="457200">
              <a:spcBef>
                <a:spcPts val="600"/>
              </a:spcBef>
              <a:defRPr sz="3800">
                <a:solidFill>
                  <a:srgbClr val="0433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dirty="0"/>
              <a:t>Managing Director of the </a:t>
            </a:r>
          </a:p>
          <a:p>
            <a:pPr algn="just" defTabSz="457200">
              <a:spcBef>
                <a:spcPts val="600"/>
              </a:spcBef>
              <a:defRPr sz="3800">
                <a:solidFill>
                  <a:srgbClr val="0433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i="1" dirty="0"/>
              <a:t>Bulgarian Gender Research Foundation </a:t>
            </a:r>
          </a:p>
          <a:p>
            <a:pPr algn="just" defTabSz="457200">
              <a:spcBef>
                <a:spcPts val="600"/>
              </a:spcBef>
              <a:defRPr sz="3800">
                <a:solidFill>
                  <a:srgbClr val="0433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dirty="0"/>
              <a:t>and a </a:t>
            </a:r>
            <a:r>
              <a:rPr b="1" dirty="0"/>
              <a:t>renowned legal expert</a:t>
            </a:r>
            <a:r>
              <a:rPr dirty="0"/>
              <a:t> on the implementation of </a:t>
            </a:r>
            <a:r>
              <a:rPr dirty="0" smtClean="0"/>
              <a:t>the Convention on the Elimination of All Forms of Discrimination against Women - </a:t>
            </a:r>
            <a:r>
              <a:rPr b="1" dirty="0" smtClean="0"/>
              <a:t>CEDAW</a:t>
            </a:r>
            <a:endParaRPr b="1" dirty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791200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  <a:ln w="9525">
            <a:solidFill>
              <a:srgbClr val="000000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r>
              <a:t/>
            </a:r>
            <a:br/>
            <a:r>
              <a:t/>
            </a:r>
            <a:br/>
            <a:r>
              <a:rPr sz="9600">
                <a:solidFill>
                  <a:srgbClr val="942192"/>
                </a:solidFill>
              </a:rPr>
              <a:t>THANK YOU!</a:t>
            </a:r>
            <a:br>
              <a:rPr sz="9600">
                <a:solidFill>
                  <a:srgbClr val="942192"/>
                </a:solidFill>
              </a:rPr>
            </a:br>
            <a:endParaRPr sz="9600">
              <a:solidFill>
                <a:srgbClr val="942192"/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452462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  <a:ln w="9525">
            <a:solidFill>
              <a:srgbClr val="4A7EBB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pPr defTabSz="649223">
              <a:defRPr sz="3195">
                <a:solidFill>
                  <a:srgbClr val="942192"/>
                </a:solidFill>
              </a:defRPr>
            </a:pPr>
            <a:r>
              <a:rPr b="1" dirty="0"/>
              <a:t>Gender Equality — </a:t>
            </a:r>
            <a:r>
              <a:rPr b="1" dirty="0"/>
              <a:t>an important prerequisite for the full realization of </a:t>
            </a:r>
            <a:r>
              <a:rPr b="1" dirty="0"/>
              <a:t>all human rights</a:t>
            </a:r>
          </a:p>
        </p:txBody>
      </p:sp>
      <p:sp>
        <p:nvSpPr>
          <p:cNvPr id="116" name="Shape 116"/>
          <p:cNvSpPr>
            <a:spLocks noGrp="1"/>
          </p:cNvSpPr>
          <p:nvPr>
            <p:ph type="body" idx="1"/>
          </p:nvPr>
        </p:nvSpPr>
        <p:spPr>
          <a:xfrm>
            <a:off x="457200" y="1843782"/>
            <a:ext cx="8458200" cy="4709418"/>
          </a:xfrm>
          <a:prstGeom prst="rect">
            <a:avLst/>
          </a:prstGeom>
          <a:gradFill>
            <a:gsLst>
              <a:gs pos="0">
                <a:schemeClr val="accent1">
                  <a:hueOff val="357503"/>
                  <a:satOff val="54545"/>
                  <a:lumOff val="29273"/>
                </a:schemeClr>
              </a:gs>
              <a:gs pos="35000">
                <a:srgbClr val="BDD4FF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  <a:ln w="9525">
            <a:solidFill>
              <a:srgbClr val="000000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>
            <a:normAutofit/>
          </a:bodyPr>
          <a:lstStyle/>
          <a:p>
            <a:pPr marL="264032" indent="-264032" defTabSz="704087">
              <a:spcBef>
                <a:spcPts val="500"/>
              </a:spcBef>
              <a:buChar char="✴"/>
              <a:defRPr sz="2849">
                <a:solidFill>
                  <a:srgbClr val="0433FF"/>
                </a:solidFill>
              </a:defRPr>
            </a:pPr>
            <a:r>
              <a:rPr dirty="0"/>
              <a:t> </a:t>
            </a:r>
            <a:r>
              <a:rPr b="1" dirty="0"/>
              <a:t>Equality before the law</a:t>
            </a:r>
            <a:r>
              <a:rPr dirty="0"/>
              <a:t> – a fundamental principle enshrined in the Constitution of </a:t>
            </a:r>
            <a:r>
              <a:rPr dirty="0" smtClean="0"/>
              <a:t>Bulgaria</a:t>
            </a:r>
            <a:endParaRPr lang="en-US" dirty="0" smtClean="0"/>
          </a:p>
          <a:p>
            <a:pPr marL="264032" indent="-264032" defTabSz="704087">
              <a:spcBef>
                <a:spcPts val="500"/>
              </a:spcBef>
              <a:buChar char="✴"/>
              <a:defRPr sz="2849">
                <a:solidFill>
                  <a:srgbClr val="0433FF"/>
                </a:solidFill>
              </a:defRPr>
            </a:pPr>
            <a:endParaRPr sz="1600" dirty="0"/>
          </a:p>
          <a:p>
            <a:pPr marL="264032" indent="-264032" defTabSz="704087">
              <a:spcBef>
                <a:spcPts val="500"/>
              </a:spcBef>
              <a:buChar char="✴"/>
              <a:defRPr sz="2849">
                <a:solidFill>
                  <a:srgbClr val="0433FF"/>
                </a:solidFill>
              </a:defRPr>
            </a:pPr>
            <a:r>
              <a:rPr dirty="0"/>
              <a:t> </a:t>
            </a:r>
            <a:r>
              <a:rPr b="1" dirty="0"/>
              <a:t>Women and men in Bulgaria enjoy equal</a:t>
            </a:r>
            <a:r>
              <a:rPr dirty="0"/>
              <a:t> civil, political, economic, social and cultural </a:t>
            </a:r>
            <a:r>
              <a:rPr b="1" dirty="0" smtClean="0"/>
              <a:t>rights</a:t>
            </a:r>
            <a:endParaRPr lang="en-US" b="1" dirty="0"/>
          </a:p>
          <a:p>
            <a:pPr marL="264032" indent="-264032" defTabSz="704087">
              <a:spcBef>
                <a:spcPts val="500"/>
              </a:spcBef>
              <a:buChar char="✴"/>
              <a:defRPr sz="2849">
                <a:solidFill>
                  <a:srgbClr val="0433FF"/>
                </a:solidFill>
              </a:defRPr>
            </a:pPr>
            <a:endParaRPr lang="en-US" sz="1600" b="1" dirty="0" smtClean="0"/>
          </a:p>
          <a:p>
            <a:pPr marL="264032" indent="-264032" defTabSz="704087">
              <a:spcBef>
                <a:spcPts val="500"/>
              </a:spcBef>
              <a:buChar char="✴"/>
              <a:defRPr sz="2849">
                <a:solidFill>
                  <a:srgbClr val="0433FF"/>
                </a:solidFill>
              </a:defRPr>
            </a:pPr>
            <a:r>
              <a:rPr b="1" dirty="0" smtClean="0"/>
              <a:t>Gender-based </a:t>
            </a:r>
            <a:r>
              <a:rPr b="1" dirty="0"/>
              <a:t>discrimination is prohibited by law</a:t>
            </a:r>
            <a:r>
              <a:rPr dirty="0"/>
              <a:t>; all relevant legislation and government policies contain </a:t>
            </a:r>
            <a:r>
              <a:rPr b="1" dirty="0" smtClean="0"/>
              <a:t>anti-discriminatory regulation</a:t>
            </a:r>
            <a:r>
              <a:rPr lang="en-US" b="1" dirty="0" smtClean="0"/>
              <a:t>s</a:t>
            </a:r>
            <a:endParaRPr b="1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314052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  <a:ln w="9525">
            <a:solidFill>
              <a:srgbClr val="4A7EBB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pPr defTabSz="685800">
              <a:defRPr sz="3825">
                <a:solidFill>
                  <a:srgbClr val="942192"/>
                </a:solidFill>
              </a:defRPr>
            </a:pPr>
            <a:r>
              <a:rPr b="1" dirty="0"/>
              <a:t>Realizing the human rights of women and girls</a:t>
            </a:r>
            <a:r>
              <a:rPr dirty="0"/>
              <a:t> - </a:t>
            </a:r>
            <a:r>
              <a:rPr b="1" dirty="0"/>
              <a:t>Bulgarian legal framework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idx="1"/>
          </p:nvPr>
        </p:nvSpPr>
        <p:spPr>
          <a:xfrm>
            <a:off x="457200" y="1762819"/>
            <a:ext cx="8382000" cy="4790381"/>
          </a:xfrm>
          <a:prstGeom prst="rect">
            <a:avLst/>
          </a:prstGeom>
          <a:gradFill>
            <a:gsLst>
              <a:gs pos="0">
                <a:schemeClr val="accent1">
                  <a:hueOff val="357503"/>
                  <a:satOff val="54545"/>
                  <a:lumOff val="29273"/>
                </a:schemeClr>
              </a:gs>
              <a:gs pos="35000">
                <a:srgbClr val="BDD4FF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  <a:ln w="9525">
            <a:solidFill>
              <a:srgbClr val="000000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pPr marL="298322" indent="-298322" defTabSz="795527">
              <a:lnSpc>
                <a:spcPct val="90000"/>
              </a:lnSpc>
              <a:buChar char="✴"/>
              <a:defRPr sz="3218">
                <a:solidFill>
                  <a:srgbClr val="0433FF"/>
                </a:solidFill>
              </a:defRPr>
            </a:pPr>
            <a:r>
              <a:rPr b="1" dirty="0"/>
              <a:t>Law for Protection against Discrimination</a:t>
            </a:r>
            <a:r>
              <a:rPr dirty="0"/>
              <a:t> - adopted in 2003</a:t>
            </a:r>
          </a:p>
          <a:p>
            <a:pPr marL="298322" indent="-298322" defTabSz="795527">
              <a:lnSpc>
                <a:spcPct val="90000"/>
              </a:lnSpc>
              <a:buChar char="✴"/>
              <a:defRPr sz="3218">
                <a:solidFill>
                  <a:srgbClr val="0433FF"/>
                </a:solidFill>
              </a:defRPr>
            </a:pPr>
            <a:endParaRPr sz="1600" dirty="0"/>
          </a:p>
          <a:p>
            <a:pPr marL="298322" indent="-298322" defTabSz="795527">
              <a:lnSpc>
                <a:spcPct val="90000"/>
              </a:lnSpc>
              <a:buChar char="✴"/>
              <a:defRPr sz="3218">
                <a:solidFill>
                  <a:srgbClr val="0433FF"/>
                </a:solidFill>
              </a:defRPr>
            </a:pPr>
            <a:r>
              <a:rPr b="1" dirty="0"/>
              <a:t>Law for Protection against Domestic Violence</a:t>
            </a:r>
            <a:r>
              <a:rPr dirty="0"/>
              <a:t> - adopted in 2005</a:t>
            </a:r>
          </a:p>
          <a:p>
            <a:pPr marL="298322" indent="-298322" defTabSz="795527">
              <a:lnSpc>
                <a:spcPct val="90000"/>
              </a:lnSpc>
              <a:buChar char="✴"/>
              <a:defRPr sz="3218">
                <a:solidFill>
                  <a:srgbClr val="0433FF"/>
                </a:solidFill>
              </a:defRPr>
            </a:pPr>
            <a:endParaRPr sz="1600" dirty="0"/>
          </a:p>
          <a:p>
            <a:pPr marL="298322" indent="-298322" defTabSz="795527">
              <a:lnSpc>
                <a:spcPct val="90000"/>
              </a:lnSpc>
              <a:buChar char="✴"/>
              <a:defRPr sz="3218">
                <a:solidFill>
                  <a:srgbClr val="0433FF"/>
                </a:solidFill>
              </a:defRPr>
            </a:pPr>
            <a:r>
              <a:rPr b="1" dirty="0"/>
              <a:t>Law on Equality between Women and Men</a:t>
            </a:r>
            <a:r>
              <a:rPr dirty="0"/>
              <a:t> - adopted in 2016 - establishes the principle of equality as a coordinated state policy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/>
          </p:cNvSpPr>
          <p:nvPr>
            <p:ph type="ctrTitle"/>
          </p:nvPr>
        </p:nvSpPr>
        <p:spPr>
          <a:xfrm>
            <a:off x="292596" y="184150"/>
            <a:ext cx="8728969" cy="1752600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</p:spPr>
        <p:txBody>
          <a:bodyPr>
            <a:normAutofit fontScale="90000"/>
          </a:bodyPr>
          <a:lstStyle/>
          <a:p>
            <a:pPr defTabSz="676655">
              <a:defRPr sz="3774">
                <a:solidFill>
                  <a:srgbClr val="942192"/>
                </a:solidFill>
              </a:defRPr>
            </a:pPr>
            <a:r>
              <a:rPr b="1" dirty="0"/>
              <a:t>Realizing the human rights of women and girls in </a:t>
            </a:r>
            <a:r>
              <a:rPr b="1" dirty="0"/>
              <a:t>Bulgaria </a:t>
            </a:r>
            <a:r>
              <a:rPr dirty="0"/>
              <a:t>- </a:t>
            </a:r>
            <a:r>
              <a:rPr b="1" dirty="0"/>
              <a:t>international human rights instruments</a:t>
            </a:r>
          </a:p>
        </p:txBody>
      </p:sp>
      <p:sp>
        <p:nvSpPr>
          <p:cNvPr id="122" name="Shape 122"/>
          <p:cNvSpPr>
            <a:spLocks noGrp="1"/>
          </p:cNvSpPr>
          <p:nvPr>
            <p:ph type="subTitle" idx="1"/>
          </p:nvPr>
        </p:nvSpPr>
        <p:spPr>
          <a:xfrm>
            <a:off x="258116" y="2156569"/>
            <a:ext cx="8728970" cy="4524574"/>
          </a:xfrm>
          <a:prstGeom prst="rect">
            <a:avLst/>
          </a:prstGeom>
          <a:gradFill>
            <a:gsLst>
              <a:gs pos="0">
                <a:schemeClr val="accent1">
                  <a:hueOff val="357503"/>
                  <a:satOff val="54545"/>
                  <a:lumOff val="29273"/>
                </a:schemeClr>
              </a:gs>
              <a:gs pos="35000">
                <a:srgbClr val="BDD4FF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</p:spPr>
        <p:txBody>
          <a:bodyPr>
            <a:normAutofit fontScale="92500" lnSpcReduction="10000"/>
          </a:bodyPr>
          <a:lstStyle/>
          <a:p>
            <a:pPr marL="457200" indent="-457200" algn="just" defTabSz="452627">
              <a:spcBef>
                <a:spcPts val="500"/>
              </a:spcBef>
              <a:buSzPct val="100000"/>
              <a:buFont typeface="Wingdings" panose="05000000000000000000" pitchFamily="2" charset="2"/>
              <a:buChar char="Ø"/>
              <a:defRPr sz="2772">
                <a:solidFill>
                  <a:srgbClr val="0433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dirty="0"/>
              <a:t>UN Convention on the Elimination of All Forms of Discrimination against Women (</a:t>
            </a:r>
            <a:r>
              <a:rPr b="1" dirty="0"/>
              <a:t>CEDAW</a:t>
            </a:r>
            <a:r>
              <a:rPr dirty="0"/>
              <a:t>) and its Optional Protocol </a:t>
            </a:r>
          </a:p>
          <a:p>
            <a:pPr lvl="1" indent="226313" algn="just" defTabSz="452627">
              <a:spcBef>
                <a:spcPts val="500"/>
              </a:spcBef>
              <a:defRPr sz="2772">
                <a:solidFill>
                  <a:srgbClr val="0433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dirty="0"/>
              <a:t>- In 2012 - consolidated periodic report to the CEDAW Committee </a:t>
            </a:r>
          </a:p>
          <a:p>
            <a:pPr lvl="1" indent="226313" algn="just" defTabSz="452627">
              <a:spcBef>
                <a:spcPts val="500"/>
              </a:spcBef>
              <a:defRPr sz="2772">
                <a:solidFill>
                  <a:srgbClr val="0433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dirty="0"/>
              <a:t>- In 2013 - Action Plan for the implementation of the final recommendations of the CEDAW Committee </a:t>
            </a:r>
            <a:endParaRPr lang="en-US" dirty="0" smtClean="0"/>
          </a:p>
          <a:p>
            <a:pPr lvl="1" indent="226313" algn="just" defTabSz="452627">
              <a:spcBef>
                <a:spcPts val="500"/>
              </a:spcBef>
              <a:defRPr sz="2772">
                <a:solidFill>
                  <a:srgbClr val="0433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lang="en-US" dirty="0" smtClean="0"/>
              <a:t>- In 2017 – final report to CEDAW Committee</a:t>
            </a:r>
            <a:endParaRPr dirty="0"/>
          </a:p>
          <a:p>
            <a:pPr marL="457200" indent="-457200" algn="just" defTabSz="452627">
              <a:spcBef>
                <a:spcPts val="500"/>
              </a:spcBef>
              <a:buSzPct val="100000"/>
              <a:buFont typeface="Wingdings" panose="05000000000000000000" pitchFamily="2" charset="2"/>
              <a:buChar char="Ø"/>
              <a:defRPr sz="2772">
                <a:solidFill>
                  <a:srgbClr val="0433FF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dirty="0"/>
              <a:t>Convention of the Council of Europe on Preventing and Combating Violence against Women and Domestic Violence (</a:t>
            </a:r>
            <a:r>
              <a:rPr b="1" dirty="0"/>
              <a:t>Istanbul Convention</a:t>
            </a:r>
            <a:r>
              <a:rPr dirty="0"/>
              <a:t>)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ctrTitle"/>
          </p:nvPr>
        </p:nvSpPr>
        <p:spPr>
          <a:xfrm>
            <a:off x="51792" y="377825"/>
            <a:ext cx="8854976" cy="1506538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</p:spPr>
        <p:txBody>
          <a:bodyPr/>
          <a:lstStyle/>
          <a:p>
            <a:pPr defTabSz="676655">
              <a:defRPr sz="3774">
                <a:solidFill>
                  <a:srgbClr val="942192"/>
                </a:solidFill>
              </a:defRPr>
            </a:pPr>
            <a:r>
              <a:rPr smtClean="0"/>
              <a:t>Strengthening the enabling environment for gender equality in </a:t>
            </a:r>
            <a:r>
              <a:rPr b="1" smtClean="0"/>
              <a:t>Bulgaria</a:t>
            </a:r>
            <a:endParaRPr b="1"/>
          </a:p>
        </p:txBody>
      </p:sp>
      <p:sp>
        <p:nvSpPr>
          <p:cNvPr id="125" name="Shape 125"/>
          <p:cNvSpPr>
            <a:spLocks noGrp="1"/>
          </p:cNvSpPr>
          <p:nvPr>
            <p:ph type="subTitle" idx="1"/>
          </p:nvPr>
        </p:nvSpPr>
        <p:spPr>
          <a:xfrm>
            <a:off x="73322" y="2019548"/>
            <a:ext cx="8854977" cy="4609851"/>
          </a:xfrm>
          <a:prstGeom prst="rect">
            <a:avLst/>
          </a:prstGeom>
          <a:gradFill>
            <a:gsLst>
              <a:gs pos="0">
                <a:schemeClr val="accent1">
                  <a:hueOff val="357503"/>
                  <a:satOff val="54545"/>
                  <a:lumOff val="29273"/>
                </a:schemeClr>
              </a:gs>
              <a:gs pos="35000">
                <a:srgbClr val="BDD4FF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</p:spPr>
        <p:txBody>
          <a:bodyPr/>
          <a:lstStyle/>
          <a:p>
            <a:pPr marL="236600" indent="-236600" algn="l" defTabSz="630936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✴"/>
              <a:defRPr sz="2691">
                <a:solidFill>
                  <a:srgbClr val="0433FF"/>
                </a:solidFill>
              </a:defRPr>
            </a:pPr>
            <a:r>
              <a:rPr b="1" dirty="0" smtClean="0"/>
              <a:t>National Council on Equality between Women and Men</a:t>
            </a:r>
            <a:r>
              <a:rPr dirty="0" smtClean="0"/>
              <a:t> - consultative body to the Council of Ministers of Bulgaria - established in 2004</a:t>
            </a:r>
            <a:endParaRPr lang="en-US" dirty="0" smtClean="0"/>
          </a:p>
          <a:p>
            <a:pPr marL="236600" indent="-236600" algn="l" defTabSz="630936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✴"/>
              <a:defRPr sz="2691">
                <a:solidFill>
                  <a:srgbClr val="0433FF"/>
                </a:solidFill>
              </a:defRPr>
            </a:pPr>
            <a:endParaRPr sz="1600" dirty="0" smtClean="0"/>
          </a:p>
          <a:p>
            <a:pPr marL="236600" indent="-236600" algn="l" defTabSz="630936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✴"/>
              <a:defRPr sz="2691">
                <a:solidFill>
                  <a:srgbClr val="0433FF"/>
                </a:solidFill>
              </a:defRPr>
            </a:pPr>
            <a:r>
              <a:rPr b="1" dirty="0" smtClean="0"/>
              <a:t>Ministry of </a:t>
            </a:r>
            <a:r>
              <a:rPr b="1" dirty="0" err="1" smtClean="0"/>
              <a:t>Labour</a:t>
            </a:r>
            <a:r>
              <a:rPr b="1" dirty="0" smtClean="0"/>
              <a:t> and Social Policy</a:t>
            </a:r>
            <a:r>
              <a:rPr dirty="0" smtClean="0"/>
              <a:t> - coordinating the national policy on gender equality</a:t>
            </a:r>
            <a:endParaRPr lang="en-US" dirty="0" smtClean="0"/>
          </a:p>
          <a:p>
            <a:pPr marL="236600" indent="-236600" algn="l" defTabSz="630936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✴"/>
              <a:defRPr sz="2691">
                <a:solidFill>
                  <a:srgbClr val="0433FF"/>
                </a:solidFill>
              </a:defRPr>
            </a:pPr>
            <a:endParaRPr sz="1600" dirty="0" smtClean="0"/>
          </a:p>
          <a:p>
            <a:pPr marL="236600" indent="-236600" algn="l" defTabSz="630936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✴"/>
              <a:defRPr sz="2691">
                <a:solidFill>
                  <a:srgbClr val="0433FF"/>
                </a:solidFill>
              </a:defRPr>
            </a:pPr>
            <a:r>
              <a:rPr b="1" dirty="0" smtClean="0"/>
              <a:t>Commission for Protection against Discrimination</a:t>
            </a:r>
            <a:r>
              <a:rPr dirty="0" smtClean="0"/>
              <a:t> - the national equality body of Bulgaria - established in 2005</a:t>
            </a:r>
            <a:endParaRPr lang="en-US" dirty="0" smtClean="0"/>
          </a:p>
          <a:p>
            <a:pPr marL="236600" indent="-236600" algn="l" defTabSz="630936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✴"/>
              <a:defRPr sz="2691">
                <a:solidFill>
                  <a:srgbClr val="0433FF"/>
                </a:solidFill>
              </a:defRPr>
            </a:pPr>
            <a:endParaRPr sz="1600" dirty="0" smtClean="0"/>
          </a:p>
          <a:p>
            <a:pPr marL="236600" indent="-236600" algn="l" defTabSz="630936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✴"/>
              <a:defRPr sz="2691">
                <a:solidFill>
                  <a:srgbClr val="0433FF"/>
                </a:solidFill>
              </a:defRPr>
            </a:pPr>
            <a:r>
              <a:rPr lang="en-US" b="1" dirty="0" smtClean="0"/>
              <a:t>G</a:t>
            </a:r>
            <a:r>
              <a:rPr b="1" dirty="0" smtClean="0"/>
              <a:t>ender equality coordinator</a:t>
            </a:r>
            <a:r>
              <a:rPr dirty="0" smtClean="0"/>
              <a:t> </a:t>
            </a:r>
            <a:r>
              <a:rPr lang="en-US" dirty="0" smtClean="0"/>
              <a:t>- </a:t>
            </a:r>
            <a:r>
              <a:rPr dirty="0" smtClean="0"/>
              <a:t>in every government institution</a:t>
            </a:r>
            <a:r>
              <a:rPr lang="en-US" dirty="0" smtClean="0"/>
              <a:t> – since 2016</a:t>
            </a: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ctrTitle"/>
          </p:nvPr>
        </p:nvSpPr>
        <p:spPr>
          <a:xfrm>
            <a:off x="296218" y="238125"/>
            <a:ext cx="8646963" cy="1505992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</p:spPr>
        <p:txBody>
          <a:bodyPr/>
          <a:lstStyle/>
          <a:p>
            <a:pPr defTabSz="667512">
              <a:defRPr sz="3723">
                <a:solidFill>
                  <a:srgbClr val="942192"/>
                </a:solidFill>
              </a:defRPr>
            </a:pPr>
            <a:r>
              <a:t>Strengthening the enabling environment for gender equality in </a:t>
            </a:r>
            <a:r>
              <a:rPr b="1"/>
              <a:t>Bulgaria</a:t>
            </a:r>
          </a:p>
        </p:txBody>
      </p:sp>
      <p:sp>
        <p:nvSpPr>
          <p:cNvPr id="128" name="Shape 128"/>
          <p:cNvSpPr>
            <a:spLocks noGrp="1"/>
          </p:cNvSpPr>
          <p:nvPr>
            <p:ph type="subTitle" idx="1"/>
          </p:nvPr>
        </p:nvSpPr>
        <p:spPr>
          <a:xfrm>
            <a:off x="279300" y="1923305"/>
            <a:ext cx="8680799" cy="4727775"/>
          </a:xfrm>
          <a:prstGeom prst="rect">
            <a:avLst/>
          </a:prstGeom>
          <a:gradFill>
            <a:gsLst>
              <a:gs pos="0">
                <a:schemeClr val="accent1">
                  <a:hueOff val="357503"/>
                  <a:satOff val="54545"/>
                  <a:lumOff val="29273"/>
                </a:schemeClr>
              </a:gs>
              <a:gs pos="35000">
                <a:srgbClr val="BDD4FF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</p:spPr>
        <p:txBody>
          <a:bodyPr/>
          <a:lstStyle/>
          <a:p>
            <a:pPr marL="329183" indent="-329183" algn="l" defTabSz="877823">
              <a:lnSpc>
                <a:spcPct val="90000"/>
              </a:lnSpc>
              <a:buSzPct val="100000"/>
              <a:buFont typeface="Arial"/>
              <a:buChar char="✴"/>
              <a:defRPr sz="3552">
                <a:solidFill>
                  <a:srgbClr val="0433FF"/>
                </a:solidFill>
              </a:defRPr>
            </a:pPr>
            <a:r>
              <a:rPr b="1"/>
              <a:t>National Strategy</a:t>
            </a:r>
            <a:r>
              <a:t> for the Promotion of Gender Equality - updated in 2016</a:t>
            </a:r>
          </a:p>
          <a:p>
            <a:pPr algn="l" defTabSz="877823">
              <a:lnSpc>
                <a:spcPct val="90000"/>
              </a:lnSpc>
              <a:defRPr sz="959">
                <a:solidFill>
                  <a:srgbClr val="0433FF"/>
                </a:solidFill>
              </a:defRPr>
            </a:pPr>
            <a:endParaRPr/>
          </a:p>
          <a:p>
            <a:pPr marL="329183" indent="-329183" algn="l" defTabSz="877823">
              <a:lnSpc>
                <a:spcPct val="90000"/>
              </a:lnSpc>
              <a:buSzPct val="100000"/>
              <a:buFont typeface="Arial"/>
              <a:buChar char="✴"/>
              <a:defRPr sz="3552">
                <a:solidFill>
                  <a:srgbClr val="0433FF"/>
                </a:solidFill>
              </a:defRPr>
            </a:pPr>
            <a:r>
              <a:t> </a:t>
            </a:r>
            <a:r>
              <a:rPr b="1"/>
              <a:t>Annual Plans of Action</a:t>
            </a:r>
            <a:r>
              <a:t> for the implementation of the National Strategy</a:t>
            </a:r>
          </a:p>
          <a:p>
            <a:pPr algn="l" defTabSz="877823">
              <a:lnSpc>
                <a:spcPct val="90000"/>
              </a:lnSpc>
              <a:defRPr sz="959">
                <a:solidFill>
                  <a:srgbClr val="0433FF"/>
                </a:solidFill>
              </a:defRPr>
            </a:pPr>
            <a:endParaRPr/>
          </a:p>
          <a:p>
            <a:pPr marL="329183" indent="-329183" algn="l" defTabSz="877823">
              <a:lnSpc>
                <a:spcPct val="90000"/>
              </a:lnSpc>
              <a:buSzPct val="100000"/>
              <a:buFont typeface="Arial"/>
              <a:buChar char="✴"/>
              <a:defRPr sz="3552">
                <a:solidFill>
                  <a:srgbClr val="0433FF"/>
                </a:solidFill>
              </a:defRPr>
            </a:pPr>
            <a:r>
              <a:t> </a:t>
            </a:r>
            <a:r>
              <a:rPr b="1"/>
              <a:t>Integrating a gender perspective</a:t>
            </a:r>
            <a:r>
              <a:t> in all policies, strategies and programmes </a:t>
            </a:r>
          </a:p>
          <a:p>
            <a:pPr algn="l" defTabSz="877823">
              <a:lnSpc>
                <a:spcPct val="90000"/>
              </a:lnSpc>
              <a:defRPr sz="959">
                <a:solidFill>
                  <a:srgbClr val="0433FF"/>
                </a:solidFill>
              </a:defRPr>
            </a:pPr>
            <a:endParaRPr/>
          </a:p>
          <a:p>
            <a:pPr marL="329183" indent="-329183" algn="l" defTabSz="877823">
              <a:lnSpc>
                <a:spcPct val="90000"/>
              </a:lnSpc>
              <a:buSzPct val="100000"/>
              <a:buFont typeface="Arial"/>
              <a:buChar char="✴"/>
              <a:defRPr sz="3552" b="1">
                <a:solidFill>
                  <a:srgbClr val="0433FF"/>
                </a:solidFill>
              </a:defRPr>
            </a:pPr>
            <a:r>
              <a:t> Gender mainstreaming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ctrTitle"/>
          </p:nvPr>
        </p:nvSpPr>
        <p:spPr>
          <a:xfrm>
            <a:off x="379511" y="296366"/>
            <a:ext cx="8384978" cy="1431976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  <a:ln w="9525">
            <a:solidFill>
              <a:srgbClr val="7D60A0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>
            <a:normAutofit fontScale="90000"/>
          </a:bodyPr>
          <a:lstStyle/>
          <a:p>
            <a:pPr defTabSz="896111">
              <a:defRPr sz="4508">
                <a:solidFill>
                  <a:srgbClr val="942192"/>
                </a:solidFill>
              </a:defRPr>
            </a:pPr>
            <a:r>
              <a:t>Measures for promoting </a:t>
            </a:r>
            <a:br/>
            <a:r>
              <a:rPr b="1"/>
              <a:t>Gender Equality in Bulgaria</a:t>
            </a:r>
            <a:r>
              <a:t> </a:t>
            </a:r>
          </a:p>
        </p:txBody>
      </p:sp>
      <p:sp>
        <p:nvSpPr>
          <p:cNvPr id="131" name="Shape 131"/>
          <p:cNvSpPr>
            <a:spLocks noGrp="1"/>
          </p:cNvSpPr>
          <p:nvPr>
            <p:ph type="subTitle" idx="1"/>
          </p:nvPr>
        </p:nvSpPr>
        <p:spPr>
          <a:xfrm>
            <a:off x="365671" y="1865858"/>
            <a:ext cx="8412658" cy="4794449"/>
          </a:xfrm>
          <a:prstGeom prst="rect">
            <a:avLst/>
          </a:prstGeom>
          <a:gradFill>
            <a:gsLst>
              <a:gs pos="0">
                <a:schemeClr val="accent1">
                  <a:hueOff val="357503"/>
                  <a:satOff val="54545"/>
                  <a:lumOff val="29273"/>
                </a:schemeClr>
              </a:gs>
              <a:gs pos="35000">
                <a:srgbClr val="BDD4FF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</p:spPr>
        <p:txBody>
          <a:bodyPr/>
          <a:lstStyle/>
          <a:p>
            <a:pPr marL="270890" indent="-270890" algn="l" defTabSz="722376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✴"/>
              <a:defRPr sz="3081">
                <a:solidFill>
                  <a:srgbClr val="0433FF"/>
                </a:solidFill>
              </a:defRPr>
            </a:pPr>
            <a:r>
              <a:t> </a:t>
            </a:r>
            <a:r>
              <a:rPr sz="3239" b="1"/>
              <a:t>equal participation</a:t>
            </a:r>
            <a:r>
              <a:rPr sz="3239"/>
              <a:t> of women and men in the labour market</a:t>
            </a:r>
          </a:p>
          <a:p>
            <a:pPr marL="314819" indent="-314819" algn="l" defTabSz="722376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✴"/>
              <a:defRPr sz="2923">
                <a:solidFill>
                  <a:srgbClr val="0433FF"/>
                </a:solidFill>
              </a:defRPr>
            </a:pPr>
            <a:r>
              <a:rPr sz="3397"/>
              <a:t> </a:t>
            </a:r>
            <a:r>
              <a:rPr sz="3397" b="1"/>
              <a:t>equal pay for equal work</a:t>
            </a:r>
            <a:endParaRPr sz="3397"/>
          </a:p>
          <a:p>
            <a:pPr marL="314819" indent="-314819" algn="l" defTabSz="722376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✴"/>
              <a:defRPr sz="2923">
                <a:solidFill>
                  <a:srgbClr val="0433FF"/>
                </a:solidFill>
              </a:defRPr>
            </a:pPr>
            <a:r>
              <a:rPr sz="3397"/>
              <a:t> </a:t>
            </a:r>
            <a:r>
              <a:rPr sz="3397" b="1"/>
              <a:t>flexible working hours</a:t>
            </a:r>
            <a:r>
              <a:rPr sz="3397"/>
              <a:t> </a:t>
            </a:r>
          </a:p>
          <a:p>
            <a:pPr marL="314819" indent="-314819" algn="l" defTabSz="722376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✴"/>
              <a:defRPr sz="2923">
                <a:solidFill>
                  <a:srgbClr val="0433FF"/>
                </a:solidFill>
              </a:defRPr>
            </a:pPr>
            <a:r>
              <a:rPr sz="3397"/>
              <a:t> </a:t>
            </a:r>
            <a:r>
              <a:rPr sz="3397" b="1"/>
              <a:t>professional mobility</a:t>
            </a:r>
            <a:r>
              <a:rPr sz="3397"/>
              <a:t> and opportunities to combine career and private life</a:t>
            </a:r>
          </a:p>
          <a:p>
            <a:pPr marL="314819" indent="-314819" algn="l" defTabSz="722376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✴"/>
              <a:defRPr sz="2923">
                <a:solidFill>
                  <a:srgbClr val="0433FF"/>
                </a:solidFill>
              </a:defRPr>
            </a:pPr>
            <a:r>
              <a:rPr sz="3397"/>
              <a:t> protection of </a:t>
            </a:r>
            <a:r>
              <a:rPr sz="3397" b="1"/>
              <a:t>working women</a:t>
            </a:r>
            <a:endParaRPr sz="3397"/>
          </a:p>
          <a:p>
            <a:pPr marL="270890" indent="-270890" algn="l" defTabSz="722376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✴"/>
              <a:defRPr sz="3239">
                <a:solidFill>
                  <a:srgbClr val="0433FF"/>
                </a:solidFill>
              </a:defRPr>
            </a:pPr>
            <a:r>
              <a:t> equal treatment of women and men who are </a:t>
            </a:r>
            <a:r>
              <a:rPr b="1"/>
              <a:t>self-employed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212155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  <a:ln w="9525">
            <a:solidFill>
              <a:srgbClr val="4A7EBB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>
            <a:normAutofit/>
          </a:bodyPr>
          <a:lstStyle/>
          <a:p>
            <a:pPr defTabSz="749808">
              <a:defRPr sz="3772">
                <a:solidFill>
                  <a:srgbClr val="0070C0"/>
                </a:solidFill>
              </a:defRPr>
            </a:pPr>
            <a:r>
              <a:rPr b="1" dirty="0">
                <a:solidFill>
                  <a:srgbClr val="942192"/>
                </a:solidFill>
              </a:rPr>
              <a:t>Bulgarian women </a:t>
            </a:r>
            <a:r>
              <a:rPr b="1" dirty="0" smtClean="0">
                <a:solidFill>
                  <a:srgbClr val="942192"/>
                </a:solidFill>
              </a:rPr>
              <a:t>in </a:t>
            </a:r>
            <a:r>
              <a:rPr b="1" dirty="0">
                <a:solidFill>
                  <a:srgbClr val="942192"/>
                </a:solidFill>
              </a:rPr>
              <a:t>decision-making</a:t>
            </a:r>
          </a:p>
        </p:txBody>
      </p:sp>
      <p:sp>
        <p:nvSpPr>
          <p:cNvPr id="137" name="Shape 137"/>
          <p:cNvSpPr>
            <a:spLocks noGrp="1"/>
          </p:cNvSpPr>
          <p:nvPr>
            <p:ph type="body" idx="1"/>
          </p:nvPr>
        </p:nvSpPr>
        <p:spPr>
          <a:xfrm>
            <a:off x="457200" y="1652339"/>
            <a:ext cx="8382000" cy="4824661"/>
          </a:xfrm>
          <a:prstGeom prst="rect">
            <a:avLst/>
          </a:prstGeom>
          <a:gradFill>
            <a:gsLst>
              <a:gs pos="0">
                <a:schemeClr val="accent1">
                  <a:hueOff val="357503"/>
                  <a:satOff val="54545"/>
                  <a:lumOff val="29273"/>
                </a:schemeClr>
              </a:gs>
              <a:gs pos="35000">
                <a:srgbClr val="BDD4FF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  <a:ln w="9525">
            <a:solidFill>
              <a:srgbClr val="000000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>
            <a:normAutofit fontScale="85000" lnSpcReduction="10000"/>
          </a:bodyPr>
          <a:lstStyle/>
          <a:p>
            <a:pPr marL="246888" indent="-246888" defTabSz="658368">
              <a:spcBef>
                <a:spcPts val="600"/>
              </a:spcBef>
              <a:buChar char="✴"/>
              <a:defRPr sz="3312">
                <a:solidFill>
                  <a:srgbClr val="0433FF"/>
                </a:solidFill>
              </a:defRPr>
            </a:pPr>
            <a:r>
              <a:rPr dirty="0"/>
              <a:t> for 2 terms women hold the office of </a:t>
            </a:r>
            <a:r>
              <a:rPr b="1" dirty="0"/>
              <a:t>President </a:t>
            </a:r>
            <a:r>
              <a:rPr dirty="0"/>
              <a:t>of the </a:t>
            </a:r>
            <a:r>
              <a:rPr b="1" dirty="0"/>
              <a:t>National Assembly</a:t>
            </a:r>
            <a:r>
              <a:rPr dirty="0"/>
              <a:t> and </a:t>
            </a:r>
            <a:r>
              <a:rPr b="1" dirty="0"/>
              <a:t>Mayor </a:t>
            </a:r>
            <a:r>
              <a:rPr dirty="0"/>
              <a:t>of the </a:t>
            </a:r>
            <a:r>
              <a:rPr b="1" dirty="0"/>
              <a:t>Capital City of Sofia</a:t>
            </a:r>
          </a:p>
          <a:p>
            <a:pPr marL="0" indent="0" defTabSz="658368">
              <a:spcBef>
                <a:spcPts val="600"/>
              </a:spcBef>
              <a:buSzTx/>
              <a:buFontTx/>
              <a:buNone/>
              <a:defRPr sz="720">
                <a:solidFill>
                  <a:srgbClr val="0433FF"/>
                </a:solidFill>
              </a:defRPr>
            </a:pPr>
            <a:endParaRPr b="1" dirty="0"/>
          </a:p>
          <a:p>
            <a:pPr marL="246888" indent="-246888" defTabSz="658368">
              <a:spcBef>
                <a:spcPts val="600"/>
              </a:spcBef>
              <a:buChar char="✴"/>
              <a:defRPr sz="3312">
                <a:solidFill>
                  <a:srgbClr val="0433FF"/>
                </a:solidFill>
              </a:defRPr>
            </a:pPr>
            <a:r>
              <a:rPr dirty="0"/>
              <a:t> the </a:t>
            </a:r>
            <a:r>
              <a:rPr b="1" dirty="0"/>
              <a:t>Ombudsman of Bulgaria</a:t>
            </a:r>
            <a:r>
              <a:rPr dirty="0"/>
              <a:t> is a </a:t>
            </a:r>
            <a:r>
              <a:rPr dirty="0" smtClean="0"/>
              <a:t>woman</a:t>
            </a:r>
            <a:endParaRPr lang="en-US" dirty="0" smtClean="0"/>
          </a:p>
          <a:p>
            <a:pPr marL="246888" indent="-246888" defTabSz="658368">
              <a:spcBef>
                <a:spcPts val="600"/>
              </a:spcBef>
              <a:buFont typeface="Arial"/>
              <a:buChar char="✴"/>
              <a:defRPr sz="3312">
                <a:solidFill>
                  <a:srgbClr val="0433FF"/>
                </a:solidFill>
              </a:defRPr>
            </a:pPr>
            <a:r>
              <a:rPr lang="en-US" b="1" dirty="0"/>
              <a:t>Bulgaria ranks 3rd in the EU</a:t>
            </a:r>
            <a:r>
              <a:rPr lang="en-US" dirty="0"/>
              <a:t> in terms of women’s participation in the executive boards of large </a:t>
            </a:r>
            <a:r>
              <a:rPr lang="en-US" dirty="0" smtClean="0"/>
              <a:t>companies</a:t>
            </a:r>
            <a:endParaRPr dirty="0"/>
          </a:p>
          <a:p>
            <a:pPr marL="0" indent="0" defTabSz="658368">
              <a:spcBef>
                <a:spcPts val="600"/>
              </a:spcBef>
              <a:buSzTx/>
              <a:buFontTx/>
              <a:buNone/>
              <a:defRPr sz="720">
                <a:solidFill>
                  <a:srgbClr val="0433FF"/>
                </a:solidFill>
              </a:defRPr>
            </a:pPr>
            <a:endParaRPr dirty="0"/>
          </a:p>
          <a:p>
            <a:pPr marL="246888" indent="-246888" defTabSz="658368">
              <a:spcBef>
                <a:spcPts val="600"/>
              </a:spcBef>
              <a:buChar char="✴"/>
              <a:defRPr sz="3312">
                <a:solidFill>
                  <a:srgbClr val="0433FF"/>
                </a:solidFill>
              </a:defRPr>
            </a:pPr>
            <a:r>
              <a:rPr dirty="0"/>
              <a:t> the 2 </a:t>
            </a:r>
            <a:r>
              <a:rPr b="1" dirty="0"/>
              <a:t>EU Commissioners from </a:t>
            </a:r>
            <a:r>
              <a:rPr dirty="0"/>
              <a:t>Bulgaria were women</a:t>
            </a:r>
          </a:p>
          <a:p>
            <a:pPr marL="0" indent="0" defTabSz="658368">
              <a:spcBef>
                <a:spcPts val="600"/>
              </a:spcBef>
              <a:buSzTx/>
              <a:buFontTx/>
              <a:buNone/>
              <a:defRPr sz="720">
                <a:solidFill>
                  <a:srgbClr val="0433FF"/>
                </a:solidFill>
              </a:defRPr>
            </a:pPr>
            <a:endParaRPr dirty="0"/>
          </a:p>
          <a:p>
            <a:pPr marL="246888" indent="-246888" defTabSz="658368">
              <a:spcBef>
                <a:spcPts val="600"/>
              </a:spcBef>
              <a:buChar char="✴"/>
              <a:defRPr sz="3312">
                <a:solidFill>
                  <a:srgbClr val="0433FF"/>
                </a:solidFill>
              </a:defRPr>
            </a:pPr>
            <a:r>
              <a:rPr dirty="0"/>
              <a:t> the </a:t>
            </a:r>
            <a:r>
              <a:rPr b="1" dirty="0"/>
              <a:t>Director-General</a:t>
            </a:r>
            <a:r>
              <a:rPr dirty="0"/>
              <a:t> of </a:t>
            </a:r>
            <a:r>
              <a:rPr b="1" dirty="0"/>
              <a:t>UNESCO</a:t>
            </a:r>
            <a:r>
              <a:rPr dirty="0"/>
              <a:t> is a Bulgarian woman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297781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  <a:ln w="9525">
            <a:solidFill>
              <a:srgbClr val="4A7EBB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pPr defTabSz="786384">
              <a:defRPr sz="3956">
                <a:solidFill>
                  <a:srgbClr val="0070C0"/>
                </a:solidFill>
              </a:defRPr>
            </a:pPr>
            <a:r>
              <a:rPr b="1" dirty="0">
                <a:solidFill>
                  <a:srgbClr val="942192"/>
                </a:solidFill>
              </a:rPr>
              <a:t>Bulgarian </a:t>
            </a:r>
            <a:r>
              <a:rPr b="1" dirty="0" smtClean="0">
                <a:solidFill>
                  <a:srgbClr val="942192"/>
                </a:solidFill>
              </a:rPr>
              <a:t>women</a:t>
            </a:r>
            <a:r>
              <a:rPr lang="en-US" b="1" dirty="0" smtClean="0">
                <a:solidFill>
                  <a:srgbClr val="942192"/>
                </a:solidFill>
              </a:rPr>
              <a:t> </a:t>
            </a:r>
            <a:r>
              <a:rPr b="1" dirty="0" smtClean="0">
                <a:solidFill>
                  <a:srgbClr val="942192"/>
                </a:solidFill>
              </a:rPr>
              <a:t>in </a:t>
            </a:r>
            <a:r>
              <a:rPr b="1" dirty="0">
                <a:solidFill>
                  <a:srgbClr val="942192"/>
                </a:solidFill>
              </a:rPr>
              <a:t>decision-making </a:t>
            </a:r>
            <a:r>
              <a:rPr b="1" dirty="0"/>
              <a:t> </a:t>
            </a:r>
          </a:p>
        </p:txBody>
      </p:sp>
      <p:sp>
        <p:nvSpPr>
          <p:cNvPr id="140" name="Shape 140"/>
          <p:cNvSpPr>
            <a:spLocks noGrp="1"/>
          </p:cNvSpPr>
          <p:nvPr>
            <p:ph type="body" idx="1"/>
          </p:nvPr>
        </p:nvSpPr>
        <p:spPr>
          <a:xfrm>
            <a:off x="457200" y="1724818"/>
            <a:ext cx="8382000" cy="4752182"/>
          </a:xfrm>
          <a:prstGeom prst="rect">
            <a:avLst/>
          </a:prstGeom>
          <a:gradFill>
            <a:gsLst>
              <a:gs pos="0">
                <a:schemeClr val="accent1">
                  <a:hueOff val="357503"/>
                  <a:satOff val="54545"/>
                  <a:lumOff val="29273"/>
                </a:schemeClr>
              </a:gs>
              <a:gs pos="35000">
                <a:srgbClr val="BDD4FF"/>
              </a:gs>
              <a:gs pos="100000">
                <a:schemeClr val="accent1">
                  <a:hueOff val="418253"/>
                  <a:satOff val="54545"/>
                  <a:lumOff val="42493"/>
                </a:schemeClr>
              </a:gs>
            </a:gsLst>
            <a:lin ang="16200000"/>
          </a:gradFill>
          <a:ln w="9525">
            <a:solidFill>
              <a:srgbClr val="000000"/>
            </a:solidFill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3400">
                <a:solidFill>
                  <a:srgbClr val="0433FF"/>
                </a:solidFill>
              </a:defRPr>
            </a:pPr>
            <a:endParaRPr dirty="0"/>
          </a:p>
          <a:p>
            <a:pPr>
              <a:lnSpc>
                <a:spcPct val="90000"/>
              </a:lnSpc>
              <a:spcBef>
                <a:spcPts val="800"/>
              </a:spcBef>
              <a:buChar char="✴"/>
              <a:defRPr sz="3400">
                <a:solidFill>
                  <a:srgbClr val="0433FF"/>
                </a:solidFill>
              </a:defRPr>
            </a:pPr>
            <a:r>
              <a:rPr dirty="0"/>
              <a:t>In the last 25 years the number of </a:t>
            </a:r>
            <a:r>
              <a:rPr b="1" dirty="0"/>
              <a:t>female MPs</a:t>
            </a:r>
            <a:r>
              <a:rPr dirty="0"/>
              <a:t> in the National Assembly of Bulgaria has increased </a:t>
            </a:r>
            <a:r>
              <a:rPr b="1" dirty="0"/>
              <a:t>more than twice</a:t>
            </a:r>
          </a:p>
          <a:p>
            <a:pPr marL="0" indent="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3400">
                <a:solidFill>
                  <a:srgbClr val="0433FF"/>
                </a:solidFill>
              </a:defRPr>
            </a:pPr>
            <a:endParaRPr sz="2900" dirty="0"/>
          </a:p>
          <a:p>
            <a:pPr marL="292473" indent="-292473">
              <a:lnSpc>
                <a:spcPct val="90000"/>
              </a:lnSpc>
              <a:spcBef>
                <a:spcPts val="800"/>
              </a:spcBef>
              <a:buChar char="✴"/>
              <a:defRPr sz="3400">
                <a:solidFill>
                  <a:srgbClr val="0433FF"/>
                </a:solidFill>
              </a:defRPr>
            </a:pPr>
            <a:r>
              <a:rPr sz="2900" dirty="0"/>
              <a:t> </a:t>
            </a:r>
            <a:r>
              <a:rPr dirty="0"/>
              <a:t>30 % of the </a:t>
            </a:r>
            <a:r>
              <a:rPr b="1" dirty="0"/>
              <a:t>Bulgarian Members</a:t>
            </a:r>
            <a:r>
              <a:rPr dirty="0"/>
              <a:t> of the European Parliament are women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862</Words>
  <Application>Microsoft Office PowerPoint</Application>
  <PresentationFormat>On-screen Show (4:3)</PresentationFormat>
  <Paragraphs>105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CSW61 Review Theme -  Progress made by Bulgaria in implementing the MDGs from a gender perspective</vt:lpstr>
      <vt:lpstr>Gender Equality — an important prerequisite for the full realization of all human rights</vt:lpstr>
      <vt:lpstr>Realizing the human rights of women and girls - Bulgarian legal framework</vt:lpstr>
      <vt:lpstr>Realizing the human rights of women and girls in Bulgaria - international human rights instruments</vt:lpstr>
      <vt:lpstr>Strengthening the enabling environment for gender equality in Bulgaria</vt:lpstr>
      <vt:lpstr>Strengthening the enabling environment for gender equality in Bulgaria</vt:lpstr>
      <vt:lpstr>Measures for promoting  Gender Equality in Bulgaria </vt:lpstr>
      <vt:lpstr>Bulgarian women in decision-making</vt:lpstr>
      <vt:lpstr>Bulgarian women in decision-making  </vt:lpstr>
      <vt:lpstr>Bulgarian women in decision-making</vt:lpstr>
      <vt:lpstr>Bulgarian women in decision-making</vt:lpstr>
      <vt:lpstr>Bulgarian women in decision-making</vt:lpstr>
      <vt:lpstr>Bulgarian women in decision-making</vt:lpstr>
      <vt:lpstr>Bulgarian women in decision-making</vt:lpstr>
      <vt:lpstr>Bulgarian women in decision-making at all levels</vt:lpstr>
      <vt:lpstr>Civil Society participation -  the Bulgarian model</vt:lpstr>
      <vt:lpstr>Civil Society participation -  the Bulgarian model</vt:lpstr>
      <vt:lpstr>  THANK YOU!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CSW61 Review Theme -  Progress made by Bulgaria in implementing the MDGs from a gender perspective</dc:title>
  <cp:lastModifiedBy>dezhuren</cp:lastModifiedBy>
  <cp:revision>3</cp:revision>
  <dcterms:modified xsi:type="dcterms:W3CDTF">2017-03-14T20:35:35Z</dcterms:modified>
</cp:coreProperties>
</file>