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8" r:id="rId2"/>
    <p:sldId id="259" r:id="rId3"/>
    <p:sldId id="260" r:id="rId4"/>
    <p:sldId id="261" r:id="rId5"/>
    <p:sldId id="263" r:id="rId6"/>
    <p:sldId id="264" r:id="rId7"/>
    <p:sldId id="265" r:id="rId8"/>
    <p:sldId id="266" r:id="rId9"/>
    <p:sldId id="267" r:id="rId10"/>
    <p:sldId id="268" r:id="rId11"/>
    <p:sldId id="269" r:id="rId12"/>
    <p:sldId id="285" r:id="rId13"/>
    <p:sldId id="271" r:id="rId14"/>
    <p:sldId id="272" r:id="rId15"/>
    <p:sldId id="273" r:id="rId16"/>
    <p:sldId id="274" r:id="rId17"/>
    <p:sldId id="275" r:id="rId18"/>
    <p:sldId id="276" r:id="rId19"/>
    <p:sldId id="277" r:id="rId20"/>
    <p:sldId id="283" r:id="rId21"/>
    <p:sldId id="284" r:id="rId22"/>
    <p:sldId id="278" r:id="rId23"/>
    <p:sldId id="282"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9DA7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58" d="100"/>
          <a:sy n="58" d="100"/>
        </p:scale>
        <p:origin x="-78" y="-294"/>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3582"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gonzalo.pizarro\Dropbox\Cluster%20Pobreza\post%202015\RD\RIA\20160502%20RIA%20Template%201%20R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3948069498184221"/>
          <c:y val="4.4070396891458523E-2"/>
          <c:w val="0.91170444603515755"/>
          <c:h val="0.94019520997375361"/>
        </c:manualLayout>
      </c:layout>
      <c:radarChart>
        <c:radarStyle val="marker"/>
        <c:ser>
          <c:idx val="0"/>
          <c:order val="0"/>
          <c:tx>
            <c:strRef>
              <c:f>Alineamiento!$B$3</c:f>
              <c:strCache>
                <c:ptCount val="1"/>
                <c:pt idx="0">
                  <c:v>Alineameanto de ODS con Ejes de Estrategia Nacional</c:v>
                </c:pt>
              </c:strCache>
            </c:strRef>
          </c:tx>
          <c:spPr>
            <a:ln w="31750" cap="rnd">
              <a:solidFill>
                <a:schemeClr val="accent1"/>
              </a:solidFill>
              <a:round/>
            </a:ln>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s>
            <c:dLbl>
              <c:idx val="0"/>
              <c:layout>
                <c:manualLayout>
                  <c:x val="3.806502993628795E-2"/>
                  <c:y val="6.6993713457345616E-3"/>
                </c:manualLayout>
              </c:layout>
              <c:tx>
                <c:rich>
                  <a:bodyPr/>
                  <a:lstStyle/>
                  <a:p>
                    <a:r>
                      <a:rPr lang="en-US" sz="1200" dirty="0">
                        <a:latin typeface="Cambria" pitchFamily="18" charset="0"/>
                      </a:rPr>
                      <a:t>People,</a:t>
                    </a:r>
                    <a:r>
                      <a:rPr lang="en-US" dirty="0"/>
                      <a:t> </a:t>
                    </a:r>
                  </a:p>
                  <a:p>
                    <a:r>
                      <a:rPr lang="en-US" dirty="0"/>
                      <a:t>87%</a:t>
                    </a:r>
                  </a:p>
                </c:rich>
              </c:tx>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687-4A26-B240-61CA9D4FA7D1}"/>
                </c:ext>
              </c:extLst>
            </c:dLbl>
            <c:dLbl>
              <c:idx val="1"/>
              <c:layout/>
              <c:tx>
                <c:rich>
                  <a:bodyPr/>
                  <a:lstStyle/>
                  <a:p>
                    <a:r>
                      <a:rPr lang="en-US" baseline="0"/>
                      <a:t>Planet, </a:t>
                    </a:r>
                    <a:fld id="{3CBF5ED1-3A45-4DC3-BEE0-FEE6984D84F2}" type="VALUE">
                      <a:rPr lang="en-US" baseline="0"/>
                      <a:pPr/>
                      <a:t>[VALUE]</a:t>
                    </a:fld>
                    <a:endParaRPr lang="en-US" baseline="0"/>
                  </a:p>
                </c:rich>
              </c:tx>
              <c:showVal val="1"/>
              <c:showCatName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0-BAFE-474B-806E-BBF19AF66B2A}"/>
                </c:ext>
              </c:extLst>
            </c:dLbl>
            <c:dLbl>
              <c:idx val="2"/>
              <c:layout>
                <c:manualLayout>
                  <c:x val="0.10527005326015455"/>
                  <c:y val="-6.6546276814410485E-2"/>
                </c:manualLayout>
              </c:layout>
              <c:tx>
                <c:rich>
                  <a:bodyPr/>
                  <a:lstStyle/>
                  <a:p>
                    <a:r>
                      <a:rPr lang="en-US" baseline="0" dirty="0"/>
                      <a:t>Prosperity, </a:t>
                    </a:r>
                    <a:fld id="{39A1D40F-B080-48A0-88E7-4E7B4B336349}" type="VALUE">
                      <a:rPr lang="en-US" baseline="0"/>
                      <a:pPr/>
                      <a:t>[VALUE]</a:t>
                    </a:fld>
                    <a:endParaRPr lang="en-US" baseline="0" dirty="0"/>
                  </a:p>
                </c:rich>
              </c:tx>
              <c:showVal val="1"/>
              <c:showCatName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B687-4A26-B240-61CA9D4FA7D1}"/>
                </c:ext>
              </c:extLst>
            </c:dLbl>
            <c:dLbl>
              <c:idx val="3"/>
              <c:layout/>
              <c:tx>
                <c:rich>
                  <a:bodyPr/>
                  <a:lstStyle/>
                  <a:p>
                    <a:r>
                      <a:rPr lang="en-US" baseline="0"/>
                      <a:t>Peace, </a:t>
                    </a:r>
                    <a:fld id="{1F6B6E80-7A9F-4F38-AB1D-168CBF79DAE4}" type="VALUE">
                      <a:rPr lang="en-US" baseline="0"/>
                      <a:pPr/>
                      <a:t>[VALUE]</a:t>
                    </a:fld>
                    <a:endParaRPr lang="en-US" baseline="0"/>
                  </a:p>
                </c:rich>
              </c:tx>
              <c:showVal val="1"/>
              <c:showCatName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BAFE-474B-806E-BBF19AF66B2A}"/>
                </c:ext>
              </c:extLst>
            </c:dLbl>
            <c:spPr>
              <a:solidFill>
                <a:prstClr val="white"/>
              </a:solidFill>
              <a:ln>
                <a:solidFill>
                  <a:srgbClr val="595959">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2">
                        <a:lumMod val="75000"/>
                      </a:schemeClr>
                    </a:solidFill>
                    <a:latin typeface="+mn-lt"/>
                    <a:ea typeface="+mn-ea"/>
                    <a:cs typeface="+mn-cs"/>
                  </a:defRPr>
                </a:pPr>
                <a:endParaRPr lang="en-US"/>
              </a:p>
            </c:txPr>
            <c:showVal val="1"/>
            <c:showCatName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Alineamiento!$C$5:$C$8</c:f>
              <c:strCache>
                <c:ptCount val="4"/>
                <c:pt idx="0">
                  <c:v>Personas</c:v>
                </c:pt>
                <c:pt idx="1">
                  <c:v>Planeta</c:v>
                </c:pt>
                <c:pt idx="2">
                  <c:v>Prosperidad</c:v>
                </c:pt>
                <c:pt idx="3">
                  <c:v>Paz</c:v>
                </c:pt>
              </c:strCache>
            </c:strRef>
          </c:cat>
          <c:val>
            <c:numRef>
              <c:f>Alineamiento!$B$5:$B$8</c:f>
              <c:numCache>
                <c:formatCode>0%</c:formatCode>
                <c:ptCount val="4"/>
                <c:pt idx="0">
                  <c:v>0.87096774193548387</c:v>
                </c:pt>
                <c:pt idx="1">
                  <c:v>0.42424242424242431</c:v>
                </c:pt>
                <c:pt idx="2">
                  <c:v>0.8333333333333337</c:v>
                </c:pt>
                <c:pt idx="3">
                  <c:v>0.77777777777777901</c:v>
                </c:pt>
              </c:numCache>
            </c:numRef>
          </c:val>
          <c:extLst xmlns:c16r2="http://schemas.microsoft.com/office/drawing/2015/06/chart">
            <c:ext xmlns:c16="http://schemas.microsoft.com/office/drawing/2014/chart" uri="{C3380CC4-5D6E-409C-BE32-E72D297353CC}">
              <c16:uniqueId val="{00000002-B687-4A26-B240-61CA9D4FA7D1}"/>
            </c:ext>
          </c:extLst>
        </c:ser>
        <c:dLbls/>
        <c:axId val="49675648"/>
        <c:axId val="50357376"/>
        <c:extLst xmlns:c16r2="http://schemas.microsoft.com/office/drawing/2015/06/chart">
          <c:ext xmlns:c15="http://schemas.microsoft.com/office/drawing/2012/chart" uri="{02D57815-91ED-43cb-92C2-25804820EDAC}">
            <c15:filteredRadarSeries>
              <c15:ser>
                <c:idx val="1"/>
                <c:order val="1"/>
                <c:tx>
                  <c:strRef>
                    <c:extLst>
                      <c:ext uri="{02D57815-91ED-43cb-92C2-25804820EDAC}">
                        <c15:formulaRef>
                          <c15:sqref>Alineamiento!$C$3</c15:sqref>
                        </c15:formulaRef>
                      </c:ext>
                    </c:extLst>
                    <c:strCache>
                      <c:ptCount val="1"/>
                    </c:strCache>
                  </c:strRef>
                </c:tx>
                <c:spPr>
                  <a:ln w="31750" cap="rnd">
                    <a:solidFill>
                      <a:schemeClr val="accent2"/>
                    </a:solidFill>
                    <a:round/>
                  </a:ln>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12700">
                      <a:solidFill>
                        <a:schemeClr val="lt2"/>
                      </a:solidFill>
                      <a:round/>
                    </a:ln>
                    <a:effectLst/>
                  </c:spPr>
                </c:marker>
                <c:cat>
                  <c:strRef>
                    <c:extLst>
                      <c:ext uri="{02D57815-91ED-43cb-92C2-25804820EDAC}">
                        <c15:formulaRef>
                          <c15:sqref>Alineamiento!$C$5:$C$8</c15:sqref>
                        </c15:formulaRef>
                      </c:ext>
                    </c:extLst>
                    <c:strCache>
                      <c:ptCount val="4"/>
                      <c:pt idx="0">
                        <c:v>Personas</c:v>
                      </c:pt>
                      <c:pt idx="1">
                        <c:v>Planeta</c:v>
                      </c:pt>
                      <c:pt idx="2">
                        <c:v>Prosperidad</c:v>
                      </c:pt>
                      <c:pt idx="3">
                        <c:v>Paz</c:v>
                      </c:pt>
                    </c:strCache>
                  </c:strRef>
                </c:cat>
                <c:val>
                  <c:numRef>
                    <c:extLst>
                      <c:ext uri="{02D57815-91ED-43cb-92C2-25804820EDAC}">
                        <c15:formulaRef>
                          <c15:sqref>Alineamiento!$C$5:$C$8</c15:sqref>
                        </c15:formulaRef>
                      </c:ext>
                    </c:extLst>
                    <c:numCache>
                      <c:formatCode>General</c:formatCode>
                      <c:ptCount val="4"/>
                      <c:pt idx="0">
                        <c:v>0</c:v>
                      </c:pt>
                      <c:pt idx="1">
                        <c:v>0</c:v>
                      </c:pt>
                      <c:pt idx="2">
                        <c:v>0</c:v>
                      </c:pt>
                      <c:pt idx="3">
                        <c:v>0</c:v>
                      </c:pt>
                    </c:numCache>
                  </c:numRef>
                </c:val>
                <c:extLst>
                  <c:ext xmlns:c16="http://schemas.microsoft.com/office/drawing/2014/chart" uri="{C3380CC4-5D6E-409C-BE32-E72D297353CC}">
                    <c16:uniqueId val="{00000003-B687-4A26-B240-61CA9D4FA7D1}"/>
                  </c:ext>
                </c:extLst>
              </c15:ser>
            </c15:filteredRadarSeries>
          </c:ext>
        </c:extLst>
      </c:radarChart>
      <c:catAx>
        <c:axId val="49675648"/>
        <c:scaling>
          <c:orientation val="minMax"/>
        </c:scaling>
        <c:axPos val="b"/>
        <c:numFmt formatCode="General" sourceLinked="1"/>
        <c:majorTickMark val="none"/>
        <c:tickLblPos val="none"/>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0357376"/>
        <c:crosses val="autoZero"/>
        <c:auto val="1"/>
        <c:lblAlgn val="ctr"/>
        <c:lblOffset val="100"/>
      </c:catAx>
      <c:valAx>
        <c:axId val="50357376"/>
        <c:scaling>
          <c:orientation val="minMax"/>
        </c:scaling>
        <c:axPos val="l"/>
        <c:majorGridlines>
          <c:spPr>
            <a:ln w="9525" cap="flat" cmpd="sng" algn="ctr">
              <a:solidFill>
                <a:schemeClr val="tx2">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9675648"/>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4459F2-F347-4EC3-82A0-9181DE8CE1DB}" type="doc">
      <dgm:prSet loTypeId="urn:microsoft.com/office/officeart/2005/8/layout/hProcess11" loCatId="process" qsTypeId="urn:microsoft.com/office/officeart/2005/8/quickstyle/3d9" qsCatId="3D" csTypeId="urn:microsoft.com/office/officeart/2005/8/colors/accent1_2" csCatId="accent1" phldr="1"/>
      <dgm:spPr/>
    </dgm:pt>
    <dgm:pt modelId="{24AB3B03-4799-4A03-90E2-53E21002E9C5}">
      <dgm:prSet phldrT="[Text]"/>
      <dgm:spPr/>
      <dgm:t>
        <a:bodyPr/>
        <a:lstStyle/>
        <a:p>
          <a:r>
            <a:rPr lang="es-DO" dirty="0"/>
            <a:t>2010</a:t>
          </a:r>
          <a:endParaRPr lang="en-US" dirty="0"/>
        </a:p>
      </dgm:t>
    </dgm:pt>
    <dgm:pt modelId="{28422BE4-0D50-44A1-9045-E09612441086}" type="parTrans" cxnId="{637ECEAA-C49C-4F8E-BFEE-DDC216622392}">
      <dgm:prSet/>
      <dgm:spPr/>
      <dgm:t>
        <a:bodyPr/>
        <a:lstStyle/>
        <a:p>
          <a:endParaRPr lang="en-US"/>
        </a:p>
      </dgm:t>
    </dgm:pt>
    <dgm:pt modelId="{6DC47B68-D786-4725-97DA-7CE565DAF9F9}" type="sibTrans" cxnId="{637ECEAA-C49C-4F8E-BFEE-DDC216622392}">
      <dgm:prSet/>
      <dgm:spPr/>
      <dgm:t>
        <a:bodyPr/>
        <a:lstStyle/>
        <a:p>
          <a:endParaRPr lang="en-US"/>
        </a:p>
      </dgm:t>
    </dgm:pt>
    <dgm:pt modelId="{B6486EED-A893-4FEA-82F7-79D7F57644D8}">
      <dgm:prSet phldrT="[Text]"/>
      <dgm:spPr/>
      <dgm:t>
        <a:bodyPr/>
        <a:lstStyle/>
        <a:p>
          <a:r>
            <a:rPr lang="en-US" dirty="0"/>
            <a:t>2007</a:t>
          </a:r>
        </a:p>
      </dgm:t>
    </dgm:pt>
    <dgm:pt modelId="{B3146A79-B3C7-4B4A-9D3F-F84D2F4F0052}" type="parTrans" cxnId="{9C788654-A9A3-4454-9219-4862601A39DC}">
      <dgm:prSet/>
      <dgm:spPr/>
      <dgm:t>
        <a:bodyPr/>
        <a:lstStyle/>
        <a:p>
          <a:endParaRPr lang="en-US"/>
        </a:p>
      </dgm:t>
    </dgm:pt>
    <dgm:pt modelId="{CDF04B6B-2DE1-478B-ACFB-50ED28191815}" type="sibTrans" cxnId="{9C788654-A9A3-4454-9219-4862601A39DC}">
      <dgm:prSet/>
      <dgm:spPr/>
      <dgm:t>
        <a:bodyPr/>
        <a:lstStyle/>
        <a:p>
          <a:endParaRPr lang="en-US"/>
        </a:p>
      </dgm:t>
    </dgm:pt>
    <dgm:pt modelId="{E10A94B4-D2FB-4B6A-9D38-A8CBBF630F83}">
      <dgm:prSet phldrT="[Text]"/>
      <dgm:spPr/>
      <dgm:t>
        <a:bodyPr/>
        <a:lstStyle/>
        <a:p>
          <a:r>
            <a:rPr lang="es-DO" dirty="0"/>
            <a:t>2012</a:t>
          </a:r>
        </a:p>
        <a:p>
          <a:endParaRPr lang="en-US" dirty="0"/>
        </a:p>
      </dgm:t>
    </dgm:pt>
    <dgm:pt modelId="{46E87A76-5C9E-49CF-9D03-BB073CB81594}" type="sibTrans" cxnId="{E1A1EBA7-3981-4AA5-B53D-90ABD4D58745}">
      <dgm:prSet/>
      <dgm:spPr/>
      <dgm:t>
        <a:bodyPr/>
        <a:lstStyle/>
        <a:p>
          <a:endParaRPr lang="en-US"/>
        </a:p>
      </dgm:t>
    </dgm:pt>
    <dgm:pt modelId="{B5B804C7-18D9-4D8C-80B5-F08EBF1E8FBB}" type="parTrans" cxnId="{E1A1EBA7-3981-4AA5-B53D-90ABD4D58745}">
      <dgm:prSet/>
      <dgm:spPr/>
      <dgm:t>
        <a:bodyPr/>
        <a:lstStyle/>
        <a:p>
          <a:endParaRPr lang="en-US"/>
        </a:p>
      </dgm:t>
    </dgm:pt>
    <dgm:pt modelId="{5383FA01-74A8-4B4D-B12A-D2835A93CF4E}" type="pres">
      <dgm:prSet presAssocID="{134459F2-F347-4EC3-82A0-9181DE8CE1DB}" presName="Name0" presStyleCnt="0">
        <dgm:presLayoutVars>
          <dgm:dir/>
          <dgm:resizeHandles val="exact"/>
        </dgm:presLayoutVars>
      </dgm:prSet>
      <dgm:spPr/>
    </dgm:pt>
    <dgm:pt modelId="{92CD869C-EAB7-4C72-997B-430A3C2BDE23}" type="pres">
      <dgm:prSet presAssocID="{134459F2-F347-4EC3-82A0-9181DE8CE1DB}" presName="arrow" presStyleLbl="bgShp" presStyleIdx="0" presStyleCnt="1"/>
      <dgm:spPr/>
    </dgm:pt>
    <dgm:pt modelId="{76D1B4C5-554C-45A2-996A-57D95F97EF78}" type="pres">
      <dgm:prSet presAssocID="{134459F2-F347-4EC3-82A0-9181DE8CE1DB}" presName="points" presStyleCnt="0"/>
      <dgm:spPr/>
    </dgm:pt>
    <dgm:pt modelId="{53E6CE6B-2BAA-4E7F-AC9D-9BA4285B5D65}" type="pres">
      <dgm:prSet presAssocID="{B6486EED-A893-4FEA-82F7-79D7F57644D8}" presName="compositeA" presStyleCnt="0"/>
      <dgm:spPr/>
    </dgm:pt>
    <dgm:pt modelId="{B3F1C36C-10E1-4871-981D-1CBB163556F4}" type="pres">
      <dgm:prSet presAssocID="{B6486EED-A893-4FEA-82F7-79D7F57644D8}" presName="textA" presStyleLbl="revTx" presStyleIdx="0" presStyleCnt="3">
        <dgm:presLayoutVars>
          <dgm:bulletEnabled val="1"/>
        </dgm:presLayoutVars>
      </dgm:prSet>
      <dgm:spPr/>
      <dgm:t>
        <a:bodyPr/>
        <a:lstStyle/>
        <a:p>
          <a:endParaRPr lang="en-US"/>
        </a:p>
      </dgm:t>
    </dgm:pt>
    <dgm:pt modelId="{EA394AE8-BBF7-4C61-A3C2-2E13F041FF7A}" type="pres">
      <dgm:prSet presAssocID="{B6486EED-A893-4FEA-82F7-79D7F57644D8}" presName="circleA" presStyleLbl="node1" presStyleIdx="0" presStyleCnt="3"/>
      <dgm:spPr/>
    </dgm:pt>
    <dgm:pt modelId="{12947E79-4820-4087-99EC-F6C2E7F8C82C}" type="pres">
      <dgm:prSet presAssocID="{B6486EED-A893-4FEA-82F7-79D7F57644D8}" presName="spaceA" presStyleCnt="0"/>
      <dgm:spPr/>
    </dgm:pt>
    <dgm:pt modelId="{AB3542CC-9503-473A-B623-E283B0CA196E}" type="pres">
      <dgm:prSet presAssocID="{CDF04B6B-2DE1-478B-ACFB-50ED28191815}" presName="space" presStyleCnt="0"/>
      <dgm:spPr/>
    </dgm:pt>
    <dgm:pt modelId="{EE06E1B9-0448-4BD6-BE60-AA39CF6C340E}" type="pres">
      <dgm:prSet presAssocID="{24AB3B03-4799-4A03-90E2-53E21002E9C5}" presName="compositeB" presStyleCnt="0"/>
      <dgm:spPr/>
    </dgm:pt>
    <dgm:pt modelId="{1E8C180C-66FD-46FF-A119-E83CEBD089AF}" type="pres">
      <dgm:prSet presAssocID="{24AB3B03-4799-4A03-90E2-53E21002E9C5}" presName="textB" presStyleLbl="revTx" presStyleIdx="1" presStyleCnt="3">
        <dgm:presLayoutVars>
          <dgm:bulletEnabled val="1"/>
        </dgm:presLayoutVars>
      </dgm:prSet>
      <dgm:spPr/>
      <dgm:t>
        <a:bodyPr/>
        <a:lstStyle/>
        <a:p>
          <a:endParaRPr lang="en-US"/>
        </a:p>
      </dgm:t>
    </dgm:pt>
    <dgm:pt modelId="{18865A44-F358-4226-88A8-55ACCD76D8EF}" type="pres">
      <dgm:prSet presAssocID="{24AB3B03-4799-4A03-90E2-53E21002E9C5}" presName="circleB" presStyleLbl="node1" presStyleIdx="1" presStyleCnt="3"/>
      <dgm:spPr/>
    </dgm:pt>
    <dgm:pt modelId="{44948A5C-B87D-480C-9F0A-B761345C082F}" type="pres">
      <dgm:prSet presAssocID="{24AB3B03-4799-4A03-90E2-53E21002E9C5}" presName="spaceB" presStyleCnt="0"/>
      <dgm:spPr/>
    </dgm:pt>
    <dgm:pt modelId="{6C73DB78-C09F-49CF-9837-CBE03A11810C}" type="pres">
      <dgm:prSet presAssocID="{6DC47B68-D786-4725-97DA-7CE565DAF9F9}" presName="space" presStyleCnt="0"/>
      <dgm:spPr/>
    </dgm:pt>
    <dgm:pt modelId="{1517CD1E-952F-457D-BEED-8BC576DF7BE2}" type="pres">
      <dgm:prSet presAssocID="{E10A94B4-D2FB-4B6A-9D38-A8CBBF630F83}" presName="compositeA" presStyleCnt="0"/>
      <dgm:spPr/>
    </dgm:pt>
    <dgm:pt modelId="{2236BCA6-9D40-4FB3-9D16-E39B9D72988E}" type="pres">
      <dgm:prSet presAssocID="{E10A94B4-D2FB-4B6A-9D38-A8CBBF630F83}" presName="textA" presStyleLbl="revTx" presStyleIdx="2" presStyleCnt="3">
        <dgm:presLayoutVars>
          <dgm:bulletEnabled val="1"/>
        </dgm:presLayoutVars>
      </dgm:prSet>
      <dgm:spPr/>
      <dgm:t>
        <a:bodyPr/>
        <a:lstStyle/>
        <a:p>
          <a:endParaRPr lang="en-US"/>
        </a:p>
      </dgm:t>
    </dgm:pt>
    <dgm:pt modelId="{062CEE06-BDF0-453F-9E91-A9EF702FAD2A}" type="pres">
      <dgm:prSet presAssocID="{E10A94B4-D2FB-4B6A-9D38-A8CBBF630F83}" presName="circleA" presStyleLbl="node1" presStyleIdx="2" presStyleCnt="3"/>
      <dgm:spPr/>
    </dgm:pt>
    <dgm:pt modelId="{77E1310E-7946-419B-9853-71345567AF97}" type="pres">
      <dgm:prSet presAssocID="{E10A94B4-D2FB-4B6A-9D38-A8CBBF630F83}" presName="spaceA" presStyleCnt="0"/>
      <dgm:spPr/>
    </dgm:pt>
  </dgm:ptLst>
  <dgm:cxnLst>
    <dgm:cxn modelId="{E1A1EBA7-3981-4AA5-B53D-90ABD4D58745}" srcId="{134459F2-F347-4EC3-82A0-9181DE8CE1DB}" destId="{E10A94B4-D2FB-4B6A-9D38-A8CBBF630F83}" srcOrd="2" destOrd="0" parTransId="{B5B804C7-18D9-4D8C-80B5-F08EBF1E8FBB}" sibTransId="{46E87A76-5C9E-49CF-9D03-BB073CB81594}"/>
    <dgm:cxn modelId="{B0936585-F816-41EA-92E3-5BB8188F64CC}" type="presOf" srcId="{134459F2-F347-4EC3-82A0-9181DE8CE1DB}" destId="{5383FA01-74A8-4B4D-B12A-D2835A93CF4E}" srcOrd="0" destOrd="0" presId="urn:microsoft.com/office/officeart/2005/8/layout/hProcess11"/>
    <dgm:cxn modelId="{49CE9CDA-4DF1-422D-A934-71740506AFDF}" type="presOf" srcId="{E10A94B4-D2FB-4B6A-9D38-A8CBBF630F83}" destId="{2236BCA6-9D40-4FB3-9D16-E39B9D72988E}" srcOrd="0" destOrd="0" presId="urn:microsoft.com/office/officeart/2005/8/layout/hProcess11"/>
    <dgm:cxn modelId="{F79D650D-F2C1-4304-A588-57F09533AF84}" type="presOf" srcId="{24AB3B03-4799-4A03-90E2-53E21002E9C5}" destId="{1E8C180C-66FD-46FF-A119-E83CEBD089AF}" srcOrd="0" destOrd="0" presId="urn:microsoft.com/office/officeart/2005/8/layout/hProcess11"/>
    <dgm:cxn modelId="{9C788654-A9A3-4454-9219-4862601A39DC}" srcId="{134459F2-F347-4EC3-82A0-9181DE8CE1DB}" destId="{B6486EED-A893-4FEA-82F7-79D7F57644D8}" srcOrd="0" destOrd="0" parTransId="{B3146A79-B3C7-4B4A-9D3F-F84D2F4F0052}" sibTransId="{CDF04B6B-2DE1-478B-ACFB-50ED28191815}"/>
    <dgm:cxn modelId="{C1F09022-2490-41DD-A0C8-663847E90360}" type="presOf" srcId="{B6486EED-A893-4FEA-82F7-79D7F57644D8}" destId="{B3F1C36C-10E1-4871-981D-1CBB163556F4}" srcOrd="0" destOrd="0" presId="urn:microsoft.com/office/officeart/2005/8/layout/hProcess11"/>
    <dgm:cxn modelId="{637ECEAA-C49C-4F8E-BFEE-DDC216622392}" srcId="{134459F2-F347-4EC3-82A0-9181DE8CE1DB}" destId="{24AB3B03-4799-4A03-90E2-53E21002E9C5}" srcOrd="1" destOrd="0" parTransId="{28422BE4-0D50-44A1-9045-E09612441086}" sibTransId="{6DC47B68-D786-4725-97DA-7CE565DAF9F9}"/>
    <dgm:cxn modelId="{F18320FB-2005-4D64-A578-5BFD80AA4116}" type="presParOf" srcId="{5383FA01-74A8-4B4D-B12A-D2835A93CF4E}" destId="{92CD869C-EAB7-4C72-997B-430A3C2BDE23}" srcOrd="0" destOrd="0" presId="urn:microsoft.com/office/officeart/2005/8/layout/hProcess11"/>
    <dgm:cxn modelId="{121BC430-7207-4A91-BDD4-D2FDCF19F10C}" type="presParOf" srcId="{5383FA01-74A8-4B4D-B12A-D2835A93CF4E}" destId="{76D1B4C5-554C-45A2-996A-57D95F97EF78}" srcOrd="1" destOrd="0" presId="urn:microsoft.com/office/officeart/2005/8/layout/hProcess11"/>
    <dgm:cxn modelId="{252B7CDB-B803-4401-B824-A1C82D7CA5A4}" type="presParOf" srcId="{76D1B4C5-554C-45A2-996A-57D95F97EF78}" destId="{53E6CE6B-2BAA-4E7F-AC9D-9BA4285B5D65}" srcOrd="0" destOrd="0" presId="urn:microsoft.com/office/officeart/2005/8/layout/hProcess11"/>
    <dgm:cxn modelId="{43FB4BFA-EEDC-4659-B1A0-F0FA0375BB80}" type="presParOf" srcId="{53E6CE6B-2BAA-4E7F-AC9D-9BA4285B5D65}" destId="{B3F1C36C-10E1-4871-981D-1CBB163556F4}" srcOrd="0" destOrd="0" presId="urn:microsoft.com/office/officeart/2005/8/layout/hProcess11"/>
    <dgm:cxn modelId="{742B7F38-EE14-48D7-8EFF-9FF9B4A73B53}" type="presParOf" srcId="{53E6CE6B-2BAA-4E7F-AC9D-9BA4285B5D65}" destId="{EA394AE8-BBF7-4C61-A3C2-2E13F041FF7A}" srcOrd="1" destOrd="0" presId="urn:microsoft.com/office/officeart/2005/8/layout/hProcess11"/>
    <dgm:cxn modelId="{7529B5D7-9C1C-47A1-B9BF-02513007FA6C}" type="presParOf" srcId="{53E6CE6B-2BAA-4E7F-AC9D-9BA4285B5D65}" destId="{12947E79-4820-4087-99EC-F6C2E7F8C82C}" srcOrd="2" destOrd="0" presId="urn:microsoft.com/office/officeart/2005/8/layout/hProcess11"/>
    <dgm:cxn modelId="{83B9EEB5-C6A7-4CB3-9B9F-B16E36068BA5}" type="presParOf" srcId="{76D1B4C5-554C-45A2-996A-57D95F97EF78}" destId="{AB3542CC-9503-473A-B623-E283B0CA196E}" srcOrd="1" destOrd="0" presId="urn:microsoft.com/office/officeart/2005/8/layout/hProcess11"/>
    <dgm:cxn modelId="{09238FC1-8DF4-4AD8-8546-A148F4CED41D}" type="presParOf" srcId="{76D1B4C5-554C-45A2-996A-57D95F97EF78}" destId="{EE06E1B9-0448-4BD6-BE60-AA39CF6C340E}" srcOrd="2" destOrd="0" presId="urn:microsoft.com/office/officeart/2005/8/layout/hProcess11"/>
    <dgm:cxn modelId="{F31CC78D-C7F0-4AD0-A1BE-E3D797597223}" type="presParOf" srcId="{EE06E1B9-0448-4BD6-BE60-AA39CF6C340E}" destId="{1E8C180C-66FD-46FF-A119-E83CEBD089AF}" srcOrd="0" destOrd="0" presId="urn:microsoft.com/office/officeart/2005/8/layout/hProcess11"/>
    <dgm:cxn modelId="{C16F246D-690D-44A0-90EA-F19BA68C0116}" type="presParOf" srcId="{EE06E1B9-0448-4BD6-BE60-AA39CF6C340E}" destId="{18865A44-F358-4226-88A8-55ACCD76D8EF}" srcOrd="1" destOrd="0" presId="urn:microsoft.com/office/officeart/2005/8/layout/hProcess11"/>
    <dgm:cxn modelId="{AA652E13-41C8-4DD0-8E01-02F1E68701E8}" type="presParOf" srcId="{EE06E1B9-0448-4BD6-BE60-AA39CF6C340E}" destId="{44948A5C-B87D-480C-9F0A-B761345C082F}" srcOrd="2" destOrd="0" presId="urn:microsoft.com/office/officeart/2005/8/layout/hProcess11"/>
    <dgm:cxn modelId="{97ACE285-83B4-4683-A9CD-E2EA29AE7F9F}" type="presParOf" srcId="{76D1B4C5-554C-45A2-996A-57D95F97EF78}" destId="{6C73DB78-C09F-49CF-9837-CBE03A11810C}" srcOrd="3" destOrd="0" presId="urn:microsoft.com/office/officeart/2005/8/layout/hProcess11"/>
    <dgm:cxn modelId="{AE9676FB-4CA2-4EFD-9BCA-998A1689065A}" type="presParOf" srcId="{76D1B4C5-554C-45A2-996A-57D95F97EF78}" destId="{1517CD1E-952F-457D-BEED-8BC576DF7BE2}" srcOrd="4" destOrd="0" presId="urn:microsoft.com/office/officeart/2005/8/layout/hProcess11"/>
    <dgm:cxn modelId="{70BBD24D-13C7-4B5E-89DC-6F5BBD6F80A9}" type="presParOf" srcId="{1517CD1E-952F-457D-BEED-8BC576DF7BE2}" destId="{2236BCA6-9D40-4FB3-9D16-E39B9D72988E}" srcOrd="0" destOrd="0" presId="urn:microsoft.com/office/officeart/2005/8/layout/hProcess11"/>
    <dgm:cxn modelId="{FFFCBF24-A67C-4E23-90E8-A5740B3FC1AB}" type="presParOf" srcId="{1517CD1E-952F-457D-BEED-8BC576DF7BE2}" destId="{062CEE06-BDF0-453F-9E91-A9EF702FAD2A}" srcOrd="1" destOrd="0" presId="urn:microsoft.com/office/officeart/2005/8/layout/hProcess11"/>
    <dgm:cxn modelId="{82A19511-5D37-4CA1-A88F-99D8B8175FA2}" type="presParOf" srcId="{1517CD1E-952F-457D-BEED-8BC576DF7BE2}" destId="{77E1310E-7946-419B-9853-71345567AF97}" srcOrd="2" destOrd="0" presId="urn:microsoft.com/office/officeart/2005/8/layout/hProcess1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4459F2-F347-4EC3-82A0-9181DE8CE1D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24AB3B03-4799-4A03-90E2-53E21002E9C5}">
      <dgm:prSet phldrT="[Text]"/>
      <dgm:spPr>
        <a:solidFill>
          <a:schemeClr val="accent2">
            <a:lumMod val="50000"/>
          </a:schemeClr>
        </a:solidFill>
      </dgm:spPr>
      <dgm:t>
        <a:bodyPr/>
        <a:lstStyle/>
        <a:p>
          <a:r>
            <a:rPr lang="es-DO" dirty="0"/>
            <a:t>2014</a:t>
          </a:r>
          <a:endParaRPr lang="en-US" dirty="0"/>
        </a:p>
      </dgm:t>
    </dgm:pt>
    <dgm:pt modelId="{28422BE4-0D50-44A1-9045-E09612441086}" type="parTrans" cxnId="{637ECEAA-C49C-4F8E-BFEE-DDC216622392}">
      <dgm:prSet/>
      <dgm:spPr/>
      <dgm:t>
        <a:bodyPr/>
        <a:lstStyle/>
        <a:p>
          <a:endParaRPr lang="en-US"/>
        </a:p>
      </dgm:t>
    </dgm:pt>
    <dgm:pt modelId="{6DC47B68-D786-4725-97DA-7CE565DAF9F9}" type="sibTrans" cxnId="{637ECEAA-C49C-4F8E-BFEE-DDC216622392}">
      <dgm:prSet/>
      <dgm:spPr/>
      <dgm:t>
        <a:bodyPr/>
        <a:lstStyle/>
        <a:p>
          <a:endParaRPr lang="en-US"/>
        </a:p>
      </dgm:t>
    </dgm:pt>
    <dgm:pt modelId="{6219B146-A9C4-4661-B65C-06D41A73CD6B}">
      <dgm:prSet phldrT="[Text]"/>
      <dgm:spPr>
        <a:solidFill>
          <a:schemeClr val="accent2">
            <a:lumMod val="50000"/>
          </a:schemeClr>
        </a:solidFill>
      </dgm:spPr>
      <dgm:t>
        <a:bodyPr/>
        <a:lstStyle/>
        <a:p>
          <a:r>
            <a:rPr lang="es-DO" dirty="0"/>
            <a:t>2015</a:t>
          </a:r>
        </a:p>
        <a:p>
          <a:endParaRPr lang="en-US" dirty="0"/>
        </a:p>
      </dgm:t>
    </dgm:pt>
    <dgm:pt modelId="{9D3CCB5C-364F-4465-AE93-DFB307BE79CA}" type="parTrans" cxnId="{96D006CD-ECD7-487F-8E69-5E9E38B92C7B}">
      <dgm:prSet/>
      <dgm:spPr/>
      <dgm:t>
        <a:bodyPr/>
        <a:lstStyle/>
        <a:p>
          <a:endParaRPr lang="en-US"/>
        </a:p>
      </dgm:t>
    </dgm:pt>
    <dgm:pt modelId="{99760D50-138C-47C3-9713-95538E5E08F3}" type="sibTrans" cxnId="{96D006CD-ECD7-487F-8E69-5E9E38B92C7B}">
      <dgm:prSet/>
      <dgm:spPr/>
      <dgm:t>
        <a:bodyPr/>
        <a:lstStyle/>
        <a:p>
          <a:endParaRPr lang="en-US"/>
        </a:p>
      </dgm:t>
    </dgm:pt>
    <dgm:pt modelId="{4AC03EB6-ABAC-489E-ADBF-3A8BA9441819}">
      <dgm:prSet/>
      <dgm:spPr>
        <a:solidFill>
          <a:schemeClr val="accent2">
            <a:lumMod val="50000"/>
          </a:schemeClr>
        </a:solidFill>
      </dgm:spPr>
      <dgm:t>
        <a:bodyPr/>
        <a:lstStyle/>
        <a:p>
          <a:r>
            <a:rPr lang="es-DO" dirty="0"/>
            <a:t>2016</a:t>
          </a:r>
          <a:endParaRPr lang="en-US" dirty="0"/>
        </a:p>
      </dgm:t>
    </dgm:pt>
    <dgm:pt modelId="{E28CF6F2-01A7-4606-852C-AE4CB9615B89}" type="parTrans" cxnId="{3894E589-FB0A-4393-956C-AF5A9F273B6B}">
      <dgm:prSet/>
      <dgm:spPr/>
      <dgm:t>
        <a:bodyPr/>
        <a:lstStyle/>
        <a:p>
          <a:endParaRPr lang="en-US"/>
        </a:p>
      </dgm:t>
    </dgm:pt>
    <dgm:pt modelId="{AE1777E8-A724-4082-8E20-5113C60FF64A}" type="sibTrans" cxnId="{3894E589-FB0A-4393-956C-AF5A9F273B6B}">
      <dgm:prSet/>
      <dgm:spPr/>
      <dgm:t>
        <a:bodyPr/>
        <a:lstStyle/>
        <a:p>
          <a:endParaRPr lang="en-US"/>
        </a:p>
      </dgm:t>
    </dgm:pt>
    <dgm:pt modelId="{9C6D27D9-429F-4A8B-8150-2127243FB47D}">
      <dgm:prSet phldrT="[Text]" custT="1"/>
      <dgm:spPr>
        <a:ln>
          <a:solidFill>
            <a:schemeClr val="bg2">
              <a:lumMod val="75000"/>
            </a:schemeClr>
          </a:solidFill>
        </a:ln>
      </dgm:spPr>
      <dgm:t>
        <a:bodyPr/>
        <a:lstStyle/>
        <a:p>
          <a:r>
            <a:rPr lang="es-DO" sz="1400" dirty="0" err="1">
              <a:solidFill>
                <a:schemeClr val="tx2"/>
              </a:solidFill>
            </a:rPr>
            <a:t>Technical</a:t>
          </a:r>
          <a:r>
            <a:rPr lang="es-DO" sz="1400" dirty="0">
              <a:solidFill>
                <a:schemeClr val="tx2"/>
              </a:solidFill>
            </a:rPr>
            <a:t> </a:t>
          </a:r>
          <a:r>
            <a:rPr lang="es-DO" sz="1400" dirty="0" err="1">
              <a:solidFill>
                <a:schemeClr val="tx2"/>
              </a:solidFill>
            </a:rPr>
            <a:t>Assistance</a:t>
          </a:r>
          <a:r>
            <a:rPr lang="es-DO" sz="1400" dirty="0">
              <a:solidFill>
                <a:schemeClr val="tx2"/>
              </a:solidFill>
            </a:rPr>
            <a:t>  </a:t>
          </a:r>
          <a:r>
            <a:rPr lang="es-DO" sz="1400" dirty="0" err="1">
              <a:solidFill>
                <a:schemeClr val="tx2"/>
              </a:solidFill>
            </a:rPr>
            <a:t>requested</a:t>
          </a:r>
          <a:r>
            <a:rPr lang="es-DO" sz="1400" dirty="0">
              <a:solidFill>
                <a:schemeClr val="tx2"/>
              </a:solidFill>
            </a:rPr>
            <a:t> </a:t>
          </a:r>
          <a:r>
            <a:rPr lang="es-DO" sz="1400" dirty="0" err="1">
              <a:solidFill>
                <a:schemeClr val="tx2"/>
              </a:solidFill>
            </a:rPr>
            <a:t>by</a:t>
          </a:r>
          <a:r>
            <a:rPr lang="es-DO" sz="1400" dirty="0">
              <a:solidFill>
                <a:schemeClr val="tx2"/>
              </a:solidFill>
            </a:rPr>
            <a:t> </a:t>
          </a:r>
          <a:r>
            <a:rPr lang="es-DO" sz="1400" dirty="0" err="1">
              <a:solidFill>
                <a:schemeClr val="tx2"/>
              </a:solidFill>
            </a:rPr>
            <a:t>the</a:t>
          </a:r>
          <a:r>
            <a:rPr lang="es-DO" sz="1400" dirty="0">
              <a:solidFill>
                <a:schemeClr val="tx2"/>
              </a:solidFill>
            </a:rPr>
            <a:t> </a:t>
          </a:r>
          <a:r>
            <a:rPr lang="es-DO" sz="1400" dirty="0" err="1">
              <a:solidFill>
                <a:schemeClr val="tx2"/>
              </a:solidFill>
            </a:rPr>
            <a:t>Ministry</a:t>
          </a:r>
          <a:r>
            <a:rPr lang="es-DO" sz="1400" dirty="0">
              <a:solidFill>
                <a:schemeClr val="tx2"/>
              </a:solidFill>
            </a:rPr>
            <a:t> of </a:t>
          </a:r>
          <a:r>
            <a:rPr lang="es-DO" sz="1400" dirty="0" err="1">
              <a:solidFill>
                <a:schemeClr val="tx2"/>
              </a:solidFill>
            </a:rPr>
            <a:t>Women</a:t>
          </a:r>
          <a:r>
            <a:rPr lang="es-DO" sz="1400" dirty="0">
              <a:solidFill>
                <a:schemeClr val="tx2"/>
              </a:solidFill>
            </a:rPr>
            <a:t> to </a:t>
          </a:r>
          <a:r>
            <a:rPr lang="es-DO" sz="1400" dirty="0" err="1">
              <a:solidFill>
                <a:schemeClr val="tx2"/>
              </a:solidFill>
            </a:rPr>
            <a:t>the</a:t>
          </a:r>
          <a:r>
            <a:rPr lang="es-DO" sz="1400" dirty="0">
              <a:solidFill>
                <a:schemeClr val="tx2"/>
              </a:solidFill>
            </a:rPr>
            <a:t> UN-</a:t>
          </a:r>
          <a:r>
            <a:rPr lang="es-DO" sz="1400" dirty="0" err="1">
              <a:solidFill>
                <a:schemeClr val="tx2"/>
              </a:solidFill>
            </a:rPr>
            <a:t>Women</a:t>
          </a:r>
          <a:r>
            <a:rPr lang="es-DO" sz="1400" dirty="0">
              <a:solidFill>
                <a:schemeClr val="tx2"/>
              </a:solidFill>
            </a:rPr>
            <a:t> </a:t>
          </a:r>
          <a:r>
            <a:rPr lang="es-DO" sz="1400" dirty="0" err="1">
              <a:solidFill>
                <a:schemeClr val="tx2"/>
              </a:solidFill>
            </a:rPr>
            <a:t>National</a:t>
          </a:r>
          <a:r>
            <a:rPr lang="es-DO" sz="1400" dirty="0">
              <a:solidFill>
                <a:schemeClr val="tx2"/>
              </a:solidFill>
            </a:rPr>
            <a:t> Office</a:t>
          </a:r>
          <a:endParaRPr lang="en-US" sz="1400" dirty="0">
            <a:solidFill>
              <a:schemeClr val="tx2"/>
            </a:solidFill>
          </a:endParaRPr>
        </a:p>
      </dgm:t>
    </dgm:pt>
    <dgm:pt modelId="{B507F2B1-AF8A-48FB-A4D8-2357038DF18D}" type="parTrans" cxnId="{8C023247-B053-4486-976E-EDF4E1FF5D0D}">
      <dgm:prSet/>
      <dgm:spPr/>
      <dgm:t>
        <a:bodyPr/>
        <a:lstStyle/>
        <a:p>
          <a:endParaRPr lang="en-US"/>
        </a:p>
      </dgm:t>
    </dgm:pt>
    <dgm:pt modelId="{CE57B310-5F02-47F6-B8B7-67F10B719C4F}" type="sibTrans" cxnId="{8C023247-B053-4486-976E-EDF4E1FF5D0D}">
      <dgm:prSet/>
      <dgm:spPr/>
      <dgm:t>
        <a:bodyPr/>
        <a:lstStyle/>
        <a:p>
          <a:endParaRPr lang="en-US"/>
        </a:p>
      </dgm:t>
    </dgm:pt>
    <dgm:pt modelId="{2DD4D28E-6AA0-456A-93AB-8A5407DC8BAA}">
      <dgm:prSet custT="1"/>
      <dgm:spPr>
        <a:ln>
          <a:solidFill>
            <a:schemeClr val="bg2">
              <a:lumMod val="75000"/>
            </a:schemeClr>
          </a:solidFill>
        </a:ln>
      </dgm:spPr>
      <dgm:t>
        <a:bodyPr/>
        <a:lstStyle/>
        <a:p>
          <a:r>
            <a:rPr lang="es-DO" sz="1400" dirty="0" err="1">
              <a:solidFill>
                <a:schemeClr val="tx2"/>
              </a:solidFill>
            </a:rPr>
            <a:t>Interinstitutional</a:t>
          </a:r>
          <a:r>
            <a:rPr lang="es-DO" sz="1400" dirty="0">
              <a:solidFill>
                <a:schemeClr val="tx2"/>
              </a:solidFill>
            </a:rPr>
            <a:t> </a:t>
          </a:r>
          <a:r>
            <a:rPr lang="es-DO" sz="1400" dirty="0" err="1">
              <a:solidFill>
                <a:schemeClr val="tx2"/>
              </a:solidFill>
            </a:rPr>
            <a:t>coordination</a:t>
          </a:r>
          <a:r>
            <a:rPr lang="es-DO" sz="1400" dirty="0">
              <a:solidFill>
                <a:schemeClr val="tx2"/>
              </a:solidFill>
            </a:rPr>
            <a:t> </a:t>
          </a:r>
          <a:r>
            <a:rPr lang="es-DO" sz="1400" dirty="0" err="1">
              <a:solidFill>
                <a:schemeClr val="tx2"/>
              </a:solidFill>
            </a:rPr>
            <a:t>between</a:t>
          </a:r>
          <a:r>
            <a:rPr lang="es-DO" sz="1400" dirty="0">
              <a:solidFill>
                <a:schemeClr val="tx2"/>
              </a:solidFill>
            </a:rPr>
            <a:t> MMUJER, MEPYD and </a:t>
          </a:r>
          <a:r>
            <a:rPr lang="es-DO" sz="1400" dirty="0" err="1">
              <a:solidFill>
                <a:schemeClr val="tx2"/>
              </a:solidFill>
            </a:rPr>
            <a:t>the</a:t>
          </a:r>
          <a:r>
            <a:rPr lang="es-DO" sz="1400" b="0" dirty="0">
              <a:solidFill>
                <a:schemeClr val="tx2"/>
              </a:solidFill>
            </a:rPr>
            <a:t> Budget </a:t>
          </a:r>
          <a:r>
            <a:rPr lang="en-US" sz="1400" b="0" dirty="0">
              <a:solidFill>
                <a:schemeClr val="tx2"/>
              </a:solidFill>
            </a:rPr>
            <a:t>Directorate-General  </a:t>
          </a:r>
          <a:endParaRPr lang="en-US" sz="1400" dirty="0">
            <a:solidFill>
              <a:schemeClr val="tx2"/>
            </a:solidFill>
          </a:endParaRPr>
        </a:p>
      </dgm:t>
    </dgm:pt>
    <dgm:pt modelId="{BCC92B8B-ECF9-401E-A816-6D8F2FD720E0}" type="parTrans" cxnId="{B53540B3-E694-4F8B-9A4B-B1D4014EF5D7}">
      <dgm:prSet/>
      <dgm:spPr/>
      <dgm:t>
        <a:bodyPr/>
        <a:lstStyle/>
        <a:p>
          <a:endParaRPr lang="en-US"/>
        </a:p>
      </dgm:t>
    </dgm:pt>
    <dgm:pt modelId="{7EEA319C-66BE-45EE-B668-BC4747C42852}" type="sibTrans" cxnId="{B53540B3-E694-4F8B-9A4B-B1D4014EF5D7}">
      <dgm:prSet/>
      <dgm:spPr/>
      <dgm:t>
        <a:bodyPr/>
        <a:lstStyle/>
        <a:p>
          <a:endParaRPr lang="en-US"/>
        </a:p>
      </dgm:t>
    </dgm:pt>
    <dgm:pt modelId="{364EBD98-3CD1-462C-ABDF-AA5D7DF3B6B0}">
      <dgm:prSet/>
      <dgm:spPr>
        <a:ln>
          <a:solidFill>
            <a:schemeClr val="bg2">
              <a:lumMod val="75000"/>
            </a:schemeClr>
          </a:solidFill>
        </a:ln>
      </dgm:spPr>
      <dgm:t>
        <a:bodyPr/>
        <a:lstStyle/>
        <a:p>
          <a:endParaRPr lang="en-US" sz="1100" dirty="0">
            <a:solidFill>
              <a:schemeClr val="tx2"/>
            </a:solidFill>
          </a:endParaRPr>
        </a:p>
      </dgm:t>
    </dgm:pt>
    <dgm:pt modelId="{F2337213-CD80-4BF9-A2C3-E117E8D9A2D9}" type="parTrans" cxnId="{1918B534-289D-4454-8CAA-B90078007256}">
      <dgm:prSet/>
      <dgm:spPr/>
      <dgm:t>
        <a:bodyPr/>
        <a:lstStyle/>
        <a:p>
          <a:endParaRPr lang="en-US"/>
        </a:p>
      </dgm:t>
    </dgm:pt>
    <dgm:pt modelId="{8DF0BD1E-9C1E-443B-8BA0-E303C1839481}" type="sibTrans" cxnId="{1918B534-289D-4454-8CAA-B90078007256}">
      <dgm:prSet/>
      <dgm:spPr/>
      <dgm:t>
        <a:bodyPr/>
        <a:lstStyle/>
        <a:p>
          <a:endParaRPr lang="en-US"/>
        </a:p>
      </dgm:t>
    </dgm:pt>
    <dgm:pt modelId="{FDC54CA8-6F35-46DC-B242-2832120E4141}">
      <dgm:prSet custT="1"/>
      <dgm:spPr/>
      <dgm:t>
        <a:bodyPr/>
        <a:lstStyle/>
        <a:p>
          <a:r>
            <a:rPr lang="es-DO" sz="1400" dirty="0" err="1">
              <a:solidFill>
                <a:schemeClr val="tx2"/>
              </a:solidFill>
            </a:rPr>
            <a:t>Financing</a:t>
          </a:r>
          <a:r>
            <a:rPr lang="es-DO" sz="1400" dirty="0">
              <a:solidFill>
                <a:schemeClr val="tx2"/>
              </a:solidFill>
            </a:rPr>
            <a:t> </a:t>
          </a:r>
          <a:r>
            <a:rPr lang="es-DO" sz="1400" dirty="0" err="1">
              <a:solidFill>
                <a:schemeClr val="tx2"/>
              </a:solidFill>
            </a:rPr>
            <a:t>Support</a:t>
          </a:r>
          <a:r>
            <a:rPr lang="es-DO" sz="1400" dirty="0">
              <a:solidFill>
                <a:schemeClr val="tx2"/>
              </a:solidFill>
            </a:rPr>
            <a:t> </a:t>
          </a:r>
          <a:r>
            <a:rPr lang="es-DO" sz="1400" dirty="0" err="1">
              <a:solidFill>
                <a:schemeClr val="tx2"/>
              </a:solidFill>
            </a:rPr>
            <a:t>from</a:t>
          </a:r>
          <a:r>
            <a:rPr lang="es-DO" sz="1400" dirty="0">
              <a:solidFill>
                <a:schemeClr val="tx2"/>
              </a:solidFill>
            </a:rPr>
            <a:t> </a:t>
          </a:r>
          <a:r>
            <a:rPr lang="es-DO" sz="1400" dirty="0" err="1">
              <a:solidFill>
                <a:schemeClr val="tx2"/>
              </a:solidFill>
            </a:rPr>
            <a:t>the</a:t>
          </a:r>
          <a:r>
            <a:rPr lang="es-DO" sz="1400" dirty="0">
              <a:solidFill>
                <a:schemeClr val="tx2"/>
              </a:solidFill>
            </a:rPr>
            <a:t> </a:t>
          </a:r>
          <a:r>
            <a:rPr lang="es-DO" sz="1400" dirty="0" err="1">
              <a:solidFill>
                <a:schemeClr val="tx2"/>
              </a:solidFill>
            </a:rPr>
            <a:t>European</a:t>
          </a:r>
          <a:r>
            <a:rPr lang="es-DO" sz="1400" dirty="0">
              <a:solidFill>
                <a:schemeClr val="tx2"/>
              </a:solidFill>
            </a:rPr>
            <a:t> </a:t>
          </a:r>
          <a:r>
            <a:rPr lang="es-DO" sz="1400" dirty="0" err="1">
              <a:solidFill>
                <a:schemeClr val="tx2"/>
              </a:solidFill>
            </a:rPr>
            <a:t>Union</a:t>
          </a:r>
          <a:endParaRPr lang="en-US" sz="1400" dirty="0">
            <a:solidFill>
              <a:schemeClr val="tx2"/>
            </a:solidFill>
          </a:endParaRPr>
        </a:p>
      </dgm:t>
    </dgm:pt>
    <dgm:pt modelId="{2560F845-1473-465A-AB7A-A02B7B596A93}" type="parTrans" cxnId="{F4157BFC-E848-42B1-8DA9-98AF78677BC3}">
      <dgm:prSet/>
      <dgm:spPr/>
      <dgm:t>
        <a:bodyPr/>
        <a:lstStyle/>
        <a:p>
          <a:endParaRPr lang="en-US"/>
        </a:p>
      </dgm:t>
    </dgm:pt>
    <dgm:pt modelId="{FE375249-4FD3-4BB7-B7B1-6CD309AB11F8}" type="sibTrans" cxnId="{F4157BFC-E848-42B1-8DA9-98AF78677BC3}">
      <dgm:prSet/>
      <dgm:spPr/>
      <dgm:t>
        <a:bodyPr/>
        <a:lstStyle/>
        <a:p>
          <a:endParaRPr lang="en-US"/>
        </a:p>
      </dgm:t>
    </dgm:pt>
    <dgm:pt modelId="{12AB8E2C-6070-4321-92D2-103B4203538C}">
      <dgm:prSet custT="1"/>
      <dgm:spPr/>
      <dgm:t>
        <a:bodyPr/>
        <a:lstStyle/>
        <a:p>
          <a:r>
            <a:rPr lang="es-DO" sz="1400" dirty="0" err="1">
              <a:solidFill>
                <a:schemeClr val="tx2"/>
              </a:solidFill>
            </a:rPr>
            <a:t>Interinstitutional</a:t>
          </a:r>
          <a:r>
            <a:rPr lang="es-DO" sz="1400" dirty="0">
              <a:solidFill>
                <a:schemeClr val="tx2"/>
              </a:solidFill>
            </a:rPr>
            <a:t> </a:t>
          </a:r>
          <a:r>
            <a:rPr lang="es-DO" sz="1400" dirty="0" err="1">
              <a:solidFill>
                <a:schemeClr val="tx2"/>
              </a:solidFill>
            </a:rPr>
            <a:t>agreement</a:t>
          </a:r>
          <a:r>
            <a:rPr lang="es-DO" sz="1400" dirty="0">
              <a:solidFill>
                <a:schemeClr val="tx2"/>
              </a:solidFill>
            </a:rPr>
            <a:t> </a:t>
          </a:r>
          <a:r>
            <a:rPr lang="es-DO" sz="1400" dirty="0" err="1">
              <a:solidFill>
                <a:schemeClr val="tx2"/>
              </a:solidFill>
            </a:rPr>
            <a:t>between</a:t>
          </a:r>
          <a:r>
            <a:rPr lang="es-DO" sz="1400" dirty="0">
              <a:solidFill>
                <a:schemeClr val="tx2"/>
              </a:solidFill>
            </a:rPr>
            <a:t> the Ministry of </a:t>
          </a:r>
          <a:r>
            <a:rPr lang="es-DO" sz="1400" dirty="0" err="1">
              <a:solidFill>
                <a:schemeClr val="tx2"/>
              </a:solidFill>
            </a:rPr>
            <a:t>Women</a:t>
          </a:r>
          <a:r>
            <a:rPr lang="es-DO" sz="1400" dirty="0">
              <a:solidFill>
                <a:schemeClr val="tx2"/>
              </a:solidFill>
            </a:rPr>
            <a:t> (MMUJER) and the Ministry of </a:t>
          </a:r>
          <a:r>
            <a:rPr lang="es-DO" sz="1400" dirty="0" err="1">
              <a:solidFill>
                <a:schemeClr val="tx2"/>
              </a:solidFill>
            </a:rPr>
            <a:t>Economy</a:t>
          </a:r>
          <a:r>
            <a:rPr lang="es-DO" sz="1400" dirty="0">
              <a:solidFill>
                <a:schemeClr val="tx2"/>
              </a:solidFill>
            </a:rPr>
            <a:t>, </a:t>
          </a:r>
          <a:r>
            <a:rPr lang="es-DO" sz="1400" dirty="0" err="1">
              <a:solidFill>
                <a:schemeClr val="tx2"/>
              </a:solidFill>
            </a:rPr>
            <a:t>Planning</a:t>
          </a:r>
          <a:r>
            <a:rPr lang="es-DO" sz="1400" dirty="0">
              <a:solidFill>
                <a:schemeClr val="tx2"/>
              </a:solidFill>
            </a:rPr>
            <a:t> and Development (MEPYD)</a:t>
          </a:r>
          <a:endParaRPr lang="en-US" sz="1400" dirty="0">
            <a:solidFill>
              <a:schemeClr val="tx2"/>
            </a:solidFill>
          </a:endParaRPr>
        </a:p>
      </dgm:t>
    </dgm:pt>
    <dgm:pt modelId="{C615FFA3-2263-4F1E-985A-B27C7647AA2F}" type="parTrans" cxnId="{53E31C52-2555-438C-9B73-F3D660780AD4}">
      <dgm:prSet/>
      <dgm:spPr/>
      <dgm:t>
        <a:bodyPr/>
        <a:lstStyle/>
        <a:p>
          <a:endParaRPr lang="en-US"/>
        </a:p>
      </dgm:t>
    </dgm:pt>
    <dgm:pt modelId="{CC31673F-0A42-48D0-8110-FBCBB0721059}" type="sibTrans" cxnId="{53E31C52-2555-438C-9B73-F3D660780AD4}">
      <dgm:prSet/>
      <dgm:spPr/>
      <dgm:t>
        <a:bodyPr/>
        <a:lstStyle/>
        <a:p>
          <a:endParaRPr lang="en-US"/>
        </a:p>
      </dgm:t>
    </dgm:pt>
    <dgm:pt modelId="{C21E4752-74CD-4DB6-81B5-3F45E4CDEEDB}">
      <dgm:prSet custT="1"/>
      <dgm:spPr>
        <a:ln>
          <a:solidFill>
            <a:schemeClr val="bg2">
              <a:lumMod val="75000"/>
            </a:schemeClr>
          </a:solidFill>
        </a:ln>
      </dgm:spPr>
      <dgm:t>
        <a:bodyPr/>
        <a:lstStyle/>
        <a:p>
          <a:r>
            <a:rPr lang="es-DO" sz="1400" dirty="0" err="1">
              <a:solidFill>
                <a:schemeClr val="tx2"/>
              </a:solidFill>
            </a:rPr>
            <a:t>Elaboration</a:t>
          </a:r>
          <a:r>
            <a:rPr lang="es-DO" sz="1400" dirty="0">
              <a:solidFill>
                <a:schemeClr val="tx2"/>
              </a:solidFill>
            </a:rPr>
            <a:t> of </a:t>
          </a:r>
          <a:r>
            <a:rPr lang="es-DO" sz="1400" dirty="0" err="1">
              <a:solidFill>
                <a:schemeClr val="tx2"/>
              </a:solidFill>
            </a:rPr>
            <a:t>criteria</a:t>
          </a:r>
          <a:r>
            <a:rPr lang="es-DO" sz="1400" dirty="0">
              <a:solidFill>
                <a:schemeClr val="tx2"/>
              </a:solidFill>
            </a:rPr>
            <a:t> </a:t>
          </a:r>
          <a:r>
            <a:rPr lang="es-DO" sz="1400" dirty="0" err="1">
              <a:solidFill>
                <a:schemeClr val="tx2"/>
              </a:solidFill>
            </a:rPr>
            <a:t>for</a:t>
          </a:r>
          <a:r>
            <a:rPr lang="es-DO" sz="1400" dirty="0">
              <a:solidFill>
                <a:schemeClr val="tx2"/>
              </a:solidFill>
            </a:rPr>
            <a:t> </a:t>
          </a:r>
          <a:r>
            <a:rPr lang="es-DO" sz="1400" dirty="0" err="1">
              <a:solidFill>
                <a:schemeClr val="tx2"/>
              </a:solidFill>
            </a:rPr>
            <a:t>the</a:t>
          </a:r>
          <a:r>
            <a:rPr lang="es-DO" sz="1400" dirty="0">
              <a:solidFill>
                <a:schemeClr val="tx2"/>
              </a:solidFill>
            </a:rPr>
            <a:t> </a:t>
          </a:r>
          <a:r>
            <a:rPr lang="es-DO" sz="1400" dirty="0" err="1">
              <a:solidFill>
                <a:schemeClr val="tx2"/>
              </a:solidFill>
            </a:rPr>
            <a:t>selection</a:t>
          </a:r>
          <a:r>
            <a:rPr lang="es-DO" sz="1400" dirty="0">
              <a:solidFill>
                <a:schemeClr val="tx2"/>
              </a:solidFill>
            </a:rPr>
            <a:t> of </a:t>
          </a:r>
          <a:r>
            <a:rPr lang="es-DO" sz="1400" dirty="0" err="1">
              <a:solidFill>
                <a:schemeClr val="tx2"/>
              </a:solidFill>
            </a:rPr>
            <a:t>pilot</a:t>
          </a:r>
          <a:r>
            <a:rPr lang="es-DO" sz="1400" dirty="0">
              <a:solidFill>
                <a:schemeClr val="tx2"/>
              </a:solidFill>
            </a:rPr>
            <a:t> </a:t>
          </a:r>
          <a:r>
            <a:rPr lang="es-DO" sz="1400" dirty="0" err="1">
              <a:solidFill>
                <a:schemeClr val="tx2"/>
              </a:solidFill>
            </a:rPr>
            <a:t>institutions</a:t>
          </a:r>
          <a:endParaRPr lang="en-US" sz="1400" dirty="0">
            <a:solidFill>
              <a:schemeClr val="tx2"/>
            </a:solidFill>
          </a:endParaRPr>
        </a:p>
      </dgm:t>
    </dgm:pt>
    <dgm:pt modelId="{459F392A-3B81-40CC-B874-AE41C70B3291}" type="parTrans" cxnId="{88575A6A-C082-4948-9555-9479D58B15B6}">
      <dgm:prSet/>
      <dgm:spPr/>
      <dgm:t>
        <a:bodyPr/>
        <a:lstStyle/>
        <a:p>
          <a:endParaRPr lang="en-US"/>
        </a:p>
      </dgm:t>
    </dgm:pt>
    <dgm:pt modelId="{5FFC20C0-0EBB-43B5-ADAF-C8AF67D83E7F}" type="sibTrans" cxnId="{88575A6A-C082-4948-9555-9479D58B15B6}">
      <dgm:prSet/>
      <dgm:spPr/>
      <dgm:t>
        <a:bodyPr/>
        <a:lstStyle/>
        <a:p>
          <a:endParaRPr lang="en-US"/>
        </a:p>
      </dgm:t>
    </dgm:pt>
    <dgm:pt modelId="{204C065C-4AFD-4B6C-965C-94018C08558A}">
      <dgm:prSet custT="1"/>
      <dgm:spPr>
        <a:ln>
          <a:solidFill>
            <a:schemeClr val="bg2">
              <a:lumMod val="75000"/>
            </a:schemeClr>
          </a:solidFill>
        </a:ln>
      </dgm:spPr>
      <dgm:t>
        <a:bodyPr/>
        <a:lstStyle/>
        <a:p>
          <a:r>
            <a:rPr lang="es-DO" sz="1400" dirty="0" err="1">
              <a:solidFill>
                <a:schemeClr val="tx2"/>
              </a:solidFill>
            </a:rPr>
            <a:t>Creation</a:t>
          </a:r>
          <a:r>
            <a:rPr lang="es-DO" sz="1400" dirty="0">
              <a:solidFill>
                <a:schemeClr val="tx2"/>
              </a:solidFill>
            </a:rPr>
            <a:t> of </a:t>
          </a:r>
          <a:r>
            <a:rPr lang="es-DO" sz="1400" dirty="0" err="1">
              <a:solidFill>
                <a:schemeClr val="tx2"/>
              </a:solidFill>
            </a:rPr>
            <a:t>programme-related</a:t>
          </a:r>
          <a:r>
            <a:rPr lang="es-DO" sz="1400" dirty="0">
              <a:solidFill>
                <a:schemeClr val="tx2"/>
              </a:solidFill>
            </a:rPr>
            <a:t> </a:t>
          </a:r>
          <a:r>
            <a:rPr lang="es-DO" sz="1400" dirty="0" err="1">
              <a:solidFill>
                <a:schemeClr val="tx2"/>
              </a:solidFill>
            </a:rPr>
            <a:t>categories</a:t>
          </a:r>
          <a:r>
            <a:rPr lang="es-DO" sz="1400" dirty="0">
              <a:solidFill>
                <a:schemeClr val="tx2"/>
              </a:solidFill>
            </a:rPr>
            <a:t>  in 8 </a:t>
          </a:r>
          <a:r>
            <a:rPr lang="es-DO" sz="1400" dirty="0" err="1">
              <a:solidFill>
                <a:schemeClr val="tx2"/>
              </a:solidFill>
            </a:rPr>
            <a:t>governmental</a:t>
          </a:r>
          <a:r>
            <a:rPr lang="es-DO" sz="1400" dirty="0">
              <a:solidFill>
                <a:schemeClr val="tx2"/>
              </a:solidFill>
            </a:rPr>
            <a:t> </a:t>
          </a:r>
          <a:r>
            <a:rPr lang="es-DO" sz="1400" dirty="0" err="1">
              <a:solidFill>
                <a:schemeClr val="tx2"/>
              </a:solidFill>
            </a:rPr>
            <a:t>pilot</a:t>
          </a:r>
          <a:r>
            <a:rPr lang="es-DO" sz="1400" dirty="0">
              <a:solidFill>
                <a:schemeClr val="tx2"/>
              </a:solidFill>
            </a:rPr>
            <a:t> </a:t>
          </a:r>
          <a:r>
            <a:rPr lang="es-DO" sz="1400" dirty="0" err="1">
              <a:solidFill>
                <a:schemeClr val="tx2"/>
              </a:solidFill>
            </a:rPr>
            <a:t>institutions</a:t>
          </a:r>
          <a:endParaRPr lang="en-US" sz="1400" dirty="0">
            <a:solidFill>
              <a:schemeClr val="tx2"/>
            </a:solidFill>
          </a:endParaRPr>
        </a:p>
      </dgm:t>
    </dgm:pt>
    <dgm:pt modelId="{7B811715-9442-4D04-ACE7-DF5D08050CD5}" type="parTrans" cxnId="{9127412C-E4B1-48AD-926B-99FC359978EE}">
      <dgm:prSet/>
      <dgm:spPr/>
      <dgm:t>
        <a:bodyPr/>
        <a:lstStyle/>
        <a:p>
          <a:endParaRPr lang="en-US"/>
        </a:p>
      </dgm:t>
    </dgm:pt>
    <dgm:pt modelId="{0844FFF3-0D21-42EC-A3B9-C4EFCDAF4DEB}" type="sibTrans" cxnId="{9127412C-E4B1-48AD-926B-99FC359978EE}">
      <dgm:prSet/>
      <dgm:spPr/>
      <dgm:t>
        <a:bodyPr/>
        <a:lstStyle/>
        <a:p>
          <a:endParaRPr lang="en-US"/>
        </a:p>
      </dgm:t>
    </dgm:pt>
    <dgm:pt modelId="{569DE9D9-2970-484F-ACE4-11C02A06EFA3}">
      <dgm:prSet custT="1"/>
      <dgm:spPr>
        <a:ln>
          <a:solidFill>
            <a:schemeClr val="bg2">
              <a:lumMod val="75000"/>
            </a:schemeClr>
          </a:solidFill>
        </a:ln>
      </dgm:spPr>
      <dgm:t>
        <a:bodyPr/>
        <a:lstStyle/>
        <a:p>
          <a:r>
            <a:rPr lang="en-US" sz="1400" dirty="0">
              <a:solidFill>
                <a:schemeClr val="tx2"/>
              </a:solidFill>
            </a:rPr>
            <a:t>Interinstitutional Agreement to begin the Gender Transversal Pilot </a:t>
          </a:r>
          <a:r>
            <a:rPr lang="en-US" sz="1400" dirty="0" err="1">
              <a:solidFill>
                <a:schemeClr val="tx2"/>
              </a:solidFill>
            </a:rPr>
            <a:t>Programme</a:t>
          </a:r>
          <a:r>
            <a:rPr lang="en-US" sz="1400" dirty="0">
              <a:solidFill>
                <a:schemeClr val="tx2"/>
              </a:solidFill>
            </a:rPr>
            <a:t> in the implementation of END2030 (12 institutions involved: 4 governing institutions + 8 pilot institutions)</a:t>
          </a:r>
        </a:p>
      </dgm:t>
    </dgm:pt>
    <dgm:pt modelId="{554CB816-5D15-440D-9625-89A489B32665}" type="parTrans" cxnId="{F81E04FC-3BA9-43A6-ABD5-AA45F3D352BE}">
      <dgm:prSet/>
      <dgm:spPr/>
      <dgm:t>
        <a:bodyPr/>
        <a:lstStyle/>
        <a:p>
          <a:endParaRPr lang="en-US"/>
        </a:p>
      </dgm:t>
    </dgm:pt>
    <dgm:pt modelId="{5A90AFE0-CFBD-4AC6-9FAA-E0172A7E12E1}" type="sibTrans" cxnId="{F81E04FC-3BA9-43A6-ABD5-AA45F3D352BE}">
      <dgm:prSet/>
      <dgm:spPr/>
      <dgm:t>
        <a:bodyPr/>
        <a:lstStyle/>
        <a:p>
          <a:endParaRPr lang="en-US"/>
        </a:p>
      </dgm:t>
    </dgm:pt>
    <dgm:pt modelId="{5C3D83CB-E022-4DD8-AB18-B387FFDA97EE}">
      <dgm:prSet custT="1"/>
      <dgm:spPr>
        <a:ln>
          <a:solidFill>
            <a:schemeClr val="bg2">
              <a:lumMod val="75000"/>
            </a:schemeClr>
          </a:solidFill>
        </a:ln>
      </dgm:spPr>
      <dgm:t>
        <a:bodyPr/>
        <a:lstStyle/>
        <a:p>
          <a:r>
            <a:rPr lang="en-US" sz="1400" dirty="0">
              <a:solidFill>
                <a:schemeClr val="tx2"/>
              </a:solidFill>
            </a:rPr>
            <a:t>Production of methodological tools (planning and budgeting)</a:t>
          </a:r>
        </a:p>
      </dgm:t>
    </dgm:pt>
    <dgm:pt modelId="{258DD51A-217E-41DC-B0FF-1AEE9980C748}" type="parTrans" cxnId="{DD706B59-F878-4416-AEF4-14547FBDBF21}">
      <dgm:prSet/>
      <dgm:spPr/>
      <dgm:t>
        <a:bodyPr/>
        <a:lstStyle/>
        <a:p>
          <a:endParaRPr lang="en-US"/>
        </a:p>
      </dgm:t>
    </dgm:pt>
    <dgm:pt modelId="{1E909235-CBEF-4CBD-845A-0A8998BAE064}" type="sibTrans" cxnId="{DD706B59-F878-4416-AEF4-14547FBDBF21}">
      <dgm:prSet/>
      <dgm:spPr/>
      <dgm:t>
        <a:bodyPr/>
        <a:lstStyle/>
        <a:p>
          <a:endParaRPr lang="en-US"/>
        </a:p>
      </dgm:t>
    </dgm:pt>
    <dgm:pt modelId="{8A9686F5-AA79-4D7D-BAE5-BB81234CFB9D}" type="pres">
      <dgm:prSet presAssocID="{134459F2-F347-4EC3-82A0-9181DE8CE1DB}" presName="linearFlow" presStyleCnt="0">
        <dgm:presLayoutVars>
          <dgm:dir/>
          <dgm:animLvl val="lvl"/>
          <dgm:resizeHandles val="exact"/>
        </dgm:presLayoutVars>
      </dgm:prSet>
      <dgm:spPr/>
      <dgm:t>
        <a:bodyPr/>
        <a:lstStyle/>
        <a:p>
          <a:endParaRPr lang="en-US"/>
        </a:p>
      </dgm:t>
    </dgm:pt>
    <dgm:pt modelId="{8DB4AD46-784F-4738-B5A7-283778F74D14}" type="pres">
      <dgm:prSet presAssocID="{24AB3B03-4799-4A03-90E2-53E21002E9C5}" presName="composite" presStyleCnt="0"/>
      <dgm:spPr/>
    </dgm:pt>
    <dgm:pt modelId="{13AF4EED-FEF7-4B04-9DFB-D3978CE43C42}" type="pres">
      <dgm:prSet presAssocID="{24AB3B03-4799-4A03-90E2-53E21002E9C5}" presName="parentText" presStyleLbl="alignNode1" presStyleIdx="0" presStyleCnt="3">
        <dgm:presLayoutVars>
          <dgm:chMax val="1"/>
          <dgm:bulletEnabled val="1"/>
        </dgm:presLayoutVars>
      </dgm:prSet>
      <dgm:spPr/>
      <dgm:t>
        <a:bodyPr/>
        <a:lstStyle/>
        <a:p>
          <a:endParaRPr lang="en-US"/>
        </a:p>
      </dgm:t>
    </dgm:pt>
    <dgm:pt modelId="{1D00B932-8AF8-4494-90CD-C41A0D054460}" type="pres">
      <dgm:prSet presAssocID="{24AB3B03-4799-4A03-90E2-53E21002E9C5}" presName="descendantText" presStyleLbl="alignAcc1" presStyleIdx="0" presStyleCnt="3">
        <dgm:presLayoutVars>
          <dgm:bulletEnabled val="1"/>
        </dgm:presLayoutVars>
      </dgm:prSet>
      <dgm:spPr/>
      <dgm:t>
        <a:bodyPr/>
        <a:lstStyle/>
        <a:p>
          <a:endParaRPr lang="en-US"/>
        </a:p>
      </dgm:t>
    </dgm:pt>
    <dgm:pt modelId="{B93F146A-C4F6-42E8-A727-DFF63367F854}" type="pres">
      <dgm:prSet presAssocID="{6DC47B68-D786-4725-97DA-7CE565DAF9F9}" presName="sp" presStyleCnt="0"/>
      <dgm:spPr/>
    </dgm:pt>
    <dgm:pt modelId="{B849BD3D-59A0-4782-9582-06971D50FA50}" type="pres">
      <dgm:prSet presAssocID="{6219B146-A9C4-4661-B65C-06D41A73CD6B}" presName="composite" presStyleCnt="0"/>
      <dgm:spPr/>
    </dgm:pt>
    <dgm:pt modelId="{42C11B95-CEF6-400A-A230-D2F83DE84612}" type="pres">
      <dgm:prSet presAssocID="{6219B146-A9C4-4661-B65C-06D41A73CD6B}" presName="parentText" presStyleLbl="alignNode1" presStyleIdx="1" presStyleCnt="3">
        <dgm:presLayoutVars>
          <dgm:chMax val="1"/>
          <dgm:bulletEnabled val="1"/>
        </dgm:presLayoutVars>
      </dgm:prSet>
      <dgm:spPr/>
      <dgm:t>
        <a:bodyPr/>
        <a:lstStyle/>
        <a:p>
          <a:endParaRPr lang="en-US"/>
        </a:p>
      </dgm:t>
    </dgm:pt>
    <dgm:pt modelId="{12894971-62B5-44DD-9096-9A2C434CF5E9}" type="pres">
      <dgm:prSet presAssocID="{6219B146-A9C4-4661-B65C-06D41A73CD6B}" presName="descendantText" presStyleLbl="alignAcc1" presStyleIdx="1" presStyleCnt="3">
        <dgm:presLayoutVars>
          <dgm:bulletEnabled val="1"/>
        </dgm:presLayoutVars>
      </dgm:prSet>
      <dgm:spPr/>
      <dgm:t>
        <a:bodyPr/>
        <a:lstStyle/>
        <a:p>
          <a:endParaRPr lang="en-US"/>
        </a:p>
      </dgm:t>
    </dgm:pt>
    <dgm:pt modelId="{17E27538-DC18-46F6-856A-E565418826A0}" type="pres">
      <dgm:prSet presAssocID="{99760D50-138C-47C3-9713-95538E5E08F3}" presName="sp" presStyleCnt="0"/>
      <dgm:spPr/>
    </dgm:pt>
    <dgm:pt modelId="{731E65CA-CAA6-4A84-8550-5315A1869552}" type="pres">
      <dgm:prSet presAssocID="{4AC03EB6-ABAC-489E-ADBF-3A8BA9441819}" presName="composite" presStyleCnt="0"/>
      <dgm:spPr/>
    </dgm:pt>
    <dgm:pt modelId="{966D5A84-4D1A-4786-AA4F-22CDD9448FE5}" type="pres">
      <dgm:prSet presAssocID="{4AC03EB6-ABAC-489E-ADBF-3A8BA9441819}" presName="parentText" presStyleLbl="alignNode1" presStyleIdx="2" presStyleCnt="3">
        <dgm:presLayoutVars>
          <dgm:chMax val="1"/>
          <dgm:bulletEnabled val="1"/>
        </dgm:presLayoutVars>
      </dgm:prSet>
      <dgm:spPr/>
      <dgm:t>
        <a:bodyPr/>
        <a:lstStyle/>
        <a:p>
          <a:endParaRPr lang="en-US"/>
        </a:p>
      </dgm:t>
    </dgm:pt>
    <dgm:pt modelId="{EBFA5533-5E45-4E03-969C-3E9FB3879182}" type="pres">
      <dgm:prSet presAssocID="{4AC03EB6-ABAC-489E-ADBF-3A8BA9441819}" presName="descendantText" presStyleLbl="alignAcc1" presStyleIdx="2" presStyleCnt="3">
        <dgm:presLayoutVars>
          <dgm:bulletEnabled val="1"/>
        </dgm:presLayoutVars>
      </dgm:prSet>
      <dgm:spPr/>
      <dgm:t>
        <a:bodyPr/>
        <a:lstStyle/>
        <a:p>
          <a:endParaRPr lang="en-US"/>
        </a:p>
      </dgm:t>
    </dgm:pt>
  </dgm:ptLst>
  <dgm:cxnLst>
    <dgm:cxn modelId="{3894E589-FB0A-4393-956C-AF5A9F273B6B}" srcId="{134459F2-F347-4EC3-82A0-9181DE8CE1DB}" destId="{4AC03EB6-ABAC-489E-ADBF-3A8BA9441819}" srcOrd="2" destOrd="0" parTransId="{E28CF6F2-01A7-4606-852C-AE4CB9615B89}" sibTransId="{AE1777E8-A724-4082-8E20-5113C60FF64A}"/>
    <dgm:cxn modelId="{F81E04FC-3BA9-43A6-ABD5-AA45F3D352BE}" srcId="{4AC03EB6-ABAC-489E-ADBF-3A8BA9441819}" destId="{569DE9D9-2970-484F-ACE4-11C02A06EFA3}" srcOrd="1" destOrd="0" parTransId="{554CB816-5D15-440D-9625-89A489B32665}" sibTransId="{5A90AFE0-CFBD-4AC6-9FAA-E0172A7E12E1}"/>
    <dgm:cxn modelId="{FDB4E5B9-9588-41A3-AD7F-63D8125A53EA}" type="presOf" srcId="{5C3D83CB-E022-4DD8-AB18-B387FFDA97EE}" destId="{EBFA5533-5E45-4E03-969C-3E9FB3879182}" srcOrd="0" destOrd="2" presId="urn:microsoft.com/office/officeart/2005/8/layout/chevron2"/>
    <dgm:cxn modelId="{5590C1EB-3C89-4792-84D0-EECCE3F8A093}" type="presOf" srcId="{569DE9D9-2970-484F-ACE4-11C02A06EFA3}" destId="{EBFA5533-5E45-4E03-969C-3E9FB3879182}" srcOrd="0" destOrd="1" presId="urn:microsoft.com/office/officeart/2005/8/layout/chevron2"/>
    <dgm:cxn modelId="{E06D9826-A136-4070-8A2B-17F5DEF339D1}" type="presOf" srcId="{FDC54CA8-6F35-46DC-B242-2832120E4141}" destId="{1D00B932-8AF8-4494-90CD-C41A0D054460}" srcOrd="0" destOrd="1" presId="urn:microsoft.com/office/officeart/2005/8/layout/chevron2"/>
    <dgm:cxn modelId="{96D006CD-ECD7-487F-8E69-5E9E38B92C7B}" srcId="{134459F2-F347-4EC3-82A0-9181DE8CE1DB}" destId="{6219B146-A9C4-4661-B65C-06D41A73CD6B}" srcOrd="1" destOrd="0" parTransId="{9D3CCB5C-364F-4465-AE93-DFB307BE79CA}" sibTransId="{99760D50-138C-47C3-9713-95538E5E08F3}"/>
    <dgm:cxn modelId="{23C313DE-8317-41DE-A735-3A4B54AA57ED}" type="presOf" srcId="{134459F2-F347-4EC3-82A0-9181DE8CE1DB}" destId="{8A9686F5-AA79-4D7D-BAE5-BB81234CFB9D}" srcOrd="0" destOrd="0" presId="urn:microsoft.com/office/officeart/2005/8/layout/chevron2"/>
    <dgm:cxn modelId="{637ECEAA-C49C-4F8E-BFEE-DDC216622392}" srcId="{134459F2-F347-4EC3-82A0-9181DE8CE1DB}" destId="{24AB3B03-4799-4A03-90E2-53E21002E9C5}" srcOrd="0" destOrd="0" parTransId="{28422BE4-0D50-44A1-9045-E09612441086}" sibTransId="{6DC47B68-D786-4725-97DA-7CE565DAF9F9}"/>
    <dgm:cxn modelId="{C5141C4E-C6C9-40DC-B96C-5B07F4A68982}" type="presOf" srcId="{12AB8E2C-6070-4321-92D2-103B4203538C}" destId="{1D00B932-8AF8-4494-90CD-C41A0D054460}" srcOrd="0" destOrd="2" presId="urn:microsoft.com/office/officeart/2005/8/layout/chevron2"/>
    <dgm:cxn modelId="{8C023247-B053-4486-976E-EDF4E1FF5D0D}" srcId="{24AB3B03-4799-4A03-90E2-53E21002E9C5}" destId="{9C6D27D9-429F-4A8B-8150-2127243FB47D}" srcOrd="0" destOrd="0" parTransId="{B507F2B1-AF8A-48FB-A4D8-2357038DF18D}" sibTransId="{CE57B310-5F02-47F6-B8B7-67F10B719C4F}"/>
    <dgm:cxn modelId="{F4157BFC-E848-42B1-8DA9-98AF78677BC3}" srcId="{24AB3B03-4799-4A03-90E2-53E21002E9C5}" destId="{FDC54CA8-6F35-46DC-B242-2832120E4141}" srcOrd="1" destOrd="0" parTransId="{2560F845-1473-465A-AB7A-A02B7B596A93}" sibTransId="{FE375249-4FD3-4BB7-B7B1-6CD309AB11F8}"/>
    <dgm:cxn modelId="{9127412C-E4B1-48AD-926B-99FC359978EE}" srcId="{6219B146-A9C4-4661-B65C-06D41A73CD6B}" destId="{204C065C-4AFD-4B6C-965C-94018C08558A}" srcOrd="2" destOrd="0" parTransId="{7B811715-9442-4D04-ACE7-DF5D08050CD5}" sibTransId="{0844FFF3-0D21-42EC-A3B9-C4EFCDAF4DEB}"/>
    <dgm:cxn modelId="{DD706B59-F878-4416-AEF4-14547FBDBF21}" srcId="{4AC03EB6-ABAC-489E-ADBF-3A8BA9441819}" destId="{5C3D83CB-E022-4DD8-AB18-B387FFDA97EE}" srcOrd="2" destOrd="0" parTransId="{258DD51A-217E-41DC-B0FF-1AEE9980C748}" sibTransId="{1E909235-CBEF-4CBD-845A-0A8998BAE064}"/>
    <dgm:cxn modelId="{1918B534-289D-4454-8CAA-B90078007256}" srcId="{4AC03EB6-ABAC-489E-ADBF-3A8BA9441819}" destId="{364EBD98-3CD1-462C-ABDF-AA5D7DF3B6B0}" srcOrd="0" destOrd="0" parTransId="{F2337213-CD80-4BF9-A2C3-E117E8D9A2D9}" sibTransId="{8DF0BD1E-9C1E-443B-8BA0-E303C1839481}"/>
    <dgm:cxn modelId="{90A9179A-19AF-488C-AE88-DCC16E12E418}" type="presOf" srcId="{4AC03EB6-ABAC-489E-ADBF-3A8BA9441819}" destId="{966D5A84-4D1A-4786-AA4F-22CDD9448FE5}" srcOrd="0" destOrd="0" presId="urn:microsoft.com/office/officeart/2005/8/layout/chevron2"/>
    <dgm:cxn modelId="{E93002D9-B195-4FDE-9DBA-1DC42244869B}" type="presOf" srcId="{C21E4752-74CD-4DB6-81B5-3F45E4CDEEDB}" destId="{12894971-62B5-44DD-9096-9A2C434CF5E9}" srcOrd="0" destOrd="1" presId="urn:microsoft.com/office/officeart/2005/8/layout/chevron2"/>
    <dgm:cxn modelId="{D2065E34-B57E-4B65-90F6-E2CC3A7F8A87}" type="presOf" srcId="{24AB3B03-4799-4A03-90E2-53E21002E9C5}" destId="{13AF4EED-FEF7-4B04-9DFB-D3978CE43C42}" srcOrd="0" destOrd="0" presId="urn:microsoft.com/office/officeart/2005/8/layout/chevron2"/>
    <dgm:cxn modelId="{667616C5-9F4B-40F6-96E4-CB18BB5D3367}" type="presOf" srcId="{6219B146-A9C4-4661-B65C-06D41A73CD6B}" destId="{42C11B95-CEF6-400A-A230-D2F83DE84612}" srcOrd="0" destOrd="0" presId="urn:microsoft.com/office/officeart/2005/8/layout/chevron2"/>
    <dgm:cxn modelId="{88575A6A-C082-4948-9555-9479D58B15B6}" srcId="{6219B146-A9C4-4661-B65C-06D41A73CD6B}" destId="{C21E4752-74CD-4DB6-81B5-3F45E4CDEEDB}" srcOrd="1" destOrd="0" parTransId="{459F392A-3B81-40CC-B874-AE41C70B3291}" sibTransId="{5FFC20C0-0EBB-43B5-ADAF-C8AF67D83E7F}"/>
    <dgm:cxn modelId="{EA7154DF-76C9-4072-A24C-3653B36B58A2}" type="presOf" srcId="{9C6D27D9-429F-4A8B-8150-2127243FB47D}" destId="{1D00B932-8AF8-4494-90CD-C41A0D054460}" srcOrd="0" destOrd="0" presId="urn:microsoft.com/office/officeart/2005/8/layout/chevron2"/>
    <dgm:cxn modelId="{B01A974F-A2B3-4A29-96DF-616EEBDD4FD5}" type="presOf" srcId="{204C065C-4AFD-4B6C-965C-94018C08558A}" destId="{12894971-62B5-44DD-9096-9A2C434CF5E9}" srcOrd="0" destOrd="2" presId="urn:microsoft.com/office/officeart/2005/8/layout/chevron2"/>
    <dgm:cxn modelId="{85EC9887-5685-4B89-A897-4C06601F8B34}" type="presOf" srcId="{2DD4D28E-6AA0-456A-93AB-8A5407DC8BAA}" destId="{12894971-62B5-44DD-9096-9A2C434CF5E9}" srcOrd="0" destOrd="0" presId="urn:microsoft.com/office/officeart/2005/8/layout/chevron2"/>
    <dgm:cxn modelId="{53E31C52-2555-438C-9B73-F3D660780AD4}" srcId="{24AB3B03-4799-4A03-90E2-53E21002E9C5}" destId="{12AB8E2C-6070-4321-92D2-103B4203538C}" srcOrd="2" destOrd="0" parTransId="{C615FFA3-2263-4F1E-985A-B27C7647AA2F}" sibTransId="{CC31673F-0A42-48D0-8110-FBCBB0721059}"/>
    <dgm:cxn modelId="{B53540B3-E694-4F8B-9A4B-B1D4014EF5D7}" srcId="{6219B146-A9C4-4661-B65C-06D41A73CD6B}" destId="{2DD4D28E-6AA0-456A-93AB-8A5407DC8BAA}" srcOrd="0" destOrd="0" parTransId="{BCC92B8B-ECF9-401E-A816-6D8F2FD720E0}" sibTransId="{7EEA319C-66BE-45EE-B668-BC4747C42852}"/>
    <dgm:cxn modelId="{6B455798-91C5-45A4-B7F2-DEFF704FF7A6}" type="presOf" srcId="{364EBD98-3CD1-462C-ABDF-AA5D7DF3B6B0}" destId="{EBFA5533-5E45-4E03-969C-3E9FB3879182}" srcOrd="0" destOrd="0" presId="urn:microsoft.com/office/officeart/2005/8/layout/chevron2"/>
    <dgm:cxn modelId="{05756FF1-A595-4AA8-9402-4AAF4F65332B}" type="presParOf" srcId="{8A9686F5-AA79-4D7D-BAE5-BB81234CFB9D}" destId="{8DB4AD46-784F-4738-B5A7-283778F74D14}" srcOrd="0" destOrd="0" presId="urn:microsoft.com/office/officeart/2005/8/layout/chevron2"/>
    <dgm:cxn modelId="{55D86505-751A-4C91-BBA1-80702430E873}" type="presParOf" srcId="{8DB4AD46-784F-4738-B5A7-283778F74D14}" destId="{13AF4EED-FEF7-4B04-9DFB-D3978CE43C42}" srcOrd="0" destOrd="0" presId="urn:microsoft.com/office/officeart/2005/8/layout/chevron2"/>
    <dgm:cxn modelId="{3C0BBF11-1044-4C80-8644-DD0F94B0F967}" type="presParOf" srcId="{8DB4AD46-784F-4738-B5A7-283778F74D14}" destId="{1D00B932-8AF8-4494-90CD-C41A0D054460}" srcOrd="1" destOrd="0" presId="urn:microsoft.com/office/officeart/2005/8/layout/chevron2"/>
    <dgm:cxn modelId="{ED57E623-52F8-489F-A484-52500A36C4FE}" type="presParOf" srcId="{8A9686F5-AA79-4D7D-BAE5-BB81234CFB9D}" destId="{B93F146A-C4F6-42E8-A727-DFF63367F854}" srcOrd="1" destOrd="0" presId="urn:microsoft.com/office/officeart/2005/8/layout/chevron2"/>
    <dgm:cxn modelId="{EACB5526-0B3B-4FD3-BE23-A9C59C85D6E2}" type="presParOf" srcId="{8A9686F5-AA79-4D7D-BAE5-BB81234CFB9D}" destId="{B849BD3D-59A0-4782-9582-06971D50FA50}" srcOrd="2" destOrd="0" presId="urn:microsoft.com/office/officeart/2005/8/layout/chevron2"/>
    <dgm:cxn modelId="{1F51300E-20A1-446E-8D5F-650DD497E437}" type="presParOf" srcId="{B849BD3D-59A0-4782-9582-06971D50FA50}" destId="{42C11B95-CEF6-400A-A230-D2F83DE84612}" srcOrd="0" destOrd="0" presId="urn:microsoft.com/office/officeart/2005/8/layout/chevron2"/>
    <dgm:cxn modelId="{9AFCE5D5-8B11-4B9D-85AD-B5A51B632BEA}" type="presParOf" srcId="{B849BD3D-59A0-4782-9582-06971D50FA50}" destId="{12894971-62B5-44DD-9096-9A2C434CF5E9}" srcOrd="1" destOrd="0" presId="urn:microsoft.com/office/officeart/2005/8/layout/chevron2"/>
    <dgm:cxn modelId="{147DA3DF-9EE5-40D5-835D-65063FA278F1}" type="presParOf" srcId="{8A9686F5-AA79-4D7D-BAE5-BB81234CFB9D}" destId="{17E27538-DC18-46F6-856A-E565418826A0}" srcOrd="3" destOrd="0" presId="urn:microsoft.com/office/officeart/2005/8/layout/chevron2"/>
    <dgm:cxn modelId="{094A056D-E279-403F-BC6B-702C05FAAA1C}" type="presParOf" srcId="{8A9686F5-AA79-4D7D-BAE5-BB81234CFB9D}" destId="{731E65CA-CAA6-4A84-8550-5315A1869552}" srcOrd="4" destOrd="0" presId="urn:microsoft.com/office/officeart/2005/8/layout/chevron2"/>
    <dgm:cxn modelId="{24AC84A1-1CF2-4FAC-A731-D01F895E343E}" type="presParOf" srcId="{731E65CA-CAA6-4A84-8550-5315A1869552}" destId="{966D5A84-4D1A-4786-AA4F-22CDD9448FE5}" srcOrd="0" destOrd="0" presId="urn:microsoft.com/office/officeart/2005/8/layout/chevron2"/>
    <dgm:cxn modelId="{BB7486CB-B29F-40C9-B5A7-4E67BA4A230B}" type="presParOf" srcId="{731E65CA-CAA6-4A84-8550-5315A1869552}" destId="{EBFA5533-5E45-4E03-969C-3E9FB3879182}" srcOrd="1" destOrd="0" presId="urn:microsoft.com/office/officeart/2005/8/layout/chevron2"/>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5"/>
          </a:xfrm>
          <a:prstGeom prst="rect">
            <a:avLst/>
          </a:prstGeom>
        </p:spPr>
        <p:txBody>
          <a:bodyPr vert="horz" lIns="93176" tIns="46588" rIns="93176" bIns="46588" rtlCol="0"/>
          <a:lstStyle>
            <a:lvl1pPr algn="r">
              <a:defRPr sz="1200"/>
            </a:lvl1pPr>
          </a:lstStyle>
          <a:p>
            <a:fld id="{E6F93605-0C0C-4258-9724-5F2F9BB3BC90}" type="datetimeFigureOut">
              <a:rPr lang="en-US" smtClean="0"/>
              <a:pPr/>
              <a:t>3/10/2017</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6" tIns="46588" rIns="93176" bIns="46588" rtlCol="0" anchor="b"/>
          <a:lstStyle>
            <a:lvl1pPr algn="r">
              <a:defRPr sz="1200"/>
            </a:lvl1pPr>
          </a:lstStyle>
          <a:p>
            <a:fld id="{663FFE7F-C917-439A-8026-3D301EB5CC28}" type="slidenum">
              <a:rPr lang="en-US" smtClean="0"/>
              <a:pPr/>
              <a:t>‹#›</a:t>
            </a:fld>
            <a:endParaRPr lang="en-US"/>
          </a:p>
        </p:txBody>
      </p:sp>
    </p:spTree>
    <p:extLst>
      <p:ext uri="{BB962C8B-B14F-4D97-AF65-F5344CB8AC3E}">
        <p14:creationId xmlns:p14="http://schemas.microsoft.com/office/powerpoint/2010/main" xmlns=""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6" tIns="46588" rIns="93176" bIns="46588" rtlCol="0"/>
          <a:lstStyle>
            <a:lvl1pPr algn="r">
              <a:defRPr sz="1200"/>
            </a:lvl1pPr>
          </a:lstStyle>
          <a:p>
            <a:fld id="{28F31B3D-E4E3-4A80-AB70-C5564C267266}" type="datetimeFigureOut">
              <a:rPr lang="en-US" smtClean="0"/>
              <a:pPr/>
              <a:t>3/10/2017</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73893"/>
            <a:ext cx="5608320" cy="3137535"/>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6" tIns="46588" rIns="93176" bIns="46588" rtlCol="0" anchor="b"/>
          <a:lstStyle>
            <a:lvl1pPr algn="r">
              <a:defRPr sz="1200"/>
            </a:lvl1pPr>
          </a:lstStyle>
          <a:p>
            <a:fld id="{4EC0B30D-C07A-425B-A90C-BA7BEB191079}" type="slidenum">
              <a:rPr lang="en-US" smtClean="0"/>
              <a:pPr/>
              <a:t>‹#›</a:t>
            </a:fld>
            <a:endParaRPr lang="en-US"/>
          </a:p>
        </p:txBody>
      </p:sp>
    </p:spTree>
    <p:extLst>
      <p:ext uri="{BB962C8B-B14F-4D97-AF65-F5344CB8AC3E}">
        <p14:creationId xmlns:p14="http://schemas.microsoft.com/office/powerpoint/2010/main" xmlns=""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xmlns="" val="7988627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pPr/>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xmlns="" val="24771542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pPr/>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xmlns="" val="2524635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pPr/>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xmlns="" val="31124441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xmlns="" val="35067780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pPr/>
              <a:t>3/10/2017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xmlns="" val="40445679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pPr/>
              <a:t>3/10/2017</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xmlns="" val="33979065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pPr/>
              <a:t>3/10/2017</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xmlns="" val="3238976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pPr/>
              <a:t>3/10/2017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xmlns="" val="21468172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pPr/>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xmlns="" val="1667374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xmlns="" val="29772497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pPr/>
              <a:t>3/10/2017</a:t>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xmlns=""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7.pn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a:xfrm>
            <a:off x="0" y="2060848"/>
            <a:ext cx="12192000" cy="2016224"/>
          </a:xfrm>
          <a:solidFill>
            <a:schemeClr val="accent6">
              <a:lumMod val="75000"/>
            </a:schemeClr>
          </a:solidFill>
        </p:spPr>
        <p:txBody>
          <a:bodyPr>
            <a:noAutofit/>
          </a:bodyPr>
          <a:lstStyle/>
          <a:p>
            <a:pPr algn="ctr"/>
            <a:r>
              <a:rPr lang="en-US" b="1" dirty="0">
                <a:solidFill>
                  <a:schemeClr val="bg1"/>
                </a:solidFill>
              </a:rPr>
              <a:t>Institutionalization of the gender perspective in public policies in the Dominican Republic </a:t>
            </a:r>
            <a:r>
              <a:rPr lang="es-DO" sz="3200" b="1" dirty="0">
                <a:solidFill>
                  <a:schemeClr val="bg1"/>
                </a:solidFill>
                <a:latin typeface="Cambria" pitchFamily="18" charset="0"/>
              </a:rPr>
              <a:t/>
            </a:r>
            <a:br>
              <a:rPr lang="es-DO" sz="3200" b="1" dirty="0">
                <a:solidFill>
                  <a:schemeClr val="bg1"/>
                </a:solidFill>
                <a:latin typeface="Cambria" pitchFamily="18" charset="0"/>
              </a:rPr>
            </a:br>
            <a:endParaRPr lang="es-DO" sz="3600" b="1" dirty="0">
              <a:solidFill>
                <a:schemeClr val="bg1"/>
              </a:solidFill>
              <a:latin typeface="Cambria" pitchFamily="18" charset="0"/>
            </a:endParaRPr>
          </a:p>
        </p:txBody>
      </p:sp>
      <p:pic>
        <p:nvPicPr>
          <p:cNvPr id="9" name="6 Imagen" descr="logo mepyd.png"/>
          <p:cNvPicPr>
            <a:picLocks noChangeAspect="1"/>
          </p:cNvPicPr>
          <p:nvPr/>
        </p:nvPicPr>
        <p:blipFill>
          <a:blip r:embed="rId2" cstate="print"/>
          <a:stretch>
            <a:fillRect/>
          </a:stretch>
        </p:blipFill>
        <p:spPr>
          <a:xfrm>
            <a:off x="7310847" y="452925"/>
            <a:ext cx="3166637" cy="673566"/>
          </a:xfrm>
          <a:prstGeom prst="rect">
            <a:avLst/>
          </a:prstGeom>
        </p:spPr>
      </p:pic>
      <p:sp>
        <p:nvSpPr>
          <p:cNvPr id="10" name="7 Rectángulo"/>
          <p:cNvSpPr/>
          <p:nvPr/>
        </p:nvSpPr>
        <p:spPr>
          <a:xfrm>
            <a:off x="6020273" y="4406484"/>
            <a:ext cx="5894122" cy="2031325"/>
          </a:xfrm>
          <a:prstGeom prst="rect">
            <a:avLst/>
          </a:prstGeom>
        </p:spPr>
        <p:txBody>
          <a:bodyPr wrap="square">
            <a:spAutoFit/>
          </a:bodyPr>
          <a:lstStyle/>
          <a:p>
            <a:pPr algn="r"/>
            <a:r>
              <a:rPr lang="es-DO" b="1" i="1" dirty="0" err="1">
                <a:solidFill>
                  <a:schemeClr val="tx2">
                    <a:lumMod val="75000"/>
                    <a:lumOff val="25000"/>
                  </a:schemeClr>
                </a:solidFill>
                <a:latin typeface="Cambria" pitchFamily="18" charset="0"/>
              </a:rPr>
              <a:t>Minister</a:t>
            </a:r>
            <a:r>
              <a:rPr lang="es-DO" b="1" i="1" dirty="0">
                <a:solidFill>
                  <a:schemeClr val="tx2">
                    <a:lumMod val="75000"/>
                    <a:lumOff val="25000"/>
                  </a:schemeClr>
                </a:solidFill>
                <a:latin typeface="Cambria" pitchFamily="18" charset="0"/>
              </a:rPr>
              <a:t> Janet Camilo</a:t>
            </a:r>
          </a:p>
          <a:p>
            <a:pPr algn="r"/>
            <a:r>
              <a:rPr lang="es-DO" i="1" dirty="0" err="1">
                <a:solidFill>
                  <a:schemeClr val="tx2">
                    <a:lumMod val="75000"/>
                    <a:lumOff val="25000"/>
                  </a:schemeClr>
                </a:solidFill>
                <a:latin typeface="Cambria" pitchFamily="18" charset="0"/>
              </a:rPr>
              <a:t>Ministry</a:t>
            </a:r>
            <a:r>
              <a:rPr lang="es-DO" i="1" dirty="0">
                <a:solidFill>
                  <a:schemeClr val="tx2">
                    <a:lumMod val="75000"/>
                    <a:lumOff val="25000"/>
                  </a:schemeClr>
                </a:solidFill>
                <a:latin typeface="Cambria" pitchFamily="18" charset="0"/>
              </a:rPr>
              <a:t> of </a:t>
            </a:r>
            <a:r>
              <a:rPr lang="es-DO" i="1" dirty="0" err="1">
                <a:solidFill>
                  <a:schemeClr val="tx2">
                    <a:lumMod val="75000"/>
                    <a:lumOff val="25000"/>
                  </a:schemeClr>
                </a:solidFill>
                <a:latin typeface="Cambria" pitchFamily="18" charset="0"/>
              </a:rPr>
              <a:t>Women</a:t>
            </a:r>
            <a:endParaRPr lang="es-DO" i="1" dirty="0">
              <a:solidFill>
                <a:schemeClr val="tx2">
                  <a:lumMod val="75000"/>
                  <a:lumOff val="25000"/>
                </a:schemeClr>
              </a:solidFill>
              <a:latin typeface="Cambria" pitchFamily="18" charset="0"/>
            </a:endParaRPr>
          </a:p>
          <a:p>
            <a:pPr algn="r"/>
            <a:endParaRPr lang="es-DO" b="1" i="1" dirty="0">
              <a:solidFill>
                <a:schemeClr val="tx2">
                  <a:lumMod val="75000"/>
                  <a:lumOff val="25000"/>
                </a:schemeClr>
              </a:solidFill>
              <a:latin typeface="Cambria" pitchFamily="18" charset="0"/>
            </a:endParaRPr>
          </a:p>
          <a:p>
            <a:pPr algn="r"/>
            <a:r>
              <a:rPr lang="es-DO" b="1" i="1" dirty="0">
                <a:solidFill>
                  <a:schemeClr val="tx2">
                    <a:lumMod val="75000"/>
                    <a:lumOff val="25000"/>
                  </a:schemeClr>
                </a:solidFill>
                <a:latin typeface="Cambria" pitchFamily="18" charset="0"/>
              </a:rPr>
              <a:t>Mr. </a:t>
            </a:r>
            <a:r>
              <a:rPr lang="es-DO" b="1" i="1" dirty="0" err="1">
                <a:solidFill>
                  <a:schemeClr val="tx2">
                    <a:lumMod val="75000"/>
                    <a:lumOff val="25000"/>
                  </a:schemeClr>
                </a:solidFill>
                <a:latin typeface="Cambria" pitchFamily="18" charset="0"/>
              </a:rPr>
              <a:t>Yván</a:t>
            </a:r>
            <a:r>
              <a:rPr lang="es-DO" b="1" i="1" dirty="0">
                <a:solidFill>
                  <a:schemeClr val="tx2">
                    <a:lumMod val="75000"/>
                    <a:lumOff val="25000"/>
                  </a:schemeClr>
                </a:solidFill>
                <a:latin typeface="Cambria" pitchFamily="18" charset="0"/>
              </a:rPr>
              <a:t> L. Rodríguez B.</a:t>
            </a:r>
          </a:p>
          <a:p>
            <a:pPr algn="r"/>
            <a:r>
              <a:rPr lang="es-DO" i="1" dirty="0" err="1">
                <a:solidFill>
                  <a:schemeClr val="tx2">
                    <a:lumMod val="75000"/>
                    <a:lumOff val="25000"/>
                  </a:schemeClr>
                </a:solidFill>
                <a:latin typeface="Cambria" pitchFamily="18" charset="0"/>
              </a:rPr>
              <a:t>Viceminister</a:t>
            </a:r>
            <a:r>
              <a:rPr lang="es-DO" i="1" dirty="0">
                <a:solidFill>
                  <a:schemeClr val="tx2">
                    <a:lumMod val="75000"/>
                    <a:lumOff val="25000"/>
                  </a:schemeClr>
                </a:solidFill>
                <a:latin typeface="Cambria" pitchFamily="18" charset="0"/>
              </a:rPr>
              <a:t> of </a:t>
            </a:r>
            <a:r>
              <a:rPr lang="es-DO" i="1" dirty="0" err="1">
                <a:solidFill>
                  <a:schemeClr val="tx2">
                    <a:lumMod val="75000"/>
                    <a:lumOff val="25000"/>
                  </a:schemeClr>
                </a:solidFill>
                <a:latin typeface="Cambria" pitchFamily="18" charset="0"/>
              </a:rPr>
              <a:t>Planning</a:t>
            </a:r>
            <a:endParaRPr lang="es-DO" i="1" dirty="0">
              <a:solidFill>
                <a:schemeClr val="tx2">
                  <a:lumMod val="75000"/>
                  <a:lumOff val="25000"/>
                </a:schemeClr>
              </a:solidFill>
              <a:latin typeface="Cambria" pitchFamily="18" charset="0"/>
            </a:endParaRPr>
          </a:p>
          <a:p>
            <a:pPr algn="r"/>
            <a:r>
              <a:rPr lang="es-DO" i="1" dirty="0">
                <a:solidFill>
                  <a:schemeClr val="tx2">
                    <a:lumMod val="75000"/>
                    <a:lumOff val="25000"/>
                  </a:schemeClr>
                </a:solidFill>
                <a:latin typeface="Cambria" pitchFamily="18" charset="0"/>
              </a:rPr>
              <a:t>Ministry of </a:t>
            </a:r>
            <a:r>
              <a:rPr lang="es-DO" i="1" dirty="0" err="1">
                <a:solidFill>
                  <a:schemeClr val="tx2">
                    <a:lumMod val="75000"/>
                    <a:lumOff val="25000"/>
                  </a:schemeClr>
                </a:solidFill>
                <a:latin typeface="Cambria" pitchFamily="18" charset="0"/>
              </a:rPr>
              <a:t>Economy</a:t>
            </a:r>
            <a:r>
              <a:rPr lang="es-DO" i="1" dirty="0">
                <a:solidFill>
                  <a:schemeClr val="tx2">
                    <a:lumMod val="75000"/>
                    <a:lumOff val="25000"/>
                  </a:schemeClr>
                </a:solidFill>
                <a:latin typeface="Cambria" pitchFamily="18" charset="0"/>
              </a:rPr>
              <a:t>, </a:t>
            </a:r>
            <a:r>
              <a:rPr lang="es-DO" i="1" dirty="0" err="1">
                <a:solidFill>
                  <a:schemeClr val="tx2">
                    <a:lumMod val="75000"/>
                    <a:lumOff val="25000"/>
                  </a:schemeClr>
                </a:solidFill>
                <a:latin typeface="Cambria" pitchFamily="18" charset="0"/>
              </a:rPr>
              <a:t>Planning</a:t>
            </a:r>
            <a:r>
              <a:rPr lang="es-DO" i="1" dirty="0">
                <a:solidFill>
                  <a:schemeClr val="tx2">
                    <a:lumMod val="75000"/>
                    <a:lumOff val="25000"/>
                  </a:schemeClr>
                </a:solidFill>
                <a:latin typeface="Cambria" pitchFamily="18" charset="0"/>
              </a:rPr>
              <a:t> and Development </a:t>
            </a:r>
          </a:p>
          <a:p>
            <a:pPr algn="r"/>
            <a:endParaRPr lang="es-DO" dirty="0">
              <a:solidFill>
                <a:schemeClr val="bg1">
                  <a:lumMod val="50000"/>
                </a:schemeClr>
              </a:solidFill>
              <a:latin typeface="Cambria" pitchFamily="18" charset="0"/>
            </a:endParaRPr>
          </a:p>
        </p:txBody>
      </p:sp>
      <p:pic>
        <p:nvPicPr>
          <p:cNvPr id="11" name="Picture 10"/>
          <p:cNvPicPr>
            <a:picLocks noChangeAspect="1"/>
          </p:cNvPicPr>
          <p:nvPr/>
        </p:nvPicPr>
        <p:blipFill>
          <a:blip r:embed="rId3" cstate="print"/>
          <a:stretch>
            <a:fillRect/>
          </a:stretch>
        </p:blipFill>
        <p:spPr>
          <a:xfrm>
            <a:off x="1847058" y="403366"/>
            <a:ext cx="1619672" cy="696024"/>
          </a:xfrm>
          <a:prstGeom prst="rect">
            <a:avLst/>
          </a:prstGeom>
        </p:spPr>
      </p:pic>
      <p:pic>
        <p:nvPicPr>
          <p:cNvPr id="12" name="Picture 11"/>
          <p:cNvPicPr>
            <a:picLocks noChangeAspect="1"/>
          </p:cNvPicPr>
          <p:nvPr/>
        </p:nvPicPr>
        <p:blipFill>
          <a:blip r:embed="rId4" cstate="print"/>
          <a:stretch>
            <a:fillRect/>
          </a:stretch>
        </p:blipFill>
        <p:spPr>
          <a:xfrm>
            <a:off x="5730004" y="425824"/>
            <a:ext cx="1022404" cy="673566"/>
          </a:xfrm>
          <a:prstGeom prst="rect">
            <a:avLst/>
          </a:prstGeom>
        </p:spPr>
      </p:pic>
      <p:pic>
        <p:nvPicPr>
          <p:cNvPr id="13" name="image2.png"/>
          <p:cNvPicPr/>
          <p:nvPr/>
        </p:nvPicPr>
        <p:blipFill>
          <a:blip r:embed="rId5" cstate="print"/>
          <a:stretch>
            <a:fillRect/>
          </a:stretch>
        </p:blipFill>
        <p:spPr>
          <a:xfrm>
            <a:off x="3811396" y="403366"/>
            <a:ext cx="1360170" cy="723125"/>
          </a:xfrm>
          <a:prstGeom prst="rect">
            <a:avLst/>
          </a:prstGeom>
        </p:spPr>
      </p:pic>
    </p:spTree>
    <p:extLst>
      <p:ext uri="{BB962C8B-B14F-4D97-AF65-F5344CB8AC3E}">
        <p14:creationId xmlns:p14="http://schemas.microsoft.com/office/powerpoint/2010/main" xmlns="" val="22535369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8 Rectángulo redondeado"/>
          <p:cNvSpPr/>
          <p:nvPr/>
        </p:nvSpPr>
        <p:spPr>
          <a:xfrm>
            <a:off x="8409781" y="3645048"/>
            <a:ext cx="1828800" cy="27432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b="1" dirty="0">
              <a:solidFill>
                <a:schemeClr val="tx1"/>
              </a:solidFill>
              <a:latin typeface="Cambria" pitchFamily="18" charset="0"/>
            </a:endParaRPr>
          </a:p>
        </p:txBody>
      </p:sp>
      <p:sp>
        <p:nvSpPr>
          <p:cNvPr id="3" name="17 Rectángulo redondeado"/>
          <p:cNvSpPr/>
          <p:nvPr/>
        </p:nvSpPr>
        <p:spPr>
          <a:xfrm>
            <a:off x="6249541" y="3645048"/>
            <a:ext cx="1828800" cy="27432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b="1" dirty="0">
              <a:solidFill>
                <a:schemeClr val="tx1"/>
              </a:solidFill>
              <a:latin typeface="Cambria" pitchFamily="18" charset="0"/>
            </a:endParaRPr>
          </a:p>
        </p:txBody>
      </p:sp>
      <p:sp>
        <p:nvSpPr>
          <p:cNvPr id="4" name="16 Rectángulo redondeado"/>
          <p:cNvSpPr/>
          <p:nvPr/>
        </p:nvSpPr>
        <p:spPr>
          <a:xfrm>
            <a:off x="4089301" y="3645048"/>
            <a:ext cx="1828800" cy="27432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b="1" dirty="0">
              <a:solidFill>
                <a:schemeClr val="tx1"/>
              </a:solidFill>
              <a:latin typeface="Cambria" pitchFamily="18" charset="0"/>
            </a:endParaRPr>
          </a:p>
        </p:txBody>
      </p:sp>
      <p:sp>
        <p:nvSpPr>
          <p:cNvPr id="5" name="15 Rectángulo redondeado"/>
          <p:cNvSpPr/>
          <p:nvPr/>
        </p:nvSpPr>
        <p:spPr>
          <a:xfrm>
            <a:off x="1900461" y="3638152"/>
            <a:ext cx="1828800" cy="27432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b="1" dirty="0">
              <a:solidFill>
                <a:schemeClr val="tx1"/>
              </a:solidFill>
              <a:latin typeface="Cambria" pitchFamily="18" charset="0"/>
            </a:endParaRPr>
          </a:p>
        </p:txBody>
      </p:sp>
      <p:sp>
        <p:nvSpPr>
          <p:cNvPr id="6" name="Title 1"/>
          <p:cNvSpPr>
            <a:spLocks noGrp="1"/>
          </p:cNvSpPr>
          <p:nvPr>
            <p:ph type="title"/>
          </p:nvPr>
        </p:nvSpPr>
        <p:spPr>
          <a:xfrm>
            <a:off x="0" y="0"/>
            <a:ext cx="12192000" cy="1143000"/>
          </a:xfrm>
          <a:solidFill>
            <a:schemeClr val="accent6">
              <a:lumMod val="75000"/>
            </a:schemeClr>
          </a:solidFill>
        </p:spPr>
        <p:txBody>
          <a:bodyPr>
            <a:noAutofit/>
          </a:bodyPr>
          <a:lstStyle/>
          <a:p>
            <a:pPr algn="ctr"/>
            <a:r>
              <a:rPr lang="es-DO" sz="3200" b="1" dirty="0">
                <a:solidFill>
                  <a:schemeClr val="bg1"/>
                </a:solidFill>
                <a:effectLst>
                  <a:outerShdw blurRad="38100" dist="38100" dir="2700000" algn="tl">
                    <a:srgbClr val="000000">
                      <a:alpha val="43137"/>
                    </a:srgbClr>
                  </a:outerShdw>
                </a:effectLst>
                <a:latin typeface="Cambria" pitchFamily="18" charset="0"/>
              </a:rPr>
              <a:t>Country </a:t>
            </a:r>
            <a:r>
              <a:rPr lang="es-DO" sz="3200" b="1" dirty="0" err="1">
                <a:solidFill>
                  <a:schemeClr val="bg1"/>
                </a:solidFill>
                <a:effectLst>
                  <a:outerShdw blurRad="38100" dist="38100" dir="2700000" algn="tl">
                    <a:srgbClr val="000000">
                      <a:alpha val="43137"/>
                    </a:srgbClr>
                  </a:outerShdw>
                </a:effectLst>
                <a:latin typeface="Cambria" pitchFamily="18" charset="0"/>
              </a:rPr>
              <a:t>Vision</a:t>
            </a:r>
            <a:r>
              <a:rPr lang="es-DO" sz="3200" b="1" dirty="0">
                <a:solidFill>
                  <a:schemeClr val="bg1"/>
                </a:solidFill>
                <a:effectLst>
                  <a:outerShdw blurRad="38100" dist="38100" dir="2700000" algn="tl">
                    <a:srgbClr val="000000">
                      <a:alpha val="43137"/>
                    </a:srgbClr>
                  </a:outerShdw>
                </a:effectLst>
                <a:latin typeface="Cambria" pitchFamily="18" charset="0"/>
              </a:rPr>
              <a:t> and END Development </a:t>
            </a:r>
            <a:r>
              <a:rPr lang="es-DO" sz="3200" b="1" dirty="0" err="1">
                <a:solidFill>
                  <a:schemeClr val="bg1"/>
                </a:solidFill>
                <a:effectLst>
                  <a:outerShdw blurRad="38100" dist="38100" dir="2700000" algn="tl">
                    <a:srgbClr val="000000">
                      <a:alpha val="43137"/>
                    </a:srgbClr>
                  </a:outerShdw>
                </a:effectLst>
                <a:latin typeface="Cambria" pitchFamily="18" charset="0"/>
              </a:rPr>
              <a:t>Axes</a:t>
            </a:r>
            <a:r>
              <a:rPr lang="es-DO" sz="3200" b="1" dirty="0">
                <a:solidFill>
                  <a:schemeClr val="bg1"/>
                </a:solidFill>
                <a:effectLst>
                  <a:outerShdw blurRad="38100" dist="38100" dir="2700000" algn="tl">
                    <a:srgbClr val="000000">
                      <a:alpha val="43137"/>
                    </a:srgbClr>
                  </a:outerShdw>
                </a:effectLst>
                <a:latin typeface="Cambria" pitchFamily="18" charset="0"/>
              </a:rPr>
              <a:t> </a:t>
            </a:r>
            <a:br>
              <a:rPr lang="es-DO" sz="3200" b="1" dirty="0">
                <a:solidFill>
                  <a:schemeClr val="bg1"/>
                </a:solidFill>
                <a:effectLst>
                  <a:outerShdw blurRad="38100" dist="38100" dir="2700000" algn="tl">
                    <a:srgbClr val="000000">
                      <a:alpha val="43137"/>
                    </a:srgbClr>
                  </a:outerShdw>
                </a:effectLst>
                <a:latin typeface="Cambria" pitchFamily="18" charset="0"/>
              </a:rPr>
            </a:br>
            <a:endParaRPr lang="en-US" sz="3200" b="1" dirty="0">
              <a:solidFill>
                <a:schemeClr val="bg1"/>
              </a:solidFill>
              <a:effectLst>
                <a:outerShdw blurRad="38100" dist="38100" dir="2700000" algn="tl">
                  <a:srgbClr val="000000">
                    <a:alpha val="43137"/>
                  </a:srgbClr>
                </a:outerShdw>
              </a:effectLst>
              <a:latin typeface="Cambria" pitchFamily="18" charset="0"/>
            </a:endParaRPr>
          </a:p>
        </p:txBody>
      </p:sp>
      <p:sp>
        <p:nvSpPr>
          <p:cNvPr id="7" name="6 Rectángulo redondeado"/>
          <p:cNvSpPr/>
          <p:nvPr/>
        </p:nvSpPr>
        <p:spPr>
          <a:xfrm>
            <a:off x="2051620" y="3703264"/>
            <a:ext cx="1828800" cy="274320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2"/>
                </a:solidFill>
                <a:latin typeface="+mj-lt"/>
              </a:rPr>
              <a:t>A state with efficient and transparent institutions at the service of a responsible and participative citizenship, that guarantees  security and promotes development and peaceful coexistence</a:t>
            </a:r>
            <a:endParaRPr lang="es-ES_tradnl" sz="1200" b="1" dirty="0">
              <a:solidFill>
                <a:schemeClr val="tx2"/>
              </a:solidFill>
              <a:latin typeface="+mj-lt"/>
            </a:endParaRPr>
          </a:p>
        </p:txBody>
      </p:sp>
      <p:sp>
        <p:nvSpPr>
          <p:cNvPr id="8" name="7 Rectángulo redondeado"/>
          <p:cNvSpPr/>
          <p:nvPr/>
        </p:nvSpPr>
        <p:spPr>
          <a:xfrm>
            <a:off x="4183260" y="3677604"/>
            <a:ext cx="1828800" cy="274320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2"/>
                </a:solidFill>
              </a:rPr>
              <a:t>A cohesive society with equal opportunities and low levels of poverty</a:t>
            </a:r>
            <a:endParaRPr lang="es-ES_tradnl" sz="1200" b="1" dirty="0">
              <a:solidFill>
                <a:schemeClr val="tx2"/>
              </a:solidFill>
              <a:latin typeface="Cambria" pitchFamily="18" charset="0"/>
            </a:endParaRPr>
          </a:p>
        </p:txBody>
      </p:sp>
      <p:sp>
        <p:nvSpPr>
          <p:cNvPr id="9" name="8 Rectángulo redondeado"/>
          <p:cNvSpPr/>
          <p:nvPr/>
        </p:nvSpPr>
        <p:spPr>
          <a:xfrm>
            <a:off x="6372100" y="3710160"/>
            <a:ext cx="1828800" cy="274320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2"/>
                </a:solidFill>
              </a:rPr>
              <a:t>An articulated, innovative and environmentally sustainable economy with a productive structure that generates high and sustained growth with decent employment that achieves competitive insertion into the global economy</a:t>
            </a:r>
            <a:endParaRPr lang="es-ES_tradnl" sz="1200" b="1" dirty="0">
              <a:solidFill>
                <a:schemeClr val="tx2"/>
              </a:solidFill>
              <a:latin typeface="Cambria" pitchFamily="18" charset="0"/>
            </a:endParaRPr>
          </a:p>
        </p:txBody>
      </p:sp>
      <p:sp>
        <p:nvSpPr>
          <p:cNvPr id="10" name="9 Rectángulo redondeado"/>
          <p:cNvSpPr/>
          <p:nvPr/>
        </p:nvSpPr>
        <p:spPr>
          <a:xfrm>
            <a:off x="8553797" y="3710160"/>
            <a:ext cx="1828800" cy="274320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2"/>
                </a:solidFill>
              </a:rPr>
              <a:t>Sustainable management of the environment and adequate adaptation to climate change</a:t>
            </a:r>
            <a:endParaRPr lang="es-ES_tradnl" sz="1200" b="1" dirty="0">
              <a:solidFill>
                <a:schemeClr val="tx2"/>
              </a:solidFill>
              <a:latin typeface="Cambria" pitchFamily="18" charset="0"/>
            </a:endParaRPr>
          </a:p>
        </p:txBody>
      </p:sp>
      <p:sp>
        <p:nvSpPr>
          <p:cNvPr id="11" name="10 Rectángulo redondeado"/>
          <p:cNvSpPr/>
          <p:nvPr/>
        </p:nvSpPr>
        <p:spPr>
          <a:xfrm>
            <a:off x="1930197" y="3697584"/>
            <a:ext cx="611122" cy="221273"/>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50" b="1" dirty="0">
                <a:solidFill>
                  <a:schemeClr val="tx2">
                    <a:lumMod val="85000"/>
                    <a:lumOff val="15000"/>
                  </a:schemeClr>
                </a:solidFill>
                <a:latin typeface="Cambria" pitchFamily="18" charset="0"/>
              </a:rPr>
              <a:t>Axis 1 </a:t>
            </a:r>
          </a:p>
        </p:txBody>
      </p:sp>
      <p:sp>
        <p:nvSpPr>
          <p:cNvPr id="12" name="11 Rectángulo redondeado"/>
          <p:cNvSpPr/>
          <p:nvPr/>
        </p:nvSpPr>
        <p:spPr>
          <a:xfrm>
            <a:off x="4090436" y="3697584"/>
            <a:ext cx="588441" cy="19752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00" b="1" dirty="0">
                <a:solidFill>
                  <a:schemeClr val="tx2">
                    <a:lumMod val="85000"/>
                    <a:lumOff val="15000"/>
                  </a:schemeClr>
                </a:solidFill>
                <a:latin typeface="Cambria" pitchFamily="18" charset="0"/>
              </a:rPr>
              <a:t>Axis 2</a:t>
            </a:r>
          </a:p>
        </p:txBody>
      </p:sp>
      <p:sp>
        <p:nvSpPr>
          <p:cNvPr id="13" name="12 Rectángulo redondeado"/>
          <p:cNvSpPr/>
          <p:nvPr/>
        </p:nvSpPr>
        <p:spPr>
          <a:xfrm>
            <a:off x="6300092" y="3710160"/>
            <a:ext cx="635098" cy="19682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50" b="1" dirty="0">
                <a:solidFill>
                  <a:schemeClr val="tx2">
                    <a:lumMod val="85000"/>
                    <a:lumOff val="15000"/>
                  </a:schemeClr>
                </a:solidFill>
                <a:latin typeface="Cambria" pitchFamily="18" charset="0"/>
              </a:rPr>
              <a:t>Axis 3 </a:t>
            </a:r>
          </a:p>
        </p:txBody>
      </p:sp>
      <p:sp>
        <p:nvSpPr>
          <p:cNvPr id="14" name="13 Rectángulo redondeado"/>
          <p:cNvSpPr/>
          <p:nvPr/>
        </p:nvSpPr>
        <p:spPr>
          <a:xfrm>
            <a:off x="8482925" y="3716978"/>
            <a:ext cx="613574" cy="16625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50" b="1" dirty="0">
                <a:solidFill>
                  <a:schemeClr val="tx2">
                    <a:lumMod val="85000"/>
                    <a:lumOff val="15000"/>
                  </a:schemeClr>
                </a:solidFill>
                <a:latin typeface="Cambria" pitchFamily="18" charset="0"/>
              </a:rPr>
              <a:t>Axis  4 </a:t>
            </a:r>
          </a:p>
        </p:txBody>
      </p:sp>
      <p:sp>
        <p:nvSpPr>
          <p:cNvPr id="15" name="14 Rectángulo redondeado"/>
          <p:cNvSpPr/>
          <p:nvPr/>
        </p:nvSpPr>
        <p:spPr>
          <a:xfrm>
            <a:off x="2145085" y="1584240"/>
            <a:ext cx="7488832" cy="129614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sz="1600" b="1" dirty="0">
              <a:latin typeface="Cambria" pitchFamily="18" charset="0"/>
            </a:endParaRPr>
          </a:p>
        </p:txBody>
      </p:sp>
      <p:sp>
        <p:nvSpPr>
          <p:cNvPr id="16" name="3 Rectángulo redondeado"/>
          <p:cNvSpPr/>
          <p:nvPr/>
        </p:nvSpPr>
        <p:spPr>
          <a:xfrm>
            <a:off x="2267644" y="1656248"/>
            <a:ext cx="7488832" cy="1296144"/>
          </a:xfrm>
          <a:prstGeom prst="roundRect">
            <a:avLst/>
          </a:prstGeom>
          <a:solidFill>
            <a:srgbClr val="0043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The Dominican Republic is a prosperous country where people live with dignity, security and peace, with equal opportunities within a framework of participatory democracy, responsible citizenship and competitive insertion in the global economy,  that also takes advantage of its resources to develop in an innovative and sustainable way .</a:t>
            </a:r>
            <a:endParaRPr lang="es-ES_tradnl" sz="1600" i="1" dirty="0">
              <a:latin typeface="Cambria" pitchFamily="18" charset="0"/>
            </a:endParaRPr>
          </a:p>
        </p:txBody>
      </p:sp>
      <p:sp>
        <p:nvSpPr>
          <p:cNvPr id="17" name="5 Rectángulo redondeado"/>
          <p:cNvSpPr/>
          <p:nvPr/>
        </p:nvSpPr>
        <p:spPr>
          <a:xfrm>
            <a:off x="2088132" y="1412800"/>
            <a:ext cx="1806974" cy="309122"/>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tx2">
                    <a:lumMod val="75000"/>
                    <a:lumOff val="25000"/>
                  </a:schemeClr>
                </a:solidFill>
                <a:latin typeface="Cambria" pitchFamily="18" charset="0"/>
              </a:rPr>
              <a:t>Country  </a:t>
            </a:r>
            <a:r>
              <a:rPr lang="es-ES_tradnl" sz="1200" b="1" dirty="0" err="1">
                <a:solidFill>
                  <a:schemeClr val="tx2">
                    <a:lumMod val="75000"/>
                    <a:lumOff val="25000"/>
                  </a:schemeClr>
                </a:solidFill>
                <a:latin typeface="Cambria" pitchFamily="18" charset="0"/>
              </a:rPr>
              <a:t>Vision</a:t>
            </a:r>
            <a:r>
              <a:rPr lang="es-ES_tradnl" sz="1200" b="1" dirty="0">
                <a:solidFill>
                  <a:schemeClr val="tx2">
                    <a:lumMod val="75000"/>
                    <a:lumOff val="25000"/>
                  </a:schemeClr>
                </a:solidFill>
                <a:latin typeface="Cambria" pitchFamily="18" charset="0"/>
              </a:rPr>
              <a:t> 2030</a:t>
            </a:r>
          </a:p>
        </p:txBody>
      </p:sp>
      <p:cxnSp>
        <p:nvCxnSpPr>
          <p:cNvPr id="18" name="20 Conector angular"/>
          <p:cNvCxnSpPr>
            <a:cxnSpLocks/>
            <a:stCxn id="16" idx="2"/>
            <a:endCxn id="7" idx="0"/>
          </p:cNvCxnSpPr>
          <p:nvPr/>
        </p:nvCxnSpPr>
        <p:spPr>
          <a:xfrm rot="5400000">
            <a:off x="4113604" y="1804808"/>
            <a:ext cx="750872" cy="3046040"/>
          </a:xfrm>
          <a:prstGeom prst="bentConnector3">
            <a:avLst>
              <a:gd name="adj1" fmla="val 50000"/>
            </a:avLst>
          </a:prstGeom>
          <a:ln w="381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21 Conector angular"/>
          <p:cNvCxnSpPr>
            <a:stCxn id="16" idx="2"/>
            <a:endCxn id="8" idx="0"/>
          </p:cNvCxnSpPr>
          <p:nvPr/>
        </p:nvCxnSpPr>
        <p:spPr>
          <a:xfrm rot="5400000">
            <a:off x="5192254" y="2857798"/>
            <a:ext cx="725212" cy="914400"/>
          </a:xfrm>
          <a:prstGeom prst="bentConnector3">
            <a:avLst>
              <a:gd name="adj1" fmla="val 50000"/>
            </a:avLst>
          </a:prstGeom>
          <a:ln w="381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24 Conector angular"/>
          <p:cNvCxnSpPr>
            <a:stCxn id="16" idx="2"/>
            <a:endCxn id="9" idx="0"/>
          </p:cNvCxnSpPr>
          <p:nvPr/>
        </p:nvCxnSpPr>
        <p:spPr>
          <a:xfrm rot="16200000" flipH="1">
            <a:off x="6270396" y="2694056"/>
            <a:ext cx="757768" cy="1274440"/>
          </a:xfrm>
          <a:prstGeom prst="bentConnector3">
            <a:avLst>
              <a:gd name="adj1" fmla="val 50000"/>
            </a:avLst>
          </a:prstGeom>
          <a:ln w="381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27 Conector angular"/>
          <p:cNvCxnSpPr>
            <a:stCxn id="16" idx="2"/>
            <a:endCxn id="10" idx="0"/>
          </p:cNvCxnSpPr>
          <p:nvPr/>
        </p:nvCxnSpPr>
        <p:spPr>
          <a:xfrm rot="16200000" flipH="1">
            <a:off x="7361244" y="1603207"/>
            <a:ext cx="757768" cy="3456137"/>
          </a:xfrm>
          <a:prstGeom prst="bentConnector3">
            <a:avLst>
              <a:gd name="adj1" fmla="val 50000"/>
            </a:avLst>
          </a:prstGeom>
          <a:ln w="381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82813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0" y="2492896"/>
            <a:ext cx="12192000" cy="1584176"/>
          </a:xfrm>
          <a:prstGeom prst="rect">
            <a:avLst/>
          </a:prstGeom>
          <a:solidFill>
            <a:schemeClr val="accent6">
              <a:lumMod val="75000"/>
            </a:schemeClr>
          </a:solidFill>
        </p:spPr>
        <p:txBody>
          <a:bodyPr anchor="ctr">
            <a:noAutofit/>
          </a:bodyPr>
          <a:lstStyle/>
          <a:p>
            <a:pPr lvl="0" algn="ctr">
              <a:spcBef>
                <a:spcPct val="0"/>
              </a:spcBef>
              <a:defRPr/>
            </a:pPr>
            <a:r>
              <a:rPr lang="es-DO" sz="3200" b="1" dirty="0" err="1">
                <a:solidFill>
                  <a:schemeClr val="bg1"/>
                </a:solidFill>
                <a:latin typeface="Cambria" pitchFamily="18" charset="0"/>
              </a:rPr>
              <a:t>Adoption</a:t>
            </a:r>
            <a:r>
              <a:rPr lang="es-DO" sz="3200" b="1" dirty="0">
                <a:solidFill>
                  <a:schemeClr val="bg1"/>
                </a:solidFill>
                <a:latin typeface="Cambria" pitchFamily="18" charset="0"/>
              </a:rPr>
              <a:t> of the </a:t>
            </a:r>
            <a:r>
              <a:rPr lang="es-DO" sz="3200" b="1" dirty="0" err="1">
                <a:solidFill>
                  <a:schemeClr val="bg1"/>
                </a:solidFill>
                <a:latin typeface="Cambria" pitchFamily="18" charset="0"/>
              </a:rPr>
              <a:t>Sustainable</a:t>
            </a:r>
            <a:r>
              <a:rPr lang="es-DO" sz="3200" b="1" dirty="0">
                <a:solidFill>
                  <a:schemeClr val="bg1"/>
                </a:solidFill>
                <a:latin typeface="Cambria" pitchFamily="18" charset="0"/>
              </a:rPr>
              <a:t> Development </a:t>
            </a:r>
            <a:r>
              <a:rPr lang="es-DO" sz="3200" b="1" dirty="0" err="1">
                <a:solidFill>
                  <a:schemeClr val="bg1"/>
                </a:solidFill>
                <a:latin typeface="Cambria" pitchFamily="18" charset="0"/>
              </a:rPr>
              <a:t>Goals</a:t>
            </a:r>
            <a:r>
              <a:rPr lang="es-DO" sz="3200" b="1" dirty="0">
                <a:solidFill>
                  <a:schemeClr val="bg1"/>
                </a:solidFill>
                <a:latin typeface="Cambria" pitchFamily="18" charset="0"/>
              </a:rPr>
              <a:t> (SDG) </a:t>
            </a:r>
          </a:p>
          <a:p>
            <a:pPr lvl="0" algn="ctr">
              <a:spcBef>
                <a:spcPct val="0"/>
              </a:spcBef>
              <a:defRPr/>
            </a:pPr>
            <a:r>
              <a:rPr lang="es-DO" sz="3200" b="1" dirty="0">
                <a:solidFill>
                  <a:schemeClr val="bg1"/>
                </a:solidFill>
                <a:latin typeface="Cambria" pitchFamily="18" charset="0"/>
              </a:rPr>
              <a:t>and </a:t>
            </a:r>
            <a:r>
              <a:rPr lang="es-DO" sz="3200" b="1" dirty="0" err="1">
                <a:solidFill>
                  <a:schemeClr val="bg1"/>
                </a:solidFill>
                <a:latin typeface="Cambria" pitchFamily="18" charset="0"/>
              </a:rPr>
              <a:t>the</a:t>
            </a:r>
            <a:r>
              <a:rPr lang="es-DO" sz="3200" b="1" dirty="0">
                <a:solidFill>
                  <a:schemeClr val="bg1"/>
                </a:solidFill>
                <a:latin typeface="Cambria" pitchFamily="18" charset="0"/>
              </a:rPr>
              <a:t> </a:t>
            </a:r>
            <a:r>
              <a:rPr lang="es-DO" sz="3200" b="1" dirty="0" err="1">
                <a:solidFill>
                  <a:schemeClr val="bg1"/>
                </a:solidFill>
                <a:latin typeface="Cambria" pitchFamily="18" charset="0"/>
              </a:rPr>
              <a:t>National</a:t>
            </a:r>
            <a:r>
              <a:rPr lang="es-DO" sz="3200" b="1" dirty="0">
                <a:solidFill>
                  <a:schemeClr val="bg1"/>
                </a:solidFill>
                <a:latin typeface="Cambria" pitchFamily="18" charset="0"/>
              </a:rPr>
              <a:t> Agenda</a:t>
            </a:r>
            <a:endParaRPr kumimoji="0" lang="es-DO" sz="3600" b="1" u="none" strike="noStrike" kern="1200" cap="none" spc="0" normalizeH="0" baseline="0" noProof="0" dirty="0">
              <a:ln>
                <a:noFill/>
              </a:ln>
              <a:solidFill>
                <a:schemeClr val="bg1"/>
              </a:solidFill>
              <a:effectLst/>
              <a:uLnTx/>
              <a:uFillTx/>
              <a:latin typeface="Cambria" pitchFamily="18" charset="0"/>
              <a:ea typeface="+mj-ea"/>
              <a:cs typeface="+mj-cs"/>
            </a:endParaRPr>
          </a:p>
        </p:txBody>
      </p:sp>
    </p:spTree>
    <p:extLst>
      <p:ext uri="{BB962C8B-B14F-4D97-AF65-F5344CB8AC3E}">
        <p14:creationId xmlns:p14="http://schemas.microsoft.com/office/powerpoint/2010/main" xmlns="" val="5883471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6053" y="1809682"/>
            <a:ext cx="6429700" cy="399752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48552" y="1809683"/>
            <a:ext cx="4905383" cy="3997522"/>
          </a:xfrm>
          <a:prstGeom prst="rect">
            <a:avLst/>
          </a:prstGeom>
        </p:spPr>
      </p:pic>
      <p:sp>
        <p:nvSpPr>
          <p:cNvPr id="4" name="1 Título"/>
          <p:cNvSpPr txBox="1">
            <a:spLocks/>
          </p:cNvSpPr>
          <p:nvPr/>
        </p:nvSpPr>
        <p:spPr>
          <a:xfrm>
            <a:off x="0" y="0"/>
            <a:ext cx="12192000" cy="1052736"/>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spcBef>
                <a:spcPct val="0"/>
              </a:spcBef>
              <a:buNone/>
              <a:defRPr sz="4000" b="0" kern="1200" cap="none">
                <a:solidFill>
                  <a:srgbClr val="FFFFFF"/>
                </a:solidFill>
                <a:latin typeface="+mj-lt"/>
                <a:ea typeface="+mj-ea"/>
                <a:cs typeface="+mj-cs"/>
              </a:defRPr>
            </a:lvl1pPr>
          </a:lstStyle>
          <a:p>
            <a:pPr algn="ctr"/>
            <a:r>
              <a:rPr lang="es-DO" sz="3200" b="1" dirty="0">
                <a:solidFill>
                  <a:schemeClr val="bg1"/>
                </a:solidFill>
                <a:latin typeface="Cambria" pitchFamily="18" charset="0"/>
              </a:rPr>
              <a:t>Favorable </a:t>
            </a:r>
            <a:r>
              <a:rPr lang="es-DO" sz="3200" b="1" dirty="0" err="1">
                <a:solidFill>
                  <a:schemeClr val="bg1"/>
                </a:solidFill>
                <a:latin typeface="Cambria" pitchFamily="18" charset="0"/>
              </a:rPr>
              <a:t>Context</a:t>
            </a:r>
            <a:r>
              <a:rPr lang="es-DO" sz="3200" b="1" dirty="0">
                <a:solidFill>
                  <a:schemeClr val="bg1"/>
                </a:solidFill>
                <a:latin typeface="Cambria" pitchFamily="18" charset="0"/>
              </a:rPr>
              <a:t> </a:t>
            </a:r>
            <a:r>
              <a:rPr lang="es-DO" sz="3200" b="1" dirty="0" err="1">
                <a:solidFill>
                  <a:schemeClr val="bg1"/>
                </a:solidFill>
                <a:latin typeface="Cambria" pitchFamily="18" charset="0"/>
              </a:rPr>
              <a:t>for</a:t>
            </a:r>
            <a:r>
              <a:rPr lang="es-DO" sz="3200" b="1" dirty="0">
                <a:solidFill>
                  <a:schemeClr val="bg1"/>
                </a:solidFill>
                <a:latin typeface="Cambria" pitchFamily="18" charset="0"/>
              </a:rPr>
              <a:t> </a:t>
            </a:r>
            <a:r>
              <a:rPr lang="es-DO" sz="3200" b="1" dirty="0" err="1">
                <a:solidFill>
                  <a:schemeClr val="bg1"/>
                </a:solidFill>
                <a:latin typeface="Cambria" pitchFamily="18" charset="0"/>
              </a:rPr>
              <a:t>the</a:t>
            </a:r>
            <a:r>
              <a:rPr lang="es-DO" sz="3200" b="1" dirty="0">
                <a:solidFill>
                  <a:schemeClr val="bg1"/>
                </a:solidFill>
                <a:latin typeface="Cambria" pitchFamily="18" charset="0"/>
              </a:rPr>
              <a:t> </a:t>
            </a:r>
            <a:r>
              <a:rPr lang="es-DO" sz="3200" b="1" dirty="0" err="1">
                <a:solidFill>
                  <a:schemeClr val="bg1"/>
                </a:solidFill>
                <a:latin typeface="Cambria" pitchFamily="18" charset="0"/>
              </a:rPr>
              <a:t>Implementation</a:t>
            </a:r>
            <a:r>
              <a:rPr lang="es-DO" sz="3200" b="1" dirty="0">
                <a:solidFill>
                  <a:schemeClr val="bg1"/>
                </a:solidFill>
                <a:latin typeface="Cambria" pitchFamily="18" charset="0"/>
              </a:rPr>
              <a:t> of </a:t>
            </a:r>
            <a:r>
              <a:rPr lang="es-DO" sz="3200" b="1" dirty="0" err="1">
                <a:solidFill>
                  <a:schemeClr val="bg1"/>
                </a:solidFill>
                <a:latin typeface="Cambria" pitchFamily="18" charset="0"/>
              </a:rPr>
              <a:t>the</a:t>
            </a:r>
            <a:r>
              <a:rPr lang="es-DO" sz="3200" b="1" dirty="0">
                <a:solidFill>
                  <a:schemeClr val="bg1"/>
                </a:solidFill>
                <a:latin typeface="Cambria" pitchFamily="18" charset="0"/>
              </a:rPr>
              <a:t> SDG</a:t>
            </a:r>
          </a:p>
        </p:txBody>
      </p:sp>
      <p:sp>
        <p:nvSpPr>
          <p:cNvPr id="6" name="TextBox 5"/>
          <p:cNvSpPr txBox="1"/>
          <p:nvPr/>
        </p:nvSpPr>
        <p:spPr>
          <a:xfrm>
            <a:off x="1319215" y="2041660"/>
            <a:ext cx="4303375" cy="369332"/>
          </a:xfrm>
          <a:prstGeom prst="rect">
            <a:avLst/>
          </a:prstGeom>
          <a:noFill/>
        </p:spPr>
        <p:txBody>
          <a:bodyPr wrap="square" rtlCol="0">
            <a:spAutoFit/>
          </a:bodyPr>
          <a:lstStyle/>
          <a:p>
            <a:r>
              <a:rPr lang="es-DO" b="1" dirty="0">
                <a:solidFill>
                  <a:schemeClr val="tx2"/>
                </a:solidFill>
              </a:rPr>
              <a:t>A social and </a:t>
            </a:r>
            <a:r>
              <a:rPr lang="es-DO" b="1" dirty="0" err="1">
                <a:solidFill>
                  <a:schemeClr val="tx2"/>
                </a:solidFill>
              </a:rPr>
              <a:t>democratic</a:t>
            </a:r>
            <a:r>
              <a:rPr lang="es-DO" b="1" dirty="0">
                <a:solidFill>
                  <a:schemeClr val="tx2"/>
                </a:solidFill>
              </a:rPr>
              <a:t> </a:t>
            </a:r>
            <a:r>
              <a:rPr lang="es-DO" b="1" dirty="0" err="1">
                <a:solidFill>
                  <a:schemeClr val="tx2"/>
                </a:solidFill>
              </a:rPr>
              <a:t>state</a:t>
            </a:r>
            <a:r>
              <a:rPr lang="es-DO" b="1" dirty="0">
                <a:solidFill>
                  <a:schemeClr val="tx2"/>
                </a:solidFill>
              </a:rPr>
              <a:t> of </a:t>
            </a:r>
            <a:r>
              <a:rPr lang="es-DO" b="1" dirty="0" err="1">
                <a:solidFill>
                  <a:schemeClr val="tx2"/>
                </a:solidFill>
              </a:rPr>
              <a:t>law</a:t>
            </a:r>
            <a:endParaRPr lang="es-DO" b="1" dirty="0">
              <a:solidFill>
                <a:schemeClr val="tx2"/>
              </a:solidFill>
            </a:endParaRPr>
          </a:p>
        </p:txBody>
      </p:sp>
      <p:sp>
        <p:nvSpPr>
          <p:cNvPr id="7" name="TextBox 6"/>
          <p:cNvSpPr txBox="1"/>
          <p:nvPr/>
        </p:nvSpPr>
        <p:spPr>
          <a:xfrm>
            <a:off x="1360838" y="2970250"/>
            <a:ext cx="4570320" cy="646331"/>
          </a:xfrm>
          <a:prstGeom prst="rect">
            <a:avLst/>
          </a:prstGeom>
          <a:noFill/>
        </p:spPr>
        <p:txBody>
          <a:bodyPr wrap="square" rtlCol="0">
            <a:spAutoFit/>
          </a:bodyPr>
          <a:lstStyle/>
          <a:p>
            <a:r>
              <a:rPr lang="en-US" b="1" dirty="0">
                <a:solidFill>
                  <a:schemeClr val="tx2"/>
                </a:solidFill>
              </a:rPr>
              <a:t>A society with equal rights and opportunities</a:t>
            </a:r>
            <a:endParaRPr lang="es-DO" b="1" dirty="0">
              <a:solidFill>
                <a:schemeClr val="tx2"/>
              </a:solidFill>
            </a:endParaRPr>
          </a:p>
        </p:txBody>
      </p:sp>
      <p:sp>
        <p:nvSpPr>
          <p:cNvPr id="8" name="TextBox 7"/>
          <p:cNvSpPr txBox="1"/>
          <p:nvPr/>
        </p:nvSpPr>
        <p:spPr>
          <a:xfrm>
            <a:off x="1360838" y="4006771"/>
            <a:ext cx="4735162" cy="646331"/>
          </a:xfrm>
          <a:prstGeom prst="rect">
            <a:avLst/>
          </a:prstGeom>
          <a:noFill/>
        </p:spPr>
        <p:txBody>
          <a:bodyPr wrap="square" rtlCol="0">
            <a:spAutoFit/>
          </a:bodyPr>
          <a:lstStyle/>
          <a:p>
            <a:r>
              <a:rPr lang="en-US" b="1" dirty="0">
                <a:solidFill>
                  <a:schemeClr val="tx2"/>
                </a:solidFill>
              </a:rPr>
              <a:t>A sustainable, inclusive and competitive economy</a:t>
            </a:r>
            <a:endParaRPr lang="es-DO" b="1" dirty="0">
              <a:solidFill>
                <a:schemeClr val="tx2"/>
              </a:solidFill>
            </a:endParaRPr>
          </a:p>
        </p:txBody>
      </p:sp>
      <p:sp>
        <p:nvSpPr>
          <p:cNvPr id="9" name="TextBox 8"/>
          <p:cNvSpPr txBox="1"/>
          <p:nvPr/>
        </p:nvSpPr>
        <p:spPr>
          <a:xfrm>
            <a:off x="1315619" y="4916708"/>
            <a:ext cx="4814593" cy="877163"/>
          </a:xfrm>
          <a:prstGeom prst="rect">
            <a:avLst/>
          </a:prstGeom>
          <a:noFill/>
        </p:spPr>
        <p:txBody>
          <a:bodyPr wrap="square" rtlCol="0">
            <a:spAutoFit/>
          </a:bodyPr>
          <a:lstStyle/>
          <a:p>
            <a:r>
              <a:rPr lang="en-US" sz="1700" b="1" dirty="0">
                <a:solidFill>
                  <a:schemeClr val="tx2"/>
                </a:solidFill>
              </a:rPr>
              <a:t>A society with environmentally sustainable production and consumption that adapts to climate change</a:t>
            </a:r>
            <a:endParaRPr lang="es-DO" sz="1700" b="1" dirty="0">
              <a:solidFill>
                <a:schemeClr val="tx2"/>
              </a:solidFill>
            </a:endParaRPr>
          </a:p>
        </p:txBody>
      </p:sp>
      <p:sp>
        <p:nvSpPr>
          <p:cNvPr id="10" name="TextBox 9"/>
          <p:cNvSpPr txBox="1"/>
          <p:nvPr/>
        </p:nvSpPr>
        <p:spPr>
          <a:xfrm>
            <a:off x="7564314" y="1912978"/>
            <a:ext cx="3048415" cy="523220"/>
          </a:xfrm>
          <a:prstGeom prst="rect">
            <a:avLst/>
          </a:prstGeom>
          <a:noFill/>
        </p:spPr>
        <p:txBody>
          <a:bodyPr wrap="square" rtlCol="0">
            <a:spAutoFit/>
          </a:bodyPr>
          <a:lstStyle/>
          <a:p>
            <a:pPr algn="ctr"/>
            <a:r>
              <a:rPr lang="es-DO" sz="2800" b="1" dirty="0">
                <a:solidFill>
                  <a:schemeClr val="tx2"/>
                </a:solidFill>
              </a:rPr>
              <a:t>COUNTRY VISION</a:t>
            </a:r>
          </a:p>
        </p:txBody>
      </p:sp>
      <p:sp>
        <p:nvSpPr>
          <p:cNvPr id="11" name="TextBox 10"/>
          <p:cNvSpPr txBox="1"/>
          <p:nvPr/>
        </p:nvSpPr>
        <p:spPr>
          <a:xfrm>
            <a:off x="7697755" y="2673251"/>
            <a:ext cx="3862074" cy="430887"/>
          </a:xfrm>
          <a:prstGeom prst="rect">
            <a:avLst/>
          </a:prstGeom>
          <a:noFill/>
        </p:spPr>
        <p:txBody>
          <a:bodyPr wrap="square" rtlCol="0">
            <a:spAutoFit/>
          </a:bodyPr>
          <a:lstStyle/>
          <a:p>
            <a:pPr algn="ctr"/>
            <a:r>
              <a:rPr lang="es-DO" sz="2200" b="1" dirty="0">
                <a:solidFill>
                  <a:schemeClr val="tx2"/>
                </a:solidFill>
              </a:rPr>
              <a:t>Development </a:t>
            </a:r>
            <a:r>
              <a:rPr lang="es-DO" sz="2200" b="1" dirty="0" err="1">
                <a:solidFill>
                  <a:schemeClr val="tx2"/>
                </a:solidFill>
              </a:rPr>
              <a:t>Axes</a:t>
            </a:r>
            <a:endParaRPr lang="es-DO" sz="2200" b="1" dirty="0">
              <a:solidFill>
                <a:schemeClr val="tx2"/>
              </a:solidFill>
            </a:endParaRPr>
          </a:p>
        </p:txBody>
      </p:sp>
      <p:sp>
        <p:nvSpPr>
          <p:cNvPr id="12" name="TextBox 11"/>
          <p:cNvSpPr txBox="1"/>
          <p:nvPr/>
        </p:nvSpPr>
        <p:spPr>
          <a:xfrm>
            <a:off x="6748551" y="3317250"/>
            <a:ext cx="4742853" cy="430887"/>
          </a:xfrm>
          <a:prstGeom prst="rect">
            <a:avLst/>
          </a:prstGeom>
          <a:noFill/>
        </p:spPr>
        <p:txBody>
          <a:bodyPr wrap="square" rtlCol="0">
            <a:spAutoFit/>
          </a:bodyPr>
          <a:lstStyle/>
          <a:p>
            <a:pPr algn="ctr"/>
            <a:r>
              <a:rPr lang="es-DO" sz="2200" b="1" dirty="0">
                <a:solidFill>
                  <a:schemeClr val="bg1"/>
                </a:solidFill>
              </a:rPr>
              <a:t>6           </a:t>
            </a:r>
            <a:r>
              <a:rPr lang="es-DO" sz="2200" b="1" dirty="0">
                <a:solidFill>
                  <a:schemeClr val="tx2"/>
                </a:solidFill>
              </a:rPr>
              <a:t>        Mainstream </a:t>
            </a:r>
            <a:r>
              <a:rPr lang="es-DO" sz="2200" b="1" dirty="0" err="1">
                <a:solidFill>
                  <a:schemeClr val="tx2"/>
                </a:solidFill>
              </a:rPr>
              <a:t>Policies</a:t>
            </a:r>
            <a:endParaRPr lang="es-DO" sz="2200" b="1" dirty="0">
              <a:solidFill>
                <a:schemeClr val="tx2"/>
              </a:solidFill>
            </a:endParaRPr>
          </a:p>
        </p:txBody>
      </p:sp>
      <p:sp>
        <p:nvSpPr>
          <p:cNvPr id="13" name="TextBox 12"/>
          <p:cNvSpPr txBox="1"/>
          <p:nvPr/>
        </p:nvSpPr>
        <p:spPr>
          <a:xfrm>
            <a:off x="8481525" y="3853740"/>
            <a:ext cx="2471308" cy="430887"/>
          </a:xfrm>
          <a:prstGeom prst="rect">
            <a:avLst/>
          </a:prstGeom>
          <a:noFill/>
        </p:spPr>
        <p:txBody>
          <a:bodyPr wrap="square" rtlCol="0">
            <a:spAutoFit/>
          </a:bodyPr>
          <a:lstStyle/>
          <a:p>
            <a:pPr algn="ctr"/>
            <a:r>
              <a:rPr lang="es-DO" sz="2200" b="1" dirty="0">
                <a:solidFill>
                  <a:schemeClr val="tx2"/>
                </a:solidFill>
              </a:rPr>
              <a:t>General </a:t>
            </a:r>
            <a:r>
              <a:rPr lang="es-DO" sz="2200" b="1" dirty="0" err="1">
                <a:solidFill>
                  <a:schemeClr val="tx2"/>
                </a:solidFill>
              </a:rPr>
              <a:t>Goals</a:t>
            </a:r>
            <a:r>
              <a:rPr lang="es-DO" sz="2200" b="1" dirty="0">
                <a:solidFill>
                  <a:schemeClr val="tx2"/>
                </a:solidFill>
              </a:rPr>
              <a:t> </a:t>
            </a:r>
          </a:p>
        </p:txBody>
      </p:sp>
      <p:sp>
        <p:nvSpPr>
          <p:cNvPr id="14" name="TextBox 13"/>
          <p:cNvSpPr txBox="1"/>
          <p:nvPr/>
        </p:nvSpPr>
        <p:spPr>
          <a:xfrm>
            <a:off x="7968343" y="4449188"/>
            <a:ext cx="3591487" cy="430887"/>
          </a:xfrm>
          <a:prstGeom prst="rect">
            <a:avLst/>
          </a:prstGeom>
          <a:noFill/>
        </p:spPr>
        <p:txBody>
          <a:bodyPr wrap="square" rtlCol="0">
            <a:spAutoFit/>
          </a:bodyPr>
          <a:lstStyle/>
          <a:p>
            <a:pPr algn="ctr"/>
            <a:r>
              <a:rPr lang="es-DO" sz="2200" b="1" dirty="0">
                <a:solidFill>
                  <a:schemeClr val="tx2"/>
                </a:solidFill>
              </a:rPr>
              <a:t>Specific </a:t>
            </a:r>
            <a:r>
              <a:rPr lang="es-DO" sz="2200" b="1" dirty="0" err="1">
                <a:solidFill>
                  <a:schemeClr val="tx2"/>
                </a:solidFill>
              </a:rPr>
              <a:t>Goals</a:t>
            </a:r>
            <a:endParaRPr lang="es-DO" sz="2200" b="1" dirty="0">
              <a:solidFill>
                <a:schemeClr val="tx2"/>
              </a:solidFill>
            </a:endParaRPr>
          </a:p>
        </p:txBody>
      </p:sp>
      <p:sp>
        <p:nvSpPr>
          <p:cNvPr id="15" name="TextBox 14"/>
          <p:cNvSpPr txBox="1"/>
          <p:nvPr/>
        </p:nvSpPr>
        <p:spPr>
          <a:xfrm>
            <a:off x="8085434" y="5047131"/>
            <a:ext cx="3474395" cy="430887"/>
          </a:xfrm>
          <a:prstGeom prst="rect">
            <a:avLst/>
          </a:prstGeom>
          <a:noFill/>
        </p:spPr>
        <p:txBody>
          <a:bodyPr wrap="square" rtlCol="0">
            <a:spAutoFit/>
          </a:bodyPr>
          <a:lstStyle/>
          <a:p>
            <a:pPr algn="ctr"/>
            <a:r>
              <a:rPr lang="es-DO" sz="2200" b="1" dirty="0" err="1">
                <a:solidFill>
                  <a:schemeClr val="tx2"/>
                </a:solidFill>
              </a:rPr>
              <a:t>Action</a:t>
            </a:r>
            <a:r>
              <a:rPr lang="es-DO" sz="2200" b="1" dirty="0">
                <a:solidFill>
                  <a:schemeClr val="tx2"/>
                </a:solidFill>
              </a:rPr>
              <a:t> </a:t>
            </a:r>
            <a:r>
              <a:rPr lang="es-DO" sz="2200" b="1" dirty="0" err="1">
                <a:solidFill>
                  <a:schemeClr val="tx2"/>
                </a:solidFill>
              </a:rPr>
              <a:t>Lines</a:t>
            </a:r>
            <a:endParaRPr lang="es-DO" sz="2200" b="1" dirty="0">
              <a:solidFill>
                <a:schemeClr val="tx2"/>
              </a:solidFill>
            </a:endParaRPr>
          </a:p>
        </p:txBody>
      </p:sp>
    </p:spTree>
    <p:extLst>
      <p:ext uri="{BB962C8B-B14F-4D97-AF65-F5344CB8AC3E}">
        <p14:creationId xmlns:p14="http://schemas.microsoft.com/office/powerpoint/2010/main" xmlns="" val="14088770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2192000" cy="1052736"/>
          </a:xfrm>
          <a:solidFill>
            <a:schemeClr val="accent6">
              <a:lumMod val="75000"/>
            </a:schemeClr>
          </a:solidFill>
        </p:spPr>
        <p:txBody>
          <a:bodyPr>
            <a:noAutofit/>
          </a:bodyPr>
          <a:lstStyle/>
          <a:p>
            <a:pPr algn="ctr"/>
            <a:r>
              <a:rPr lang="en-US" sz="100" b="1" dirty="0">
                <a:solidFill>
                  <a:schemeClr val="bg1"/>
                </a:solidFill>
              </a:rPr>
              <a:t/>
            </a:r>
            <a:br>
              <a:rPr lang="en-US" sz="100" b="1" dirty="0">
                <a:solidFill>
                  <a:schemeClr val="bg1"/>
                </a:solidFill>
              </a:rPr>
            </a:br>
            <a:r>
              <a:rPr lang="en-US" sz="100" b="1" dirty="0">
                <a:solidFill>
                  <a:schemeClr val="bg1"/>
                </a:solidFill>
              </a:rPr>
              <a:t/>
            </a:r>
            <a:br>
              <a:rPr lang="en-US" sz="100" b="1" dirty="0">
                <a:solidFill>
                  <a:schemeClr val="bg1"/>
                </a:solidFill>
              </a:rPr>
            </a:br>
            <a:r>
              <a:rPr lang="en-US" sz="100" b="1" dirty="0">
                <a:solidFill>
                  <a:schemeClr val="bg1"/>
                </a:solidFill>
              </a:rPr>
              <a:t/>
            </a:r>
            <a:br>
              <a:rPr lang="en-US" sz="100" b="1" dirty="0">
                <a:solidFill>
                  <a:schemeClr val="bg1"/>
                </a:solidFill>
              </a:rPr>
            </a:br>
            <a:r>
              <a:rPr lang="en-US" sz="100" b="1" dirty="0">
                <a:solidFill>
                  <a:schemeClr val="bg1"/>
                </a:solidFill>
              </a:rPr>
              <a:t/>
            </a:r>
            <a:br>
              <a:rPr lang="en-US" sz="100" b="1" dirty="0">
                <a:solidFill>
                  <a:schemeClr val="bg1"/>
                </a:solidFill>
              </a:rPr>
            </a:br>
            <a:r>
              <a:rPr lang="en-US" sz="100" b="1" dirty="0">
                <a:solidFill>
                  <a:schemeClr val="bg1"/>
                </a:solidFill>
              </a:rPr>
              <a:t/>
            </a:r>
            <a:br>
              <a:rPr lang="en-US" sz="100" b="1" dirty="0">
                <a:solidFill>
                  <a:schemeClr val="bg1"/>
                </a:solidFill>
              </a:rPr>
            </a:br>
            <a:r>
              <a:rPr lang="en-US" sz="100" b="1" dirty="0">
                <a:solidFill>
                  <a:schemeClr val="bg1"/>
                </a:solidFill>
              </a:rPr>
              <a:t/>
            </a:r>
            <a:br>
              <a:rPr lang="en-US" sz="100" b="1" dirty="0">
                <a:solidFill>
                  <a:schemeClr val="bg1"/>
                </a:solidFill>
              </a:rPr>
            </a:br>
            <a:r>
              <a:rPr lang="en-US" sz="100" b="1" dirty="0">
                <a:solidFill>
                  <a:schemeClr val="bg1"/>
                </a:solidFill>
              </a:rPr>
              <a:t/>
            </a:r>
            <a:br>
              <a:rPr lang="en-US" sz="100" b="1" dirty="0">
                <a:solidFill>
                  <a:schemeClr val="bg1"/>
                </a:solidFill>
              </a:rPr>
            </a:br>
            <a:r>
              <a:rPr lang="en-US" sz="100" b="1" dirty="0">
                <a:solidFill>
                  <a:schemeClr val="bg1"/>
                </a:solidFill>
              </a:rPr>
              <a:t/>
            </a:r>
            <a:br>
              <a:rPr lang="en-US" sz="100" b="1" dirty="0">
                <a:solidFill>
                  <a:schemeClr val="bg1"/>
                </a:solidFill>
              </a:rPr>
            </a:br>
            <a:r>
              <a:rPr lang="en-US" sz="100" b="1" dirty="0">
                <a:solidFill>
                  <a:schemeClr val="bg1"/>
                </a:solidFill>
              </a:rPr>
              <a:t/>
            </a:r>
            <a:br>
              <a:rPr lang="en-US" sz="100" b="1" dirty="0">
                <a:solidFill>
                  <a:schemeClr val="bg1"/>
                </a:solidFill>
              </a:rPr>
            </a:br>
            <a:r>
              <a:rPr lang="en-US" sz="100" b="1" dirty="0">
                <a:solidFill>
                  <a:schemeClr val="bg1"/>
                </a:solidFill>
              </a:rPr>
              <a:t/>
            </a:r>
            <a:br>
              <a:rPr lang="en-US" sz="100" b="1" dirty="0">
                <a:solidFill>
                  <a:schemeClr val="bg1"/>
                </a:solidFill>
              </a:rPr>
            </a:br>
            <a:r>
              <a:rPr lang="en-US" sz="100" b="1" dirty="0">
                <a:solidFill>
                  <a:schemeClr val="bg1"/>
                </a:solidFill>
              </a:rPr>
              <a:t/>
            </a:r>
            <a:br>
              <a:rPr lang="en-US" sz="100" b="1" dirty="0">
                <a:solidFill>
                  <a:schemeClr val="bg1"/>
                </a:solidFill>
              </a:rPr>
            </a:br>
            <a:r>
              <a:rPr lang="en-US" sz="100" b="1" dirty="0">
                <a:solidFill>
                  <a:schemeClr val="bg1"/>
                </a:solidFill>
              </a:rPr>
              <a:t/>
            </a:r>
            <a:br>
              <a:rPr lang="en-US" sz="100" b="1" dirty="0">
                <a:solidFill>
                  <a:schemeClr val="bg1"/>
                </a:solidFill>
              </a:rPr>
            </a:br>
            <a:r>
              <a:rPr lang="en-US" sz="100" b="1" dirty="0">
                <a:solidFill>
                  <a:schemeClr val="bg1"/>
                </a:solidFill>
              </a:rPr>
              <a:t/>
            </a:r>
            <a:br>
              <a:rPr lang="en-US" sz="100" b="1" dirty="0">
                <a:solidFill>
                  <a:schemeClr val="bg1"/>
                </a:solidFill>
              </a:rPr>
            </a:br>
            <a:r>
              <a:rPr lang="en-US" sz="100" b="1" dirty="0">
                <a:solidFill>
                  <a:schemeClr val="bg1"/>
                </a:solidFill>
              </a:rPr>
              <a:t/>
            </a:r>
            <a:br>
              <a:rPr lang="en-US" sz="100" b="1" dirty="0">
                <a:solidFill>
                  <a:schemeClr val="bg1"/>
                </a:solidFill>
              </a:rPr>
            </a:br>
            <a:r>
              <a:rPr lang="en-US" sz="100" b="1" dirty="0">
                <a:solidFill>
                  <a:schemeClr val="bg1"/>
                </a:solidFill>
              </a:rPr>
              <a:t/>
            </a:r>
            <a:br>
              <a:rPr lang="en-US" sz="100" b="1" dirty="0">
                <a:solidFill>
                  <a:schemeClr val="bg1"/>
                </a:solidFill>
              </a:rPr>
            </a:br>
            <a:r>
              <a:rPr lang="en-US" sz="100" b="1" dirty="0">
                <a:solidFill>
                  <a:schemeClr val="bg1"/>
                </a:solidFill>
              </a:rPr>
              <a:t/>
            </a:r>
            <a:br>
              <a:rPr lang="en-US" sz="100" b="1" dirty="0">
                <a:solidFill>
                  <a:schemeClr val="bg1"/>
                </a:solidFill>
              </a:rPr>
            </a:br>
            <a:r>
              <a:rPr lang="en-US" sz="100" b="1" dirty="0">
                <a:solidFill>
                  <a:schemeClr val="bg1"/>
                </a:solidFill>
              </a:rPr>
              <a:t/>
            </a:r>
            <a:br>
              <a:rPr lang="en-US" sz="100" b="1" dirty="0">
                <a:solidFill>
                  <a:schemeClr val="bg1"/>
                </a:solidFill>
              </a:rPr>
            </a:br>
            <a:r>
              <a:rPr lang="en-US" sz="100" b="1" dirty="0">
                <a:solidFill>
                  <a:schemeClr val="bg1"/>
                </a:solidFill>
              </a:rPr>
              <a:t/>
            </a:r>
            <a:br>
              <a:rPr lang="en-US" sz="100" b="1" dirty="0">
                <a:solidFill>
                  <a:schemeClr val="bg1"/>
                </a:solidFill>
              </a:rPr>
            </a:br>
            <a:r>
              <a:rPr lang="en-US" sz="100" b="1" dirty="0">
                <a:solidFill>
                  <a:schemeClr val="bg1"/>
                </a:solidFill>
              </a:rPr>
              <a:t/>
            </a:r>
            <a:br>
              <a:rPr lang="en-US" sz="100" b="1" dirty="0">
                <a:solidFill>
                  <a:schemeClr val="bg1"/>
                </a:solidFill>
              </a:rPr>
            </a:br>
            <a:r>
              <a:rPr lang="en-US" sz="3200" b="1" dirty="0">
                <a:solidFill>
                  <a:schemeClr val="bg1"/>
                </a:solidFill>
              </a:rPr>
              <a:t>Agenda </a:t>
            </a:r>
            <a:r>
              <a:rPr lang="es-DO" sz="3200" b="1" dirty="0">
                <a:solidFill>
                  <a:schemeClr val="bg1"/>
                </a:solidFill>
                <a:latin typeface="Cambria" pitchFamily="18" charset="0"/>
              </a:rPr>
              <a:t>END vs. SDG </a:t>
            </a:r>
            <a:br>
              <a:rPr lang="es-DO" sz="3200" b="1" dirty="0">
                <a:solidFill>
                  <a:schemeClr val="bg1"/>
                </a:solidFill>
                <a:latin typeface="Cambria" pitchFamily="18" charset="0"/>
              </a:rPr>
            </a:br>
            <a:endParaRPr lang="es-DO" sz="3200" b="1" dirty="0">
              <a:solidFill>
                <a:schemeClr val="bg1"/>
              </a:solidFill>
              <a:latin typeface="Cambria" pitchFamily="18" charset="0"/>
            </a:endParaRPr>
          </a:p>
        </p:txBody>
      </p:sp>
      <p:sp>
        <p:nvSpPr>
          <p:cNvPr id="3" name="2 Marcador de texto"/>
          <p:cNvSpPr txBox="1">
            <a:spLocks/>
          </p:cNvSpPr>
          <p:nvPr/>
        </p:nvSpPr>
        <p:spPr>
          <a:xfrm>
            <a:off x="1808287" y="1547267"/>
            <a:ext cx="4040188" cy="618083"/>
          </a:xfrm>
          <a:prstGeom prst="rect">
            <a:avLst/>
          </a:prstGeom>
          <a:solidFill>
            <a:schemeClr val="accent3">
              <a:lumMod val="75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6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8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8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8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800" kern="1200">
                <a:solidFill>
                  <a:schemeClr val="tx1"/>
                </a:solidFill>
                <a:latin typeface="+mn-lt"/>
                <a:ea typeface="+mn-ea"/>
                <a:cs typeface="+mn-cs"/>
              </a:defRPr>
            </a:lvl9pPr>
          </a:lstStyle>
          <a:p>
            <a:pPr algn="ctr"/>
            <a:r>
              <a:rPr lang="es-DO" sz="2800" dirty="0">
                <a:solidFill>
                  <a:schemeClr val="bg1"/>
                </a:solidFill>
                <a:latin typeface="Cambria" pitchFamily="18" charset="0"/>
              </a:rPr>
              <a:t>END – 2030 - DR</a:t>
            </a:r>
          </a:p>
        </p:txBody>
      </p:sp>
      <p:sp>
        <p:nvSpPr>
          <p:cNvPr id="4" name="3 Marcador de contenido"/>
          <p:cNvSpPr>
            <a:spLocks noGrp="1"/>
          </p:cNvSpPr>
          <p:nvPr>
            <p:ph sz="half" idx="2"/>
          </p:nvPr>
        </p:nvSpPr>
        <p:spPr>
          <a:xfrm>
            <a:off x="1808287" y="2397145"/>
            <a:ext cx="4040188" cy="4094958"/>
          </a:xfrm>
          <a:solidFill>
            <a:schemeClr val="accent3">
              <a:lumMod val="60000"/>
              <a:lumOff val="40000"/>
            </a:schemeClr>
          </a:solidFill>
        </p:spPr>
        <p:txBody>
          <a:bodyPr>
            <a:noAutofit/>
          </a:bodyPr>
          <a:lstStyle/>
          <a:p>
            <a:pPr marL="457200" indent="-457200">
              <a:lnSpc>
                <a:spcPct val="100000"/>
              </a:lnSpc>
            </a:pPr>
            <a:r>
              <a:rPr lang="es-DO" sz="1600" b="1" dirty="0">
                <a:latin typeface="Cambria" pitchFamily="18" charset="0"/>
              </a:rPr>
              <a:t>1  </a:t>
            </a:r>
            <a:r>
              <a:rPr lang="es-DO" sz="1600" b="1" dirty="0" err="1">
                <a:latin typeface="Cambria" pitchFamily="18" charset="0"/>
              </a:rPr>
              <a:t>Vision</a:t>
            </a:r>
            <a:r>
              <a:rPr lang="es-DO" sz="1600" b="1" dirty="0">
                <a:latin typeface="Cambria" pitchFamily="18" charset="0"/>
              </a:rPr>
              <a:t> </a:t>
            </a:r>
          </a:p>
          <a:p>
            <a:pPr marL="457200" indent="-457200">
              <a:lnSpc>
                <a:spcPct val="100000"/>
              </a:lnSpc>
            </a:pPr>
            <a:r>
              <a:rPr lang="es-DO" sz="1600" b="1" dirty="0">
                <a:latin typeface="Cambria" pitchFamily="18" charset="0"/>
              </a:rPr>
              <a:t>4  Development </a:t>
            </a:r>
            <a:r>
              <a:rPr lang="es-DO" sz="1600" b="1" dirty="0" err="1">
                <a:latin typeface="Cambria" pitchFamily="18" charset="0"/>
              </a:rPr>
              <a:t>axes</a:t>
            </a:r>
            <a:r>
              <a:rPr lang="es-DO" sz="1600" b="1" dirty="0">
                <a:latin typeface="Cambria" pitchFamily="18" charset="0"/>
              </a:rPr>
              <a:t> </a:t>
            </a:r>
            <a:r>
              <a:rPr lang="es-DO" sz="1600" b="1" dirty="0" err="1">
                <a:latin typeface="Cambria" pitchFamily="18" charset="0"/>
              </a:rPr>
              <a:t>or</a:t>
            </a:r>
            <a:r>
              <a:rPr lang="es-DO" sz="1600" b="1" dirty="0">
                <a:latin typeface="Cambria" pitchFamily="18" charset="0"/>
              </a:rPr>
              <a:t> </a:t>
            </a:r>
            <a:r>
              <a:rPr lang="es-DO" sz="1600" b="1" dirty="0" err="1">
                <a:latin typeface="Cambria" pitchFamily="18" charset="0"/>
              </a:rPr>
              <a:t>pilars</a:t>
            </a:r>
            <a:endParaRPr lang="es-DO" sz="1600" b="1" dirty="0">
              <a:latin typeface="Cambria" pitchFamily="18" charset="0"/>
            </a:endParaRPr>
          </a:p>
          <a:p>
            <a:pPr marL="457200" indent="-457200">
              <a:lnSpc>
                <a:spcPct val="100000"/>
              </a:lnSpc>
            </a:pPr>
            <a:r>
              <a:rPr lang="es-DO" sz="1600" b="1" dirty="0">
                <a:latin typeface="Cambria" pitchFamily="18" charset="0"/>
              </a:rPr>
              <a:t>19 General </a:t>
            </a:r>
            <a:r>
              <a:rPr lang="es-DO" sz="1600" b="1" dirty="0" err="1">
                <a:latin typeface="Cambria" pitchFamily="18" charset="0"/>
              </a:rPr>
              <a:t>goals</a:t>
            </a:r>
            <a:endParaRPr lang="es-DO" sz="1600" b="1" dirty="0">
              <a:latin typeface="Cambria" pitchFamily="18" charset="0"/>
            </a:endParaRPr>
          </a:p>
          <a:p>
            <a:pPr marL="457200" indent="-457200">
              <a:lnSpc>
                <a:spcPct val="100000"/>
              </a:lnSpc>
            </a:pPr>
            <a:r>
              <a:rPr lang="es-DO" sz="1600" b="1" dirty="0">
                <a:latin typeface="Cambria" pitchFamily="18" charset="0"/>
              </a:rPr>
              <a:t>57 Specific </a:t>
            </a:r>
            <a:r>
              <a:rPr lang="es-DO" sz="1600" b="1" dirty="0" err="1">
                <a:latin typeface="Cambria" pitchFamily="18" charset="0"/>
              </a:rPr>
              <a:t>goals</a:t>
            </a:r>
            <a:endParaRPr lang="es-DO" sz="1600" b="1" dirty="0">
              <a:latin typeface="Cambria" pitchFamily="18" charset="0"/>
            </a:endParaRPr>
          </a:p>
          <a:p>
            <a:pPr marL="457200" indent="-457200">
              <a:lnSpc>
                <a:spcPct val="100000"/>
              </a:lnSpc>
            </a:pPr>
            <a:r>
              <a:rPr lang="es-DO" sz="1600" b="1" dirty="0">
                <a:latin typeface="Cambria" pitchFamily="18" charset="0"/>
              </a:rPr>
              <a:t>461 </a:t>
            </a:r>
            <a:r>
              <a:rPr lang="es-DO" sz="1600" b="1" dirty="0" err="1">
                <a:latin typeface="Cambria" pitchFamily="18" charset="0"/>
              </a:rPr>
              <a:t>Action</a:t>
            </a:r>
            <a:r>
              <a:rPr lang="es-DO" sz="1600" b="1" dirty="0">
                <a:latin typeface="Cambria" pitchFamily="18" charset="0"/>
              </a:rPr>
              <a:t> </a:t>
            </a:r>
            <a:r>
              <a:rPr lang="es-DO" sz="1600" b="1" dirty="0" err="1">
                <a:latin typeface="Cambria" pitchFamily="18" charset="0"/>
              </a:rPr>
              <a:t>lines</a:t>
            </a:r>
            <a:endParaRPr lang="es-DO" sz="800" b="1" dirty="0">
              <a:latin typeface="Cambria" pitchFamily="18" charset="0"/>
            </a:endParaRPr>
          </a:p>
          <a:p>
            <a:pPr marL="457200" indent="-457200">
              <a:lnSpc>
                <a:spcPct val="100000"/>
              </a:lnSpc>
            </a:pPr>
            <a:endParaRPr lang="es-DO" sz="300" b="1" dirty="0">
              <a:latin typeface="Cambria" pitchFamily="18" charset="0"/>
            </a:endParaRPr>
          </a:p>
          <a:p>
            <a:pPr marL="457200" indent="-457200">
              <a:lnSpc>
                <a:spcPct val="100000"/>
              </a:lnSpc>
              <a:spcBef>
                <a:spcPts val="400"/>
              </a:spcBef>
            </a:pPr>
            <a:r>
              <a:rPr lang="es-DO" sz="1600" b="1" dirty="0">
                <a:latin typeface="Cambria" pitchFamily="18" charset="0"/>
              </a:rPr>
              <a:t>90 </a:t>
            </a:r>
            <a:r>
              <a:rPr lang="es-DO" sz="1600" b="1" dirty="0" err="1">
                <a:latin typeface="Cambria" pitchFamily="18" charset="0"/>
              </a:rPr>
              <a:t>Indicators</a:t>
            </a:r>
            <a:r>
              <a:rPr lang="es-DO" sz="1600" b="1" dirty="0">
                <a:latin typeface="Cambria" pitchFamily="18" charset="0"/>
              </a:rPr>
              <a:t> </a:t>
            </a:r>
            <a:r>
              <a:rPr lang="es-DO" sz="1600" b="1" dirty="0" err="1">
                <a:latin typeface="Cambria" pitchFamily="18" charset="0"/>
              </a:rPr>
              <a:t>system</a:t>
            </a:r>
            <a:r>
              <a:rPr lang="es-DO" sz="1600" b="1" dirty="0">
                <a:latin typeface="Cambria" pitchFamily="18" charset="0"/>
              </a:rPr>
              <a:t> </a:t>
            </a:r>
            <a:r>
              <a:rPr lang="es-DO" sz="1600" b="1" dirty="0" err="1">
                <a:latin typeface="Cambria" pitchFamily="18" charset="0"/>
              </a:rPr>
              <a:t>for</a:t>
            </a:r>
            <a:r>
              <a:rPr lang="es-DO" sz="1600" b="1" dirty="0">
                <a:latin typeface="Cambria" pitchFamily="18" charset="0"/>
              </a:rPr>
              <a:t> </a:t>
            </a:r>
            <a:r>
              <a:rPr lang="es-DO" sz="1600" b="1" dirty="0" err="1">
                <a:latin typeface="Cambria" pitchFamily="18" charset="0"/>
              </a:rPr>
              <a:t>follow</a:t>
            </a:r>
            <a:r>
              <a:rPr lang="es-DO" sz="1600" b="1" dirty="0">
                <a:latin typeface="Cambria" pitchFamily="18" charset="0"/>
              </a:rPr>
              <a:t>-up</a:t>
            </a:r>
          </a:p>
          <a:p>
            <a:pPr marL="457200" indent="-457200">
              <a:lnSpc>
                <a:spcPct val="100000"/>
              </a:lnSpc>
              <a:spcBef>
                <a:spcPts val="400"/>
              </a:spcBef>
            </a:pPr>
            <a:endParaRPr lang="es-DO" sz="1600" b="1" dirty="0">
              <a:latin typeface="Cambria" pitchFamily="18" charset="0"/>
            </a:endParaRPr>
          </a:p>
          <a:p>
            <a:pPr marL="457200" indent="-457200">
              <a:lnSpc>
                <a:spcPct val="100000"/>
              </a:lnSpc>
              <a:spcBef>
                <a:spcPts val="400"/>
              </a:spcBef>
            </a:pPr>
            <a:r>
              <a:rPr lang="es-DO" sz="1600" b="1" dirty="0">
                <a:latin typeface="Cambria" pitchFamily="18" charset="0"/>
              </a:rPr>
              <a:t>6 </a:t>
            </a:r>
            <a:r>
              <a:rPr lang="es-DO" sz="1600" b="1" dirty="0" err="1">
                <a:latin typeface="Cambria" pitchFamily="18" charset="0"/>
              </a:rPr>
              <a:t>Mainstreaming</a:t>
            </a:r>
            <a:r>
              <a:rPr lang="es-DO" sz="1600" b="1" dirty="0">
                <a:latin typeface="Cambria" pitchFamily="18" charset="0"/>
              </a:rPr>
              <a:t>  </a:t>
            </a:r>
            <a:r>
              <a:rPr lang="es-DO" sz="1600" b="1" dirty="0" err="1">
                <a:latin typeface="Cambria" pitchFamily="18" charset="0"/>
              </a:rPr>
              <a:t>axes</a:t>
            </a:r>
            <a:endParaRPr lang="es-DO" sz="1600" b="1" dirty="0">
              <a:latin typeface="Cambria" pitchFamily="18" charset="0"/>
            </a:endParaRPr>
          </a:p>
          <a:p>
            <a:pPr marL="457200" indent="-457200">
              <a:lnSpc>
                <a:spcPct val="150000"/>
              </a:lnSpc>
              <a:spcBef>
                <a:spcPts val="400"/>
              </a:spcBef>
            </a:pPr>
            <a:endParaRPr lang="es-DO" sz="2200" b="1" dirty="0">
              <a:latin typeface="Cambria" pitchFamily="18" charset="0"/>
            </a:endParaRPr>
          </a:p>
        </p:txBody>
      </p:sp>
      <p:sp>
        <p:nvSpPr>
          <p:cNvPr id="5" name="4 Marcador de texto"/>
          <p:cNvSpPr txBox="1">
            <a:spLocks/>
          </p:cNvSpPr>
          <p:nvPr/>
        </p:nvSpPr>
        <p:spPr>
          <a:xfrm>
            <a:off x="6416799" y="1525588"/>
            <a:ext cx="4104456" cy="639762"/>
          </a:xfrm>
          <a:prstGeom prst="rect">
            <a:avLst/>
          </a:prstGeom>
          <a:solidFill>
            <a:srgbClr val="92D050"/>
          </a:solidFill>
        </p:spPr>
        <p:txBody>
          <a:bodyPr anchor="ctr">
            <a:normAutofit/>
          </a:bodyPr>
          <a:lst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a:lstStyle>
          <a:p>
            <a:pPr algn="ctr"/>
            <a:r>
              <a:rPr lang="es-DO" sz="2800" dirty="0">
                <a:solidFill>
                  <a:schemeClr val="bg1"/>
                </a:solidFill>
                <a:latin typeface="Cambria" pitchFamily="18" charset="0"/>
              </a:rPr>
              <a:t>Agenda 2030 </a:t>
            </a:r>
            <a:r>
              <a:rPr lang="es-DO" sz="2800" dirty="0" err="1">
                <a:solidFill>
                  <a:schemeClr val="bg1"/>
                </a:solidFill>
                <a:latin typeface="Cambria" pitchFamily="18" charset="0"/>
              </a:rPr>
              <a:t>for</a:t>
            </a:r>
            <a:r>
              <a:rPr lang="es-DO" sz="2800" dirty="0">
                <a:solidFill>
                  <a:schemeClr val="bg1"/>
                </a:solidFill>
                <a:latin typeface="Cambria" pitchFamily="18" charset="0"/>
              </a:rPr>
              <a:t> SDG</a:t>
            </a:r>
          </a:p>
        </p:txBody>
      </p:sp>
      <p:sp>
        <p:nvSpPr>
          <p:cNvPr id="6" name="5 Marcador de contenido"/>
          <p:cNvSpPr>
            <a:spLocks noGrp="1"/>
          </p:cNvSpPr>
          <p:nvPr>
            <p:ph sz="quarter" idx="4294967295"/>
          </p:nvPr>
        </p:nvSpPr>
        <p:spPr>
          <a:xfrm>
            <a:off x="6381905" y="2395633"/>
            <a:ext cx="4141817" cy="4120186"/>
          </a:xfrm>
          <a:prstGeom prst="rect">
            <a:avLst/>
          </a:prstGeom>
          <a:solidFill>
            <a:schemeClr val="bg2">
              <a:lumMod val="75000"/>
            </a:schemeClr>
          </a:solidFill>
        </p:spPr>
        <p:txBody>
          <a:bodyPr>
            <a:normAutofit/>
          </a:bodyPr>
          <a:lstStyle/>
          <a:p>
            <a:pPr>
              <a:lnSpc>
                <a:spcPct val="150000"/>
              </a:lnSpc>
              <a:spcBef>
                <a:spcPts val="1200"/>
              </a:spcBef>
              <a:spcAft>
                <a:spcPts val="600"/>
              </a:spcAft>
            </a:pPr>
            <a:r>
              <a:rPr lang="es-DO" sz="1600" b="1" dirty="0">
                <a:latin typeface="Cambria" pitchFamily="18" charset="0"/>
              </a:rPr>
              <a:t>1 </a:t>
            </a:r>
            <a:r>
              <a:rPr lang="es-DO" sz="1600" b="1" dirty="0" err="1">
                <a:latin typeface="Cambria" pitchFamily="18" charset="0"/>
              </a:rPr>
              <a:t>Vision</a:t>
            </a:r>
            <a:endParaRPr lang="es-DO" sz="1600" b="1" dirty="0">
              <a:latin typeface="Cambria" pitchFamily="18" charset="0"/>
            </a:endParaRPr>
          </a:p>
          <a:p>
            <a:pPr>
              <a:lnSpc>
                <a:spcPct val="150000"/>
              </a:lnSpc>
              <a:spcBef>
                <a:spcPts val="1200"/>
              </a:spcBef>
              <a:spcAft>
                <a:spcPts val="600"/>
              </a:spcAft>
            </a:pPr>
            <a:r>
              <a:rPr lang="es-DO" sz="1600" b="1" dirty="0">
                <a:latin typeface="Cambria" pitchFamily="18" charset="0"/>
              </a:rPr>
              <a:t>3 SD </a:t>
            </a:r>
            <a:r>
              <a:rPr lang="es-DO" sz="1600" b="1" dirty="0" err="1">
                <a:latin typeface="Cambria" pitchFamily="18" charset="0"/>
              </a:rPr>
              <a:t>axes</a:t>
            </a:r>
            <a:r>
              <a:rPr lang="es-DO" sz="1600" b="1" dirty="0">
                <a:latin typeface="Cambria" pitchFamily="18" charset="0"/>
              </a:rPr>
              <a:t> </a:t>
            </a:r>
            <a:r>
              <a:rPr lang="es-DO" sz="1600" b="1" dirty="0" err="1">
                <a:latin typeface="Cambria" pitchFamily="18" charset="0"/>
              </a:rPr>
              <a:t>or</a:t>
            </a:r>
            <a:r>
              <a:rPr lang="es-DO" sz="1600" b="1" dirty="0">
                <a:latin typeface="Cambria" pitchFamily="18" charset="0"/>
              </a:rPr>
              <a:t> </a:t>
            </a:r>
            <a:r>
              <a:rPr lang="es-DO" sz="1600" b="1" dirty="0" err="1">
                <a:latin typeface="Cambria" pitchFamily="18" charset="0"/>
              </a:rPr>
              <a:t>pilars</a:t>
            </a:r>
            <a:endParaRPr lang="es-DO" sz="1600" b="1" dirty="0">
              <a:latin typeface="Cambria" pitchFamily="18" charset="0"/>
            </a:endParaRPr>
          </a:p>
          <a:p>
            <a:pPr>
              <a:lnSpc>
                <a:spcPct val="150000"/>
              </a:lnSpc>
              <a:spcBef>
                <a:spcPts val="1200"/>
              </a:spcBef>
              <a:spcAft>
                <a:spcPts val="600"/>
              </a:spcAft>
            </a:pPr>
            <a:r>
              <a:rPr lang="es-DO" sz="1600" b="1" dirty="0">
                <a:latin typeface="Cambria" pitchFamily="18" charset="0"/>
              </a:rPr>
              <a:t>17 </a:t>
            </a:r>
            <a:r>
              <a:rPr lang="es-DO" sz="1600" b="1" dirty="0" err="1">
                <a:latin typeface="Cambria" pitchFamily="18" charset="0"/>
              </a:rPr>
              <a:t>Goals</a:t>
            </a:r>
            <a:r>
              <a:rPr lang="es-DO" sz="1600" b="1" dirty="0">
                <a:latin typeface="Cambria" pitchFamily="18" charset="0"/>
              </a:rPr>
              <a:t>  </a:t>
            </a:r>
          </a:p>
          <a:p>
            <a:pPr>
              <a:lnSpc>
                <a:spcPct val="150000"/>
              </a:lnSpc>
              <a:spcBef>
                <a:spcPts val="1200"/>
              </a:spcBef>
              <a:spcAft>
                <a:spcPts val="600"/>
              </a:spcAft>
            </a:pPr>
            <a:r>
              <a:rPr lang="es-DO" sz="1600" b="1" dirty="0">
                <a:latin typeface="Cambria" pitchFamily="18" charset="0"/>
              </a:rPr>
              <a:t>169 Targets</a:t>
            </a:r>
          </a:p>
          <a:p>
            <a:pPr>
              <a:lnSpc>
                <a:spcPct val="150000"/>
              </a:lnSpc>
              <a:spcBef>
                <a:spcPts val="1200"/>
              </a:spcBef>
              <a:spcAft>
                <a:spcPts val="600"/>
              </a:spcAft>
            </a:pPr>
            <a:r>
              <a:rPr lang="es-DO" sz="1600" b="1" dirty="0">
                <a:latin typeface="Cambria" pitchFamily="18" charset="0"/>
              </a:rPr>
              <a:t>A 231 </a:t>
            </a:r>
            <a:r>
              <a:rPr lang="es-DO" sz="1600" b="1" dirty="0" err="1">
                <a:latin typeface="Cambria" pitchFamily="18" charset="0"/>
              </a:rPr>
              <a:t>indicadors</a:t>
            </a:r>
            <a:r>
              <a:rPr lang="es-DO" sz="1600" b="1" dirty="0">
                <a:latin typeface="Cambria" pitchFamily="18" charset="0"/>
              </a:rPr>
              <a:t> </a:t>
            </a:r>
            <a:r>
              <a:rPr lang="es-DO" sz="1600" b="1" dirty="0" err="1">
                <a:latin typeface="Cambria" pitchFamily="18" charset="0"/>
              </a:rPr>
              <a:t>system</a:t>
            </a:r>
            <a:r>
              <a:rPr lang="es-DO" sz="1600" b="1" dirty="0">
                <a:latin typeface="Cambria" pitchFamily="18" charset="0"/>
              </a:rPr>
              <a:t> </a:t>
            </a:r>
            <a:r>
              <a:rPr lang="es-DO" sz="1600" b="1" dirty="0" err="1">
                <a:latin typeface="Cambria" pitchFamily="18" charset="0"/>
              </a:rPr>
              <a:t>for</a:t>
            </a:r>
            <a:r>
              <a:rPr lang="es-DO" sz="1600" b="1" dirty="0">
                <a:latin typeface="Cambria" pitchFamily="18" charset="0"/>
              </a:rPr>
              <a:t> </a:t>
            </a:r>
            <a:r>
              <a:rPr lang="es-DO" sz="1600" b="1" dirty="0" err="1">
                <a:latin typeface="Cambria" pitchFamily="18" charset="0"/>
              </a:rPr>
              <a:t>follow</a:t>
            </a:r>
            <a:r>
              <a:rPr lang="es-DO" sz="1600" b="1" dirty="0">
                <a:latin typeface="Cambria" pitchFamily="18" charset="0"/>
              </a:rPr>
              <a:t>-up</a:t>
            </a:r>
            <a:endParaRPr lang="es-DO" sz="1600" dirty="0">
              <a:latin typeface="Cambria" pitchFamily="18" charset="0"/>
            </a:endParaRPr>
          </a:p>
        </p:txBody>
      </p:sp>
      <p:cxnSp>
        <p:nvCxnSpPr>
          <p:cNvPr id="7" name="7 Conector recto"/>
          <p:cNvCxnSpPr/>
          <p:nvPr/>
        </p:nvCxnSpPr>
        <p:spPr>
          <a:xfrm rot="5400000">
            <a:off x="3522799" y="4015265"/>
            <a:ext cx="5143536"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587049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anim calcmode="lin" valueType="num">
                                      <p:cBhvr>
                                        <p:cTn id="8" dur="500" fill="hold"/>
                                        <p:tgtEl>
                                          <p:spTgt spid="6">
                                            <p:bg/>
                                          </p:spTgt>
                                        </p:tgtEl>
                                        <p:attrNameLst>
                                          <p:attrName>ppt_x</p:attrName>
                                        </p:attrNameLst>
                                      </p:cBhvr>
                                      <p:tavLst>
                                        <p:tav tm="0">
                                          <p:val>
                                            <p:strVal val="#ppt_x"/>
                                          </p:val>
                                        </p:tav>
                                        <p:tav tm="100000">
                                          <p:val>
                                            <p:strVal val="#ppt_x"/>
                                          </p:val>
                                        </p:tav>
                                      </p:tavLst>
                                    </p:anim>
                                    <p:anim calcmode="lin" valueType="num">
                                      <p:cBhvr>
                                        <p:cTn id="9" dur="5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anim calcmode="lin" valueType="num">
                                      <p:cBhvr>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anim calcmode="lin" valueType="num">
                                      <p:cBhvr>
                                        <p:cTn id="2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anim calcmode="lin" valueType="num">
                                      <p:cBhvr>
                                        <p:cTn id="2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6">
                                            <p:txEl>
                                              <p:pRg st="1" end="1"/>
                                            </p:txEl>
                                          </p:spTgt>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500"/>
                                        <p:tgtEl>
                                          <p:spTgt spid="4">
                                            <p:txEl>
                                              <p:pRg st="1" end="1"/>
                                            </p:txEl>
                                          </p:spTgt>
                                        </p:tgtEl>
                                      </p:cBhvr>
                                    </p:animEffect>
                                    <p:anim calcmode="lin" valueType="num">
                                      <p:cBhvr>
                                        <p:cTn id="3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3"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fade">
                                      <p:cBhvr>
                                        <p:cTn id="38" dur="500"/>
                                        <p:tgtEl>
                                          <p:spTgt spid="6">
                                            <p:txEl>
                                              <p:pRg st="2" end="2"/>
                                            </p:txEl>
                                          </p:spTgt>
                                        </p:tgtEl>
                                      </p:cBhvr>
                                    </p:animEffect>
                                    <p:anim calcmode="lin" valueType="num">
                                      <p:cBhvr>
                                        <p:cTn id="3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0" dur="500" fill="hold"/>
                                        <p:tgtEl>
                                          <p:spTgt spid="6">
                                            <p:txEl>
                                              <p:pRg st="2" end="2"/>
                                            </p:txEl>
                                          </p:spTgt>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fade">
                                      <p:cBhvr>
                                        <p:cTn id="43" dur="500"/>
                                        <p:tgtEl>
                                          <p:spTgt spid="4">
                                            <p:txEl>
                                              <p:pRg st="2" end="2"/>
                                            </p:txEl>
                                          </p:spTgt>
                                        </p:tgtEl>
                                      </p:cBhvr>
                                    </p:animEffect>
                                    <p:anim calcmode="lin" valueType="num">
                                      <p:cBhvr>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5" dur="500" fill="hold"/>
                                        <p:tgtEl>
                                          <p:spTgt spid="4">
                                            <p:txEl>
                                              <p:pRg st="2" end="2"/>
                                            </p:txEl>
                                          </p:spTgt>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fade">
                                      <p:cBhvr>
                                        <p:cTn id="48" dur="500"/>
                                        <p:tgtEl>
                                          <p:spTgt spid="4">
                                            <p:txEl>
                                              <p:pRg st="3" end="3"/>
                                            </p:txEl>
                                          </p:spTgt>
                                        </p:tgtEl>
                                      </p:cBhvr>
                                    </p:animEffect>
                                    <p:anim calcmode="lin" valueType="num">
                                      <p:cBhvr>
                                        <p:cTn id="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0"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Effect transition="in" filter="fade">
                                      <p:cBhvr>
                                        <p:cTn id="55" dur="500"/>
                                        <p:tgtEl>
                                          <p:spTgt spid="6">
                                            <p:txEl>
                                              <p:pRg st="3" end="3"/>
                                            </p:txEl>
                                          </p:spTgt>
                                        </p:tgtEl>
                                      </p:cBhvr>
                                    </p:animEffect>
                                    <p:anim calcmode="lin" valueType="num">
                                      <p:cBhvr>
                                        <p:cTn id="56"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6">
                                            <p:txEl>
                                              <p:pRg st="3" end="3"/>
                                            </p:txEl>
                                          </p:spTgt>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4">
                                            <p:txEl>
                                              <p:pRg st="4" end="4"/>
                                            </p:txEl>
                                          </p:spTgt>
                                        </p:tgtEl>
                                        <p:attrNameLst>
                                          <p:attrName>style.visibility</p:attrName>
                                        </p:attrNameLst>
                                      </p:cBhvr>
                                      <p:to>
                                        <p:strVal val="visible"/>
                                      </p:to>
                                    </p:set>
                                    <p:animEffect transition="in" filter="fade">
                                      <p:cBhvr>
                                        <p:cTn id="60" dur="500"/>
                                        <p:tgtEl>
                                          <p:spTgt spid="4">
                                            <p:txEl>
                                              <p:pRg st="4" end="4"/>
                                            </p:txEl>
                                          </p:spTgt>
                                        </p:tgtEl>
                                      </p:cBhvr>
                                    </p:animEffect>
                                    <p:anim calcmode="lin" valueType="num">
                                      <p:cBhvr>
                                        <p:cTn id="6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2"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Effect transition="in" filter="fade">
                                      <p:cBhvr>
                                        <p:cTn id="67" dur="500"/>
                                        <p:tgtEl>
                                          <p:spTgt spid="6">
                                            <p:txEl>
                                              <p:pRg st="4" end="4"/>
                                            </p:txEl>
                                          </p:spTgt>
                                        </p:tgtEl>
                                      </p:cBhvr>
                                    </p:animEffect>
                                    <p:anim calcmode="lin" valueType="num">
                                      <p:cBhvr>
                                        <p:cTn id="68"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9" dur="500" fill="hold"/>
                                        <p:tgtEl>
                                          <p:spTgt spid="6">
                                            <p:txEl>
                                              <p:pRg st="4" end="4"/>
                                            </p:txEl>
                                          </p:spTgt>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4">
                                            <p:txEl>
                                              <p:pRg st="6" end="6"/>
                                            </p:txEl>
                                          </p:spTgt>
                                        </p:tgtEl>
                                        <p:attrNameLst>
                                          <p:attrName>style.visibility</p:attrName>
                                        </p:attrNameLst>
                                      </p:cBhvr>
                                      <p:to>
                                        <p:strVal val="visible"/>
                                      </p:to>
                                    </p:set>
                                    <p:animEffect transition="in" filter="fade">
                                      <p:cBhvr>
                                        <p:cTn id="72" dur="500"/>
                                        <p:tgtEl>
                                          <p:spTgt spid="4">
                                            <p:txEl>
                                              <p:pRg st="6" end="6"/>
                                            </p:txEl>
                                          </p:spTgt>
                                        </p:tgtEl>
                                      </p:cBhvr>
                                    </p:animEffect>
                                    <p:anim calcmode="lin" valueType="num">
                                      <p:cBhvr>
                                        <p:cTn id="7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74" dur="500" fill="hold"/>
                                        <p:tgtEl>
                                          <p:spTgt spid="4">
                                            <p:txEl>
                                              <p:pRg st="6" end="6"/>
                                            </p:txEl>
                                          </p:spTgt>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0"/>
                                  </p:stCondLst>
                                  <p:childTnLst>
                                    <p:set>
                                      <p:cBhvr>
                                        <p:cTn id="76" dur="1" fill="hold">
                                          <p:stCondLst>
                                            <p:cond delay="0"/>
                                          </p:stCondLst>
                                        </p:cTn>
                                        <p:tgtEl>
                                          <p:spTgt spid="4">
                                            <p:txEl>
                                              <p:pRg st="8" end="8"/>
                                            </p:txEl>
                                          </p:spTgt>
                                        </p:tgtEl>
                                        <p:attrNameLst>
                                          <p:attrName>style.visibility</p:attrName>
                                        </p:attrNameLst>
                                      </p:cBhvr>
                                      <p:to>
                                        <p:strVal val="visible"/>
                                      </p:to>
                                    </p:set>
                                    <p:animEffect transition="in" filter="fade">
                                      <p:cBhvr>
                                        <p:cTn id="77" dur="500"/>
                                        <p:tgtEl>
                                          <p:spTgt spid="4">
                                            <p:txEl>
                                              <p:pRg st="8" end="8"/>
                                            </p:txEl>
                                          </p:spTgt>
                                        </p:tgtEl>
                                      </p:cBhvr>
                                    </p:animEffect>
                                    <p:anim calcmode="lin" valueType="num">
                                      <p:cBhvr>
                                        <p:cTn id="78"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9" dur="5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0" y="0"/>
            <a:ext cx="12192000" cy="908720"/>
          </a:xfrm>
          <a:prstGeom prst="rect">
            <a:avLst/>
          </a:prstGeom>
          <a:solidFill>
            <a:schemeClr val="accent6">
              <a:lumMod val="75000"/>
            </a:schemeClr>
          </a:solidFill>
        </p:spPr>
        <p:txBody>
          <a:bodyPr anchor="ctr">
            <a:noAutofit/>
          </a:bodyPr>
          <a:lstStyle/>
          <a:p>
            <a:pPr marL="342900" lvl="0" indent="-342900" algn="ctr">
              <a:spcBef>
                <a:spcPct val="20000"/>
              </a:spcBef>
              <a:defRPr/>
            </a:pPr>
            <a:r>
              <a:rPr lang="en-US" sz="3600" b="1" dirty="0">
                <a:solidFill>
                  <a:schemeClr val="bg1"/>
                </a:solidFill>
              </a:rPr>
              <a:t>Alignment</a:t>
            </a:r>
            <a:r>
              <a:rPr kumimoji="0" lang="es-DO" sz="3600" b="1" i="0" u="none" strike="noStrike" kern="1200" cap="none" spc="0" normalizeH="0" baseline="0" noProof="0" dirty="0">
                <a:ln>
                  <a:noFill/>
                </a:ln>
                <a:solidFill>
                  <a:schemeClr val="bg1"/>
                </a:solidFill>
                <a:effectLst/>
                <a:uLnTx/>
                <a:uFillTx/>
                <a:latin typeface="Cambria" pitchFamily="18" charset="0"/>
                <a:cs typeface="Times New Roman" pitchFamily="18" charset="0"/>
              </a:rPr>
              <a:t> END-ODS</a:t>
            </a:r>
          </a:p>
        </p:txBody>
      </p:sp>
      <p:graphicFrame>
        <p:nvGraphicFramePr>
          <p:cNvPr id="3" name="Chart 3"/>
          <p:cNvGraphicFramePr/>
          <p:nvPr>
            <p:extLst>
              <p:ext uri="{D42A27DB-BD31-4B8C-83A1-F6EECF244321}">
                <p14:modId xmlns:p14="http://schemas.microsoft.com/office/powerpoint/2010/main" xmlns="" val="200195668"/>
              </p:ext>
            </p:extLst>
          </p:nvPr>
        </p:nvGraphicFramePr>
        <p:xfrm>
          <a:off x="6465729" y="2000240"/>
          <a:ext cx="5286375" cy="42576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6"/>
          <p:cNvGraphicFramePr>
            <a:graphicFrameLocks noGrp="1"/>
          </p:cNvGraphicFramePr>
          <p:nvPr>
            <p:extLst>
              <p:ext uri="{D42A27DB-BD31-4B8C-83A1-F6EECF244321}">
                <p14:modId xmlns:p14="http://schemas.microsoft.com/office/powerpoint/2010/main" xmlns="" val="532955404"/>
              </p:ext>
            </p:extLst>
          </p:nvPr>
        </p:nvGraphicFramePr>
        <p:xfrm>
          <a:off x="445898" y="2000240"/>
          <a:ext cx="5495955" cy="4257687"/>
        </p:xfrm>
        <a:graphic>
          <a:graphicData uri="http://schemas.openxmlformats.org/drawingml/2006/table">
            <a:tbl>
              <a:tblPr firstRow="1" bandRow="1">
                <a:tableStyleId>{74C1A8A3-306A-4EB7-A6B1-4F7E0EB9C5D6}</a:tableStyleId>
              </a:tblPr>
              <a:tblGrid>
                <a:gridCol w="1623281">
                  <a:extLst>
                    <a:ext uri="{9D8B030D-6E8A-4147-A177-3AD203B41FA5}">
                      <a16:colId xmlns:a16="http://schemas.microsoft.com/office/drawing/2014/main" xmlns="" val="20000"/>
                    </a:ext>
                  </a:extLst>
                </a:gridCol>
                <a:gridCol w="2116432">
                  <a:extLst>
                    <a:ext uri="{9D8B030D-6E8A-4147-A177-3AD203B41FA5}">
                      <a16:colId xmlns:a16="http://schemas.microsoft.com/office/drawing/2014/main" xmlns="" val="20001"/>
                    </a:ext>
                  </a:extLst>
                </a:gridCol>
                <a:gridCol w="1756242">
                  <a:extLst>
                    <a:ext uri="{9D8B030D-6E8A-4147-A177-3AD203B41FA5}">
                      <a16:colId xmlns:a16="http://schemas.microsoft.com/office/drawing/2014/main" xmlns="" val="20002"/>
                    </a:ext>
                  </a:extLst>
                </a:gridCol>
              </a:tblGrid>
              <a:tr h="1074601">
                <a:tc>
                  <a:txBody>
                    <a:bodyPr/>
                    <a:lstStyle/>
                    <a:p>
                      <a:endParaRPr lang="es-DO" sz="1600" noProof="0" dirty="0">
                        <a:solidFill>
                          <a:schemeClr val="tx1"/>
                        </a:solidFill>
                        <a:latin typeface="Cambria" pitchFamily="18" charset="0"/>
                      </a:endParaRPr>
                    </a:p>
                  </a:txBody>
                  <a:tcPr>
                    <a:solidFill>
                      <a:srgbClr val="0070C0"/>
                    </a:solidFill>
                  </a:tcPr>
                </a:tc>
                <a:tc>
                  <a:txBody>
                    <a:bodyPr/>
                    <a:lstStyle/>
                    <a:p>
                      <a:pPr algn="ctr"/>
                      <a:r>
                        <a:rPr lang="es-DO" sz="1600" u="none" noProof="0" dirty="0">
                          <a:solidFill>
                            <a:schemeClr val="lt1"/>
                          </a:solidFill>
                          <a:latin typeface="Cambria" pitchFamily="18" charset="0"/>
                        </a:rPr>
                        <a:t>SDG</a:t>
                      </a:r>
                      <a:endParaRPr lang="es-DO" sz="1600" u="none" noProof="0" dirty="0">
                        <a:solidFill>
                          <a:schemeClr val="tx1"/>
                        </a:solidFill>
                        <a:latin typeface="Cambria" pitchFamily="18" charset="0"/>
                      </a:endParaRPr>
                    </a:p>
                  </a:txBody>
                  <a:tcPr anchor="ctr">
                    <a:solidFill>
                      <a:srgbClr val="0070C0"/>
                    </a:solidFill>
                  </a:tcPr>
                </a:tc>
                <a:tc>
                  <a:txBody>
                    <a:bodyPr/>
                    <a:lstStyle/>
                    <a:p>
                      <a:pPr algn="ctr"/>
                      <a:r>
                        <a:rPr lang="es-DO" sz="1600" u="none" noProof="0" dirty="0" err="1">
                          <a:latin typeface="Cambria" pitchFamily="18" charset="0"/>
                        </a:rPr>
                        <a:t>Strategic</a:t>
                      </a:r>
                      <a:r>
                        <a:rPr lang="es-DO" sz="1600" u="none" noProof="0" dirty="0">
                          <a:latin typeface="Cambria" pitchFamily="18" charset="0"/>
                        </a:rPr>
                        <a:t> Axis END 2030</a:t>
                      </a:r>
                      <a:endParaRPr lang="es-DO" sz="1600" u="none" noProof="0" dirty="0">
                        <a:solidFill>
                          <a:schemeClr val="tx1"/>
                        </a:solidFill>
                        <a:latin typeface="Cambria" pitchFamily="18" charset="0"/>
                      </a:endParaRPr>
                    </a:p>
                  </a:txBody>
                  <a:tcPr anchor="ctr">
                    <a:solidFill>
                      <a:srgbClr val="0070C0"/>
                    </a:solidFill>
                  </a:tcPr>
                </a:tc>
                <a:extLst>
                  <a:ext uri="{0D108BD9-81ED-4DB2-BD59-A6C34878D82A}">
                    <a16:rowId xmlns:a16="http://schemas.microsoft.com/office/drawing/2014/main" xmlns="" val="10000"/>
                  </a:ext>
                </a:extLst>
              </a:tr>
              <a:tr h="972641">
                <a:tc>
                  <a:txBody>
                    <a:bodyPr/>
                    <a:lstStyle/>
                    <a:p>
                      <a:r>
                        <a:rPr lang="en-US" sz="1600" b="1" noProof="0" dirty="0">
                          <a:solidFill>
                            <a:schemeClr val="tx2">
                              <a:lumMod val="75000"/>
                              <a:lumOff val="25000"/>
                            </a:schemeClr>
                          </a:solidFill>
                          <a:latin typeface="Cambria" pitchFamily="18" charset="0"/>
                        </a:rPr>
                        <a:t>People</a:t>
                      </a:r>
                      <a:endParaRPr lang="es-DO" sz="1600" b="1" noProof="0" dirty="0">
                        <a:solidFill>
                          <a:schemeClr val="tx2">
                            <a:lumMod val="75000"/>
                            <a:lumOff val="25000"/>
                          </a:schemeClr>
                        </a:solidFill>
                        <a:latin typeface="Cambria" pitchFamily="18" charset="0"/>
                      </a:endParaRPr>
                    </a:p>
                  </a:txBody>
                  <a:tcPr anchor="ctr"/>
                </a:tc>
                <a:tc>
                  <a:txBody>
                    <a:bodyPr/>
                    <a:lstStyle/>
                    <a:p>
                      <a:r>
                        <a:rPr lang="es-DO" sz="1400" noProof="0" dirty="0">
                          <a:solidFill>
                            <a:schemeClr val="tx2">
                              <a:lumMod val="75000"/>
                              <a:lumOff val="25000"/>
                            </a:schemeClr>
                          </a:solidFill>
                          <a:latin typeface="Cambria" pitchFamily="18" charset="0"/>
                        </a:rPr>
                        <a:t>SDG 1;</a:t>
                      </a:r>
                      <a:r>
                        <a:rPr lang="es-DO" sz="1400" baseline="0" noProof="0" dirty="0">
                          <a:solidFill>
                            <a:schemeClr val="tx2">
                              <a:lumMod val="75000"/>
                              <a:lumOff val="25000"/>
                            </a:schemeClr>
                          </a:solidFill>
                          <a:latin typeface="Cambria" pitchFamily="18" charset="0"/>
                        </a:rPr>
                        <a:t> SDG</a:t>
                      </a:r>
                      <a:r>
                        <a:rPr lang="es-DO" sz="1400" noProof="0" dirty="0">
                          <a:solidFill>
                            <a:schemeClr val="tx2">
                              <a:lumMod val="75000"/>
                              <a:lumOff val="25000"/>
                            </a:schemeClr>
                          </a:solidFill>
                          <a:latin typeface="Cambria" pitchFamily="18" charset="0"/>
                        </a:rPr>
                        <a:t> 2</a:t>
                      </a:r>
                    </a:p>
                    <a:p>
                      <a:r>
                        <a:rPr lang="es-DO" sz="1400" noProof="0" dirty="0">
                          <a:solidFill>
                            <a:schemeClr val="tx2">
                              <a:lumMod val="75000"/>
                              <a:lumOff val="25000"/>
                            </a:schemeClr>
                          </a:solidFill>
                          <a:latin typeface="Cambria" pitchFamily="18" charset="0"/>
                        </a:rPr>
                        <a:t>SDG 3; SDG 4</a:t>
                      </a:r>
                    </a:p>
                    <a:p>
                      <a:r>
                        <a:rPr lang="es-DO" sz="1400" noProof="0" dirty="0">
                          <a:solidFill>
                            <a:schemeClr val="tx2">
                              <a:lumMod val="75000"/>
                              <a:lumOff val="25000"/>
                            </a:schemeClr>
                          </a:solidFill>
                          <a:latin typeface="Cambria" pitchFamily="18" charset="0"/>
                        </a:rPr>
                        <a:t>SDG 5</a:t>
                      </a:r>
                    </a:p>
                  </a:txBody>
                  <a:tcPr anchor="ctr"/>
                </a:tc>
                <a:tc>
                  <a:txBody>
                    <a:bodyPr/>
                    <a:lstStyle/>
                    <a:p>
                      <a:r>
                        <a:rPr lang="es-DO" sz="1400" noProof="0" dirty="0" err="1">
                          <a:solidFill>
                            <a:schemeClr val="tx2">
                              <a:lumMod val="75000"/>
                              <a:lumOff val="25000"/>
                            </a:schemeClr>
                          </a:solidFill>
                          <a:latin typeface="Cambria" pitchFamily="18" charset="0"/>
                        </a:rPr>
                        <a:t>Strategic</a:t>
                      </a:r>
                      <a:r>
                        <a:rPr lang="es-DO" sz="1400" baseline="0" noProof="0" dirty="0">
                          <a:solidFill>
                            <a:schemeClr val="tx2">
                              <a:lumMod val="75000"/>
                              <a:lumOff val="25000"/>
                            </a:schemeClr>
                          </a:solidFill>
                          <a:latin typeface="Cambria" pitchFamily="18" charset="0"/>
                        </a:rPr>
                        <a:t> </a:t>
                      </a:r>
                      <a:r>
                        <a:rPr lang="es-DO" sz="1400" baseline="0" noProof="0" dirty="0" err="1">
                          <a:solidFill>
                            <a:schemeClr val="tx2">
                              <a:lumMod val="75000"/>
                              <a:lumOff val="25000"/>
                            </a:schemeClr>
                          </a:solidFill>
                          <a:latin typeface="Cambria" pitchFamily="18" charset="0"/>
                        </a:rPr>
                        <a:t>Axes</a:t>
                      </a:r>
                      <a:r>
                        <a:rPr lang="es-DO" sz="1400" baseline="0" noProof="0" dirty="0">
                          <a:solidFill>
                            <a:schemeClr val="tx2">
                              <a:lumMod val="75000"/>
                              <a:lumOff val="25000"/>
                            </a:schemeClr>
                          </a:solidFill>
                          <a:latin typeface="Cambria" pitchFamily="18" charset="0"/>
                        </a:rPr>
                        <a:t>   </a:t>
                      </a:r>
                      <a:r>
                        <a:rPr lang="es-DO" sz="1400" noProof="0" dirty="0">
                          <a:solidFill>
                            <a:schemeClr val="tx2">
                              <a:lumMod val="75000"/>
                              <a:lumOff val="25000"/>
                            </a:schemeClr>
                          </a:solidFill>
                          <a:latin typeface="Cambria" pitchFamily="18" charset="0"/>
                        </a:rPr>
                        <a:t>2</a:t>
                      </a:r>
                    </a:p>
                    <a:p>
                      <a:r>
                        <a:rPr lang="es-DO" sz="1400" noProof="0" dirty="0" err="1">
                          <a:solidFill>
                            <a:schemeClr val="tx2">
                              <a:lumMod val="75000"/>
                              <a:lumOff val="25000"/>
                            </a:schemeClr>
                          </a:solidFill>
                          <a:latin typeface="Cambria" pitchFamily="18" charset="0"/>
                        </a:rPr>
                        <a:t>Strategic</a:t>
                      </a:r>
                      <a:r>
                        <a:rPr lang="es-DO" sz="1400" baseline="0" noProof="0" dirty="0">
                          <a:solidFill>
                            <a:schemeClr val="tx2">
                              <a:lumMod val="75000"/>
                              <a:lumOff val="25000"/>
                            </a:schemeClr>
                          </a:solidFill>
                          <a:latin typeface="Cambria" pitchFamily="18" charset="0"/>
                        </a:rPr>
                        <a:t> </a:t>
                      </a:r>
                      <a:r>
                        <a:rPr lang="es-DO" sz="1400" baseline="0" noProof="0" dirty="0" err="1">
                          <a:solidFill>
                            <a:schemeClr val="tx2">
                              <a:lumMod val="75000"/>
                              <a:lumOff val="25000"/>
                            </a:schemeClr>
                          </a:solidFill>
                          <a:latin typeface="Cambria" pitchFamily="18" charset="0"/>
                        </a:rPr>
                        <a:t>Axes</a:t>
                      </a:r>
                      <a:r>
                        <a:rPr lang="es-DO" sz="1400" baseline="0" noProof="0" dirty="0">
                          <a:solidFill>
                            <a:schemeClr val="tx2">
                              <a:lumMod val="75000"/>
                              <a:lumOff val="25000"/>
                            </a:schemeClr>
                          </a:solidFill>
                          <a:latin typeface="Cambria" pitchFamily="18" charset="0"/>
                        </a:rPr>
                        <a:t>  </a:t>
                      </a:r>
                      <a:r>
                        <a:rPr lang="es-DO" sz="1400" noProof="0" dirty="0">
                          <a:solidFill>
                            <a:schemeClr val="tx2">
                              <a:lumMod val="75000"/>
                              <a:lumOff val="25000"/>
                            </a:schemeClr>
                          </a:solidFill>
                          <a:latin typeface="Cambria" pitchFamily="18" charset="0"/>
                        </a:rPr>
                        <a:t> 3</a:t>
                      </a:r>
                    </a:p>
                  </a:txBody>
                  <a:tcPr anchor="ctr"/>
                </a:tc>
                <a:extLst>
                  <a:ext uri="{0D108BD9-81ED-4DB2-BD59-A6C34878D82A}">
                    <a16:rowId xmlns:a16="http://schemas.microsoft.com/office/drawing/2014/main" xmlns="" val="10001"/>
                  </a:ext>
                </a:extLst>
              </a:tr>
              <a:tr h="862733">
                <a:tc>
                  <a:txBody>
                    <a:bodyPr/>
                    <a:lstStyle/>
                    <a:p>
                      <a:r>
                        <a:rPr lang="es-DO" sz="1600" b="1" noProof="0" dirty="0" err="1">
                          <a:solidFill>
                            <a:schemeClr val="tx2">
                              <a:lumMod val="75000"/>
                              <a:lumOff val="25000"/>
                            </a:schemeClr>
                          </a:solidFill>
                          <a:latin typeface="Cambria" pitchFamily="18" charset="0"/>
                        </a:rPr>
                        <a:t>Planet</a:t>
                      </a:r>
                      <a:endParaRPr lang="es-DO" sz="1600" b="1" noProof="0" dirty="0">
                        <a:solidFill>
                          <a:schemeClr val="tx2">
                            <a:lumMod val="75000"/>
                            <a:lumOff val="25000"/>
                          </a:schemeClr>
                        </a:solidFill>
                        <a:latin typeface="Cambria" pitchFamily="18" charset="0"/>
                      </a:endParaRPr>
                    </a:p>
                  </a:txBody>
                  <a:tcPr anchor="ctr"/>
                </a:tc>
                <a:tc>
                  <a:txBody>
                    <a:bodyPr/>
                    <a:lstStyle/>
                    <a:p>
                      <a:r>
                        <a:rPr lang="es-DO" sz="1400" noProof="0" dirty="0">
                          <a:solidFill>
                            <a:schemeClr val="tx2">
                              <a:lumMod val="75000"/>
                              <a:lumOff val="25000"/>
                            </a:schemeClr>
                          </a:solidFill>
                          <a:latin typeface="Cambria" pitchFamily="18" charset="0"/>
                        </a:rPr>
                        <a:t>SDG 6; SDG 12;  SDG 13; SDG</a:t>
                      </a:r>
                      <a:r>
                        <a:rPr lang="es-DO" sz="1400" baseline="0" noProof="0" dirty="0">
                          <a:solidFill>
                            <a:schemeClr val="tx2">
                              <a:lumMod val="75000"/>
                              <a:lumOff val="25000"/>
                            </a:schemeClr>
                          </a:solidFill>
                          <a:latin typeface="Cambria" pitchFamily="18" charset="0"/>
                        </a:rPr>
                        <a:t> 14; SDG 15</a:t>
                      </a:r>
                      <a:endParaRPr lang="es-DO" sz="1400" noProof="0" dirty="0">
                        <a:solidFill>
                          <a:schemeClr val="tx2">
                            <a:lumMod val="75000"/>
                            <a:lumOff val="25000"/>
                          </a:schemeClr>
                        </a:solidFill>
                        <a:latin typeface="Cambria" pitchFamily="18" charset="0"/>
                      </a:endParaRPr>
                    </a:p>
                  </a:txBody>
                  <a:tcPr anchor="ctr"/>
                </a:tc>
                <a:tc>
                  <a:txBody>
                    <a:bodyPr/>
                    <a:lstStyle/>
                    <a:p>
                      <a:r>
                        <a:rPr lang="es-DO" sz="1400" noProof="0" dirty="0" err="1">
                          <a:solidFill>
                            <a:schemeClr val="tx2">
                              <a:lumMod val="75000"/>
                              <a:lumOff val="25000"/>
                            </a:schemeClr>
                          </a:solidFill>
                          <a:latin typeface="Cambria" pitchFamily="18" charset="0"/>
                        </a:rPr>
                        <a:t>Strategic</a:t>
                      </a:r>
                      <a:r>
                        <a:rPr lang="es-DO" sz="1400" noProof="0" dirty="0">
                          <a:solidFill>
                            <a:schemeClr val="tx2">
                              <a:lumMod val="75000"/>
                              <a:lumOff val="25000"/>
                            </a:schemeClr>
                          </a:solidFill>
                          <a:latin typeface="Cambria" pitchFamily="18" charset="0"/>
                        </a:rPr>
                        <a:t> </a:t>
                      </a:r>
                      <a:r>
                        <a:rPr lang="es-DO" sz="1400" noProof="0" dirty="0" err="1">
                          <a:solidFill>
                            <a:schemeClr val="tx2">
                              <a:lumMod val="75000"/>
                              <a:lumOff val="25000"/>
                            </a:schemeClr>
                          </a:solidFill>
                          <a:latin typeface="Cambria" pitchFamily="18" charset="0"/>
                        </a:rPr>
                        <a:t>Axes</a:t>
                      </a:r>
                      <a:r>
                        <a:rPr lang="es-DO" sz="1400" noProof="0" dirty="0">
                          <a:solidFill>
                            <a:schemeClr val="tx2">
                              <a:lumMod val="75000"/>
                              <a:lumOff val="25000"/>
                            </a:schemeClr>
                          </a:solidFill>
                          <a:latin typeface="Cambria" pitchFamily="18" charset="0"/>
                        </a:rPr>
                        <a:t>   2</a:t>
                      </a:r>
                    </a:p>
                    <a:p>
                      <a:r>
                        <a:rPr lang="es-DO" sz="1400" noProof="0" dirty="0" err="1">
                          <a:solidFill>
                            <a:schemeClr val="tx2">
                              <a:lumMod val="75000"/>
                              <a:lumOff val="25000"/>
                            </a:schemeClr>
                          </a:solidFill>
                          <a:latin typeface="Cambria" pitchFamily="18" charset="0"/>
                        </a:rPr>
                        <a:t>Strategic</a:t>
                      </a:r>
                      <a:r>
                        <a:rPr lang="es-DO" sz="1400" baseline="0" noProof="0" dirty="0">
                          <a:solidFill>
                            <a:schemeClr val="tx2">
                              <a:lumMod val="75000"/>
                              <a:lumOff val="25000"/>
                            </a:schemeClr>
                          </a:solidFill>
                          <a:latin typeface="Cambria" pitchFamily="18" charset="0"/>
                        </a:rPr>
                        <a:t> </a:t>
                      </a:r>
                      <a:r>
                        <a:rPr lang="es-DO" sz="1400" baseline="0" noProof="0" dirty="0" err="1">
                          <a:solidFill>
                            <a:schemeClr val="tx2">
                              <a:lumMod val="75000"/>
                              <a:lumOff val="25000"/>
                            </a:schemeClr>
                          </a:solidFill>
                          <a:latin typeface="Cambria" pitchFamily="18" charset="0"/>
                        </a:rPr>
                        <a:t>Axes</a:t>
                      </a:r>
                      <a:r>
                        <a:rPr lang="es-DO" sz="1400" baseline="0" noProof="0" dirty="0">
                          <a:solidFill>
                            <a:schemeClr val="tx2">
                              <a:lumMod val="75000"/>
                              <a:lumOff val="25000"/>
                            </a:schemeClr>
                          </a:solidFill>
                          <a:latin typeface="Cambria" pitchFamily="18" charset="0"/>
                        </a:rPr>
                        <a:t>  </a:t>
                      </a:r>
                      <a:r>
                        <a:rPr lang="es-DO" sz="1400" noProof="0" dirty="0">
                          <a:solidFill>
                            <a:schemeClr val="tx2">
                              <a:lumMod val="75000"/>
                              <a:lumOff val="25000"/>
                            </a:schemeClr>
                          </a:solidFill>
                          <a:latin typeface="Cambria" pitchFamily="18" charset="0"/>
                        </a:rPr>
                        <a:t> 4</a:t>
                      </a:r>
                    </a:p>
                    <a:p>
                      <a:endParaRPr lang="es-DO" sz="1400" noProof="0" dirty="0">
                        <a:solidFill>
                          <a:schemeClr val="tx2">
                            <a:lumMod val="75000"/>
                            <a:lumOff val="25000"/>
                          </a:schemeClr>
                        </a:solidFill>
                        <a:latin typeface="Cambria" pitchFamily="18" charset="0"/>
                      </a:endParaRPr>
                    </a:p>
                  </a:txBody>
                  <a:tcPr anchor="ctr"/>
                </a:tc>
                <a:extLst>
                  <a:ext uri="{0D108BD9-81ED-4DB2-BD59-A6C34878D82A}">
                    <a16:rowId xmlns:a16="http://schemas.microsoft.com/office/drawing/2014/main" xmlns="" val="10002"/>
                  </a:ext>
                </a:extLst>
              </a:tr>
              <a:tr h="779137">
                <a:tc>
                  <a:txBody>
                    <a:bodyPr/>
                    <a:lstStyle/>
                    <a:p>
                      <a:r>
                        <a:rPr lang="es-DO" sz="1600" b="1" noProof="0" dirty="0" err="1">
                          <a:solidFill>
                            <a:schemeClr val="tx2">
                              <a:lumMod val="75000"/>
                              <a:lumOff val="25000"/>
                            </a:schemeClr>
                          </a:solidFill>
                          <a:latin typeface="Cambria" pitchFamily="18" charset="0"/>
                        </a:rPr>
                        <a:t>Prosperity</a:t>
                      </a:r>
                      <a:endParaRPr lang="es-DO" sz="1600" b="1" noProof="0" dirty="0">
                        <a:solidFill>
                          <a:schemeClr val="tx2">
                            <a:lumMod val="75000"/>
                            <a:lumOff val="25000"/>
                          </a:schemeClr>
                        </a:solidFill>
                        <a:latin typeface="Cambria" pitchFamily="18" charset="0"/>
                      </a:endParaRPr>
                    </a:p>
                  </a:txBody>
                  <a:tcPr anchor="ctr"/>
                </a:tc>
                <a:tc>
                  <a:txBody>
                    <a:bodyPr/>
                    <a:lstStyle/>
                    <a:p>
                      <a:r>
                        <a:rPr lang="es-DO" sz="1400" noProof="0" dirty="0">
                          <a:solidFill>
                            <a:schemeClr val="tx2">
                              <a:lumMod val="75000"/>
                              <a:lumOff val="25000"/>
                            </a:schemeClr>
                          </a:solidFill>
                          <a:latin typeface="Cambria" pitchFamily="18" charset="0"/>
                        </a:rPr>
                        <a:t>SDG 7; SDG 8; SDG 9; SDG 10; SDG 11</a:t>
                      </a:r>
                    </a:p>
                  </a:txBody>
                  <a:tcPr anchor="ctr"/>
                </a:tc>
                <a:tc>
                  <a:txBody>
                    <a:bodyPr/>
                    <a:lstStyle/>
                    <a:p>
                      <a:r>
                        <a:rPr lang="es-DO" sz="1400" baseline="0" noProof="0" dirty="0" err="1">
                          <a:solidFill>
                            <a:schemeClr val="tx2">
                              <a:lumMod val="75000"/>
                              <a:lumOff val="25000"/>
                            </a:schemeClr>
                          </a:solidFill>
                          <a:latin typeface="Cambria" pitchFamily="18" charset="0"/>
                        </a:rPr>
                        <a:t>Strategic</a:t>
                      </a:r>
                      <a:r>
                        <a:rPr lang="es-DO" sz="1400" baseline="0" noProof="0" dirty="0">
                          <a:solidFill>
                            <a:schemeClr val="tx2">
                              <a:lumMod val="75000"/>
                              <a:lumOff val="25000"/>
                            </a:schemeClr>
                          </a:solidFill>
                          <a:latin typeface="Cambria" pitchFamily="18" charset="0"/>
                        </a:rPr>
                        <a:t> </a:t>
                      </a:r>
                      <a:r>
                        <a:rPr lang="es-DO" sz="1400" baseline="0" noProof="0" dirty="0" err="1">
                          <a:solidFill>
                            <a:schemeClr val="tx2">
                              <a:lumMod val="75000"/>
                              <a:lumOff val="25000"/>
                            </a:schemeClr>
                          </a:solidFill>
                          <a:latin typeface="Cambria" pitchFamily="18" charset="0"/>
                        </a:rPr>
                        <a:t>Axes</a:t>
                      </a:r>
                      <a:r>
                        <a:rPr lang="es-DO" sz="1400" baseline="0" noProof="0" dirty="0">
                          <a:solidFill>
                            <a:schemeClr val="tx2">
                              <a:lumMod val="75000"/>
                              <a:lumOff val="25000"/>
                            </a:schemeClr>
                          </a:solidFill>
                          <a:latin typeface="Cambria" pitchFamily="18" charset="0"/>
                        </a:rPr>
                        <a:t>   2</a:t>
                      </a:r>
                    </a:p>
                    <a:p>
                      <a:r>
                        <a:rPr lang="es-DO" sz="1400" baseline="0" noProof="0" dirty="0" err="1">
                          <a:solidFill>
                            <a:schemeClr val="tx2">
                              <a:lumMod val="75000"/>
                              <a:lumOff val="25000"/>
                            </a:schemeClr>
                          </a:solidFill>
                          <a:latin typeface="Cambria" pitchFamily="18" charset="0"/>
                        </a:rPr>
                        <a:t>Strategic</a:t>
                      </a:r>
                      <a:r>
                        <a:rPr lang="es-DO" sz="1400" baseline="0" noProof="0" dirty="0">
                          <a:solidFill>
                            <a:schemeClr val="tx2">
                              <a:lumMod val="75000"/>
                              <a:lumOff val="25000"/>
                            </a:schemeClr>
                          </a:solidFill>
                          <a:latin typeface="Cambria" pitchFamily="18" charset="0"/>
                        </a:rPr>
                        <a:t> </a:t>
                      </a:r>
                      <a:r>
                        <a:rPr lang="es-DO" sz="1400" baseline="0" noProof="0" dirty="0" err="1">
                          <a:solidFill>
                            <a:schemeClr val="tx2">
                              <a:lumMod val="75000"/>
                              <a:lumOff val="25000"/>
                            </a:schemeClr>
                          </a:solidFill>
                          <a:latin typeface="Cambria" pitchFamily="18" charset="0"/>
                        </a:rPr>
                        <a:t>Axes</a:t>
                      </a:r>
                      <a:r>
                        <a:rPr lang="es-DO" sz="1400" baseline="0" noProof="0" dirty="0">
                          <a:solidFill>
                            <a:schemeClr val="tx2">
                              <a:lumMod val="75000"/>
                              <a:lumOff val="25000"/>
                            </a:schemeClr>
                          </a:solidFill>
                          <a:latin typeface="Cambria" pitchFamily="18" charset="0"/>
                        </a:rPr>
                        <a:t>   3</a:t>
                      </a:r>
                      <a:endParaRPr lang="es-DO" sz="1400" noProof="0" dirty="0">
                        <a:solidFill>
                          <a:schemeClr val="tx2">
                            <a:lumMod val="75000"/>
                            <a:lumOff val="25000"/>
                          </a:schemeClr>
                        </a:solidFill>
                        <a:latin typeface="Cambria" pitchFamily="18" charset="0"/>
                      </a:endParaRPr>
                    </a:p>
                  </a:txBody>
                  <a:tcPr anchor="ctr"/>
                </a:tc>
                <a:extLst>
                  <a:ext uri="{0D108BD9-81ED-4DB2-BD59-A6C34878D82A}">
                    <a16:rowId xmlns:a16="http://schemas.microsoft.com/office/drawing/2014/main" xmlns="" val="10003"/>
                  </a:ext>
                </a:extLst>
              </a:tr>
              <a:tr h="568575">
                <a:tc>
                  <a:txBody>
                    <a:bodyPr/>
                    <a:lstStyle/>
                    <a:p>
                      <a:r>
                        <a:rPr lang="es-DO" sz="1600" b="1" noProof="0" dirty="0" err="1">
                          <a:solidFill>
                            <a:schemeClr val="tx2">
                              <a:lumMod val="75000"/>
                              <a:lumOff val="25000"/>
                            </a:schemeClr>
                          </a:solidFill>
                          <a:latin typeface="Cambria" pitchFamily="18" charset="0"/>
                        </a:rPr>
                        <a:t>Peace</a:t>
                      </a:r>
                      <a:endParaRPr lang="es-DO" sz="1600" b="1" noProof="0" dirty="0">
                        <a:solidFill>
                          <a:schemeClr val="tx2">
                            <a:lumMod val="75000"/>
                            <a:lumOff val="25000"/>
                          </a:schemeClr>
                        </a:solidFill>
                        <a:latin typeface="Cambria" pitchFamily="18" charset="0"/>
                      </a:endParaRPr>
                    </a:p>
                  </a:txBody>
                  <a:tcPr anchor="ctr"/>
                </a:tc>
                <a:tc>
                  <a:txBody>
                    <a:bodyPr/>
                    <a:lstStyle/>
                    <a:p>
                      <a:r>
                        <a:rPr lang="es-DO" sz="1400" noProof="0" dirty="0">
                          <a:solidFill>
                            <a:schemeClr val="tx2">
                              <a:lumMod val="75000"/>
                              <a:lumOff val="25000"/>
                            </a:schemeClr>
                          </a:solidFill>
                          <a:latin typeface="Cambria" pitchFamily="18" charset="0"/>
                        </a:rPr>
                        <a:t>SDG 16</a:t>
                      </a:r>
                    </a:p>
                  </a:txBody>
                  <a:tcPr anchor="ctr"/>
                </a:tc>
                <a:tc>
                  <a:txBody>
                    <a:bodyPr/>
                    <a:lstStyle/>
                    <a:p>
                      <a:r>
                        <a:rPr lang="es-DO" sz="1400" baseline="0" noProof="0" dirty="0" err="1">
                          <a:solidFill>
                            <a:schemeClr val="tx2">
                              <a:lumMod val="75000"/>
                              <a:lumOff val="25000"/>
                            </a:schemeClr>
                          </a:solidFill>
                          <a:latin typeface="Cambria" pitchFamily="18" charset="0"/>
                        </a:rPr>
                        <a:t>Strategic</a:t>
                      </a:r>
                      <a:r>
                        <a:rPr lang="es-DO" sz="1400" baseline="0" noProof="0" dirty="0">
                          <a:solidFill>
                            <a:schemeClr val="tx2">
                              <a:lumMod val="75000"/>
                              <a:lumOff val="25000"/>
                            </a:schemeClr>
                          </a:solidFill>
                          <a:latin typeface="Cambria" pitchFamily="18" charset="0"/>
                        </a:rPr>
                        <a:t> </a:t>
                      </a:r>
                      <a:r>
                        <a:rPr lang="es-DO" sz="1400" baseline="0" noProof="0" dirty="0" err="1">
                          <a:solidFill>
                            <a:schemeClr val="tx2">
                              <a:lumMod val="75000"/>
                              <a:lumOff val="25000"/>
                            </a:schemeClr>
                          </a:solidFill>
                          <a:latin typeface="Cambria" pitchFamily="18" charset="0"/>
                        </a:rPr>
                        <a:t>Axes</a:t>
                      </a:r>
                      <a:r>
                        <a:rPr lang="es-DO" sz="1400" baseline="0" noProof="0" dirty="0">
                          <a:solidFill>
                            <a:schemeClr val="tx2">
                              <a:lumMod val="75000"/>
                              <a:lumOff val="25000"/>
                            </a:schemeClr>
                          </a:solidFill>
                          <a:latin typeface="Cambria" pitchFamily="18" charset="0"/>
                        </a:rPr>
                        <a:t>   1</a:t>
                      </a:r>
                      <a:endParaRPr lang="es-DO" sz="1400" noProof="0" dirty="0">
                        <a:solidFill>
                          <a:schemeClr val="tx2">
                            <a:lumMod val="75000"/>
                            <a:lumOff val="25000"/>
                          </a:schemeClr>
                        </a:solidFill>
                        <a:latin typeface="Cambria" pitchFamily="18" charset="0"/>
                      </a:endParaRPr>
                    </a:p>
                  </a:txBody>
                  <a:tcPr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6635967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2192000" cy="980728"/>
          </a:xfrm>
          <a:solidFill>
            <a:schemeClr val="accent6">
              <a:lumMod val="75000"/>
            </a:schemeClr>
          </a:solidFill>
        </p:spPr>
        <p:txBody>
          <a:bodyPr>
            <a:normAutofit fontScale="90000"/>
          </a:bodyPr>
          <a:lstStyle/>
          <a:p>
            <a:pPr algn="ctr"/>
            <a:r>
              <a:rPr lang="es-ES_tradnl" sz="3600" b="1" dirty="0" err="1">
                <a:solidFill>
                  <a:schemeClr val="bg1"/>
                </a:solidFill>
                <a:latin typeface="Cambria" pitchFamily="18" charset="0"/>
              </a:rPr>
              <a:t>Achievements</a:t>
            </a:r>
            <a:r>
              <a:rPr lang="es-ES_tradnl" sz="3600" b="1" dirty="0">
                <a:solidFill>
                  <a:schemeClr val="bg1"/>
                </a:solidFill>
                <a:latin typeface="Cambria" pitchFamily="18" charset="0"/>
              </a:rPr>
              <a:t> and </a:t>
            </a:r>
            <a:r>
              <a:rPr lang="es-ES_tradnl" sz="3600" b="1" dirty="0" err="1">
                <a:solidFill>
                  <a:schemeClr val="bg1"/>
                </a:solidFill>
                <a:latin typeface="Cambria" pitchFamily="18" charset="0"/>
              </a:rPr>
              <a:t>Challenges</a:t>
            </a:r>
            <a:r>
              <a:rPr lang="es-ES_tradnl" sz="3600" b="1" dirty="0">
                <a:solidFill>
                  <a:schemeClr val="bg1"/>
                </a:solidFill>
                <a:latin typeface="Cambria" pitchFamily="18" charset="0"/>
              </a:rPr>
              <a:t> </a:t>
            </a:r>
            <a:r>
              <a:rPr lang="es-ES_tradnl" sz="3600" b="1" dirty="0" err="1">
                <a:solidFill>
                  <a:schemeClr val="bg1"/>
                </a:solidFill>
                <a:latin typeface="Cambria" pitchFamily="18" charset="0"/>
              </a:rPr>
              <a:t>for</a:t>
            </a:r>
            <a:r>
              <a:rPr lang="es-ES_tradnl" sz="3600" b="1" dirty="0">
                <a:solidFill>
                  <a:schemeClr val="bg1"/>
                </a:solidFill>
                <a:latin typeface="Cambria" pitchFamily="18" charset="0"/>
              </a:rPr>
              <a:t> </a:t>
            </a:r>
            <a:r>
              <a:rPr lang="es-ES_tradnl" sz="3600" b="1" dirty="0" err="1">
                <a:solidFill>
                  <a:schemeClr val="bg1"/>
                </a:solidFill>
                <a:latin typeface="Cambria" pitchFamily="18" charset="0"/>
              </a:rPr>
              <a:t>the</a:t>
            </a:r>
            <a:r>
              <a:rPr lang="es-ES_tradnl" sz="3600" b="1" dirty="0">
                <a:solidFill>
                  <a:schemeClr val="bg1"/>
                </a:solidFill>
                <a:latin typeface="Cambria" pitchFamily="18" charset="0"/>
              </a:rPr>
              <a:t> </a:t>
            </a:r>
            <a:r>
              <a:rPr lang="es-ES_tradnl" sz="3600" b="1" dirty="0" err="1">
                <a:solidFill>
                  <a:schemeClr val="bg1"/>
                </a:solidFill>
                <a:latin typeface="Cambria" pitchFamily="18" charset="0"/>
              </a:rPr>
              <a:t>Implementation</a:t>
            </a:r>
            <a:r>
              <a:rPr lang="es-ES_tradnl" sz="3600" b="1" dirty="0">
                <a:solidFill>
                  <a:schemeClr val="bg1"/>
                </a:solidFill>
                <a:latin typeface="Cambria" pitchFamily="18" charset="0"/>
              </a:rPr>
              <a:t> of </a:t>
            </a:r>
            <a:r>
              <a:rPr lang="es-ES_tradnl" sz="3600" b="1" dirty="0" err="1">
                <a:solidFill>
                  <a:schemeClr val="bg1"/>
                </a:solidFill>
                <a:latin typeface="Cambria" pitchFamily="18" charset="0"/>
              </a:rPr>
              <a:t>the</a:t>
            </a:r>
            <a:r>
              <a:rPr lang="es-ES_tradnl" sz="3600" b="1" dirty="0">
                <a:solidFill>
                  <a:schemeClr val="bg1"/>
                </a:solidFill>
                <a:latin typeface="Cambria" pitchFamily="18" charset="0"/>
              </a:rPr>
              <a:t> SDG</a:t>
            </a:r>
          </a:p>
        </p:txBody>
      </p:sp>
      <p:sp>
        <p:nvSpPr>
          <p:cNvPr id="3" name="2 Marcador de contenido"/>
          <p:cNvSpPr>
            <a:spLocks noGrp="1"/>
          </p:cNvSpPr>
          <p:nvPr>
            <p:ph idx="1"/>
          </p:nvPr>
        </p:nvSpPr>
        <p:spPr>
          <a:xfrm>
            <a:off x="531143" y="1135398"/>
            <a:ext cx="11129714" cy="4467225"/>
          </a:xfrm>
        </p:spPr>
        <p:txBody>
          <a:bodyPr>
            <a:noAutofit/>
          </a:bodyPr>
          <a:lstStyle/>
          <a:p>
            <a:pPr>
              <a:buNone/>
            </a:pPr>
            <a:r>
              <a:rPr lang="es-AR" b="1" dirty="0" err="1">
                <a:solidFill>
                  <a:schemeClr val="tx2">
                    <a:lumMod val="75000"/>
                    <a:lumOff val="25000"/>
                  </a:schemeClr>
                </a:solidFill>
                <a:latin typeface="Cambria" pitchFamily="18" charset="0"/>
              </a:rPr>
              <a:t>Achievements</a:t>
            </a:r>
            <a:endParaRPr lang="es-AR" dirty="0">
              <a:solidFill>
                <a:schemeClr val="tx2">
                  <a:lumMod val="75000"/>
                  <a:lumOff val="25000"/>
                </a:schemeClr>
              </a:solidFill>
              <a:latin typeface="Cambria" pitchFamily="18" charset="0"/>
            </a:endParaRPr>
          </a:p>
          <a:p>
            <a:r>
              <a:rPr lang="en-US" dirty="0">
                <a:solidFill>
                  <a:schemeClr val="tx2">
                    <a:lumMod val="75000"/>
                    <a:lumOff val="25000"/>
                  </a:schemeClr>
                </a:solidFill>
              </a:rPr>
              <a:t>Creation of the National Commission for Sustainable Development (CNDS), through Decrees No. 23-16 and 26-17</a:t>
            </a:r>
            <a:endParaRPr lang="es-AR" dirty="0">
              <a:solidFill>
                <a:schemeClr val="tx2">
                  <a:lumMod val="75000"/>
                  <a:lumOff val="25000"/>
                </a:schemeClr>
              </a:solidFill>
              <a:latin typeface="Cambria" pitchFamily="18" charset="0"/>
            </a:endParaRPr>
          </a:p>
          <a:p>
            <a:r>
              <a:rPr lang="en-US" dirty="0">
                <a:solidFill>
                  <a:schemeClr val="tx2">
                    <a:lumMod val="75000"/>
                    <a:lumOff val="25000"/>
                  </a:schemeClr>
                </a:solidFill>
              </a:rPr>
              <a:t>The CNDS is composed by ministers or ministries delegates, other relevant bodies of the public sector, civil society, development agencies in the territory and the private sector</a:t>
            </a:r>
            <a:endParaRPr lang="es-AR" dirty="0">
              <a:solidFill>
                <a:schemeClr val="tx2">
                  <a:lumMod val="75000"/>
                  <a:lumOff val="25000"/>
                </a:schemeClr>
              </a:solidFill>
              <a:latin typeface="Cambria" pitchFamily="18" charset="0"/>
            </a:endParaRPr>
          </a:p>
          <a:p>
            <a:pPr marL="0" indent="0" algn="just">
              <a:buNone/>
            </a:pPr>
            <a:endParaRPr lang="es-AR" dirty="0">
              <a:solidFill>
                <a:schemeClr val="tx2">
                  <a:lumMod val="75000"/>
                  <a:lumOff val="25000"/>
                </a:schemeClr>
              </a:solidFill>
              <a:latin typeface="Cambria" pitchFamily="18" charset="0"/>
            </a:endParaRPr>
          </a:p>
          <a:p>
            <a:pPr marL="0" indent="0" algn="just">
              <a:buNone/>
            </a:pPr>
            <a:r>
              <a:rPr lang="es-DO" b="1" dirty="0" err="1">
                <a:solidFill>
                  <a:schemeClr val="tx2">
                    <a:lumMod val="75000"/>
                    <a:lumOff val="25000"/>
                  </a:schemeClr>
                </a:solidFill>
                <a:latin typeface="Cambria" pitchFamily="18" charset="0"/>
              </a:rPr>
              <a:t>Challenges</a:t>
            </a:r>
            <a:r>
              <a:rPr lang="es-DO" dirty="0">
                <a:solidFill>
                  <a:schemeClr val="tx2">
                    <a:lumMod val="75000"/>
                    <a:lumOff val="25000"/>
                  </a:schemeClr>
                </a:solidFill>
                <a:latin typeface="Cambria" pitchFamily="18" charset="0"/>
              </a:rPr>
              <a:t>:</a:t>
            </a:r>
          </a:p>
          <a:p>
            <a:r>
              <a:rPr lang="en-US" dirty="0">
                <a:solidFill>
                  <a:schemeClr val="tx2">
                    <a:lumMod val="75000"/>
                    <a:lumOff val="25000"/>
                  </a:schemeClr>
                </a:solidFill>
              </a:rPr>
              <a:t>Move towards new goals</a:t>
            </a:r>
          </a:p>
          <a:p>
            <a:r>
              <a:rPr lang="en-US" dirty="0">
                <a:solidFill>
                  <a:schemeClr val="tx2">
                    <a:lumMod val="75000"/>
                    <a:lumOff val="25000"/>
                  </a:schemeClr>
                </a:solidFill>
              </a:rPr>
              <a:t>Align and execute the 2030 National Development Strategy with the SDG</a:t>
            </a:r>
          </a:p>
          <a:p>
            <a:r>
              <a:rPr lang="en-US" dirty="0">
                <a:solidFill>
                  <a:schemeClr val="tx2">
                    <a:lumMod val="75000"/>
                    <a:lumOff val="25000"/>
                  </a:schemeClr>
                </a:solidFill>
              </a:rPr>
              <a:t>Operation of the National Commission for Sustainable Development</a:t>
            </a:r>
            <a:endParaRPr lang="es-DO" dirty="0">
              <a:solidFill>
                <a:schemeClr val="tx2">
                  <a:lumMod val="75000"/>
                  <a:lumOff val="25000"/>
                </a:schemeClr>
              </a:solidFill>
              <a:latin typeface="Cambria" pitchFamily="18" charset="0"/>
            </a:endParaRPr>
          </a:p>
        </p:txBody>
      </p:sp>
    </p:spTree>
    <p:extLst>
      <p:ext uri="{BB962C8B-B14F-4D97-AF65-F5344CB8AC3E}">
        <p14:creationId xmlns:p14="http://schemas.microsoft.com/office/powerpoint/2010/main" xmlns="" val="6355872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0" y="2492896"/>
            <a:ext cx="12192000" cy="1584176"/>
          </a:xfrm>
          <a:prstGeom prst="rect">
            <a:avLst/>
          </a:prstGeom>
          <a:solidFill>
            <a:schemeClr val="accent6">
              <a:lumMod val="75000"/>
            </a:schemeClr>
          </a:solidFill>
        </p:spPr>
        <p:txBody>
          <a:bodyPr anchor="ctr">
            <a:noAutofit/>
          </a:bodyPr>
          <a:lstStyle/>
          <a:p>
            <a:pPr lvl="0" algn="ctr">
              <a:spcBef>
                <a:spcPct val="0"/>
              </a:spcBef>
              <a:defRPr/>
            </a:pPr>
            <a:r>
              <a:rPr lang="en-US" sz="3600" b="1" dirty="0">
                <a:solidFill>
                  <a:schemeClr val="bg1"/>
                </a:solidFill>
              </a:rPr>
              <a:t>Process of mainstreaming</a:t>
            </a:r>
            <a:br>
              <a:rPr lang="en-US" sz="3600" b="1" dirty="0">
                <a:solidFill>
                  <a:schemeClr val="bg1"/>
                </a:solidFill>
              </a:rPr>
            </a:br>
            <a:r>
              <a:rPr lang="en-US" sz="3600" b="1" dirty="0">
                <a:solidFill>
                  <a:schemeClr val="bg1"/>
                </a:solidFill>
              </a:rPr>
              <a:t> gender equality in the END</a:t>
            </a:r>
            <a:endParaRPr kumimoji="0" lang="es-DO" sz="3600" b="1" u="none" strike="noStrike" kern="1200" cap="none" spc="0" normalizeH="0" baseline="0" noProof="0" dirty="0">
              <a:ln>
                <a:noFill/>
              </a:ln>
              <a:solidFill>
                <a:schemeClr val="bg1"/>
              </a:solidFill>
              <a:effectLst/>
              <a:uLnTx/>
              <a:uFillTx/>
              <a:latin typeface="Cambria" pitchFamily="18" charset="0"/>
              <a:ea typeface="+mj-ea"/>
              <a:cs typeface="+mj-cs"/>
            </a:endParaRPr>
          </a:p>
        </p:txBody>
      </p:sp>
    </p:spTree>
    <p:extLst>
      <p:ext uri="{BB962C8B-B14F-4D97-AF65-F5344CB8AC3E}">
        <p14:creationId xmlns:p14="http://schemas.microsoft.com/office/powerpoint/2010/main" xmlns="" val="509082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 action="ppaction://noaction"/>
          </p:cNvPr>
          <p:cNvPicPr>
            <a:picLocks noChangeAspect="1"/>
          </p:cNvPicPr>
          <p:nvPr/>
        </p:nvPicPr>
        <p:blipFill>
          <a:blip r:embed="rId2" cstate="print"/>
          <a:stretch>
            <a:fillRect/>
          </a:stretch>
        </p:blipFill>
        <p:spPr>
          <a:xfrm>
            <a:off x="8955260" y="1582352"/>
            <a:ext cx="3122439" cy="2110946"/>
          </a:xfrm>
          <a:prstGeom prst="rect">
            <a:avLst/>
          </a:prstGeom>
        </p:spPr>
      </p:pic>
      <p:graphicFrame>
        <p:nvGraphicFramePr>
          <p:cNvPr id="3" name="Diagram 2"/>
          <p:cNvGraphicFramePr/>
          <p:nvPr>
            <p:extLst>
              <p:ext uri="{D42A27DB-BD31-4B8C-83A1-F6EECF244321}">
                <p14:modId xmlns:p14="http://schemas.microsoft.com/office/powerpoint/2010/main" xmlns="" val="3709210633"/>
              </p:ext>
            </p:extLst>
          </p:nvPr>
        </p:nvGraphicFramePr>
        <p:xfrm>
          <a:off x="874292" y="1404417"/>
          <a:ext cx="8935334" cy="4463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stretch>
            <a:fillRect/>
          </a:stretch>
        </p:blipFill>
        <p:spPr>
          <a:xfrm>
            <a:off x="6921529" y="3858715"/>
            <a:ext cx="4478464" cy="3000479"/>
          </a:xfrm>
          <a:prstGeom prst="rect">
            <a:avLst/>
          </a:prstGeom>
        </p:spPr>
      </p:pic>
      <p:sp>
        <p:nvSpPr>
          <p:cNvPr id="5" name="TextBox 4"/>
          <p:cNvSpPr txBox="1"/>
          <p:nvPr/>
        </p:nvSpPr>
        <p:spPr>
          <a:xfrm rot="20832962">
            <a:off x="1718160" y="4471545"/>
            <a:ext cx="2792292" cy="253916"/>
          </a:xfrm>
          <a:prstGeom prst="rect">
            <a:avLst/>
          </a:prstGeom>
          <a:noFill/>
        </p:spPr>
        <p:txBody>
          <a:bodyPr wrap="square" rtlCol="0">
            <a:spAutoFit/>
          </a:bodyPr>
          <a:lstStyle/>
          <a:p>
            <a:r>
              <a:rPr lang="en-US" sz="1050" dirty="0">
                <a:solidFill>
                  <a:schemeClr val="tx2">
                    <a:lumMod val="75000"/>
                    <a:lumOff val="25000"/>
                  </a:schemeClr>
                </a:solidFill>
              </a:rPr>
              <a:t>PLANEG II (2007-2017)</a:t>
            </a:r>
          </a:p>
        </p:txBody>
      </p:sp>
      <p:sp>
        <p:nvSpPr>
          <p:cNvPr id="6" name="TextBox 5"/>
          <p:cNvSpPr txBox="1"/>
          <p:nvPr/>
        </p:nvSpPr>
        <p:spPr>
          <a:xfrm rot="21063595">
            <a:off x="3520164" y="2830780"/>
            <a:ext cx="2537442" cy="692497"/>
          </a:xfrm>
          <a:prstGeom prst="rect">
            <a:avLst/>
          </a:prstGeom>
          <a:noFill/>
        </p:spPr>
        <p:txBody>
          <a:bodyPr wrap="square" rtlCol="0">
            <a:spAutoFit/>
          </a:bodyPr>
          <a:lstStyle/>
          <a:p>
            <a:pPr algn="ctr"/>
            <a:r>
              <a:rPr lang="es-DO" sz="1300" b="1" dirty="0" err="1">
                <a:solidFill>
                  <a:schemeClr val="tx2"/>
                </a:solidFill>
              </a:rPr>
              <a:t>Principle</a:t>
            </a:r>
            <a:r>
              <a:rPr lang="es-DO" sz="1300" b="1" dirty="0">
                <a:solidFill>
                  <a:schemeClr val="tx2"/>
                </a:solidFill>
              </a:rPr>
              <a:t> of </a:t>
            </a:r>
            <a:r>
              <a:rPr lang="es-DO" sz="1300" b="1" dirty="0" err="1">
                <a:solidFill>
                  <a:schemeClr val="tx2"/>
                </a:solidFill>
              </a:rPr>
              <a:t>equality</a:t>
            </a:r>
            <a:r>
              <a:rPr lang="es-DO" sz="1300" b="1" dirty="0">
                <a:solidFill>
                  <a:schemeClr val="tx2"/>
                </a:solidFill>
              </a:rPr>
              <a:t> </a:t>
            </a:r>
            <a:r>
              <a:rPr lang="es-DO" sz="1300" b="1" dirty="0" err="1">
                <a:solidFill>
                  <a:schemeClr val="tx2"/>
                </a:solidFill>
              </a:rPr>
              <a:t>incorporated</a:t>
            </a:r>
            <a:r>
              <a:rPr lang="es-DO" sz="1300" b="1" dirty="0">
                <a:solidFill>
                  <a:schemeClr val="tx2"/>
                </a:solidFill>
              </a:rPr>
              <a:t> in the </a:t>
            </a:r>
            <a:r>
              <a:rPr lang="es-DO" sz="1300" b="1" dirty="0" err="1">
                <a:solidFill>
                  <a:schemeClr val="tx2"/>
                </a:solidFill>
              </a:rPr>
              <a:t>Dominican</a:t>
            </a:r>
            <a:r>
              <a:rPr lang="es-DO" sz="1300" b="1" dirty="0">
                <a:solidFill>
                  <a:schemeClr val="tx2"/>
                </a:solidFill>
              </a:rPr>
              <a:t>     </a:t>
            </a:r>
            <a:r>
              <a:rPr lang="es-DO" sz="1300" b="1" dirty="0" err="1">
                <a:solidFill>
                  <a:schemeClr val="tx2"/>
                </a:solidFill>
              </a:rPr>
              <a:t>Constitution</a:t>
            </a:r>
            <a:r>
              <a:rPr lang="es-DO" sz="1300" b="1" dirty="0">
                <a:solidFill>
                  <a:schemeClr val="tx2"/>
                </a:solidFill>
              </a:rPr>
              <a:t>. (Art.39)</a:t>
            </a:r>
            <a:r>
              <a:rPr lang="es-DO" sz="1300" b="1" dirty="0">
                <a:solidFill>
                  <a:schemeClr val="tx2">
                    <a:lumMod val="75000"/>
                    <a:lumOff val="25000"/>
                  </a:schemeClr>
                </a:solidFill>
              </a:rPr>
              <a:t> 	</a:t>
            </a:r>
          </a:p>
        </p:txBody>
      </p:sp>
      <p:pic>
        <p:nvPicPr>
          <p:cNvPr id="8" name="Picture 7"/>
          <p:cNvPicPr>
            <a:picLocks noChangeAspect="1"/>
          </p:cNvPicPr>
          <p:nvPr/>
        </p:nvPicPr>
        <p:blipFill>
          <a:blip r:embed="rId9" cstate="print"/>
          <a:stretch>
            <a:fillRect/>
          </a:stretch>
        </p:blipFill>
        <p:spPr>
          <a:xfrm rot="20819643">
            <a:off x="2105914" y="4885671"/>
            <a:ext cx="1394542" cy="1828589"/>
          </a:xfrm>
          <a:prstGeom prst="rect">
            <a:avLst/>
          </a:prstGeom>
        </p:spPr>
      </p:pic>
      <p:sp>
        <p:nvSpPr>
          <p:cNvPr id="9" name="1 Título"/>
          <p:cNvSpPr txBox="1">
            <a:spLocks/>
          </p:cNvSpPr>
          <p:nvPr/>
        </p:nvSpPr>
        <p:spPr>
          <a:xfrm>
            <a:off x="0" y="-35805"/>
            <a:ext cx="12192000" cy="1052736"/>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spcBef>
                <a:spcPct val="0"/>
              </a:spcBef>
              <a:buNone/>
              <a:defRPr sz="4000" b="0" kern="1200" cap="none">
                <a:solidFill>
                  <a:srgbClr val="FFFFFF"/>
                </a:solidFill>
                <a:latin typeface="+mj-lt"/>
                <a:ea typeface="+mj-ea"/>
                <a:cs typeface="+mj-cs"/>
              </a:defRPr>
            </a:lvl1pPr>
          </a:lstStyle>
          <a:p>
            <a:pPr algn="ctr"/>
            <a:r>
              <a:rPr lang="es-DO" sz="3200" b="1" dirty="0" err="1">
                <a:solidFill>
                  <a:schemeClr val="bg1"/>
                </a:solidFill>
                <a:latin typeface="Cambria" pitchFamily="18" charset="0"/>
              </a:rPr>
              <a:t>Background</a:t>
            </a:r>
            <a:r>
              <a:rPr lang="es-DO" sz="3200" b="1" dirty="0">
                <a:solidFill>
                  <a:schemeClr val="bg1"/>
                </a:solidFill>
                <a:latin typeface="Cambria" pitchFamily="18" charset="0"/>
              </a:rPr>
              <a:t> and </a:t>
            </a:r>
            <a:r>
              <a:rPr lang="es-DO" sz="3200" b="1" dirty="0" err="1">
                <a:solidFill>
                  <a:schemeClr val="bg1"/>
                </a:solidFill>
                <a:latin typeface="Cambria" pitchFamily="18" charset="0"/>
              </a:rPr>
              <a:t>Normative</a:t>
            </a:r>
            <a:r>
              <a:rPr lang="es-DO" sz="3200" b="1" dirty="0">
                <a:solidFill>
                  <a:schemeClr val="bg1"/>
                </a:solidFill>
                <a:latin typeface="Cambria" pitchFamily="18" charset="0"/>
              </a:rPr>
              <a:t> Framework </a:t>
            </a:r>
          </a:p>
        </p:txBody>
      </p:sp>
      <p:sp>
        <p:nvSpPr>
          <p:cNvPr id="7" name="TextBox 6"/>
          <p:cNvSpPr txBox="1"/>
          <p:nvPr/>
        </p:nvSpPr>
        <p:spPr>
          <a:xfrm>
            <a:off x="7595111" y="4015469"/>
            <a:ext cx="3704253" cy="338554"/>
          </a:xfrm>
          <a:prstGeom prst="rect">
            <a:avLst/>
          </a:prstGeom>
          <a:solidFill>
            <a:schemeClr val="bg1"/>
          </a:solidFill>
        </p:spPr>
        <p:txBody>
          <a:bodyPr wrap="square" rtlCol="0">
            <a:spAutoFit/>
          </a:bodyPr>
          <a:lstStyle/>
          <a:p>
            <a:pPr algn="ctr"/>
            <a:r>
              <a:rPr lang="es-DO" sz="1600" dirty="0" err="1">
                <a:solidFill>
                  <a:schemeClr val="tx2"/>
                </a:solidFill>
              </a:rPr>
              <a:t>National</a:t>
            </a:r>
            <a:r>
              <a:rPr lang="es-DO" sz="1600" dirty="0">
                <a:solidFill>
                  <a:schemeClr val="tx2"/>
                </a:solidFill>
              </a:rPr>
              <a:t> Development </a:t>
            </a:r>
            <a:r>
              <a:rPr lang="es-DO" sz="1600" dirty="0" err="1">
                <a:solidFill>
                  <a:schemeClr val="tx2"/>
                </a:solidFill>
              </a:rPr>
              <a:t>Strategy</a:t>
            </a:r>
            <a:endParaRPr lang="es-DO" sz="1600" dirty="0">
              <a:solidFill>
                <a:schemeClr val="tx2"/>
              </a:solidFill>
            </a:endParaRPr>
          </a:p>
        </p:txBody>
      </p:sp>
      <p:sp>
        <p:nvSpPr>
          <p:cNvPr id="10" name="TextBox 9"/>
          <p:cNvSpPr txBox="1"/>
          <p:nvPr/>
        </p:nvSpPr>
        <p:spPr>
          <a:xfrm>
            <a:off x="7594084" y="4680513"/>
            <a:ext cx="3704253" cy="307777"/>
          </a:xfrm>
          <a:prstGeom prst="rect">
            <a:avLst/>
          </a:prstGeom>
          <a:solidFill>
            <a:schemeClr val="bg1"/>
          </a:solidFill>
        </p:spPr>
        <p:txBody>
          <a:bodyPr wrap="square" rtlCol="0">
            <a:spAutoFit/>
          </a:bodyPr>
          <a:lstStyle/>
          <a:p>
            <a:pPr algn="ctr"/>
            <a:r>
              <a:rPr lang="es-DO" sz="1400" dirty="0" err="1">
                <a:solidFill>
                  <a:schemeClr val="tx2"/>
                </a:solidFill>
              </a:rPr>
              <a:t>Equal</a:t>
            </a:r>
            <a:r>
              <a:rPr lang="es-DO" sz="1400" dirty="0">
                <a:solidFill>
                  <a:schemeClr val="tx2"/>
                </a:solidFill>
              </a:rPr>
              <a:t> </a:t>
            </a:r>
            <a:r>
              <a:rPr lang="es-DO" sz="1400" dirty="0" err="1">
                <a:solidFill>
                  <a:schemeClr val="tx2"/>
                </a:solidFill>
              </a:rPr>
              <a:t>rights</a:t>
            </a:r>
            <a:r>
              <a:rPr lang="es-DO" sz="1400" dirty="0">
                <a:solidFill>
                  <a:schemeClr val="tx2"/>
                </a:solidFill>
              </a:rPr>
              <a:t> and </a:t>
            </a:r>
            <a:r>
              <a:rPr lang="es-DO" sz="1400" dirty="0" err="1">
                <a:solidFill>
                  <a:schemeClr val="tx2"/>
                </a:solidFill>
              </a:rPr>
              <a:t>opportunities</a:t>
            </a:r>
            <a:endParaRPr lang="es-DO" sz="1400" dirty="0">
              <a:solidFill>
                <a:schemeClr val="tx2"/>
              </a:solidFill>
            </a:endParaRPr>
          </a:p>
        </p:txBody>
      </p:sp>
      <p:sp>
        <p:nvSpPr>
          <p:cNvPr id="11" name="TextBox 10"/>
          <p:cNvSpPr txBox="1"/>
          <p:nvPr/>
        </p:nvSpPr>
        <p:spPr>
          <a:xfrm>
            <a:off x="7594084" y="5345557"/>
            <a:ext cx="3704253" cy="523220"/>
          </a:xfrm>
          <a:prstGeom prst="rect">
            <a:avLst/>
          </a:prstGeom>
          <a:solidFill>
            <a:schemeClr val="bg1"/>
          </a:solidFill>
        </p:spPr>
        <p:txBody>
          <a:bodyPr wrap="square" rtlCol="0">
            <a:spAutoFit/>
          </a:bodyPr>
          <a:lstStyle/>
          <a:p>
            <a:pPr algn="ctr"/>
            <a:r>
              <a:rPr lang="en-US" sz="1400" dirty="0">
                <a:solidFill>
                  <a:schemeClr val="tx2"/>
                </a:solidFill>
              </a:rPr>
              <a:t>Build a culture of equality and equity between men and women</a:t>
            </a:r>
            <a:endParaRPr lang="es-DO" sz="1400" dirty="0">
              <a:solidFill>
                <a:schemeClr val="tx2"/>
              </a:solidFill>
            </a:endParaRPr>
          </a:p>
        </p:txBody>
      </p:sp>
      <p:sp>
        <p:nvSpPr>
          <p:cNvPr id="12" name="TextBox 11"/>
          <p:cNvSpPr txBox="1"/>
          <p:nvPr/>
        </p:nvSpPr>
        <p:spPr>
          <a:xfrm>
            <a:off x="7594084" y="6033009"/>
            <a:ext cx="3704253" cy="646331"/>
          </a:xfrm>
          <a:prstGeom prst="rect">
            <a:avLst/>
          </a:prstGeom>
          <a:solidFill>
            <a:schemeClr val="bg1"/>
          </a:solidFill>
        </p:spPr>
        <p:txBody>
          <a:bodyPr wrap="square" rtlCol="0">
            <a:spAutoFit/>
          </a:bodyPr>
          <a:lstStyle/>
          <a:p>
            <a:pPr algn="ctr"/>
            <a:r>
              <a:rPr lang="en-US" sz="1200" dirty="0">
                <a:solidFill>
                  <a:schemeClr val="tx2"/>
                </a:solidFill>
              </a:rPr>
              <a:t>Regulation for implementing law 1-12 on the National Development Strategy lists the criteria for gender mainstreaming policy</a:t>
            </a:r>
            <a:endParaRPr lang="es-DO" sz="1200" dirty="0">
              <a:solidFill>
                <a:schemeClr val="tx2"/>
              </a:solidFill>
            </a:endParaRPr>
          </a:p>
        </p:txBody>
      </p:sp>
    </p:spTree>
    <p:extLst>
      <p:ext uri="{BB962C8B-B14F-4D97-AF65-F5344CB8AC3E}">
        <p14:creationId xmlns:p14="http://schemas.microsoft.com/office/powerpoint/2010/main" xmlns="" val="16614662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9048801" y="1101805"/>
            <a:ext cx="1464840" cy="1224002"/>
          </a:xfrm>
          <a:prstGeom prst="rect">
            <a:avLst/>
          </a:prstGeom>
        </p:spPr>
      </p:pic>
      <p:graphicFrame>
        <p:nvGraphicFramePr>
          <p:cNvPr id="3" name="Diagram 2"/>
          <p:cNvGraphicFramePr/>
          <p:nvPr>
            <p:extLst>
              <p:ext uri="{D42A27DB-BD31-4B8C-83A1-F6EECF244321}">
                <p14:modId xmlns:p14="http://schemas.microsoft.com/office/powerpoint/2010/main" xmlns="" val="308026454"/>
              </p:ext>
            </p:extLst>
          </p:nvPr>
        </p:nvGraphicFramePr>
        <p:xfrm>
          <a:off x="1685974" y="1318366"/>
          <a:ext cx="736277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stretch>
            <a:fillRect/>
          </a:stretch>
        </p:blipFill>
        <p:spPr>
          <a:xfrm>
            <a:off x="9260929" y="2660270"/>
            <a:ext cx="1406341" cy="1048649"/>
          </a:xfrm>
          <a:prstGeom prst="rect">
            <a:avLst/>
          </a:prstGeom>
        </p:spPr>
      </p:pic>
      <p:pic>
        <p:nvPicPr>
          <p:cNvPr id="5" name="Imagen 17"/>
          <p:cNvPicPr/>
          <p:nvPr/>
        </p:nvPicPr>
        <p:blipFill rotWithShape="1">
          <a:blip r:embed="rId9" cstate="print"/>
          <a:srcRect l="28923" t="9939" r="30328" b="3725"/>
          <a:stretch/>
        </p:blipFill>
        <p:spPr bwMode="auto">
          <a:xfrm rot="1350450">
            <a:off x="9370462" y="3834755"/>
            <a:ext cx="940346" cy="1421775"/>
          </a:xfrm>
          <a:prstGeom prst="rect">
            <a:avLst/>
          </a:prstGeom>
          <a:ln>
            <a:noFill/>
          </a:ln>
          <a:extLst>
            <a:ext uri="{53640926-AAD7-44D8-BBD7-CCE9431645EC}">
              <a14:shadowObscured xmlns:a14="http://schemas.microsoft.com/office/drawing/2010/main" xmlns=""/>
            </a:ext>
          </a:extLst>
        </p:spPr>
      </p:pic>
      <p:sp>
        <p:nvSpPr>
          <p:cNvPr id="6" name="TextBox 5"/>
          <p:cNvSpPr txBox="1"/>
          <p:nvPr/>
        </p:nvSpPr>
        <p:spPr>
          <a:xfrm>
            <a:off x="1849204" y="5564857"/>
            <a:ext cx="8247101" cy="923330"/>
          </a:xfrm>
          <a:prstGeom prst="rect">
            <a:avLst/>
          </a:prstGeom>
          <a:noFill/>
        </p:spPr>
        <p:txBody>
          <a:bodyPr wrap="square" rtlCol="0">
            <a:spAutoFit/>
          </a:bodyPr>
          <a:lstStyle/>
          <a:p>
            <a:pPr algn="just"/>
            <a:r>
              <a:rPr lang="es-DO" b="1" dirty="0" err="1">
                <a:solidFill>
                  <a:schemeClr val="tx2"/>
                </a:solidFill>
              </a:rPr>
              <a:t>The</a:t>
            </a:r>
            <a:r>
              <a:rPr lang="es-DO" b="1" dirty="0">
                <a:solidFill>
                  <a:schemeClr val="tx2"/>
                </a:solidFill>
              </a:rPr>
              <a:t> </a:t>
            </a:r>
            <a:r>
              <a:rPr lang="es-DO" b="1" dirty="0" err="1">
                <a:solidFill>
                  <a:schemeClr val="tx2"/>
                </a:solidFill>
              </a:rPr>
              <a:t>process</a:t>
            </a:r>
            <a:r>
              <a:rPr lang="es-DO" b="1" dirty="0">
                <a:solidFill>
                  <a:schemeClr val="tx2"/>
                </a:solidFill>
              </a:rPr>
              <a:t> </a:t>
            </a:r>
            <a:r>
              <a:rPr lang="es-DO" b="1" dirty="0" err="1">
                <a:solidFill>
                  <a:schemeClr val="tx2"/>
                </a:solidFill>
              </a:rPr>
              <a:t>included</a:t>
            </a:r>
            <a:r>
              <a:rPr lang="es-DO" dirty="0">
                <a:solidFill>
                  <a:schemeClr val="tx2"/>
                </a:solidFill>
              </a:rPr>
              <a:t>:  Training and </a:t>
            </a:r>
            <a:r>
              <a:rPr lang="es-DO" dirty="0" err="1">
                <a:solidFill>
                  <a:schemeClr val="tx2"/>
                </a:solidFill>
              </a:rPr>
              <a:t>capacity</a:t>
            </a:r>
            <a:r>
              <a:rPr lang="es-DO" dirty="0">
                <a:solidFill>
                  <a:schemeClr val="tx2"/>
                </a:solidFill>
              </a:rPr>
              <a:t> </a:t>
            </a:r>
            <a:r>
              <a:rPr lang="es-DO" dirty="0" err="1">
                <a:solidFill>
                  <a:schemeClr val="tx2"/>
                </a:solidFill>
              </a:rPr>
              <a:t>building</a:t>
            </a:r>
            <a:r>
              <a:rPr lang="es-DO" dirty="0">
                <a:solidFill>
                  <a:schemeClr val="tx2"/>
                </a:solidFill>
              </a:rPr>
              <a:t> + </a:t>
            </a:r>
            <a:r>
              <a:rPr lang="es-DO" dirty="0" err="1">
                <a:solidFill>
                  <a:schemeClr val="tx2"/>
                </a:solidFill>
              </a:rPr>
              <a:t>production</a:t>
            </a:r>
            <a:r>
              <a:rPr lang="es-DO" dirty="0">
                <a:solidFill>
                  <a:schemeClr val="tx2"/>
                </a:solidFill>
              </a:rPr>
              <a:t> of conceptual </a:t>
            </a:r>
            <a:r>
              <a:rPr lang="es-DO" dirty="0" err="1">
                <a:solidFill>
                  <a:schemeClr val="tx2"/>
                </a:solidFill>
              </a:rPr>
              <a:t>documents</a:t>
            </a:r>
            <a:r>
              <a:rPr lang="es-DO" dirty="0">
                <a:solidFill>
                  <a:schemeClr val="tx2"/>
                </a:solidFill>
              </a:rPr>
              <a:t> + </a:t>
            </a:r>
            <a:r>
              <a:rPr lang="es-DO" dirty="0" err="1">
                <a:solidFill>
                  <a:schemeClr val="tx2"/>
                </a:solidFill>
              </a:rPr>
              <a:t>technical</a:t>
            </a:r>
            <a:r>
              <a:rPr lang="es-DO" dirty="0">
                <a:solidFill>
                  <a:schemeClr val="tx2"/>
                </a:solidFill>
              </a:rPr>
              <a:t> </a:t>
            </a:r>
            <a:r>
              <a:rPr lang="es-DO" dirty="0" err="1">
                <a:solidFill>
                  <a:schemeClr val="tx2"/>
                </a:solidFill>
              </a:rPr>
              <a:t>assistance</a:t>
            </a:r>
            <a:r>
              <a:rPr lang="es-DO" dirty="0">
                <a:solidFill>
                  <a:schemeClr val="tx2"/>
                </a:solidFill>
              </a:rPr>
              <a:t> </a:t>
            </a:r>
            <a:r>
              <a:rPr lang="es-DO" dirty="0" err="1">
                <a:solidFill>
                  <a:schemeClr val="tx2"/>
                </a:solidFill>
              </a:rPr>
              <a:t>by</a:t>
            </a:r>
            <a:r>
              <a:rPr lang="es-DO" dirty="0">
                <a:solidFill>
                  <a:schemeClr val="tx2"/>
                </a:solidFill>
              </a:rPr>
              <a:t> </a:t>
            </a:r>
            <a:r>
              <a:rPr lang="es-DO" dirty="0" err="1">
                <a:solidFill>
                  <a:schemeClr val="tx2"/>
                </a:solidFill>
              </a:rPr>
              <a:t>the</a:t>
            </a:r>
            <a:r>
              <a:rPr lang="es-DO" dirty="0">
                <a:solidFill>
                  <a:schemeClr val="tx2"/>
                </a:solidFill>
              </a:rPr>
              <a:t> UN-</a:t>
            </a:r>
            <a:r>
              <a:rPr lang="es-DO" dirty="0" err="1">
                <a:solidFill>
                  <a:schemeClr val="tx2"/>
                </a:solidFill>
              </a:rPr>
              <a:t>Women</a:t>
            </a:r>
            <a:r>
              <a:rPr lang="es-DO" dirty="0">
                <a:solidFill>
                  <a:schemeClr val="tx2"/>
                </a:solidFill>
              </a:rPr>
              <a:t> </a:t>
            </a:r>
            <a:r>
              <a:rPr lang="es-DO" dirty="0" err="1">
                <a:solidFill>
                  <a:schemeClr val="tx2"/>
                </a:solidFill>
              </a:rPr>
              <a:t>National</a:t>
            </a:r>
            <a:r>
              <a:rPr lang="es-DO" dirty="0">
                <a:solidFill>
                  <a:schemeClr val="tx2"/>
                </a:solidFill>
              </a:rPr>
              <a:t> Office + </a:t>
            </a:r>
            <a:r>
              <a:rPr lang="es-DO" dirty="0" err="1">
                <a:solidFill>
                  <a:schemeClr val="tx2"/>
                </a:solidFill>
              </a:rPr>
              <a:t>Financial</a:t>
            </a:r>
            <a:r>
              <a:rPr lang="es-DO" dirty="0">
                <a:solidFill>
                  <a:schemeClr val="tx2"/>
                </a:solidFill>
              </a:rPr>
              <a:t> </a:t>
            </a:r>
            <a:r>
              <a:rPr lang="es-DO" dirty="0" err="1">
                <a:solidFill>
                  <a:schemeClr val="tx2"/>
                </a:solidFill>
              </a:rPr>
              <a:t>Support</a:t>
            </a:r>
            <a:r>
              <a:rPr lang="es-DO" dirty="0">
                <a:solidFill>
                  <a:schemeClr val="tx2"/>
                </a:solidFill>
              </a:rPr>
              <a:t> </a:t>
            </a:r>
            <a:r>
              <a:rPr lang="es-DO" dirty="0" err="1">
                <a:solidFill>
                  <a:schemeClr val="tx2"/>
                </a:solidFill>
              </a:rPr>
              <a:t>from</a:t>
            </a:r>
            <a:r>
              <a:rPr lang="es-DO" dirty="0">
                <a:solidFill>
                  <a:schemeClr val="tx2"/>
                </a:solidFill>
              </a:rPr>
              <a:t> </a:t>
            </a:r>
            <a:r>
              <a:rPr lang="es-DO" dirty="0" err="1">
                <a:solidFill>
                  <a:schemeClr val="tx2"/>
                </a:solidFill>
              </a:rPr>
              <a:t>the</a:t>
            </a:r>
            <a:r>
              <a:rPr lang="es-DO" dirty="0">
                <a:solidFill>
                  <a:schemeClr val="tx2"/>
                </a:solidFill>
              </a:rPr>
              <a:t> </a:t>
            </a:r>
            <a:r>
              <a:rPr lang="es-DO" dirty="0" err="1">
                <a:solidFill>
                  <a:schemeClr val="tx2"/>
                </a:solidFill>
              </a:rPr>
              <a:t>European</a:t>
            </a:r>
            <a:r>
              <a:rPr lang="es-DO" dirty="0">
                <a:solidFill>
                  <a:schemeClr val="tx2"/>
                </a:solidFill>
              </a:rPr>
              <a:t> </a:t>
            </a:r>
            <a:r>
              <a:rPr lang="es-DO" dirty="0" err="1">
                <a:solidFill>
                  <a:schemeClr val="tx2"/>
                </a:solidFill>
              </a:rPr>
              <a:t>Union</a:t>
            </a:r>
            <a:r>
              <a:rPr lang="es-DO" dirty="0">
                <a:solidFill>
                  <a:schemeClr val="tx2"/>
                </a:solidFill>
              </a:rPr>
              <a:t> and South South-</a:t>
            </a:r>
            <a:r>
              <a:rPr lang="es-DO" dirty="0" err="1">
                <a:solidFill>
                  <a:schemeClr val="tx2"/>
                </a:solidFill>
              </a:rPr>
              <a:t>Cooperation</a:t>
            </a:r>
            <a:r>
              <a:rPr lang="es-DO" dirty="0">
                <a:solidFill>
                  <a:schemeClr val="tx2"/>
                </a:solidFill>
              </a:rPr>
              <a:t> </a:t>
            </a:r>
            <a:endParaRPr lang="en-US" dirty="0">
              <a:solidFill>
                <a:schemeClr val="tx2"/>
              </a:solidFill>
            </a:endParaRPr>
          </a:p>
        </p:txBody>
      </p:sp>
      <p:sp>
        <p:nvSpPr>
          <p:cNvPr id="7" name="1 Título"/>
          <p:cNvSpPr txBox="1">
            <a:spLocks/>
          </p:cNvSpPr>
          <p:nvPr/>
        </p:nvSpPr>
        <p:spPr>
          <a:xfrm>
            <a:off x="0" y="-35805"/>
            <a:ext cx="12192000" cy="1052736"/>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spcBef>
                <a:spcPct val="0"/>
              </a:spcBef>
              <a:buNone/>
              <a:defRPr sz="4000" b="0" kern="1200" cap="none">
                <a:solidFill>
                  <a:srgbClr val="FFFFFF"/>
                </a:solidFill>
                <a:latin typeface="+mj-lt"/>
                <a:ea typeface="+mj-ea"/>
                <a:cs typeface="+mj-cs"/>
              </a:defRPr>
            </a:lvl1pPr>
          </a:lstStyle>
          <a:p>
            <a:pPr algn="ctr"/>
            <a:r>
              <a:rPr lang="es-DO" sz="3200" b="1" dirty="0" err="1">
                <a:solidFill>
                  <a:schemeClr val="bg1"/>
                </a:solidFill>
                <a:latin typeface="Cambria" pitchFamily="18" charset="0"/>
              </a:rPr>
              <a:t>Actions</a:t>
            </a:r>
            <a:r>
              <a:rPr lang="es-DO" sz="3200" b="1" dirty="0">
                <a:solidFill>
                  <a:schemeClr val="bg1"/>
                </a:solidFill>
                <a:latin typeface="Cambria" pitchFamily="18" charset="0"/>
              </a:rPr>
              <a:t> up to date</a:t>
            </a:r>
          </a:p>
        </p:txBody>
      </p:sp>
    </p:spTree>
    <p:extLst>
      <p:ext uri="{BB962C8B-B14F-4D97-AF65-F5344CB8AC3E}">
        <p14:creationId xmlns:p14="http://schemas.microsoft.com/office/powerpoint/2010/main" xmlns="" val="736539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0" y="-35805"/>
            <a:ext cx="12192000" cy="1052736"/>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spcBef>
                <a:spcPct val="0"/>
              </a:spcBef>
              <a:buNone/>
              <a:defRPr sz="4000" b="0" kern="1200" cap="none">
                <a:solidFill>
                  <a:srgbClr val="FFFFFF"/>
                </a:solidFill>
                <a:latin typeface="+mj-lt"/>
                <a:ea typeface="+mj-ea"/>
                <a:cs typeface="+mj-cs"/>
              </a:defRPr>
            </a:lvl1pPr>
          </a:lstStyle>
          <a:p>
            <a:pPr algn="ctr"/>
            <a:r>
              <a:rPr lang="es-DO" sz="3200" b="1" dirty="0" err="1"/>
              <a:t>Process</a:t>
            </a:r>
            <a:r>
              <a:rPr lang="es-DO" sz="3200" b="1" dirty="0"/>
              <a:t> </a:t>
            </a:r>
            <a:r>
              <a:rPr lang="es-DO" sz="3200" b="1" dirty="0" err="1"/>
              <a:t>Progress</a:t>
            </a:r>
            <a:endParaRPr lang="es-DO" sz="3200" b="1" dirty="0">
              <a:solidFill>
                <a:schemeClr val="bg1"/>
              </a:solidFill>
              <a:latin typeface="Cambria" pitchFamily="18" charset="0"/>
            </a:endParaRPr>
          </a:p>
        </p:txBody>
      </p:sp>
      <p:sp>
        <p:nvSpPr>
          <p:cNvPr id="3" name="Text Placeholder 1"/>
          <p:cNvSpPr txBox="1">
            <a:spLocks/>
          </p:cNvSpPr>
          <p:nvPr/>
        </p:nvSpPr>
        <p:spPr>
          <a:xfrm>
            <a:off x="457039" y="1359818"/>
            <a:ext cx="11277922" cy="4968552"/>
          </a:xfrm>
          <a:prstGeom prst="rect">
            <a:avLst/>
          </a:prstGeom>
        </p:spPr>
        <p:txBody>
          <a:bodyPr>
            <a:normAutofit lnSpcReduction="10000"/>
          </a:bodyPr>
          <a:lst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a:lstStyle>
          <a:p>
            <a:pPr algn="just"/>
            <a:endParaRPr lang="es-DO" b="1" dirty="0"/>
          </a:p>
          <a:p>
            <a:pPr algn="just"/>
            <a:r>
              <a:rPr lang="es-DO" b="1" dirty="0" err="1">
                <a:solidFill>
                  <a:schemeClr val="tx2">
                    <a:lumMod val="75000"/>
                    <a:lumOff val="25000"/>
                  </a:schemeClr>
                </a:solidFill>
              </a:rPr>
              <a:t>Interinstitutional</a:t>
            </a:r>
            <a:r>
              <a:rPr lang="es-DO" b="1" dirty="0">
                <a:solidFill>
                  <a:schemeClr val="tx2">
                    <a:lumMod val="75000"/>
                    <a:lumOff val="25000"/>
                  </a:schemeClr>
                </a:solidFill>
              </a:rPr>
              <a:t> </a:t>
            </a:r>
            <a:r>
              <a:rPr lang="es-DO" b="1" dirty="0" err="1">
                <a:solidFill>
                  <a:schemeClr val="tx2">
                    <a:lumMod val="75000"/>
                    <a:lumOff val="25000"/>
                  </a:schemeClr>
                </a:solidFill>
              </a:rPr>
              <a:t>Coordination</a:t>
            </a:r>
            <a:r>
              <a:rPr lang="es-DO" b="1" dirty="0">
                <a:solidFill>
                  <a:schemeClr val="tx2">
                    <a:lumMod val="75000"/>
                    <a:lumOff val="25000"/>
                  </a:schemeClr>
                </a:solidFill>
              </a:rPr>
              <a:t>: </a:t>
            </a:r>
            <a:r>
              <a:rPr lang="en-US" dirty="0">
                <a:solidFill>
                  <a:schemeClr val="tx2">
                    <a:lumMod val="75000"/>
                    <a:lumOff val="25000"/>
                  </a:schemeClr>
                </a:solidFill>
              </a:rPr>
              <a:t>Establishment of  permanent coordination  between MMUJER, Ministry of Finance, Ministry of Public Administration; and Ministry of Economy, Planning and Development</a:t>
            </a:r>
          </a:p>
          <a:p>
            <a:pPr marL="0" indent="0" algn="just">
              <a:buNone/>
            </a:pPr>
            <a:endParaRPr lang="es-DO" dirty="0">
              <a:solidFill>
                <a:schemeClr val="tx2">
                  <a:lumMod val="75000"/>
                  <a:lumOff val="25000"/>
                </a:schemeClr>
              </a:solidFill>
            </a:endParaRPr>
          </a:p>
          <a:p>
            <a:pPr algn="just"/>
            <a:r>
              <a:rPr lang="en-US" b="1" dirty="0">
                <a:solidFill>
                  <a:schemeClr val="tx2">
                    <a:lumMod val="75000"/>
                    <a:lumOff val="25000"/>
                  </a:schemeClr>
                </a:solidFill>
              </a:rPr>
              <a:t>Intra-institutional coordination: </a:t>
            </a:r>
            <a:r>
              <a:rPr lang="en-US" dirty="0">
                <a:solidFill>
                  <a:schemeClr val="tx2">
                    <a:lumMod val="75000"/>
                    <a:lumOff val="25000"/>
                  </a:schemeClr>
                </a:solidFill>
              </a:rPr>
              <a:t>Creation of technical teams within the governing institutions and pilots (planning and financial directorate, gender equality and development offices)</a:t>
            </a:r>
          </a:p>
          <a:p>
            <a:pPr marL="0" indent="0" algn="just">
              <a:buNone/>
            </a:pPr>
            <a:endParaRPr lang="en-US" dirty="0">
              <a:solidFill>
                <a:schemeClr val="tx2">
                  <a:lumMod val="75000"/>
                  <a:lumOff val="25000"/>
                </a:schemeClr>
              </a:solidFill>
            </a:endParaRPr>
          </a:p>
          <a:p>
            <a:pPr algn="just"/>
            <a:r>
              <a:rPr lang="en-US" b="1" dirty="0">
                <a:solidFill>
                  <a:schemeClr val="tx2">
                    <a:lumMod val="75000"/>
                    <a:lumOff val="25000"/>
                  </a:schemeClr>
                </a:solidFill>
              </a:rPr>
              <a:t>Financing for equality: </a:t>
            </a:r>
            <a:r>
              <a:rPr lang="en-US" dirty="0">
                <a:solidFill>
                  <a:schemeClr val="tx2">
                    <a:lumMod val="75000"/>
                    <a:lumOff val="25000"/>
                  </a:schemeClr>
                </a:solidFill>
              </a:rPr>
              <a:t>Allocation of resources for gender equality and the empowerment of women through specific program categories and sub-functions beginning in 2015</a:t>
            </a:r>
            <a:endParaRPr lang="es-DO" b="1" dirty="0">
              <a:solidFill>
                <a:schemeClr val="tx2">
                  <a:lumMod val="75000"/>
                  <a:lumOff val="25000"/>
                </a:schemeClr>
              </a:solidFill>
            </a:endParaRPr>
          </a:p>
          <a:p>
            <a:endParaRPr lang="en-US" dirty="0"/>
          </a:p>
        </p:txBody>
      </p:sp>
    </p:spTree>
    <p:extLst>
      <p:ext uri="{BB962C8B-B14F-4D97-AF65-F5344CB8AC3E}">
        <p14:creationId xmlns:p14="http://schemas.microsoft.com/office/powerpoint/2010/main" xmlns="" val="42040366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0" y="2492896"/>
            <a:ext cx="12192000" cy="1774304"/>
          </a:xfrm>
          <a:prstGeom prst="rect">
            <a:avLst/>
          </a:prstGeom>
          <a:solidFill>
            <a:schemeClr val="accent6">
              <a:lumMod val="75000"/>
            </a:schemeClr>
          </a:solidFill>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DO" sz="3600" b="1" dirty="0" err="1">
                <a:solidFill>
                  <a:schemeClr val="bg1"/>
                </a:solidFill>
                <a:latin typeface="Cambria" pitchFamily="18" charset="0"/>
                <a:ea typeface="+mj-ea"/>
                <a:cs typeface="+mj-cs"/>
              </a:rPr>
              <a:t>Results</a:t>
            </a:r>
            <a:r>
              <a:rPr lang="es-DO" sz="3600" b="1" dirty="0">
                <a:solidFill>
                  <a:schemeClr val="bg1"/>
                </a:solidFill>
                <a:latin typeface="Cambria" pitchFamily="18" charset="0"/>
                <a:ea typeface="+mj-ea"/>
                <a:cs typeface="+mj-cs"/>
              </a:rPr>
              <a:t> of the </a:t>
            </a:r>
            <a:r>
              <a:rPr lang="es-DO" sz="3600" b="1" dirty="0" err="1">
                <a:solidFill>
                  <a:schemeClr val="bg1"/>
                </a:solidFill>
                <a:latin typeface="Cambria" pitchFamily="18" charset="0"/>
                <a:ea typeface="+mj-ea"/>
                <a:cs typeface="+mj-cs"/>
              </a:rPr>
              <a:t>Implementation</a:t>
            </a:r>
            <a:r>
              <a:rPr lang="es-DO" sz="3600" b="1" dirty="0">
                <a:solidFill>
                  <a:schemeClr val="bg1"/>
                </a:solidFill>
                <a:latin typeface="Cambria" pitchFamily="18" charset="0"/>
                <a:ea typeface="+mj-ea"/>
                <a:cs typeface="+mj-cs"/>
              </a:rPr>
              <a:t> of the </a:t>
            </a:r>
            <a:r>
              <a:rPr lang="es-DO" sz="3600" b="1" dirty="0" err="1">
                <a:solidFill>
                  <a:schemeClr val="bg1"/>
                </a:solidFill>
                <a:latin typeface="Cambria" pitchFamily="18" charset="0"/>
                <a:ea typeface="+mj-ea"/>
                <a:cs typeface="+mj-cs"/>
              </a:rPr>
              <a:t>Millenium</a:t>
            </a:r>
            <a:r>
              <a:rPr lang="es-DO" sz="3600" b="1" dirty="0">
                <a:solidFill>
                  <a:schemeClr val="bg1"/>
                </a:solidFill>
                <a:latin typeface="Cambria" pitchFamily="18" charset="0"/>
                <a:ea typeface="+mj-ea"/>
                <a:cs typeface="+mj-cs"/>
              </a:rPr>
              <a:t> Development </a:t>
            </a:r>
            <a:r>
              <a:rPr lang="es-DO" sz="3600" b="1" dirty="0" err="1">
                <a:solidFill>
                  <a:schemeClr val="bg1"/>
                </a:solidFill>
                <a:latin typeface="Cambria" pitchFamily="18" charset="0"/>
                <a:ea typeface="+mj-ea"/>
                <a:cs typeface="+mj-cs"/>
              </a:rPr>
              <a:t>Goals</a:t>
            </a:r>
            <a:r>
              <a:rPr lang="es-DO" sz="3600" b="1" dirty="0">
                <a:solidFill>
                  <a:schemeClr val="bg1"/>
                </a:solidFill>
                <a:latin typeface="Cambria" pitchFamily="18" charset="0"/>
                <a:ea typeface="+mj-ea"/>
                <a:cs typeface="+mj-cs"/>
              </a:rPr>
              <a:t> 2000-2015</a:t>
            </a:r>
            <a:endParaRPr kumimoji="0" lang="es-DO" sz="3600" b="1" u="none" strike="noStrike" kern="1200" cap="none" spc="0" normalizeH="0" baseline="0" noProof="0" dirty="0">
              <a:ln>
                <a:noFill/>
              </a:ln>
              <a:solidFill>
                <a:schemeClr val="bg1"/>
              </a:solidFill>
              <a:effectLst/>
              <a:uLnTx/>
              <a:uFillTx/>
              <a:latin typeface="Cambria" pitchFamily="18" charset="0"/>
              <a:ea typeface="+mj-ea"/>
              <a:cs typeface="+mj-cs"/>
            </a:endParaRPr>
          </a:p>
        </p:txBody>
      </p:sp>
    </p:spTree>
    <p:extLst>
      <p:ext uri="{BB962C8B-B14F-4D97-AF65-F5344CB8AC3E}">
        <p14:creationId xmlns:p14="http://schemas.microsoft.com/office/powerpoint/2010/main" xmlns="" val="15857341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0" y="-35805"/>
            <a:ext cx="12192000" cy="1052736"/>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spcBef>
                <a:spcPct val="0"/>
              </a:spcBef>
              <a:buNone/>
              <a:defRPr sz="4000" b="0" kern="1200" cap="none">
                <a:solidFill>
                  <a:srgbClr val="FFFFFF"/>
                </a:solidFill>
                <a:latin typeface="+mj-lt"/>
                <a:ea typeface="+mj-ea"/>
                <a:cs typeface="+mj-cs"/>
              </a:defRPr>
            </a:lvl1pPr>
          </a:lstStyle>
          <a:p>
            <a:pPr algn="ctr"/>
            <a:r>
              <a:rPr lang="es-DO" sz="3200" b="1" dirty="0" err="1">
                <a:solidFill>
                  <a:schemeClr val="bg1"/>
                </a:solidFill>
                <a:latin typeface="Cambria" pitchFamily="18" charset="0"/>
              </a:rPr>
              <a:t>Advances</a:t>
            </a:r>
            <a:endParaRPr lang="es-DO" sz="3200" b="1" dirty="0">
              <a:solidFill>
                <a:schemeClr val="bg1"/>
              </a:solidFill>
              <a:latin typeface="Cambria" pitchFamily="18" charset="0"/>
            </a:endParaRPr>
          </a:p>
        </p:txBody>
      </p:sp>
      <p:sp>
        <p:nvSpPr>
          <p:cNvPr id="3" name="Text Placeholder 1"/>
          <p:cNvSpPr txBox="1">
            <a:spLocks/>
          </p:cNvSpPr>
          <p:nvPr/>
        </p:nvSpPr>
        <p:spPr>
          <a:xfrm>
            <a:off x="457039" y="1359818"/>
            <a:ext cx="11277922" cy="4968552"/>
          </a:xfrm>
          <a:prstGeom prst="rect">
            <a:avLst/>
          </a:prstGeom>
        </p:spPr>
        <p:txBody>
          <a:bodyPr>
            <a:normAutofit/>
          </a:bodyPr>
          <a:lst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a:lstStyle>
          <a:p>
            <a:pPr algn="just"/>
            <a:endParaRPr lang="es-DO" b="1" dirty="0"/>
          </a:p>
          <a:p>
            <a:pPr algn="just"/>
            <a:r>
              <a:rPr lang="es-DO" b="1" dirty="0" err="1">
                <a:solidFill>
                  <a:schemeClr val="tx2">
                    <a:lumMod val="75000"/>
                    <a:lumOff val="25000"/>
                  </a:schemeClr>
                </a:solidFill>
              </a:rPr>
              <a:t>Mainstreaming</a:t>
            </a:r>
            <a:r>
              <a:rPr lang="es-DO" b="1" dirty="0">
                <a:solidFill>
                  <a:schemeClr val="tx2">
                    <a:lumMod val="75000"/>
                    <a:lumOff val="25000"/>
                  </a:schemeClr>
                </a:solidFill>
              </a:rPr>
              <a:t> of </a:t>
            </a:r>
            <a:r>
              <a:rPr lang="es-DO" b="1" dirty="0" err="1">
                <a:solidFill>
                  <a:schemeClr val="tx2">
                    <a:lumMod val="75000"/>
                    <a:lumOff val="25000"/>
                  </a:schemeClr>
                </a:solidFill>
              </a:rPr>
              <a:t>Guidelines</a:t>
            </a:r>
            <a:r>
              <a:rPr lang="es-DO" b="1" dirty="0">
                <a:solidFill>
                  <a:schemeClr val="tx2">
                    <a:lumMod val="75000"/>
                    <a:lumOff val="25000"/>
                  </a:schemeClr>
                </a:solidFill>
              </a:rPr>
              <a:t> </a:t>
            </a:r>
            <a:r>
              <a:rPr lang="es-DO" b="1" dirty="0" err="1">
                <a:solidFill>
                  <a:schemeClr val="tx2">
                    <a:lumMod val="75000"/>
                    <a:lumOff val="25000"/>
                  </a:schemeClr>
                </a:solidFill>
              </a:rPr>
              <a:t>for</a:t>
            </a:r>
            <a:r>
              <a:rPr lang="es-DO" b="1" dirty="0">
                <a:solidFill>
                  <a:schemeClr val="tx2">
                    <a:lumMod val="75000"/>
                    <a:lumOff val="25000"/>
                  </a:schemeClr>
                </a:solidFill>
              </a:rPr>
              <a:t> </a:t>
            </a:r>
            <a:r>
              <a:rPr lang="es-DO" b="1" dirty="0" err="1">
                <a:solidFill>
                  <a:schemeClr val="tx2">
                    <a:lumMod val="75000"/>
                    <a:lumOff val="25000"/>
                  </a:schemeClr>
                </a:solidFill>
              </a:rPr>
              <a:t>the</a:t>
            </a:r>
            <a:r>
              <a:rPr lang="es-DO" b="1" dirty="0">
                <a:solidFill>
                  <a:schemeClr val="tx2">
                    <a:lumMod val="75000"/>
                    <a:lumOff val="25000"/>
                  </a:schemeClr>
                </a:solidFill>
              </a:rPr>
              <a:t> </a:t>
            </a:r>
            <a:r>
              <a:rPr lang="es-DO" b="1" dirty="0" err="1">
                <a:solidFill>
                  <a:schemeClr val="tx2">
                    <a:lumMod val="75000"/>
                    <a:lumOff val="25000"/>
                  </a:schemeClr>
                </a:solidFill>
              </a:rPr>
              <a:t>elaboration</a:t>
            </a:r>
            <a:r>
              <a:rPr lang="es-DO" b="1" dirty="0">
                <a:solidFill>
                  <a:schemeClr val="tx2">
                    <a:lumMod val="75000"/>
                    <a:lumOff val="25000"/>
                  </a:schemeClr>
                </a:solidFill>
              </a:rPr>
              <a:t> of </a:t>
            </a:r>
            <a:r>
              <a:rPr lang="es-DO" b="1" dirty="0" err="1">
                <a:solidFill>
                  <a:schemeClr val="tx2">
                    <a:lumMod val="75000"/>
                    <a:lumOff val="25000"/>
                  </a:schemeClr>
                </a:solidFill>
              </a:rPr>
              <a:t>the</a:t>
            </a:r>
            <a:r>
              <a:rPr lang="es-DO" b="1" dirty="0">
                <a:solidFill>
                  <a:schemeClr val="tx2">
                    <a:lumMod val="75000"/>
                    <a:lumOff val="25000"/>
                  </a:schemeClr>
                </a:solidFill>
              </a:rPr>
              <a:t> </a:t>
            </a:r>
            <a:r>
              <a:rPr lang="es-DO" b="1" dirty="0" err="1">
                <a:solidFill>
                  <a:schemeClr val="tx2">
                    <a:lumMod val="75000"/>
                    <a:lumOff val="25000"/>
                  </a:schemeClr>
                </a:solidFill>
              </a:rPr>
              <a:t>National</a:t>
            </a:r>
            <a:r>
              <a:rPr lang="es-DO" b="1" dirty="0">
                <a:solidFill>
                  <a:schemeClr val="tx2">
                    <a:lumMod val="75000"/>
                    <a:lumOff val="25000"/>
                  </a:schemeClr>
                </a:solidFill>
              </a:rPr>
              <a:t> </a:t>
            </a:r>
            <a:r>
              <a:rPr lang="es-DO" b="1" dirty="0" err="1">
                <a:solidFill>
                  <a:schemeClr val="tx2">
                    <a:lumMod val="75000"/>
                    <a:lumOff val="25000"/>
                  </a:schemeClr>
                </a:solidFill>
              </a:rPr>
              <a:t>Budget</a:t>
            </a:r>
            <a:r>
              <a:rPr lang="es-DO" b="1" dirty="0">
                <a:solidFill>
                  <a:schemeClr val="tx2">
                    <a:lumMod val="75000"/>
                    <a:lumOff val="25000"/>
                  </a:schemeClr>
                </a:solidFill>
              </a:rPr>
              <a:t> : </a:t>
            </a:r>
            <a:r>
              <a:rPr lang="en-US" dirty="0">
                <a:solidFill>
                  <a:schemeClr val="tx2">
                    <a:lumMod val="75000"/>
                    <a:lumOff val="25000"/>
                  </a:schemeClr>
                </a:solidFill>
              </a:rPr>
              <a:t>Elaboration of a guiding document and procedures for budgets with guidelines for the elaboration of the 2017 national budget with a gender focus</a:t>
            </a:r>
          </a:p>
          <a:p>
            <a:pPr algn="just"/>
            <a:endParaRPr lang="es-DO" b="1" dirty="0">
              <a:solidFill>
                <a:schemeClr val="tx2">
                  <a:lumMod val="75000"/>
                  <a:lumOff val="25000"/>
                </a:schemeClr>
              </a:solidFill>
            </a:endParaRPr>
          </a:p>
          <a:p>
            <a:pPr algn="just"/>
            <a:r>
              <a:rPr lang="en-US" b="1" dirty="0">
                <a:solidFill>
                  <a:schemeClr val="tx2">
                    <a:lumMod val="75000"/>
                    <a:lumOff val="25000"/>
                  </a:schemeClr>
                </a:solidFill>
              </a:rPr>
              <a:t>Capacity building </a:t>
            </a:r>
            <a:r>
              <a:rPr lang="en-US" dirty="0">
                <a:solidFill>
                  <a:schemeClr val="tx2">
                    <a:lumMod val="75000"/>
                    <a:lumOff val="25000"/>
                  </a:schemeClr>
                </a:solidFill>
              </a:rPr>
              <a:t>on gender equality of the technical personnel that take part in the governing institutions of the process and the pilot institutions</a:t>
            </a:r>
          </a:p>
          <a:p>
            <a:endParaRPr lang="en-US" dirty="0"/>
          </a:p>
        </p:txBody>
      </p:sp>
    </p:spTree>
    <p:extLst>
      <p:ext uri="{BB962C8B-B14F-4D97-AF65-F5344CB8AC3E}">
        <p14:creationId xmlns:p14="http://schemas.microsoft.com/office/powerpoint/2010/main" xmlns="" val="11358256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0" y="-35805"/>
            <a:ext cx="12192000" cy="1052736"/>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spcBef>
                <a:spcPct val="0"/>
              </a:spcBef>
              <a:buNone/>
              <a:defRPr sz="4000" b="0" kern="1200" cap="none">
                <a:solidFill>
                  <a:srgbClr val="FFFFFF"/>
                </a:solidFill>
                <a:latin typeface="+mj-lt"/>
                <a:ea typeface="+mj-ea"/>
                <a:cs typeface="+mj-cs"/>
              </a:defRPr>
            </a:lvl1pPr>
          </a:lstStyle>
          <a:p>
            <a:pPr algn="ctr"/>
            <a:r>
              <a:rPr lang="es-DO" sz="3200" b="1" dirty="0" err="1">
                <a:solidFill>
                  <a:schemeClr val="bg1"/>
                </a:solidFill>
                <a:latin typeface="Cambria" pitchFamily="18" charset="0"/>
              </a:rPr>
              <a:t>Next</a:t>
            </a:r>
            <a:r>
              <a:rPr lang="es-DO" sz="3200" b="1" dirty="0">
                <a:solidFill>
                  <a:schemeClr val="bg1"/>
                </a:solidFill>
                <a:latin typeface="Cambria" pitchFamily="18" charset="0"/>
              </a:rPr>
              <a:t> </a:t>
            </a:r>
            <a:r>
              <a:rPr lang="es-DO" sz="3200" b="1" dirty="0" err="1">
                <a:solidFill>
                  <a:schemeClr val="bg1"/>
                </a:solidFill>
                <a:latin typeface="Cambria" pitchFamily="18" charset="0"/>
              </a:rPr>
              <a:t>Steps</a:t>
            </a:r>
            <a:endParaRPr lang="es-DO" sz="3200" b="1" dirty="0">
              <a:solidFill>
                <a:schemeClr val="bg1"/>
              </a:solidFill>
              <a:latin typeface="Cambria" pitchFamily="18" charset="0"/>
            </a:endParaRPr>
          </a:p>
        </p:txBody>
      </p:sp>
      <p:sp>
        <p:nvSpPr>
          <p:cNvPr id="4" name="Text Placeholder 1"/>
          <p:cNvSpPr txBox="1">
            <a:spLocks/>
          </p:cNvSpPr>
          <p:nvPr/>
        </p:nvSpPr>
        <p:spPr>
          <a:xfrm>
            <a:off x="393699" y="1409700"/>
            <a:ext cx="11160125" cy="5331668"/>
          </a:xfrm>
          <a:prstGeom prst="rect">
            <a:avLst/>
          </a:prstGeom>
        </p:spPr>
        <p:txBody>
          <a:bodyPr>
            <a:normAutofit/>
          </a:bodyPr>
          <a:lst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a:lstStyle>
          <a:p>
            <a:pPr marL="457200" indent="-457200" algn="just">
              <a:buNone/>
            </a:pPr>
            <a:endParaRPr lang="es-DO" dirty="0"/>
          </a:p>
          <a:p>
            <a:pPr marL="457200" indent="-457200" algn="just">
              <a:buFont typeface="Arial" pitchFamily="34" charset="0"/>
              <a:buAutoNum type="arabicPeriod"/>
            </a:pPr>
            <a:r>
              <a:rPr lang="en-US" dirty="0">
                <a:solidFill>
                  <a:schemeClr val="tx2">
                    <a:lumMod val="75000"/>
                    <a:lumOff val="25000"/>
                  </a:schemeClr>
                </a:solidFill>
              </a:rPr>
              <a:t>To design a strategy that will allow the process of gender mainstreaming in the implementation of the National Development Strategy to achieve continuity of the implementation of the SDG, aimed at the High Political Level Inter-Institutional Commission for Sustainable Development that was created by Presidential Decree 26 -17, and of which the Ministry of Women is a member.</a:t>
            </a:r>
          </a:p>
          <a:p>
            <a:pPr marL="457200" indent="-457200" algn="just">
              <a:buFont typeface="Arial" pitchFamily="34" charset="0"/>
              <a:buAutoNum type="arabicPeriod"/>
            </a:pPr>
            <a:endParaRPr lang="en-US" dirty="0">
              <a:solidFill>
                <a:schemeClr val="tx2">
                  <a:lumMod val="75000"/>
                  <a:lumOff val="25000"/>
                </a:schemeClr>
              </a:solidFill>
            </a:endParaRPr>
          </a:p>
          <a:p>
            <a:pPr marL="457200" indent="-457200" algn="just">
              <a:buFont typeface="Arial" pitchFamily="34" charset="0"/>
              <a:buAutoNum type="arabicPeriod"/>
            </a:pPr>
            <a:r>
              <a:rPr lang="en-US" dirty="0">
                <a:solidFill>
                  <a:schemeClr val="tx2">
                    <a:lumMod val="75000"/>
                    <a:lumOff val="25000"/>
                  </a:schemeClr>
                </a:solidFill>
              </a:rPr>
              <a:t>Ensure that the setting of goals and targets, the development of means of implementation and that the use of indicators to monitor the progress of the SDG include women's rights and consultation mechanisms of women's organizations and social oversight.</a:t>
            </a:r>
            <a:endParaRPr lang="es-DO" dirty="0">
              <a:solidFill>
                <a:schemeClr val="tx2">
                  <a:lumMod val="75000"/>
                  <a:lumOff val="25000"/>
                </a:schemeClr>
              </a:solidFill>
            </a:endParaRPr>
          </a:p>
          <a:p>
            <a:pPr marL="1760220" lvl="5" indent="0">
              <a:buFont typeface="Arial" pitchFamily="34" charset="0"/>
              <a:buNone/>
            </a:pPr>
            <a:endParaRPr lang="en-US" dirty="0"/>
          </a:p>
        </p:txBody>
      </p:sp>
    </p:spTree>
    <p:extLst>
      <p:ext uri="{BB962C8B-B14F-4D97-AF65-F5344CB8AC3E}">
        <p14:creationId xmlns:p14="http://schemas.microsoft.com/office/powerpoint/2010/main" xmlns="" val="26068420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0" y="-35805"/>
            <a:ext cx="12192000" cy="1052736"/>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spcBef>
                <a:spcPct val="0"/>
              </a:spcBef>
              <a:buNone/>
              <a:defRPr sz="4000" b="0" kern="1200" cap="none">
                <a:solidFill>
                  <a:srgbClr val="FFFFFF"/>
                </a:solidFill>
                <a:latin typeface="+mj-lt"/>
                <a:ea typeface="+mj-ea"/>
                <a:cs typeface="+mj-cs"/>
              </a:defRPr>
            </a:lvl1pPr>
          </a:lstStyle>
          <a:p>
            <a:pPr algn="ctr"/>
            <a:r>
              <a:rPr lang="es-DO" sz="3200" b="1" dirty="0" err="1">
                <a:solidFill>
                  <a:schemeClr val="bg1"/>
                </a:solidFill>
                <a:latin typeface="Cambria" pitchFamily="18" charset="0"/>
              </a:rPr>
              <a:t>Lessons</a:t>
            </a:r>
            <a:r>
              <a:rPr lang="es-DO" sz="3200" b="1" dirty="0">
                <a:solidFill>
                  <a:schemeClr val="bg1"/>
                </a:solidFill>
                <a:latin typeface="Cambria" pitchFamily="18" charset="0"/>
              </a:rPr>
              <a:t> </a:t>
            </a:r>
            <a:r>
              <a:rPr lang="es-DO" sz="3200" b="1" dirty="0" err="1">
                <a:solidFill>
                  <a:schemeClr val="bg1"/>
                </a:solidFill>
                <a:latin typeface="Cambria" pitchFamily="18" charset="0"/>
              </a:rPr>
              <a:t>Learned</a:t>
            </a:r>
            <a:endParaRPr lang="es-DO" sz="3200" b="1" dirty="0">
              <a:solidFill>
                <a:schemeClr val="bg1"/>
              </a:solidFill>
              <a:latin typeface="Cambria" pitchFamily="18" charset="0"/>
            </a:endParaRPr>
          </a:p>
        </p:txBody>
      </p:sp>
      <p:sp>
        <p:nvSpPr>
          <p:cNvPr id="3" name="Text Placeholder 1"/>
          <p:cNvSpPr txBox="1">
            <a:spLocks/>
          </p:cNvSpPr>
          <p:nvPr/>
        </p:nvSpPr>
        <p:spPr>
          <a:xfrm>
            <a:off x="449262" y="1801587"/>
            <a:ext cx="11293475" cy="4394200"/>
          </a:xfrm>
          <a:prstGeom prst="rect">
            <a:avLst/>
          </a:prstGeom>
        </p:spPr>
        <p:txBody>
          <a:bodyPr>
            <a:normAutofit/>
          </a:bodyPr>
          <a:lst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a:lstStyle>
          <a:p>
            <a:r>
              <a:rPr lang="en-US" dirty="0">
                <a:solidFill>
                  <a:schemeClr val="tx2">
                    <a:lumMod val="75000"/>
                    <a:lumOff val="25000"/>
                  </a:schemeClr>
                </a:solidFill>
              </a:rPr>
              <a:t>The mainstreaming of gender perspective as a technical and political process</a:t>
            </a:r>
          </a:p>
          <a:p>
            <a:r>
              <a:rPr lang="en-US" dirty="0">
                <a:solidFill>
                  <a:schemeClr val="tx2">
                    <a:lumMod val="75000"/>
                    <a:lumOff val="25000"/>
                  </a:schemeClr>
                </a:solidFill>
              </a:rPr>
              <a:t>Political will is decisive for the progress of the process</a:t>
            </a:r>
          </a:p>
          <a:p>
            <a:r>
              <a:rPr lang="en-US" dirty="0">
                <a:solidFill>
                  <a:schemeClr val="tx2">
                    <a:lumMod val="75000"/>
                    <a:lumOff val="25000"/>
                  </a:schemeClr>
                </a:solidFill>
              </a:rPr>
              <a:t>It requires the developing of technical capacities to design the strategies that target  overcoming the barriers of the process</a:t>
            </a:r>
          </a:p>
          <a:p>
            <a:r>
              <a:rPr lang="en-US" dirty="0">
                <a:solidFill>
                  <a:schemeClr val="tx2">
                    <a:lumMod val="75000"/>
                    <a:lumOff val="25000"/>
                  </a:schemeClr>
                </a:solidFill>
              </a:rPr>
              <a:t>Inter-institutional coordination is imperative</a:t>
            </a:r>
          </a:p>
          <a:p>
            <a:r>
              <a:rPr lang="en-US" dirty="0">
                <a:solidFill>
                  <a:schemeClr val="tx2">
                    <a:lumMod val="75000"/>
                    <a:lumOff val="25000"/>
                  </a:schemeClr>
                </a:solidFill>
              </a:rPr>
              <a:t>Take into account the specificities of the stake-holders in the process</a:t>
            </a:r>
          </a:p>
          <a:p>
            <a:r>
              <a:rPr lang="en-US" dirty="0">
                <a:solidFill>
                  <a:schemeClr val="tx2">
                    <a:lumMod val="75000"/>
                    <a:lumOff val="25000"/>
                  </a:schemeClr>
                </a:solidFill>
              </a:rPr>
              <a:t>Importance of South-South cooperation</a:t>
            </a:r>
          </a:p>
        </p:txBody>
      </p:sp>
    </p:spTree>
    <p:extLst>
      <p:ext uri="{BB962C8B-B14F-4D97-AF65-F5344CB8AC3E}">
        <p14:creationId xmlns:p14="http://schemas.microsoft.com/office/powerpoint/2010/main" xmlns="" val="30349424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6 Imagen" descr="logo mepyd.png"/>
          <p:cNvPicPr>
            <a:picLocks noChangeAspect="1"/>
          </p:cNvPicPr>
          <p:nvPr/>
        </p:nvPicPr>
        <p:blipFill>
          <a:blip r:embed="rId2" cstate="print"/>
          <a:stretch>
            <a:fillRect/>
          </a:stretch>
        </p:blipFill>
        <p:spPr>
          <a:xfrm>
            <a:off x="7310846" y="452925"/>
            <a:ext cx="3166637" cy="673566"/>
          </a:xfrm>
          <a:prstGeom prst="rect">
            <a:avLst/>
          </a:prstGeom>
        </p:spPr>
      </p:pic>
      <p:pic>
        <p:nvPicPr>
          <p:cNvPr id="4" name="Picture 3"/>
          <p:cNvPicPr>
            <a:picLocks noChangeAspect="1"/>
          </p:cNvPicPr>
          <p:nvPr/>
        </p:nvPicPr>
        <p:blipFill>
          <a:blip r:embed="rId3" cstate="print"/>
          <a:stretch>
            <a:fillRect/>
          </a:stretch>
        </p:blipFill>
        <p:spPr>
          <a:xfrm>
            <a:off x="1847058" y="403366"/>
            <a:ext cx="1619672" cy="696024"/>
          </a:xfrm>
          <a:prstGeom prst="rect">
            <a:avLst/>
          </a:prstGeom>
        </p:spPr>
      </p:pic>
      <p:pic>
        <p:nvPicPr>
          <p:cNvPr id="5" name="Picture 4"/>
          <p:cNvPicPr>
            <a:picLocks noChangeAspect="1"/>
          </p:cNvPicPr>
          <p:nvPr/>
        </p:nvPicPr>
        <p:blipFill>
          <a:blip r:embed="rId4" cstate="print"/>
          <a:stretch>
            <a:fillRect/>
          </a:stretch>
        </p:blipFill>
        <p:spPr>
          <a:xfrm>
            <a:off x="5730004" y="452925"/>
            <a:ext cx="1022404" cy="673566"/>
          </a:xfrm>
          <a:prstGeom prst="rect">
            <a:avLst/>
          </a:prstGeom>
        </p:spPr>
      </p:pic>
      <p:pic>
        <p:nvPicPr>
          <p:cNvPr id="6" name="image2.png"/>
          <p:cNvPicPr/>
          <p:nvPr/>
        </p:nvPicPr>
        <p:blipFill>
          <a:blip r:embed="rId5" cstate="print"/>
          <a:stretch>
            <a:fillRect/>
          </a:stretch>
        </p:blipFill>
        <p:spPr>
          <a:xfrm>
            <a:off x="3811396" y="403366"/>
            <a:ext cx="1360170" cy="723125"/>
          </a:xfrm>
          <a:prstGeom prst="rect">
            <a:avLst/>
          </a:prstGeom>
        </p:spPr>
      </p:pic>
      <p:pic>
        <p:nvPicPr>
          <p:cNvPr id="4098" name="Picture 2" descr="https://oviedogenera.files.wordpress.com/2014/11/gracias-en-varios-idiomas.jpg"/>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193206" y="2533650"/>
            <a:ext cx="6096000" cy="29146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187668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80">
                                          <p:stCondLst>
                                            <p:cond delay="0"/>
                                          </p:stCondLst>
                                        </p:cTn>
                                        <p:tgtEl>
                                          <p:spTgt spid="4098"/>
                                        </p:tgtEl>
                                      </p:cBhvr>
                                    </p:animEffect>
                                    <p:anim calcmode="lin" valueType="num">
                                      <p:cBhvr>
                                        <p:cTn id="8"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8"/>
                                        </p:tgtEl>
                                      </p:cBhvr>
                                      <p:to x="100000" y="60000"/>
                                    </p:animScale>
                                    <p:animScale>
                                      <p:cBhvr>
                                        <p:cTn id="14" dur="166" decel="50000">
                                          <p:stCondLst>
                                            <p:cond delay="676"/>
                                          </p:stCondLst>
                                        </p:cTn>
                                        <p:tgtEl>
                                          <p:spTgt spid="4098"/>
                                        </p:tgtEl>
                                      </p:cBhvr>
                                      <p:to x="100000" y="100000"/>
                                    </p:animScale>
                                    <p:animScale>
                                      <p:cBhvr>
                                        <p:cTn id="15" dur="26">
                                          <p:stCondLst>
                                            <p:cond delay="1312"/>
                                          </p:stCondLst>
                                        </p:cTn>
                                        <p:tgtEl>
                                          <p:spTgt spid="4098"/>
                                        </p:tgtEl>
                                      </p:cBhvr>
                                      <p:to x="100000" y="80000"/>
                                    </p:animScale>
                                    <p:animScale>
                                      <p:cBhvr>
                                        <p:cTn id="16" dur="166" decel="50000">
                                          <p:stCondLst>
                                            <p:cond delay="1338"/>
                                          </p:stCondLst>
                                        </p:cTn>
                                        <p:tgtEl>
                                          <p:spTgt spid="4098"/>
                                        </p:tgtEl>
                                      </p:cBhvr>
                                      <p:to x="100000" y="100000"/>
                                    </p:animScale>
                                    <p:animScale>
                                      <p:cBhvr>
                                        <p:cTn id="17" dur="26">
                                          <p:stCondLst>
                                            <p:cond delay="1642"/>
                                          </p:stCondLst>
                                        </p:cTn>
                                        <p:tgtEl>
                                          <p:spTgt spid="4098"/>
                                        </p:tgtEl>
                                      </p:cBhvr>
                                      <p:to x="100000" y="90000"/>
                                    </p:animScale>
                                    <p:animScale>
                                      <p:cBhvr>
                                        <p:cTn id="18" dur="166" decel="50000">
                                          <p:stCondLst>
                                            <p:cond delay="1668"/>
                                          </p:stCondLst>
                                        </p:cTn>
                                        <p:tgtEl>
                                          <p:spTgt spid="4098"/>
                                        </p:tgtEl>
                                      </p:cBhvr>
                                      <p:to x="100000" y="100000"/>
                                    </p:animScale>
                                    <p:animScale>
                                      <p:cBhvr>
                                        <p:cTn id="19" dur="26">
                                          <p:stCondLst>
                                            <p:cond delay="1808"/>
                                          </p:stCondLst>
                                        </p:cTn>
                                        <p:tgtEl>
                                          <p:spTgt spid="4098"/>
                                        </p:tgtEl>
                                      </p:cBhvr>
                                      <p:to x="100000" y="95000"/>
                                    </p:animScale>
                                    <p:animScale>
                                      <p:cBhvr>
                                        <p:cTn id="20" dur="166" decel="50000">
                                          <p:stCondLst>
                                            <p:cond delay="1834"/>
                                          </p:stCondLst>
                                        </p:cTn>
                                        <p:tgtEl>
                                          <p:spTgt spid="409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Marcador de contenido"/>
          <p:cNvSpPr>
            <a:spLocks noGrp="1"/>
          </p:cNvSpPr>
          <p:nvPr>
            <p:ph idx="1"/>
          </p:nvPr>
        </p:nvSpPr>
        <p:spPr>
          <a:xfrm>
            <a:off x="421573" y="1469571"/>
            <a:ext cx="11084850" cy="5031897"/>
          </a:xfrm>
        </p:spPr>
        <p:txBody>
          <a:bodyPr>
            <a:normAutofit fontScale="62500" lnSpcReduction="20000"/>
          </a:bodyPr>
          <a:lstStyle/>
          <a:p>
            <a:pPr marL="625475" lvl="2" indent="-225425">
              <a:buClr>
                <a:srgbClr val="0070C0"/>
              </a:buClr>
            </a:pPr>
            <a:endParaRPr lang="es-ES_tradnl" sz="3400" dirty="0">
              <a:solidFill>
                <a:schemeClr val="tx2">
                  <a:lumMod val="75000"/>
                  <a:lumOff val="25000"/>
                </a:schemeClr>
              </a:solidFill>
              <a:latin typeface="Cambria" pitchFamily="18" charset="0"/>
            </a:endParaRPr>
          </a:p>
          <a:p>
            <a:r>
              <a:rPr lang="en-US" sz="3400" dirty="0">
                <a:solidFill>
                  <a:schemeClr val="tx2">
                    <a:lumMod val="75000"/>
                    <a:lumOff val="25000"/>
                  </a:schemeClr>
                </a:solidFill>
              </a:rPr>
              <a:t>Reduction of undernutrition and poverty and improving income distribution</a:t>
            </a:r>
          </a:p>
          <a:p>
            <a:r>
              <a:rPr lang="en-US" sz="3400" dirty="0">
                <a:solidFill>
                  <a:schemeClr val="tx2">
                    <a:lumMod val="75000"/>
                    <a:lumOff val="25000"/>
                  </a:schemeClr>
                </a:solidFill>
              </a:rPr>
              <a:t>Gender parity in primary education (with positive discrimination gaps at secondary and higher levels)</a:t>
            </a:r>
          </a:p>
          <a:p>
            <a:r>
              <a:rPr lang="en-US" sz="3400" dirty="0">
                <a:solidFill>
                  <a:schemeClr val="tx2">
                    <a:lumMod val="75000"/>
                    <a:lumOff val="25000"/>
                  </a:schemeClr>
                </a:solidFill>
              </a:rPr>
              <a:t>Control of the incidence of measles and increased coverage in childhood vaccination</a:t>
            </a:r>
          </a:p>
          <a:p>
            <a:r>
              <a:rPr lang="en-US" sz="3400" dirty="0">
                <a:solidFill>
                  <a:schemeClr val="tx2">
                    <a:lumMod val="75000"/>
                    <a:lumOff val="25000"/>
                  </a:schemeClr>
                </a:solidFill>
              </a:rPr>
              <a:t>Substantial decline in deaths from HIV / AIDS</a:t>
            </a:r>
          </a:p>
          <a:p>
            <a:r>
              <a:rPr lang="en-US" sz="3400" dirty="0">
                <a:solidFill>
                  <a:schemeClr val="tx2">
                    <a:lumMod val="75000"/>
                    <a:lumOff val="25000"/>
                  </a:schemeClr>
                </a:solidFill>
              </a:rPr>
              <a:t>Increased forest area and reduction of emissions that deplete the ozone layer</a:t>
            </a:r>
          </a:p>
          <a:p>
            <a:r>
              <a:rPr lang="en-US" sz="3400" dirty="0">
                <a:solidFill>
                  <a:schemeClr val="tx2">
                    <a:lumMod val="75000"/>
                    <a:lumOff val="25000"/>
                  </a:schemeClr>
                </a:solidFill>
              </a:rPr>
              <a:t>Achieved the goal of access to drinking water</a:t>
            </a:r>
          </a:p>
          <a:p>
            <a:r>
              <a:rPr lang="en-US" sz="3400" dirty="0">
                <a:solidFill>
                  <a:schemeClr val="tx2">
                    <a:lumMod val="75000"/>
                    <a:lumOff val="25000"/>
                  </a:schemeClr>
                </a:solidFill>
              </a:rPr>
              <a:t>Decreased the proportion of people living in poor neighborhoods</a:t>
            </a:r>
          </a:p>
          <a:p>
            <a:r>
              <a:rPr lang="en-US" sz="3400" dirty="0">
                <a:solidFill>
                  <a:schemeClr val="tx2">
                    <a:lumMod val="75000"/>
                    <a:lumOff val="25000"/>
                  </a:schemeClr>
                </a:solidFill>
              </a:rPr>
              <a:t>Access to ICTs</a:t>
            </a:r>
          </a:p>
          <a:p>
            <a:r>
              <a:rPr lang="en-US" sz="3400" dirty="0">
                <a:solidFill>
                  <a:schemeClr val="tx2">
                    <a:lumMod val="75000"/>
                    <a:lumOff val="25000"/>
                  </a:schemeClr>
                </a:solidFill>
              </a:rPr>
              <a:t>The country goes forward in improving its presence in the world economy</a:t>
            </a:r>
            <a:endParaRPr lang="es-ES_tradnl" sz="3400" dirty="0">
              <a:solidFill>
                <a:schemeClr val="tx2">
                  <a:lumMod val="75000"/>
                  <a:lumOff val="25000"/>
                </a:schemeClr>
              </a:solidFill>
              <a:latin typeface="Cambria" pitchFamily="18" charset="0"/>
            </a:endParaRPr>
          </a:p>
          <a:p>
            <a:pPr marL="625475" lvl="2" indent="-225425">
              <a:buClr>
                <a:srgbClr val="0070C0"/>
              </a:buClr>
            </a:pPr>
            <a:endParaRPr lang="es-ES_tradnl" sz="2200" dirty="0">
              <a:latin typeface="Cambria" pitchFamily="18" charset="0"/>
            </a:endParaRPr>
          </a:p>
          <a:p>
            <a:endParaRPr lang="es-ES_tradnl" dirty="0"/>
          </a:p>
        </p:txBody>
      </p:sp>
      <p:sp>
        <p:nvSpPr>
          <p:cNvPr id="12" name="7 Rectángulo"/>
          <p:cNvSpPr/>
          <p:nvPr/>
        </p:nvSpPr>
        <p:spPr>
          <a:xfrm>
            <a:off x="0" y="0"/>
            <a:ext cx="12192000" cy="112474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3600" b="1" dirty="0" err="1">
                <a:solidFill>
                  <a:schemeClr val="bg1"/>
                </a:solidFill>
                <a:latin typeface="Cambria" pitchFamily="18" charset="0"/>
                <a:ea typeface="+mj-ea"/>
                <a:cs typeface="+mj-cs"/>
              </a:rPr>
              <a:t>Achievements</a:t>
            </a:r>
            <a:endParaRPr lang="es-DO" sz="3600" b="1" dirty="0">
              <a:solidFill>
                <a:schemeClr val="bg1"/>
              </a:solidFill>
              <a:latin typeface="Cambria" pitchFamily="18" charset="0"/>
              <a:ea typeface="+mj-ea"/>
              <a:cs typeface="+mj-cs"/>
            </a:endParaRPr>
          </a:p>
        </p:txBody>
      </p:sp>
      <p:pic>
        <p:nvPicPr>
          <p:cNvPr id="13" name="Picture 2"/>
          <p:cNvPicPr>
            <a:picLocks noChangeAspect="1" noChangeArrowheads="1"/>
          </p:cNvPicPr>
          <p:nvPr/>
        </p:nvPicPr>
        <p:blipFill rotWithShape="1">
          <a:blip r:embed="rId2" cstate="print"/>
          <a:srcRect l="25078" r="21494" b="31516"/>
          <a:stretch/>
        </p:blipFill>
        <p:spPr bwMode="auto">
          <a:xfrm>
            <a:off x="9130258" y="0"/>
            <a:ext cx="2411791" cy="1124744"/>
          </a:xfrm>
          <a:prstGeom prst="rect">
            <a:avLst/>
          </a:prstGeom>
          <a:noFill/>
          <a:ln w="9525">
            <a:noFill/>
            <a:miter lim="800000"/>
            <a:headEnd/>
            <a:tailEnd/>
          </a:ln>
          <a:effectLst/>
        </p:spPr>
      </p:pic>
    </p:spTree>
    <p:extLst>
      <p:ext uri="{BB962C8B-B14F-4D97-AF65-F5344CB8AC3E}">
        <p14:creationId xmlns:p14="http://schemas.microsoft.com/office/powerpoint/2010/main" xmlns="" val="15705082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Marcador de contenido"/>
          <p:cNvSpPr>
            <a:spLocks noGrp="1"/>
          </p:cNvSpPr>
          <p:nvPr>
            <p:ph idx="1"/>
          </p:nvPr>
        </p:nvSpPr>
        <p:spPr>
          <a:xfrm>
            <a:off x="457200" y="1600200"/>
            <a:ext cx="11220450" cy="4525963"/>
          </a:xfrm>
        </p:spPr>
        <p:txBody>
          <a:bodyPr>
            <a:normAutofit/>
          </a:bodyPr>
          <a:lstStyle/>
          <a:p>
            <a:pPr marL="682625" lvl="1" indent="-225425" algn="just">
              <a:buClr>
                <a:srgbClr val="0070C0"/>
              </a:buClr>
              <a:buNone/>
            </a:pPr>
            <a:endParaRPr lang="es-DO" sz="2200" dirty="0">
              <a:solidFill>
                <a:schemeClr val="tx2">
                  <a:lumMod val="75000"/>
                  <a:lumOff val="25000"/>
                </a:schemeClr>
              </a:solidFill>
              <a:latin typeface="Cambria" pitchFamily="18" charset="0"/>
            </a:endParaRPr>
          </a:p>
          <a:p>
            <a:pPr marL="682625" lvl="1" indent="-225425" algn="just">
              <a:buClr>
                <a:srgbClr val="0070C0"/>
              </a:buClr>
            </a:pPr>
            <a:r>
              <a:rPr lang="es-DO" sz="2200" dirty="0" err="1">
                <a:solidFill>
                  <a:schemeClr val="tx2">
                    <a:lumMod val="75000"/>
                    <a:lumOff val="25000"/>
                  </a:schemeClr>
                </a:solidFill>
                <a:latin typeface="Cambria" pitchFamily="18" charset="0"/>
              </a:rPr>
              <a:t>Reduction</a:t>
            </a:r>
            <a:r>
              <a:rPr lang="es-DO" sz="2200" dirty="0">
                <a:solidFill>
                  <a:schemeClr val="tx2">
                    <a:lumMod val="75000"/>
                    <a:lumOff val="25000"/>
                  </a:schemeClr>
                </a:solidFill>
                <a:latin typeface="Cambria" pitchFamily="18" charset="0"/>
              </a:rPr>
              <a:t> of </a:t>
            </a:r>
            <a:r>
              <a:rPr lang="es-DO" sz="2400" dirty="0">
                <a:solidFill>
                  <a:schemeClr val="tx2">
                    <a:lumMod val="75000"/>
                    <a:lumOff val="25000"/>
                  </a:schemeClr>
                </a:solidFill>
                <a:latin typeface="Cambria" pitchFamily="18" charset="0"/>
              </a:rPr>
              <a:t>general </a:t>
            </a:r>
            <a:r>
              <a:rPr lang="es-DO" sz="2400" dirty="0" err="1">
                <a:solidFill>
                  <a:schemeClr val="tx2">
                    <a:lumMod val="75000"/>
                    <a:lumOff val="25000"/>
                  </a:schemeClr>
                </a:solidFill>
                <a:latin typeface="Cambria" pitchFamily="18" charset="0"/>
              </a:rPr>
              <a:t>poverty</a:t>
            </a:r>
            <a:r>
              <a:rPr lang="es-DO" sz="2400" dirty="0">
                <a:solidFill>
                  <a:schemeClr val="tx2">
                    <a:lumMod val="75000"/>
                    <a:lumOff val="25000"/>
                  </a:schemeClr>
                </a:solidFill>
                <a:latin typeface="Cambria" pitchFamily="18" charset="0"/>
              </a:rPr>
              <a:t> and extreme </a:t>
            </a:r>
            <a:r>
              <a:rPr lang="es-DO" sz="2400" dirty="0" err="1">
                <a:solidFill>
                  <a:schemeClr val="tx2">
                    <a:lumMod val="75000"/>
                    <a:lumOff val="25000"/>
                  </a:schemeClr>
                </a:solidFill>
                <a:latin typeface="Cambria" pitchFamily="18" charset="0"/>
              </a:rPr>
              <a:t>poverty</a:t>
            </a:r>
            <a:endParaRPr lang="es-DO" sz="2200" dirty="0">
              <a:solidFill>
                <a:schemeClr val="tx2">
                  <a:lumMod val="75000"/>
                  <a:lumOff val="25000"/>
                </a:schemeClr>
              </a:solidFill>
              <a:latin typeface="Cambria" pitchFamily="18" charset="0"/>
            </a:endParaRPr>
          </a:p>
          <a:p>
            <a:pPr marL="682625" lvl="1" indent="-225425" algn="just">
              <a:buClr>
                <a:srgbClr val="0070C0"/>
              </a:buClr>
            </a:pPr>
            <a:r>
              <a:rPr lang="en-US" sz="2400" dirty="0">
                <a:solidFill>
                  <a:schemeClr val="tx2">
                    <a:lumMod val="75000"/>
                    <a:lumOff val="25000"/>
                  </a:schemeClr>
                </a:solidFill>
              </a:rPr>
              <a:t>Improve the proportion of students who begin primary education and graduate (terminal efficiency)</a:t>
            </a:r>
            <a:endParaRPr lang="es-DO" sz="2400" dirty="0">
              <a:solidFill>
                <a:schemeClr val="tx2">
                  <a:lumMod val="75000"/>
                  <a:lumOff val="25000"/>
                </a:schemeClr>
              </a:solidFill>
              <a:latin typeface="Cambria" pitchFamily="18" charset="0"/>
            </a:endParaRPr>
          </a:p>
          <a:p>
            <a:pPr marL="682625" lvl="1" indent="-225425" algn="just">
              <a:buClr>
                <a:srgbClr val="0070C0"/>
              </a:buClr>
              <a:buFont typeface="Arial" pitchFamily="34" charset="0"/>
              <a:buChar char="•"/>
            </a:pPr>
            <a:r>
              <a:rPr lang="es-DO" sz="2400" dirty="0" err="1">
                <a:solidFill>
                  <a:schemeClr val="tx2">
                    <a:lumMod val="75000"/>
                    <a:lumOff val="25000"/>
                  </a:schemeClr>
                </a:solidFill>
                <a:latin typeface="Cambria" pitchFamily="18" charset="0"/>
              </a:rPr>
              <a:t>Reduction</a:t>
            </a:r>
            <a:r>
              <a:rPr lang="es-DO" sz="2400" dirty="0">
                <a:solidFill>
                  <a:schemeClr val="tx2">
                    <a:lumMod val="75000"/>
                    <a:lumOff val="25000"/>
                  </a:schemeClr>
                </a:solidFill>
                <a:latin typeface="Cambria" pitchFamily="18" charset="0"/>
              </a:rPr>
              <a:t> of maternal </a:t>
            </a:r>
            <a:r>
              <a:rPr lang="es-DO" sz="2400" dirty="0" err="1">
                <a:solidFill>
                  <a:schemeClr val="tx2">
                    <a:lumMod val="75000"/>
                    <a:lumOff val="25000"/>
                  </a:schemeClr>
                </a:solidFill>
                <a:latin typeface="Cambria" pitchFamily="18" charset="0"/>
              </a:rPr>
              <a:t>mortality</a:t>
            </a:r>
            <a:endParaRPr lang="es-DO" sz="2400" dirty="0">
              <a:solidFill>
                <a:schemeClr val="tx2">
                  <a:lumMod val="75000"/>
                  <a:lumOff val="25000"/>
                </a:schemeClr>
              </a:solidFill>
              <a:latin typeface="Cambria" pitchFamily="18" charset="0"/>
            </a:endParaRPr>
          </a:p>
          <a:p>
            <a:pPr marL="682625" lvl="1" indent="-225425" algn="just">
              <a:buClr>
                <a:srgbClr val="0070C0"/>
              </a:buClr>
              <a:buFont typeface="Arial" pitchFamily="34" charset="0"/>
              <a:buChar char="•"/>
            </a:pPr>
            <a:r>
              <a:rPr lang="en-US" sz="2400" dirty="0">
                <a:solidFill>
                  <a:schemeClr val="tx2">
                    <a:lumMod val="75000"/>
                    <a:lumOff val="25000"/>
                  </a:schemeClr>
                </a:solidFill>
              </a:rPr>
              <a:t>Close the gap on target child mortality</a:t>
            </a:r>
          </a:p>
          <a:p>
            <a:pPr marL="682625" lvl="1" indent="-225425" algn="just">
              <a:buClr>
                <a:srgbClr val="0070C0"/>
              </a:buClr>
              <a:buFont typeface="Arial" pitchFamily="34" charset="0"/>
              <a:buChar char="•"/>
            </a:pPr>
            <a:r>
              <a:rPr lang="en-US" sz="2400" dirty="0">
                <a:solidFill>
                  <a:schemeClr val="tx2">
                    <a:lumMod val="75000"/>
                    <a:lumOff val="25000"/>
                  </a:schemeClr>
                </a:solidFill>
              </a:rPr>
              <a:t>Reduction of incidences of  communicable diseases and vectors: dengue, malaria and others</a:t>
            </a:r>
            <a:endParaRPr lang="es-DO" sz="2400" dirty="0">
              <a:solidFill>
                <a:schemeClr val="tx2">
                  <a:lumMod val="75000"/>
                  <a:lumOff val="25000"/>
                </a:schemeClr>
              </a:solidFill>
              <a:latin typeface="Cambria" pitchFamily="18" charset="0"/>
            </a:endParaRPr>
          </a:p>
          <a:p>
            <a:pPr marL="682625" lvl="1" indent="-225425" algn="just">
              <a:buClr>
                <a:srgbClr val="0070C0"/>
              </a:buClr>
              <a:buFont typeface="Arial" pitchFamily="34" charset="0"/>
              <a:buChar char="•"/>
            </a:pPr>
            <a:endParaRPr lang="es-DO" sz="2200" dirty="0">
              <a:solidFill>
                <a:schemeClr val="tx2">
                  <a:lumMod val="75000"/>
                  <a:lumOff val="25000"/>
                </a:schemeClr>
              </a:solidFill>
              <a:latin typeface="Cambria" pitchFamily="18" charset="0"/>
            </a:endParaRPr>
          </a:p>
          <a:p>
            <a:pPr>
              <a:buNone/>
            </a:pPr>
            <a:endParaRPr lang="es-DO" dirty="0"/>
          </a:p>
        </p:txBody>
      </p:sp>
      <p:sp>
        <p:nvSpPr>
          <p:cNvPr id="11" name="7 Rectángulo"/>
          <p:cNvSpPr/>
          <p:nvPr/>
        </p:nvSpPr>
        <p:spPr>
          <a:xfrm>
            <a:off x="0" y="0"/>
            <a:ext cx="12192000" cy="112474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3600" b="1" dirty="0">
                <a:solidFill>
                  <a:schemeClr val="bg1"/>
                </a:solidFill>
                <a:latin typeface="Cambria" pitchFamily="18" charset="0"/>
                <a:ea typeface="+mj-ea"/>
                <a:cs typeface="+mj-cs"/>
              </a:rPr>
              <a:t>Targets  </a:t>
            </a:r>
            <a:r>
              <a:rPr lang="es-DO" sz="3600" b="1" dirty="0" err="1">
                <a:solidFill>
                  <a:schemeClr val="bg1"/>
                </a:solidFill>
                <a:latin typeface="Cambria" pitchFamily="18" charset="0"/>
                <a:ea typeface="+mj-ea"/>
                <a:cs typeface="+mj-cs"/>
              </a:rPr>
              <a:t>on</a:t>
            </a:r>
            <a:r>
              <a:rPr lang="es-DO" sz="3600" b="1" dirty="0">
                <a:solidFill>
                  <a:schemeClr val="bg1"/>
                </a:solidFill>
                <a:latin typeface="Cambria" pitchFamily="18" charset="0"/>
                <a:ea typeface="+mj-ea"/>
                <a:cs typeface="+mj-cs"/>
              </a:rPr>
              <a:t> </a:t>
            </a:r>
            <a:r>
              <a:rPr lang="es-DO" sz="3600" b="1" dirty="0" err="1">
                <a:solidFill>
                  <a:schemeClr val="bg1"/>
                </a:solidFill>
                <a:latin typeface="Cambria" pitchFamily="18" charset="0"/>
                <a:ea typeface="+mj-ea"/>
                <a:cs typeface="+mj-cs"/>
              </a:rPr>
              <a:t>track</a:t>
            </a:r>
            <a:r>
              <a:rPr lang="es-DO" sz="3600" b="1" dirty="0">
                <a:solidFill>
                  <a:schemeClr val="bg1"/>
                </a:solidFill>
                <a:latin typeface="Cambria" pitchFamily="18" charset="0"/>
                <a:ea typeface="+mj-ea"/>
                <a:cs typeface="+mj-cs"/>
              </a:rPr>
              <a:t> </a:t>
            </a:r>
          </a:p>
          <a:p>
            <a:pPr algn="ctr"/>
            <a:r>
              <a:rPr lang="es-DO" sz="3600" b="1" dirty="0" err="1">
                <a:solidFill>
                  <a:schemeClr val="bg1"/>
                </a:solidFill>
                <a:latin typeface="Cambria" pitchFamily="18" charset="0"/>
                <a:ea typeface="+mj-ea"/>
                <a:cs typeface="+mj-cs"/>
              </a:rPr>
              <a:t>to</a:t>
            </a:r>
            <a:r>
              <a:rPr lang="es-DO" sz="3600" b="1" dirty="0">
                <a:solidFill>
                  <a:schemeClr val="bg1"/>
                </a:solidFill>
                <a:latin typeface="Cambria" pitchFamily="18" charset="0"/>
                <a:ea typeface="+mj-ea"/>
                <a:cs typeface="+mj-cs"/>
              </a:rPr>
              <a:t> be </a:t>
            </a:r>
            <a:r>
              <a:rPr lang="es-DO" sz="3600" b="1" dirty="0" err="1">
                <a:solidFill>
                  <a:schemeClr val="bg1"/>
                </a:solidFill>
                <a:latin typeface="Cambria" pitchFamily="18" charset="0"/>
                <a:ea typeface="+mj-ea"/>
                <a:cs typeface="+mj-cs"/>
              </a:rPr>
              <a:t>achieved</a:t>
            </a:r>
            <a:endParaRPr lang="es-DO" sz="3600" b="1" dirty="0">
              <a:solidFill>
                <a:schemeClr val="bg1"/>
              </a:solidFill>
              <a:latin typeface="Cambria" pitchFamily="18" charset="0"/>
              <a:ea typeface="+mj-ea"/>
              <a:cs typeface="+mj-cs"/>
            </a:endParaRPr>
          </a:p>
        </p:txBody>
      </p:sp>
      <p:pic>
        <p:nvPicPr>
          <p:cNvPr id="12" name="Picture 2"/>
          <p:cNvPicPr>
            <a:picLocks noChangeAspect="1" noChangeArrowheads="1"/>
          </p:cNvPicPr>
          <p:nvPr/>
        </p:nvPicPr>
        <p:blipFill rotWithShape="1">
          <a:blip r:embed="rId2" cstate="print"/>
          <a:srcRect l="25078" r="21494" b="31516"/>
          <a:stretch/>
        </p:blipFill>
        <p:spPr bwMode="auto">
          <a:xfrm>
            <a:off x="9130258" y="0"/>
            <a:ext cx="2411791" cy="1124744"/>
          </a:xfrm>
          <a:prstGeom prst="rect">
            <a:avLst/>
          </a:prstGeom>
          <a:noFill/>
          <a:ln w="9525">
            <a:noFill/>
            <a:miter lim="800000"/>
            <a:headEnd/>
            <a:tailEnd/>
          </a:ln>
          <a:effectLst/>
        </p:spPr>
      </p:pic>
    </p:spTree>
    <p:extLst>
      <p:ext uri="{BB962C8B-B14F-4D97-AF65-F5344CB8AC3E}">
        <p14:creationId xmlns:p14="http://schemas.microsoft.com/office/powerpoint/2010/main" xmlns="" val="32131782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p:cNvSpPr/>
          <p:nvPr/>
        </p:nvSpPr>
        <p:spPr>
          <a:xfrm>
            <a:off x="0" y="0"/>
            <a:ext cx="12192000" cy="112474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3" name="20 Rectángulo"/>
          <p:cNvSpPr/>
          <p:nvPr/>
        </p:nvSpPr>
        <p:spPr>
          <a:xfrm>
            <a:off x="611560" y="1484784"/>
            <a:ext cx="11018465" cy="4955203"/>
          </a:xfrm>
          <a:prstGeom prst="rect">
            <a:avLst/>
          </a:prstGeom>
        </p:spPr>
        <p:txBody>
          <a:bodyPr wrap="square">
            <a:spAutoFit/>
          </a:bodyPr>
          <a:lstStyle/>
          <a:p>
            <a:pPr algn="just"/>
            <a:r>
              <a:rPr lang="es-ES_tradnl" sz="2400" b="1" dirty="0" err="1">
                <a:solidFill>
                  <a:srgbClr val="0070C0"/>
                </a:solidFill>
                <a:latin typeface="Cambria" pitchFamily="18" charset="0"/>
              </a:rPr>
              <a:t>National</a:t>
            </a:r>
            <a:r>
              <a:rPr lang="es-ES_tradnl" sz="2400" b="1" dirty="0">
                <a:solidFill>
                  <a:srgbClr val="0070C0"/>
                </a:solidFill>
                <a:latin typeface="Cambria" pitchFamily="18" charset="0"/>
              </a:rPr>
              <a:t> </a:t>
            </a:r>
            <a:r>
              <a:rPr lang="es-ES_tradnl" sz="2400" b="1" dirty="0" err="1">
                <a:solidFill>
                  <a:srgbClr val="0070C0"/>
                </a:solidFill>
                <a:latin typeface="Cambria" pitchFamily="18" charset="0"/>
              </a:rPr>
              <a:t>System</a:t>
            </a:r>
            <a:r>
              <a:rPr lang="es-ES_tradnl" sz="2400" b="1" dirty="0">
                <a:solidFill>
                  <a:srgbClr val="0070C0"/>
                </a:solidFill>
                <a:latin typeface="Cambria" pitchFamily="18" charset="0"/>
              </a:rPr>
              <a:t> of </a:t>
            </a:r>
            <a:r>
              <a:rPr lang="es-ES_tradnl" sz="2400" b="1" dirty="0" err="1">
                <a:solidFill>
                  <a:srgbClr val="0070C0"/>
                </a:solidFill>
                <a:latin typeface="Cambria" pitchFamily="18" charset="0"/>
              </a:rPr>
              <a:t>Indicators</a:t>
            </a:r>
            <a:r>
              <a:rPr lang="es-ES_tradnl" sz="2400" b="1" dirty="0">
                <a:solidFill>
                  <a:srgbClr val="0070C0"/>
                </a:solidFill>
                <a:latin typeface="Cambria" pitchFamily="18" charset="0"/>
              </a:rPr>
              <a:t> Portal</a:t>
            </a:r>
          </a:p>
          <a:p>
            <a:pPr algn="just"/>
            <a:endParaRPr lang="es-ES_tradnl" sz="2200" dirty="0">
              <a:solidFill>
                <a:schemeClr val="tx2">
                  <a:lumMod val="75000"/>
                  <a:lumOff val="25000"/>
                </a:schemeClr>
              </a:solidFill>
              <a:latin typeface="Cambria" pitchFamily="18" charset="0"/>
            </a:endParaRPr>
          </a:p>
          <a:p>
            <a:pPr algn="just"/>
            <a:r>
              <a:rPr lang="en-US" sz="2400" dirty="0">
                <a:solidFill>
                  <a:schemeClr val="tx2">
                    <a:lumMod val="75000"/>
                    <a:lumOff val="25000"/>
                  </a:schemeClr>
                </a:solidFill>
              </a:rPr>
              <a:t>The National Office of Statistics (ONE) presented the National System of Indicators Portal that allows the transparent monitoring of progress of the MDGs by all interested institutions and population in general.</a:t>
            </a:r>
            <a:endParaRPr lang="es-ES_tradnl" sz="2200" dirty="0">
              <a:solidFill>
                <a:schemeClr val="tx2">
                  <a:lumMod val="75000"/>
                  <a:lumOff val="25000"/>
                </a:schemeClr>
              </a:solidFill>
              <a:latin typeface="Cambria" pitchFamily="18" charset="0"/>
            </a:endParaRPr>
          </a:p>
          <a:p>
            <a:pPr algn="just"/>
            <a:endParaRPr lang="es-ES_tradnl" sz="2200" dirty="0">
              <a:solidFill>
                <a:schemeClr val="tx2">
                  <a:lumMod val="75000"/>
                  <a:lumOff val="25000"/>
                </a:schemeClr>
              </a:solidFill>
              <a:latin typeface="Cambria" pitchFamily="18" charset="0"/>
            </a:endParaRPr>
          </a:p>
          <a:p>
            <a:pPr algn="just"/>
            <a:r>
              <a:rPr lang="es-ES_tradnl" sz="2200" dirty="0" err="1">
                <a:solidFill>
                  <a:schemeClr val="tx2">
                    <a:lumMod val="75000"/>
                    <a:lumOff val="25000"/>
                  </a:schemeClr>
                </a:solidFill>
                <a:latin typeface="Cambria" pitchFamily="18" charset="0"/>
              </a:rPr>
              <a:t>The</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National</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System</a:t>
            </a:r>
            <a:r>
              <a:rPr lang="es-ES_tradnl" sz="2200" dirty="0">
                <a:solidFill>
                  <a:schemeClr val="tx2">
                    <a:lumMod val="75000"/>
                    <a:lumOff val="25000"/>
                  </a:schemeClr>
                </a:solidFill>
                <a:latin typeface="Cambria" pitchFamily="18" charset="0"/>
              </a:rPr>
              <a:t> of </a:t>
            </a:r>
            <a:r>
              <a:rPr lang="es-ES_tradnl" sz="2200" dirty="0" err="1">
                <a:solidFill>
                  <a:schemeClr val="tx2">
                    <a:lumMod val="75000"/>
                    <a:lumOff val="25000"/>
                  </a:schemeClr>
                </a:solidFill>
                <a:latin typeface="Cambria" pitchFamily="18" charset="0"/>
              </a:rPr>
              <a:t>Indicators</a:t>
            </a:r>
            <a:r>
              <a:rPr lang="es-ES_tradnl" sz="2200" dirty="0">
                <a:solidFill>
                  <a:schemeClr val="tx2">
                    <a:lumMod val="75000"/>
                    <a:lumOff val="25000"/>
                  </a:schemeClr>
                </a:solidFill>
                <a:latin typeface="Cambria" pitchFamily="18" charset="0"/>
              </a:rPr>
              <a:t> can </a:t>
            </a:r>
            <a:r>
              <a:rPr lang="es-ES_tradnl" sz="2200" dirty="0" err="1">
                <a:solidFill>
                  <a:schemeClr val="tx2">
                    <a:lumMod val="75000"/>
                    <a:lumOff val="25000"/>
                  </a:schemeClr>
                </a:solidFill>
                <a:latin typeface="Cambria" pitchFamily="18" charset="0"/>
              </a:rPr>
              <a:t>be</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consulted</a:t>
            </a:r>
            <a:r>
              <a:rPr lang="es-ES_tradnl" sz="2200" dirty="0">
                <a:solidFill>
                  <a:schemeClr val="tx2">
                    <a:lumMod val="75000"/>
                    <a:lumOff val="25000"/>
                  </a:schemeClr>
                </a:solidFill>
                <a:latin typeface="Cambria" pitchFamily="18" charset="0"/>
              </a:rPr>
              <a:t> at: </a:t>
            </a:r>
            <a:r>
              <a:rPr lang="es-ES_tradnl" sz="2200" dirty="0">
                <a:solidFill>
                  <a:srgbClr val="0070C0"/>
                </a:solidFill>
                <a:latin typeface="Cambria" pitchFamily="18" charset="0"/>
              </a:rPr>
              <a:t>http://ODM.gob.do </a:t>
            </a:r>
          </a:p>
          <a:p>
            <a:pPr algn="just"/>
            <a:endParaRPr lang="es-ES_tradnl" sz="2200" dirty="0">
              <a:solidFill>
                <a:schemeClr val="tx2">
                  <a:lumMod val="75000"/>
                  <a:lumOff val="25000"/>
                </a:schemeClr>
              </a:solidFill>
              <a:latin typeface="Cambria" pitchFamily="18" charset="0"/>
            </a:endParaRPr>
          </a:p>
          <a:p>
            <a:pPr algn="just"/>
            <a:r>
              <a:rPr lang="es-ES_tradnl" sz="2200" dirty="0" err="1">
                <a:solidFill>
                  <a:schemeClr val="tx2">
                    <a:lumMod val="75000"/>
                    <a:lumOff val="25000"/>
                  </a:schemeClr>
                </a:solidFill>
                <a:latin typeface="Cambria" pitchFamily="18" charset="0"/>
              </a:rPr>
              <a:t>This</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platform</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was</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created</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with</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the</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support</a:t>
            </a:r>
            <a:r>
              <a:rPr lang="es-ES_tradnl" sz="2200" dirty="0">
                <a:solidFill>
                  <a:schemeClr val="tx2">
                    <a:lumMod val="75000"/>
                    <a:lumOff val="25000"/>
                  </a:schemeClr>
                </a:solidFill>
                <a:latin typeface="Cambria" pitchFamily="18" charset="0"/>
              </a:rPr>
              <a:t> of </a:t>
            </a:r>
            <a:r>
              <a:rPr lang="es-ES_tradnl" sz="2200" dirty="0" err="1">
                <a:solidFill>
                  <a:schemeClr val="tx2">
                    <a:lumMod val="75000"/>
                    <a:lumOff val="25000"/>
                  </a:schemeClr>
                </a:solidFill>
                <a:latin typeface="Cambria" pitchFamily="18" charset="0"/>
              </a:rPr>
              <a:t>the</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United</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Nations</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Development</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Programme</a:t>
            </a:r>
            <a:r>
              <a:rPr lang="es-ES_tradnl" sz="2200" dirty="0">
                <a:solidFill>
                  <a:schemeClr val="tx2">
                    <a:lumMod val="75000"/>
                    <a:lumOff val="25000"/>
                  </a:schemeClr>
                </a:solidFill>
                <a:latin typeface="Cambria" pitchFamily="18" charset="0"/>
              </a:rPr>
              <a:t> (UNDP) and </a:t>
            </a:r>
            <a:r>
              <a:rPr lang="es-ES_tradnl" sz="2200" dirty="0" err="1">
                <a:solidFill>
                  <a:schemeClr val="tx2">
                    <a:lumMod val="75000"/>
                    <a:lumOff val="25000"/>
                  </a:schemeClr>
                </a:solidFill>
                <a:latin typeface="Cambria" pitchFamily="18" charset="0"/>
              </a:rPr>
              <a:t>the</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cooperation</a:t>
            </a:r>
            <a:r>
              <a:rPr lang="es-ES_tradnl" sz="2200" dirty="0">
                <a:solidFill>
                  <a:schemeClr val="tx2">
                    <a:lumMod val="75000"/>
                    <a:lumOff val="25000"/>
                  </a:schemeClr>
                </a:solidFill>
                <a:latin typeface="Cambria" pitchFamily="18" charset="0"/>
              </a:rPr>
              <a:t> of </a:t>
            </a:r>
            <a:r>
              <a:rPr lang="es-ES_tradnl" sz="2200" dirty="0" err="1">
                <a:solidFill>
                  <a:schemeClr val="tx2">
                    <a:lumMod val="75000"/>
                    <a:lumOff val="25000"/>
                  </a:schemeClr>
                </a:solidFill>
                <a:latin typeface="Cambria" pitchFamily="18" charset="0"/>
              </a:rPr>
              <a:t>the</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United</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Mexican</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States</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which</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were</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presented</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with</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an</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award</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from</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the</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Ministry</a:t>
            </a:r>
            <a:r>
              <a:rPr lang="es-ES_tradnl" sz="2200" dirty="0">
                <a:solidFill>
                  <a:schemeClr val="tx2">
                    <a:lumMod val="75000"/>
                    <a:lumOff val="25000"/>
                  </a:schemeClr>
                </a:solidFill>
                <a:latin typeface="Cambria" pitchFamily="18" charset="0"/>
              </a:rPr>
              <a:t> of </a:t>
            </a:r>
            <a:r>
              <a:rPr lang="es-ES_tradnl" sz="2200" dirty="0" err="1">
                <a:solidFill>
                  <a:schemeClr val="tx2">
                    <a:lumMod val="75000"/>
                    <a:lumOff val="25000"/>
                  </a:schemeClr>
                </a:solidFill>
                <a:latin typeface="Cambria" pitchFamily="18" charset="0"/>
              </a:rPr>
              <a:t>Economy</a:t>
            </a:r>
            <a:r>
              <a:rPr lang="es-ES_tradnl" sz="2200" dirty="0">
                <a:solidFill>
                  <a:schemeClr val="tx2">
                    <a:lumMod val="75000"/>
                    <a:lumOff val="25000"/>
                  </a:schemeClr>
                </a:solidFill>
                <a:latin typeface="Cambria" pitchFamily="18" charset="0"/>
              </a:rPr>
              <a:t>.</a:t>
            </a:r>
          </a:p>
          <a:p>
            <a:pPr algn="just"/>
            <a:endParaRPr lang="es-ES_tradnl" sz="2200" dirty="0">
              <a:solidFill>
                <a:schemeClr val="tx2">
                  <a:lumMod val="75000"/>
                  <a:lumOff val="25000"/>
                </a:schemeClr>
              </a:solidFill>
              <a:latin typeface="Cambria" pitchFamily="18" charset="0"/>
            </a:endParaRPr>
          </a:p>
          <a:p>
            <a:pPr algn="just"/>
            <a:r>
              <a:rPr lang="es-ES_tradnl" sz="2200" dirty="0" err="1">
                <a:solidFill>
                  <a:schemeClr val="tx2">
                    <a:lumMod val="75000"/>
                    <a:lumOff val="25000"/>
                  </a:schemeClr>
                </a:solidFill>
                <a:latin typeface="Cambria" pitchFamily="18" charset="0"/>
              </a:rPr>
              <a:t>This</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platform</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is</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currently</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being</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restructured</a:t>
            </a:r>
            <a:r>
              <a:rPr lang="es-ES_tradnl" sz="2200" dirty="0">
                <a:solidFill>
                  <a:schemeClr val="tx2">
                    <a:lumMod val="75000"/>
                    <a:lumOff val="25000"/>
                  </a:schemeClr>
                </a:solidFill>
                <a:latin typeface="Cambria" pitchFamily="18" charset="0"/>
              </a:rPr>
              <a:t> to </a:t>
            </a:r>
            <a:r>
              <a:rPr lang="es-ES_tradnl" sz="2200" dirty="0" err="1">
                <a:solidFill>
                  <a:schemeClr val="tx2">
                    <a:lumMod val="75000"/>
                    <a:lumOff val="25000"/>
                  </a:schemeClr>
                </a:solidFill>
                <a:latin typeface="Cambria" pitchFamily="18" charset="0"/>
              </a:rPr>
              <a:t>begin</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follow</a:t>
            </a:r>
            <a:r>
              <a:rPr lang="es-ES_tradnl" sz="2200" dirty="0">
                <a:solidFill>
                  <a:schemeClr val="tx2">
                    <a:lumMod val="75000"/>
                    <a:lumOff val="25000"/>
                  </a:schemeClr>
                </a:solidFill>
                <a:latin typeface="Cambria" pitchFamily="18" charset="0"/>
              </a:rPr>
              <a:t>-up of </a:t>
            </a:r>
            <a:r>
              <a:rPr lang="es-ES_tradnl" sz="2200" dirty="0" err="1">
                <a:solidFill>
                  <a:schemeClr val="tx2">
                    <a:lumMod val="75000"/>
                    <a:lumOff val="25000"/>
                  </a:schemeClr>
                </a:solidFill>
                <a:latin typeface="Cambria" pitchFamily="18" charset="0"/>
              </a:rPr>
              <a:t>the</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Sustainable</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Development</a:t>
            </a:r>
            <a:r>
              <a:rPr lang="es-ES_tradnl" sz="2200" dirty="0">
                <a:solidFill>
                  <a:schemeClr val="tx2">
                    <a:lumMod val="75000"/>
                    <a:lumOff val="25000"/>
                  </a:schemeClr>
                </a:solidFill>
                <a:latin typeface="Cambria" pitchFamily="18" charset="0"/>
              </a:rPr>
              <a:t> </a:t>
            </a:r>
            <a:r>
              <a:rPr lang="es-ES_tradnl" sz="2200" dirty="0" err="1">
                <a:solidFill>
                  <a:schemeClr val="tx2">
                    <a:lumMod val="75000"/>
                    <a:lumOff val="25000"/>
                  </a:schemeClr>
                </a:solidFill>
                <a:latin typeface="Cambria" pitchFamily="18" charset="0"/>
              </a:rPr>
              <a:t>Goals</a:t>
            </a:r>
            <a:r>
              <a:rPr lang="es-ES_tradnl" sz="2200" dirty="0">
                <a:solidFill>
                  <a:schemeClr val="tx2">
                    <a:lumMod val="75000"/>
                    <a:lumOff val="25000"/>
                  </a:schemeClr>
                </a:solidFill>
                <a:latin typeface="Cambria" pitchFamily="18" charset="0"/>
              </a:rPr>
              <a:t> (SDG)</a:t>
            </a:r>
          </a:p>
        </p:txBody>
      </p:sp>
      <p:pic>
        <p:nvPicPr>
          <p:cNvPr id="4" name="Picture 2"/>
          <p:cNvPicPr>
            <a:picLocks noChangeAspect="1" noChangeArrowheads="1"/>
          </p:cNvPicPr>
          <p:nvPr/>
        </p:nvPicPr>
        <p:blipFill rotWithShape="1">
          <a:blip r:embed="rId2" cstate="print"/>
          <a:srcRect l="25078" r="21494" b="31516"/>
          <a:stretch/>
        </p:blipFill>
        <p:spPr bwMode="auto">
          <a:xfrm>
            <a:off x="9128599" y="2882"/>
            <a:ext cx="2411791" cy="1124744"/>
          </a:xfrm>
          <a:prstGeom prst="rect">
            <a:avLst/>
          </a:prstGeom>
          <a:noFill/>
          <a:ln w="9525">
            <a:noFill/>
            <a:miter lim="800000"/>
            <a:headEnd/>
            <a:tailEnd/>
          </a:ln>
          <a:effectLst/>
        </p:spPr>
      </p:pic>
      <p:sp>
        <p:nvSpPr>
          <p:cNvPr id="5" name="21 Rectángulo"/>
          <p:cNvSpPr/>
          <p:nvPr/>
        </p:nvSpPr>
        <p:spPr>
          <a:xfrm>
            <a:off x="24792" y="-2882"/>
            <a:ext cx="12192000" cy="1077218"/>
          </a:xfrm>
          <a:prstGeom prst="rect">
            <a:avLst/>
          </a:prstGeom>
        </p:spPr>
        <p:txBody>
          <a:bodyPr wrap="square">
            <a:spAutoFit/>
          </a:bodyPr>
          <a:lstStyle/>
          <a:p>
            <a:pPr algn="ctr"/>
            <a:r>
              <a:rPr lang="es-DO" sz="3200" b="1" dirty="0">
                <a:solidFill>
                  <a:schemeClr val="bg1"/>
                </a:solidFill>
                <a:latin typeface="Cambria" pitchFamily="18" charset="0"/>
              </a:rPr>
              <a:t>Achievements </a:t>
            </a:r>
            <a:r>
              <a:rPr lang="es-DO" sz="3200" b="1" dirty="0" err="1">
                <a:solidFill>
                  <a:schemeClr val="bg1"/>
                </a:solidFill>
                <a:latin typeface="Cambria" pitchFamily="18" charset="0"/>
              </a:rPr>
              <a:t>on</a:t>
            </a:r>
            <a:r>
              <a:rPr lang="es-DO" sz="3200" b="1" dirty="0">
                <a:solidFill>
                  <a:schemeClr val="bg1"/>
                </a:solidFill>
                <a:latin typeface="Cambria" pitchFamily="18" charset="0"/>
              </a:rPr>
              <a:t> </a:t>
            </a:r>
            <a:r>
              <a:rPr lang="es-DO" sz="3200" b="1" dirty="0" err="1">
                <a:solidFill>
                  <a:schemeClr val="bg1"/>
                </a:solidFill>
                <a:latin typeface="Cambria" pitchFamily="18" charset="0"/>
              </a:rPr>
              <a:t>Information</a:t>
            </a:r>
            <a:r>
              <a:rPr lang="es-DO" sz="3200" b="1" dirty="0">
                <a:solidFill>
                  <a:schemeClr val="bg1"/>
                </a:solidFill>
                <a:latin typeface="Cambria" pitchFamily="18" charset="0"/>
              </a:rPr>
              <a:t> </a:t>
            </a:r>
          </a:p>
          <a:p>
            <a:pPr algn="ctr"/>
            <a:r>
              <a:rPr lang="es-DO" sz="3200" b="1" dirty="0">
                <a:solidFill>
                  <a:schemeClr val="bg1"/>
                </a:solidFill>
                <a:latin typeface="Cambria" pitchFamily="18" charset="0"/>
              </a:rPr>
              <a:t>and </a:t>
            </a:r>
            <a:r>
              <a:rPr lang="es-DO" sz="3200" b="1" dirty="0" err="1">
                <a:solidFill>
                  <a:schemeClr val="bg1"/>
                </a:solidFill>
                <a:latin typeface="Cambria" pitchFamily="18" charset="0"/>
              </a:rPr>
              <a:t>Dissemination</a:t>
            </a:r>
            <a:endParaRPr lang="es-DO" sz="3200" b="1" dirty="0">
              <a:solidFill>
                <a:schemeClr val="bg1"/>
              </a:solidFill>
              <a:latin typeface="Cambria" pitchFamily="18" charset="0"/>
            </a:endParaRPr>
          </a:p>
        </p:txBody>
      </p:sp>
    </p:spTree>
    <p:extLst>
      <p:ext uri="{BB962C8B-B14F-4D97-AF65-F5344CB8AC3E}">
        <p14:creationId xmlns:p14="http://schemas.microsoft.com/office/powerpoint/2010/main" xmlns="" val="29025290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9741" t="6364" r="9344" b="6520"/>
          <a:stretch>
            <a:fillRect/>
          </a:stretch>
        </p:blipFill>
        <p:spPr bwMode="auto">
          <a:xfrm>
            <a:off x="2999656" y="1264568"/>
            <a:ext cx="6192688" cy="5333848"/>
          </a:xfrm>
          <a:prstGeom prst="rect">
            <a:avLst/>
          </a:prstGeom>
          <a:noFill/>
          <a:ln w="9525">
            <a:noFill/>
            <a:miter lim="800000"/>
            <a:headEnd/>
            <a:tailEnd/>
          </a:ln>
        </p:spPr>
      </p:pic>
      <p:sp>
        <p:nvSpPr>
          <p:cNvPr id="3" name="5 Rectángulo"/>
          <p:cNvSpPr/>
          <p:nvPr/>
        </p:nvSpPr>
        <p:spPr>
          <a:xfrm>
            <a:off x="0" y="0"/>
            <a:ext cx="12192000" cy="112474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4" name="6 Rectángulo"/>
          <p:cNvSpPr/>
          <p:nvPr/>
        </p:nvSpPr>
        <p:spPr>
          <a:xfrm>
            <a:off x="0" y="277678"/>
            <a:ext cx="12192000" cy="569387"/>
          </a:xfrm>
          <a:prstGeom prst="rect">
            <a:avLst/>
          </a:prstGeom>
        </p:spPr>
        <p:txBody>
          <a:bodyPr wrap="square">
            <a:spAutoFit/>
          </a:bodyPr>
          <a:lstStyle/>
          <a:p>
            <a:pPr algn="ctr"/>
            <a:r>
              <a:rPr lang="es-DO" sz="3100" b="1" dirty="0">
                <a:solidFill>
                  <a:schemeClr val="bg1"/>
                </a:solidFill>
                <a:latin typeface="Cambria" pitchFamily="18" charset="0"/>
              </a:rPr>
              <a:t>PORTAL ODM-ODS</a:t>
            </a:r>
          </a:p>
        </p:txBody>
      </p:sp>
    </p:spTree>
    <p:extLst>
      <p:ext uri="{BB962C8B-B14F-4D97-AF65-F5344CB8AC3E}">
        <p14:creationId xmlns:p14="http://schemas.microsoft.com/office/powerpoint/2010/main" xmlns="" val="18014754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0" y="2492896"/>
            <a:ext cx="12192000" cy="1872208"/>
          </a:xfrm>
          <a:prstGeom prst="rect">
            <a:avLst/>
          </a:prstGeom>
          <a:solidFill>
            <a:schemeClr val="accent6">
              <a:lumMod val="75000"/>
            </a:schemeClr>
          </a:solidFill>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DO" sz="3600" b="1" dirty="0" err="1">
                <a:solidFill>
                  <a:schemeClr val="bg1"/>
                </a:solidFill>
                <a:latin typeface="Cambria" pitchFamily="18" charset="0"/>
                <a:ea typeface="+mj-ea"/>
                <a:cs typeface="+mj-cs"/>
              </a:rPr>
              <a:t>National</a:t>
            </a:r>
            <a:r>
              <a:rPr lang="es-DO" sz="3600" b="1" dirty="0">
                <a:solidFill>
                  <a:schemeClr val="bg1"/>
                </a:solidFill>
                <a:latin typeface="Cambria" pitchFamily="18" charset="0"/>
                <a:ea typeface="+mj-ea"/>
                <a:cs typeface="+mj-cs"/>
              </a:rPr>
              <a:t> Development </a:t>
            </a:r>
            <a:r>
              <a:rPr lang="es-DO" sz="3600" b="1" dirty="0" err="1">
                <a:solidFill>
                  <a:schemeClr val="bg1"/>
                </a:solidFill>
                <a:latin typeface="Cambria" pitchFamily="18" charset="0"/>
                <a:ea typeface="+mj-ea"/>
                <a:cs typeface="+mj-cs"/>
              </a:rPr>
              <a:t>Strategy</a:t>
            </a:r>
            <a:r>
              <a:rPr lang="es-DO" sz="3600" b="1" dirty="0">
                <a:solidFill>
                  <a:schemeClr val="bg1"/>
                </a:solidFill>
                <a:latin typeface="Cambria" pitchFamily="18" charset="0"/>
                <a:ea typeface="+mj-ea"/>
                <a:cs typeface="+mj-cs"/>
              </a:rPr>
              <a:t> 2030</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DO" sz="3600" b="1" u="none" strike="noStrike" kern="1200" cap="none" spc="0" normalizeH="0" baseline="0" noProof="0" dirty="0">
                <a:ln>
                  <a:noFill/>
                </a:ln>
                <a:solidFill>
                  <a:schemeClr val="bg1"/>
                </a:solidFill>
                <a:effectLst/>
                <a:uLnTx/>
                <a:uFillTx/>
                <a:latin typeface="Cambria" pitchFamily="18" charset="0"/>
                <a:ea typeface="+mj-ea"/>
                <a:cs typeface="+mj-cs"/>
              </a:rPr>
              <a:t>(END)</a:t>
            </a:r>
          </a:p>
        </p:txBody>
      </p:sp>
    </p:spTree>
    <p:extLst>
      <p:ext uri="{BB962C8B-B14F-4D97-AF65-F5344CB8AC3E}">
        <p14:creationId xmlns:p14="http://schemas.microsoft.com/office/powerpoint/2010/main" xmlns="" val="1863709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 y="12761"/>
            <a:ext cx="12192001" cy="1196913"/>
          </a:xfrm>
          <a:solidFill>
            <a:schemeClr val="accent6">
              <a:lumMod val="75000"/>
            </a:schemeClr>
          </a:solidFill>
        </p:spPr>
        <p:txBody>
          <a:bodyPr>
            <a:normAutofit/>
          </a:bodyPr>
          <a:lstStyle/>
          <a:p>
            <a:pPr algn="ctr"/>
            <a:r>
              <a:rPr lang="es-ES_tradnl" sz="3200" b="1" dirty="0">
                <a:solidFill>
                  <a:schemeClr val="bg1"/>
                </a:solidFill>
                <a:latin typeface="Cambria" pitchFamily="18" charset="0"/>
              </a:rPr>
              <a:t>END </a:t>
            </a:r>
            <a:r>
              <a:rPr lang="es-ES_tradnl" sz="3200" b="1" dirty="0" err="1">
                <a:solidFill>
                  <a:schemeClr val="bg1"/>
                </a:solidFill>
                <a:latin typeface="Cambria" pitchFamily="18" charset="0"/>
              </a:rPr>
              <a:t>Elaboration</a:t>
            </a:r>
            <a:r>
              <a:rPr lang="es-ES_tradnl" sz="3200" b="1" dirty="0">
                <a:solidFill>
                  <a:schemeClr val="bg1"/>
                </a:solidFill>
                <a:latin typeface="Cambria" pitchFamily="18" charset="0"/>
              </a:rPr>
              <a:t> </a:t>
            </a:r>
            <a:r>
              <a:rPr lang="es-ES_tradnl" sz="3200" b="1" dirty="0" err="1">
                <a:solidFill>
                  <a:schemeClr val="bg1"/>
                </a:solidFill>
                <a:latin typeface="Cambria" pitchFamily="18" charset="0"/>
              </a:rPr>
              <a:t>Process</a:t>
            </a:r>
            <a:r>
              <a:rPr lang="es-ES_tradnl" sz="3200" b="1" dirty="0">
                <a:solidFill>
                  <a:schemeClr val="bg1"/>
                </a:solidFill>
                <a:latin typeface="Cambria" pitchFamily="18" charset="0"/>
              </a:rPr>
              <a:t/>
            </a:r>
            <a:br>
              <a:rPr lang="es-ES_tradnl" sz="3200" b="1" dirty="0">
                <a:solidFill>
                  <a:schemeClr val="bg1"/>
                </a:solidFill>
                <a:latin typeface="Cambria" pitchFamily="18" charset="0"/>
              </a:rPr>
            </a:br>
            <a:endParaRPr lang="es-ES_tradnl" sz="3200" b="1" dirty="0">
              <a:solidFill>
                <a:schemeClr val="bg1"/>
              </a:solidFill>
              <a:latin typeface="Cambria" pitchFamily="18" charset="0"/>
            </a:endParaRPr>
          </a:p>
        </p:txBody>
      </p:sp>
      <p:sp>
        <p:nvSpPr>
          <p:cNvPr id="3" name="2 Marcador de contenido"/>
          <p:cNvSpPr>
            <a:spLocks noGrp="1"/>
          </p:cNvSpPr>
          <p:nvPr>
            <p:ph idx="1"/>
          </p:nvPr>
        </p:nvSpPr>
        <p:spPr>
          <a:xfrm>
            <a:off x="457199" y="1484784"/>
            <a:ext cx="11191875" cy="5112568"/>
          </a:xfrm>
        </p:spPr>
        <p:txBody>
          <a:bodyPr>
            <a:noAutofit/>
          </a:bodyPr>
          <a:lstStyle/>
          <a:p>
            <a:pPr marL="173038" indent="-173038" algn="just">
              <a:buNone/>
            </a:pPr>
            <a:r>
              <a:rPr lang="en-US" b="1" dirty="0">
                <a:solidFill>
                  <a:schemeClr val="tx2"/>
                </a:solidFill>
              </a:rPr>
              <a:t>International and national reference frameworks:</a:t>
            </a:r>
          </a:p>
          <a:p>
            <a:pPr marL="173038" indent="-173038" algn="just"/>
            <a:r>
              <a:rPr lang="en-US" dirty="0">
                <a:solidFill>
                  <a:schemeClr val="tx2">
                    <a:lumMod val="75000"/>
                    <a:lumOff val="25000"/>
                  </a:schemeClr>
                </a:solidFill>
              </a:rPr>
              <a:t>Plans, Institutions and Sectors Diagnoses </a:t>
            </a:r>
            <a:r>
              <a:rPr lang="es-ES" dirty="0">
                <a:solidFill>
                  <a:schemeClr val="tx2">
                    <a:lumMod val="75000"/>
                    <a:lumOff val="25000"/>
                  </a:schemeClr>
                </a:solidFill>
                <a:latin typeface="Cambria" pitchFamily="18" charset="0"/>
              </a:rPr>
              <a:t>(PLANEG)</a:t>
            </a:r>
          </a:p>
          <a:p>
            <a:pPr marL="173038" indent="-173038" algn="just"/>
            <a:r>
              <a:rPr lang="en-US" dirty="0">
                <a:solidFill>
                  <a:schemeClr val="tx2">
                    <a:lumMod val="75000"/>
                    <a:lumOff val="25000"/>
                  </a:schemeClr>
                </a:solidFill>
              </a:rPr>
              <a:t>Report of the International Commission for the Strategic Development of the Dominican Republic</a:t>
            </a:r>
          </a:p>
          <a:p>
            <a:pPr marL="173038" indent="-173038"/>
            <a:r>
              <a:rPr lang="en-US" dirty="0">
                <a:solidFill>
                  <a:schemeClr val="tx2">
                    <a:lumMod val="75000"/>
                    <a:lumOff val="25000"/>
                  </a:schemeClr>
                </a:solidFill>
              </a:rPr>
              <a:t>The Millennium Development Goals, CEDAW, Beijing Platform for Action, other Human Rights instruments</a:t>
            </a:r>
          </a:p>
          <a:p>
            <a:pPr marL="173038" indent="-173038"/>
            <a:r>
              <a:rPr lang="en-US" dirty="0">
                <a:solidFill>
                  <a:schemeClr val="tx2">
                    <a:lumMod val="75000"/>
                    <a:lumOff val="25000"/>
                  </a:schemeClr>
                </a:solidFill>
              </a:rPr>
              <a:t>Economic Commission for Latin America and the Caribbean (ECLAC), the World Bank, the Inter-American Development Bank (IDB), and the Korean Development Institute</a:t>
            </a:r>
          </a:p>
          <a:p>
            <a:pPr marL="173038" indent="-173038"/>
            <a:r>
              <a:rPr lang="en-US" dirty="0">
                <a:solidFill>
                  <a:schemeClr val="tx2">
                    <a:lumMod val="75000"/>
                    <a:lumOff val="25000"/>
                  </a:schemeClr>
                </a:solidFill>
              </a:rPr>
              <a:t>Two studies: the </a:t>
            </a:r>
            <a:r>
              <a:rPr lang="en-US" i="1" dirty="0">
                <a:solidFill>
                  <a:schemeClr val="tx2">
                    <a:lumMod val="75000"/>
                    <a:lumOff val="25000"/>
                  </a:schemeClr>
                </a:solidFill>
              </a:rPr>
              <a:t>Harvard Report: Building a better future for the Dominican Republic</a:t>
            </a:r>
            <a:r>
              <a:rPr lang="en-US" dirty="0">
                <a:solidFill>
                  <a:schemeClr val="tx2">
                    <a:lumMod val="75000"/>
                    <a:lumOff val="25000"/>
                  </a:schemeClr>
                </a:solidFill>
              </a:rPr>
              <a:t>, done by the Harvard University Center for International Development  and the </a:t>
            </a:r>
            <a:r>
              <a:rPr lang="en-US" i="1" dirty="0">
                <a:solidFill>
                  <a:schemeClr val="tx2">
                    <a:lumMod val="75000"/>
                    <a:lumOff val="25000"/>
                  </a:schemeClr>
                </a:solidFill>
              </a:rPr>
              <a:t>Dominican Republic 2010-2020</a:t>
            </a:r>
            <a:endParaRPr lang="es-DO" i="1" dirty="0">
              <a:solidFill>
                <a:schemeClr val="tx2">
                  <a:lumMod val="75000"/>
                  <a:lumOff val="25000"/>
                </a:schemeClr>
              </a:solidFill>
              <a:latin typeface="Cambria" pitchFamily="18" charset="0"/>
            </a:endParaRPr>
          </a:p>
        </p:txBody>
      </p:sp>
    </p:spTree>
    <p:extLst>
      <p:ext uri="{BB962C8B-B14F-4D97-AF65-F5344CB8AC3E}">
        <p14:creationId xmlns:p14="http://schemas.microsoft.com/office/powerpoint/2010/main" xmlns="" val="14186088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txBox="1">
            <a:spLocks/>
          </p:cNvSpPr>
          <p:nvPr/>
        </p:nvSpPr>
        <p:spPr>
          <a:xfrm>
            <a:off x="0" y="0"/>
            <a:ext cx="12191999" cy="836712"/>
          </a:xfrm>
          <a:prstGeom prst="rect">
            <a:avLst/>
          </a:prstGeom>
          <a:solidFill>
            <a:schemeClr val="accent6">
              <a:lumMod val="75000"/>
            </a:schemeClr>
          </a:solidFill>
        </p:spPr>
        <p:txBody>
          <a:bodyPr anchor="ctr">
            <a:normAutofit/>
          </a:bodyPr>
          <a:lstStyle/>
          <a:p>
            <a:pPr algn="ctr" fontAlgn="auto">
              <a:spcAft>
                <a:spcPts val="0"/>
              </a:spcAft>
              <a:defRPr/>
            </a:pPr>
            <a:r>
              <a:rPr lang="es-ES_tradnl" sz="3200" b="1" dirty="0">
                <a:solidFill>
                  <a:schemeClr val="bg1"/>
                </a:solidFill>
                <a:latin typeface="Cambria" pitchFamily="18" charset="0"/>
              </a:rPr>
              <a:t>END </a:t>
            </a:r>
            <a:r>
              <a:rPr lang="es-ES_tradnl" sz="3200" b="1" dirty="0" err="1">
                <a:solidFill>
                  <a:schemeClr val="bg1"/>
                </a:solidFill>
                <a:latin typeface="Cambria" pitchFamily="18" charset="0"/>
              </a:rPr>
              <a:t>Mainstreaming</a:t>
            </a:r>
            <a:r>
              <a:rPr lang="es-ES_tradnl" sz="3200" b="1" dirty="0">
                <a:solidFill>
                  <a:schemeClr val="bg1"/>
                </a:solidFill>
                <a:latin typeface="Cambria" pitchFamily="18" charset="0"/>
              </a:rPr>
              <a:t> </a:t>
            </a:r>
            <a:r>
              <a:rPr lang="es-ES_tradnl" sz="3200" b="1" dirty="0" err="1">
                <a:solidFill>
                  <a:schemeClr val="bg1"/>
                </a:solidFill>
                <a:latin typeface="Cambria" pitchFamily="18" charset="0"/>
              </a:rPr>
              <a:t>policies</a:t>
            </a:r>
            <a:r>
              <a:rPr lang="es-ES_tradnl" sz="3200" b="1" dirty="0">
                <a:solidFill>
                  <a:schemeClr val="bg1"/>
                </a:solidFill>
                <a:latin typeface="Cambria" pitchFamily="18" charset="0"/>
              </a:rPr>
              <a:t> </a:t>
            </a:r>
            <a:endParaRPr lang="en-US" sz="3200" b="1" dirty="0">
              <a:solidFill>
                <a:schemeClr val="bg1"/>
              </a:solidFill>
              <a:effectLst>
                <a:outerShdw blurRad="38100" dist="38100" dir="2700000" algn="tl">
                  <a:srgbClr val="000000">
                    <a:alpha val="43137"/>
                  </a:srgbClr>
                </a:outerShdw>
              </a:effectLst>
              <a:latin typeface="Cambria" pitchFamily="18" charset="0"/>
              <a:ea typeface="+mj-ea"/>
              <a:cs typeface="+mj-cs"/>
            </a:endParaRPr>
          </a:p>
        </p:txBody>
      </p:sp>
      <p:grpSp>
        <p:nvGrpSpPr>
          <p:cNvPr id="40" name="6 Grupo"/>
          <p:cNvGrpSpPr>
            <a:grpSpLocks/>
          </p:cNvGrpSpPr>
          <p:nvPr/>
        </p:nvGrpSpPr>
        <p:grpSpPr bwMode="auto">
          <a:xfrm>
            <a:off x="2290763" y="1285875"/>
            <a:ext cx="7710487" cy="1158875"/>
            <a:chOff x="4375" y="57905"/>
            <a:chExt cx="8849560" cy="1461560"/>
          </a:xfrm>
          <a:solidFill>
            <a:schemeClr val="accent2">
              <a:lumMod val="50000"/>
            </a:schemeClr>
          </a:solidFill>
        </p:grpSpPr>
        <p:sp>
          <p:nvSpPr>
            <p:cNvPr id="41" name="7 Rectángulo redondeado"/>
            <p:cNvSpPr/>
            <p:nvPr/>
          </p:nvSpPr>
          <p:spPr>
            <a:xfrm>
              <a:off x="4375" y="57905"/>
              <a:ext cx="8849560" cy="1461560"/>
            </a:xfrm>
            <a:prstGeom prst="roundRect">
              <a:avLst/>
            </a:prstGeom>
            <a:grpFill/>
          </p:spPr>
          <p:style>
            <a:lnRef idx="1">
              <a:schemeClr val="accent3"/>
            </a:lnRef>
            <a:fillRef idx="3">
              <a:schemeClr val="accent3"/>
            </a:fillRef>
            <a:effectRef idx="2">
              <a:schemeClr val="accent3"/>
            </a:effectRef>
            <a:fontRef idx="minor">
              <a:schemeClr val="dk1">
                <a:hueOff val="0"/>
                <a:satOff val="0"/>
                <a:lumOff val="0"/>
                <a:alphaOff val="0"/>
              </a:schemeClr>
            </a:fontRef>
          </p:style>
        </p:sp>
        <p:sp>
          <p:nvSpPr>
            <p:cNvPr id="42" name="8 Rectángulo"/>
            <p:cNvSpPr/>
            <p:nvPr/>
          </p:nvSpPr>
          <p:spPr>
            <a:xfrm>
              <a:off x="75433" y="129982"/>
              <a:ext cx="8707443" cy="131740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1430" tIns="11430" rIns="11430" bIns="11430" spcCol="1270" anchor="ctr"/>
            <a:lstStyle/>
            <a:p>
              <a:pPr algn="ctr" defTabSz="800100" fontAlgn="auto">
                <a:lnSpc>
                  <a:spcPct val="90000"/>
                </a:lnSpc>
                <a:spcAft>
                  <a:spcPct val="35000"/>
                </a:spcAft>
                <a:defRPr/>
              </a:pPr>
              <a:endParaRPr lang="es-DO" b="1" dirty="0">
                <a:solidFill>
                  <a:schemeClr val="bg1"/>
                </a:solidFill>
                <a:effectLst>
                  <a:outerShdw blurRad="38100" dist="38100" dir="2700000" algn="tl">
                    <a:srgbClr val="000000">
                      <a:alpha val="43137"/>
                    </a:srgbClr>
                  </a:outerShdw>
                </a:effectLst>
                <a:latin typeface="Cambria" pitchFamily="18" charset="0"/>
                <a:cs typeface="Arial" pitchFamily="34" charset="0"/>
              </a:endParaRPr>
            </a:p>
          </p:txBody>
        </p:sp>
      </p:grpSp>
      <p:sp>
        <p:nvSpPr>
          <p:cNvPr id="43" name="14 Rectángulo"/>
          <p:cNvSpPr/>
          <p:nvPr/>
        </p:nvSpPr>
        <p:spPr>
          <a:xfrm>
            <a:off x="5208067" y="3563938"/>
            <a:ext cx="1871662" cy="936625"/>
          </a:xfrm>
          <a:prstGeom prst="roundRect">
            <a:avLst/>
          </a:prstGeom>
          <a:solidFill>
            <a:srgbClr val="0070C0"/>
          </a:solidFill>
          <a:ln>
            <a:noFill/>
          </a:ln>
        </p:spPr>
        <p:style>
          <a:lnRef idx="1">
            <a:schemeClr val="accent6"/>
          </a:lnRef>
          <a:fillRef idx="3">
            <a:schemeClr val="accent6"/>
          </a:fillRef>
          <a:effectRef idx="2">
            <a:schemeClr val="accent6"/>
          </a:effectRef>
          <a:fontRef idx="minor">
            <a:schemeClr val="lt1"/>
          </a:fontRef>
        </p:style>
        <p:txBody>
          <a:bodyPr lIns="11430" tIns="11430" rIns="11430" bIns="11430" spcCol="1270" anchor="ctr"/>
          <a:lstStyle/>
          <a:p>
            <a:pPr algn="ctr"/>
            <a:r>
              <a:rPr lang="en-US" sz="1600" dirty="0"/>
              <a:t>Environmental Sustainability</a:t>
            </a:r>
          </a:p>
        </p:txBody>
      </p:sp>
      <p:sp>
        <p:nvSpPr>
          <p:cNvPr id="44" name="14 Rectángulo"/>
          <p:cNvSpPr/>
          <p:nvPr/>
        </p:nvSpPr>
        <p:spPr>
          <a:xfrm>
            <a:off x="8447856" y="3571875"/>
            <a:ext cx="1800225" cy="936625"/>
          </a:xfrm>
          <a:prstGeom prst="roundRect">
            <a:avLst/>
          </a:prstGeom>
          <a:solidFill>
            <a:srgbClr val="0070C0"/>
          </a:solidFill>
          <a:ln>
            <a:noFill/>
          </a:ln>
        </p:spPr>
        <p:style>
          <a:lnRef idx="1">
            <a:schemeClr val="accent6"/>
          </a:lnRef>
          <a:fillRef idx="3">
            <a:schemeClr val="accent6"/>
          </a:fillRef>
          <a:effectRef idx="2">
            <a:schemeClr val="accent6"/>
          </a:effectRef>
          <a:fontRef idx="minor">
            <a:schemeClr val="lt1"/>
          </a:fontRef>
        </p:style>
        <p:txBody>
          <a:bodyPr lIns="11430" tIns="11430" rIns="11430" bIns="11430" spcCol="1270" anchor="ctr"/>
          <a:lstStyle/>
          <a:p>
            <a:pPr algn="ctr" defTabSz="800100" fontAlgn="auto">
              <a:lnSpc>
                <a:spcPct val="90000"/>
              </a:lnSpc>
              <a:spcAft>
                <a:spcPct val="35000"/>
              </a:spcAft>
              <a:defRPr/>
            </a:pPr>
            <a:r>
              <a:rPr lang="en-US" sz="1600" dirty="0"/>
              <a:t>Territorial Cohesion Dimension</a:t>
            </a:r>
            <a:endParaRPr lang="es-DO" sz="1600" dirty="0">
              <a:latin typeface="Cambria" pitchFamily="18" charset="0"/>
              <a:cs typeface="Arial" pitchFamily="34" charset="0"/>
            </a:endParaRPr>
          </a:p>
        </p:txBody>
      </p:sp>
      <p:sp>
        <p:nvSpPr>
          <p:cNvPr id="45" name="14 Rectángulo"/>
          <p:cNvSpPr/>
          <p:nvPr/>
        </p:nvSpPr>
        <p:spPr>
          <a:xfrm>
            <a:off x="2039169" y="3571875"/>
            <a:ext cx="1800225" cy="936625"/>
          </a:xfrm>
          <a:prstGeom prst="roundRect">
            <a:avLst/>
          </a:prstGeom>
          <a:solidFill>
            <a:srgbClr val="FFC000"/>
          </a:solidFill>
          <a:ln>
            <a:solidFill>
              <a:schemeClr val="bg1">
                <a:lumMod val="50000"/>
              </a:schemeClr>
            </a:solidFill>
          </a:ln>
        </p:spPr>
        <p:style>
          <a:lnRef idx="1">
            <a:schemeClr val="accent6"/>
          </a:lnRef>
          <a:fillRef idx="3">
            <a:schemeClr val="accent6"/>
          </a:fillRef>
          <a:effectRef idx="2">
            <a:schemeClr val="accent6"/>
          </a:effectRef>
          <a:fontRef idx="minor">
            <a:schemeClr val="lt1"/>
          </a:fontRef>
        </p:style>
        <p:txBody>
          <a:bodyPr lIns="11430" tIns="11430" rIns="11430" bIns="11430" spcCol="1270" anchor="ctr"/>
          <a:lstStyle/>
          <a:p>
            <a:pPr algn="ctr" defTabSz="800100" fontAlgn="auto">
              <a:lnSpc>
                <a:spcPct val="90000"/>
              </a:lnSpc>
              <a:spcAft>
                <a:spcPct val="35000"/>
              </a:spcAft>
              <a:defRPr/>
            </a:pPr>
            <a:r>
              <a:rPr lang="es-DO" b="1" dirty="0" err="1">
                <a:solidFill>
                  <a:schemeClr val="tx2"/>
                </a:solidFill>
                <a:latin typeface="Cambria" pitchFamily="18" charset="0"/>
                <a:cs typeface="Arial" pitchFamily="34" charset="0"/>
              </a:rPr>
              <a:t>Gender</a:t>
            </a:r>
            <a:r>
              <a:rPr lang="es-DO" b="1" dirty="0">
                <a:solidFill>
                  <a:schemeClr val="tx2"/>
                </a:solidFill>
                <a:latin typeface="Cambria" pitchFamily="18" charset="0"/>
                <a:cs typeface="Arial" pitchFamily="34" charset="0"/>
              </a:rPr>
              <a:t> </a:t>
            </a:r>
            <a:r>
              <a:rPr lang="es-DO" b="1" dirty="0" err="1">
                <a:solidFill>
                  <a:schemeClr val="tx2"/>
                </a:solidFill>
                <a:latin typeface="Cambria" pitchFamily="18" charset="0"/>
                <a:cs typeface="Arial" pitchFamily="34" charset="0"/>
              </a:rPr>
              <a:t>Approach</a:t>
            </a:r>
            <a:endParaRPr lang="es-DO" b="1" dirty="0">
              <a:solidFill>
                <a:schemeClr val="tx2"/>
              </a:solidFill>
              <a:latin typeface="Cambria" pitchFamily="18" charset="0"/>
              <a:cs typeface="Arial" pitchFamily="34" charset="0"/>
            </a:endParaRPr>
          </a:p>
        </p:txBody>
      </p:sp>
      <p:sp>
        <p:nvSpPr>
          <p:cNvPr id="46" name="14 Rectángulo"/>
          <p:cNvSpPr/>
          <p:nvPr/>
        </p:nvSpPr>
        <p:spPr>
          <a:xfrm>
            <a:off x="2831257" y="5214938"/>
            <a:ext cx="3000375" cy="1008062"/>
          </a:xfrm>
          <a:prstGeom prst="roundRect">
            <a:avLst/>
          </a:prstGeom>
          <a:solidFill>
            <a:srgbClr val="0070C0"/>
          </a:solidFill>
          <a:ln>
            <a:noFill/>
          </a:ln>
        </p:spPr>
        <p:style>
          <a:lnRef idx="1">
            <a:schemeClr val="accent6"/>
          </a:lnRef>
          <a:fillRef idx="3">
            <a:schemeClr val="accent6"/>
          </a:fillRef>
          <a:effectRef idx="2">
            <a:schemeClr val="accent6"/>
          </a:effectRef>
          <a:fontRef idx="minor">
            <a:schemeClr val="lt1"/>
          </a:fontRef>
        </p:style>
        <p:txBody>
          <a:bodyPr lIns="11430" tIns="11430" rIns="11430" bIns="11430" spcCol="1270" anchor="ctr"/>
          <a:lstStyle/>
          <a:p>
            <a:pPr algn="ctr" defTabSz="800100" fontAlgn="auto">
              <a:lnSpc>
                <a:spcPct val="90000"/>
              </a:lnSpc>
              <a:spcAft>
                <a:spcPct val="35000"/>
              </a:spcAft>
              <a:defRPr/>
            </a:pPr>
            <a:r>
              <a:rPr lang="en-US" sz="1600" dirty="0"/>
              <a:t>Participation of society in the formulation, execution, audit and evaluation of public policies</a:t>
            </a:r>
            <a:endParaRPr lang="es-DO" sz="1600" dirty="0">
              <a:latin typeface="Cambria" pitchFamily="18" charset="0"/>
              <a:cs typeface="Arial" pitchFamily="34" charset="0"/>
            </a:endParaRPr>
          </a:p>
        </p:txBody>
      </p:sp>
      <p:sp>
        <p:nvSpPr>
          <p:cNvPr id="47" name="14 Rectángulo"/>
          <p:cNvSpPr/>
          <p:nvPr/>
        </p:nvSpPr>
        <p:spPr>
          <a:xfrm>
            <a:off x="6431657" y="5214938"/>
            <a:ext cx="3000375" cy="1008062"/>
          </a:xfrm>
          <a:prstGeom prst="roundRect">
            <a:avLst/>
          </a:prstGeom>
          <a:solidFill>
            <a:srgbClr val="0070C0"/>
          </a:solidFill>
          <a:ln>
            <a:noFill/>
          </a:ln>
        </p:spPr>
        <p:style>
          <a:lnRef idx="1">
            <a:schemeClr val="accent6"/>
          </a:lnRef>
          <a:fillRef idx="3">
            <a:schemeClr val="accent6"/>
          </a:fillRef>
          <a:effectRef idx="2">
            <a:schemeClr val="accent6"/>
          </a:effectRef>
          <a:fontRef idx="minor">
            <a:schemeClr val="lt1"/>
          </a:fontRef>
        </p:style>
        <p:txBody>
          <a:bodyPr lIns="11430" tIns="11430" rIns="11430" bIns="11430" spcCol="1270" anchor="ctr"/>
          <a:lstStyle/>
          <a:p>
            <a:pPr algn="ctr" defTabSz="800100" fontAlgn="auto">
              <a:lnSpc>
                <a:spcPct val="90000"/>
              </a:lnSpc>
              <a:spcAft>
                <a:spcPct val="35000"/>
              </a:spcAft>
              <a:defRPr/>
            </a:pPr>
            <a:r>
              <a:rPr lang="en-US" sz="1600" dirty="0"/>
              <a:t>The use of information and communication technologies as  instruments to improve public management</a:t>
            </a:r>
            <a:endParaRPr lang="es-DO" sz="1600" dirty="0">
              <a:latin typeface="Cambria" pitchFamily="18" charset="0"/>
              <a:cs typeface="Arial" pitchFamily="34" charset="0"/>
            </a:endParaRPr>
          </a:p>
        </p:txBody>
      </p:sp>
      <p:sp>
        <p:nvSpPr>
          <p:cNvPr id="48" name="24 Rectángulo"/>
          <p:cNvSpPr/>
          <p:nvPr/>
        </p:nvSpPr>
        <p:spPr>
          <a:xfrm>
            <a:off x="2831257" y="1412776"/>
            <a:ext cx="6480720" cy="867930"/>
          </a:xfrm>
          <a:prstGeom prst="rect">
            <a:avLst/>
          </a:prstGeom>
        </p:spPr>
        <p:txBody>
          <a:bodyPr wrap="square">
            <a:spAutoFit/>
          </a:bodyPr>
          <a:lstStyle/>
          <a:p>
            <a:pPr algn="ctr" defTabSz="711200" fontAlgn="auto">
              <a:lnSpc>
                <a:spcPct val="90000"/>
              </a:lnSpc>
              <a:spcAft>
                <a:spcPct val="35000"/>
              </a:spcAft>
              <a:defRPr/>
            </a:pPr>
            <a:r>
              <a:rPr lang="en-US" sz="2800" b="1" dirty="0">
                <a:solidFill>
                  <a:schemeClr val="bg1"/>
                </a:solidFill>
              </a:rPr>
              <a:t>The design and management of public policies should incorporate </a:t>
            </a:r>
            <a:r>
              <a:rPr lang="es-DO" sz="2800" b="1" dirty="0">
                <a:solidFill>
                  <a:schemeClr val="bg1"/>
                </a:solidFill>
                <a:latin typeface="Cambria" pitchFamily="18" charset="0"/>
              </a:rPr>
              <a:t>:</a:t>
            </a:r>
            <a:endParaRPr lang="es-DO" sz="2800" dirty="0">
              <a:solidFill>
                <a:schemeClr val="bg1"/>
              </a:solidFill>
              <a:latin typeface="Cambria" pitchFamily="18" charset="0"/>
            </a:endParaRPr>
          </a:p>
        </p:txBody>
      </p:sp>
      <p:cxnSp>
        <p:nvCxnSpPr>
          <p:cNvPr id="49" name="31 Conector angular"/>
          <p:cNvCxnSpPr>
            <a:stCxn id="41" idx="2"/>
            <a:endCxn id="45" idx="0"/>
          </p:cNvCxnSpPr>
          <p:nvPr/>
        </p:nvCxnSpPr>
        <p:spPr>
          <a:xfrm rot="5400000">
            <a:off x="3979083" y="1404950"/>
            <a:ext cx="1127125" cy="3206725"/>
          </a:xfrm>
          <a:prstGeom prst="bentConnector3">
            <a:avLst>
              <a:gd name="adj1" fmla="val 50000"/>
            </a:avLst>
          </a:prstGeom>
          <a:ln w="381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32 Conector angular"/>
          <p:cNvCxnSpPr>
            <a:stCxn id="41" idx="2"/>
            <a:endCxn id="43" idx="0"/>
          </p:cNvCxnSpPr>
          <p:nvPr/>
        </p:nvCxnSpPr>
        <p:spPr>
          <a:xfrm rot="5400000">
            <a:off x="5585359" y="3003290"/>
            <a:ext cx="1119188" cy="2109"/>
          </a:xfrm>
          <a:prstGeom prst="bentConnector3">
            <a:avLst>
              <a:gd name="adj1" fmla="val 50000"/>
            </a:avLst>
          </a:prstGeom>
          <a:ln w="381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39 Conector angular"/>
          <p:cNvCxnSpPr>
            <a:stCxn id="41" idx="2"/>
            <a:endCxn id="44" idx="0"/>
          </p:cNvCxnSpPr>
          <p:nvPr/>
        </p:nvCxnSpPr>
        <p:spPr>
          <a:xfrm rot="16200000" flipH="1">
            <a:off x="7183426" y="1407331"/>
            <a:ext cx="1127125" cy="3201962"/>
          </a:xfrm>
          <a:prstGeom prst="bentConnector3">
            <a:avLst>
              <a:gd name="adj1" fmla="val 50000"/>
            </a:avLst>
          </a:prstGeom>
          <a:ln w="381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42 Conector angular"/>
          <p:cNvCxnSpPr>
            <a:stCxn id="41" idx="2"/>
            <a:endCxn id="46" idx="0"/>
          </p:cNvCxnSpPr>
          <p:nvPr/>
        </p:nvCxnSpPr>
        <p:spPr>
          <a:xfrm rot="5400000">
            <a:off x="3853632" y="2922563"/>
            <a:ext cx="2770188" cy="1814562"/>
          </a:xfrm>
          <a:prstGeom prst="bentConnector3">
            <a:avLst>
              <a:gd name="adj1" fmla="val 20430"/>
            </a:avLst>
          </a:prstGeom>
          <a:ln w="381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46 Conector angular"/>
          <p:cNvCxnSpPr>
            <a:stCxn id="41" idx="2"/>
            <a:endCxn id="47" idx="0"/>
          </p:cNvCxnSpPr>
          <p:nvPr/>
        </p:nvCxnSpPr>
        <p:spPr>
          <a:xfrm rot="16200000" flipH="1">
            <a:off x="5653832" y="2936925"/>
            <a:ext cx="2770188" cy="1785838"/>
          </a:xfrm>
          <a:prstGeom prst="bentConnector3">
            <a:avLst>
              <a:gd name="adj1" fmla="val 20774"/>
            </a:avLst>
          </a:prstGeom>
          <a:ln w="381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85373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0001117.potx" id="{A8D831F9-2DA4-4700-B230-431725864604}" vid="{ED9A2A59-32A4-4461-8593-D9E87F204B18}"/>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TM10001104[[fn=Feathered]]</Template>
  <TotalTime>1972</TotalTime>
  <Words>1404</Words>
  <Application>Microsoft Office PowerPoint</Application>
  <PresentationFormat>Custom</PresentationFormat>
  <Paragraphs>178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Cherry Blossom 16x9</vt:lpstr>
      <vt:lpstr>Institutionalization of the gender perspective in public policies in the Dominican Republic  </vt:lpstr>
      <vt:lpstr>Slide 2</vt:lpstr>
      <vt:lpstr>Slide 3</vt:lpstr>
      <vt:lpstr>Slide 4</vt:lpstr>
      <vt:lpstr>Slide 5</vt:lpstr>
      <vt:lpstr>Slide 6</vt:lpstr>
      <vt:lpstr>Slide 7</vt:lpstr>
      <vt:lpstr>END Elaboration Process </vt:lpstr>
      <vt:lpstr>Slide 9</vt:lpstr>
      <vt:lpstr>Country Vision and END Development Axes  </vt:lpstr>
      <vt:lpstr>Slide 11</vt:lpstr>
      <vt:lpstr>Slide 12</vt:lpstr>
      <vt:lpstr>                   Agenda END vs. SDG  </vt:lpstr>
      <vt:lpstr>Slide 14</vt:lpstr>
      <vt:lpstr>Achievements and Challenges for the Implementation of the SDG</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INSTITUCIONALIZACION DE LA PERSPECTIVA DE GÉNERO EN LAS POLITICAS PÚBLICAS EN REPÚBLICA DOMINICANA.</dc:title>
  <dc:creator>tulio veriguete</dc:creator>
  <cp:lastModifiedBy>landujar</cp:lastModifiedBy>
  <cp:revision>55</cp:revision>
  <cp:lastPrinted>2017-03-10T19:33:24Z</cp:lastPrinted>
  <dcterms:created xsi:type="dcterms:W3CDTF">2017-03-07T15:36:03Z</dcterms:created>
  <dcterms:modified xsi:type="dcterms:W3CDTF">2017-03-10T23:29:25Z</dcterms:modified>
</cp:coreProperties>
</file>