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5" r:id="rId5"/>
    <p:sldMasterId id="2147483848" r:id="rId6"/>
    <p:sldMasterId id="2147483875" r:id="rId7"/>
  </p:sldMasterIdLst>
  <p:notesMasterIdLst>
    <p:notesMasterId r:id="rId32"/>
  </p:notesMasterIdLst>
  <p:handoutMasterIdLst>
    <p:handoutMasterId r:id="rId33"/>
  </p:handoutMasterIdLst>
  <p:sldIdLst>
    <p:sldId id="470" r:id="rId8"/>
    <p:sldId id="507" r:id="rId9"/>
    <p:sldId id="506" r:id="rId10"/>
    <p:sldId id="474" r:id="rId11"/>
    <p:sldId id="475" r:id="rId12"/>
    <p:sldId id="476" r:id="rId13"/>
    <p:sldId id="477" r:id="rId14"/>
    <p:sldId id="478" r:id="rId15"/>
    <p:sldId id="479" r:id="rId16"/>
    <p:sldId id="500" r:id="rId17"/>
    <p:sldId id="508" r:id="rId18"/>
    <p:sldId id="499" r:id="rId19"/>
    <p:sldId id="482" r:id="rId20"/>
    <p:sldId id="483" r:id="rId21"/>
    <p:sldId id="503" r:id="rId22"/>
    <p:sldId id="504" r:id="rId23"/>
    <p:sldId id="485" r:id="rId24"/>
    <p:sldId id="486" r:id="rId25"/>
    <p:sldId id="487" r:id="rId26"/>
    <p:sldId id="488" r:id="rId27"/>
    <p:sldId id="489" r:id="rId28"/>
    <p:sldId id="490" r:id="rId29"/>
    <p:sldId id="505" r:id="rId30"/>
    <p:sldId id="498" r:id="rId31"/>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4378"/>
    <a:srgbClr val="47882C"/>
    <a:srgbClr val="99FFCC"/>
    <a:srgbClr val="CCCC00"/>
    <a:srgbClr val="EF9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75429" autoAdjust="0"/>
  </p:normalViewPr>
  <p:slideViewPr>
    <p:cSldViewPr>
      <p:cViewPr>
        <p:scale>
          <a:sx n="70" d="100"/>
          <a:sy n="70" d="100"/>
        </p:scale>
        <p:origin x="-2730" y="-3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11964"/>
    </p:cViewPr>
  </p:sorterViewPr>
  <p:notesViewPr>
    <p:cSldViewPr>
      <p:cViewPr varScale="1">
        <p:scale>
          <a:sx n="50" d="100"/>
          <a:sy n="50" d="100"/>
        </p:scale>
        <p:origin x="2892"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arya%20B.%20Surbakti\Documents\kajian%20hbs%202015\MDGs%20UNDP\olah%20MDGs%202015%20goals%203.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60156789611825"/>
          <c:y val="8.6882989183874201E-2"/>
          <c:w val="0.82027351844177465"/>
          <c:h val="0.66420303656733348"/>
        </c:manualLayout>
      </c:layout>
      <c:lineChart>
        <c:grouping val="standard"/>
        <c:varyColors val="0"/>
        <c:ser>
          <c:idx val="0"/>
          <c:order val="0"/>
          <c:tx>
            <c:strRef>
              <c:f>Sheet1!$B$2</c:f>
              <c:strCache>
                <c:ptCount val="1"/>
                <c:pt idx="0">
                  <c:v>SD/MI</c:v>
                </c:pt>
              </c:strCache>
            </c:strRef>
          </c:tx>
          <c:spPr>
            <a:ln w="28575" cap="rnd">
              <a:solidFill>
                <a:srgbClr val="FF0000"/>
              </a:solidFill>
              <a:round/>
            </a:ln>
            <a:effectLst/>
          </c:spPr>
          <c:marker>
            <c:symbol val="circle"/>
            <c:size val="5"/>
            <c:spPr>
              <a:solidFill>
                <a:schemeClr val="accent1"/>
              </a:solidFill>
              <a:ln w="9525">
                <a:solidFill>
                  <a:srgbClr val="FF0000"/>
                </a:solidFill>
              </a:ln>
              <a:effectLst/>
            </c:spPr>
          </c:marker>
          <c:cat>
            <c:numRef>
              <c:f>Sheet1!$A$3:$A$18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Sheet1!$B$3:$B$18</c:f>
              <c:numCache>
                <c:formatCode>0.00</c:formatCode>
                <c:ptCount val="16"/>
                <c:pt idx="0" formatCode="General">
                  <c:v>100.3</c:v>
                </c:pt>
                <c:pt idx="1">
                  <c:v>100.29039333845962</c:v>
                </c:pt>
                <c:pt idx="2">
                  <c:v>100.10771927115229</c:v>
                </c:pt>
                <c:pt idx="3">
                  <c:v>100.12482856927352</c:v>
                </c:pt>
                <c:pt idx="4">
                  <c:v>99.847475704093242</c:v>
                </c:pt>
                <c:pt idx="5">
                  <c:v>99.863239228882847</c:v>
                </c:pt>
                <c:pt idx="6">
                  <c:v>99.422973608707863</c:v>
                </c:pt>
                <c:pt idx="7">
                  <c:v>99.71816879220502</c:v>
                </c:pt>
                <c:pt idx="8">
                  <c:v>99.827628439633699</c:v>
                </c:pt>
                <c:pt idx="9">
                  <c:v>99.731574441689432</c:v>
                </c:pt>
                <c:pt idx="10">
                  <c:v>99.862698966671118</c:v>
                </c:pt>
                <c:pt idx="11">
                  <c:v>98.764895704233993</c:v>
                </c:pt>
                <c:pt idx="12">
                  <c:v>99.832031717811248</c:v>
                </c:pt>
                <c:pt idx="13">
                  <c:v>99.749118193528588</c:v>
                </c:pt>
                <c:pt idx="14">
                  <c:v>99.683661032642249</c:v>
                </c:pt>
                <c:pt idx="15">
                  <c:v>100.33392763054256</c:v>
                </c:pt>
              </c:numCache>
            </c:numRef>
          </c:val>
          <c:smooth val="0"/>
          <c:extLst xmlns:c16r2="http://schemas.microsoft.com/office/drawing/2015/06/chart">
            <c:ext xmlns:c16="http://schemas.microsoft.com/office/drawing/2014/chart" uri="{C3380CC4-5D6E-409C-BE32-E72D297353CC}">
              <c16:uniqueId val="{00000000-32A9-4FB9-BCE9-2BCEB24991AB}"/>
            </c:ext>
          </c:extLst>
        </c:ser>
        <c:ser>
          <c:idx val="1"/>
          <c:order val="1"/>
          <c:tx>
            <c:strRef>
              <c:f>Sheet1!$C$2</c:f>
              <c:strCache>
                <c:ptCount val="1"/>
                <c:pt idx="0">
                  <c:v>SMP/MTs</c:v>
                </c:pt>
              </c:strCache>
            </c:strRef>
          </c:tx>
          <c:spPr>
            <a:ln w="28575" cap="rnd">
              <a:solidFill>
                <a:srgbClr val="0070C0"/>
              </a:solidFill>
              <a:round/>
            </a:ln>
            <a:effectLst/>
          </c:spPr>
          <c:marker>
            <c:symbol val="circle"/>
            <c:size val="5"/>
            <c:spPr>
              <a:solidFill>
                <a:schemeClr val="accent2"/>
              </a:solidFill>
              <a:ln w="9525">
                <a:solidFill>
                  <a:srgbClr val="0070C0"/>
                </a:solidFill>
              </a:ln>
              <a:effectLst/>
            </c:spPr>
          </c:marker>
          <c:cat>
            <c:numRef>
              <c:f>Sheet1!$A$3:$A$18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Sheet1!$C$3:$C$18</c:f>
              <c:numCache>
                <c:formatCode>0.00</c:formatCode>
                <c:ptCount val="16"/>
                <c:pt idx="0" formatCode="General">
                  <c:v>104.2</c:v>
                </c:pt>
                <c:pt idx="1">
                  <c:v>104.84860572967966</c:v>
                </c:pt>
                <c:pt idx="2">
                  <c:v>102.60623125431694</c:v>
                </c:pt>
                <c:pt idx="3">
                  <c:v>102.97492419511414</c:v>
                </c:pt>
                <c:pt idx="4">
                  <c:v>103.42249583313783</c:v>
                </c:pt>
                <c:pt idx="5">
                  <c:v>103.30881964688115</c:v>
                </c:pt>
                <c:pt idx="6">
                  <c:v>99.973348551623047</c:v>
                </c:pt>
                <c:pt idx="7">
                  <c:v>101.95350320139482</c:v>
                </c:pt>
                <c:pt idx="8">
                  <c:v>102.04500928822615</c:v>
                </c:pt>
                <c:pt idx="9">
                  <c:v>102.01700674337151</c:v>
                </c:pt>
                <c:pt idx="10">
                  <c:v>102.01839845953893</c:v>
                </c:pt>
                <c:pt idx="11">
                  <c:v>103.44595131417509</c:v>
                </c:pt>
                <c:pt idx="12">
                  <c:v>103.87159885373021</c:v>
                </c:pt>
                <c:pt idx="13">
                  <c:v>102.95192138774199</c:v>
                </c:pt>
                <c:pt idx="14">
                  <c:v>100.78027870306721</c:v>
                </c:pt>
                <c:pt idx="15">
                  <c:v>104.44680702807132</c:v>
                </c:pt>
              </c:numCache>
            </c:numRef>
          </c:val>
          <c:smooth val="0"/>
          <c:extLst xmlns:c16r2="http://schemas.microsoft.com/office/drawing/2015/06/chart">
            <c:ext xmlns:c16="http://schemas.microsoft.com/office/drawing/2014/chart" uri="{C3380CC4-5D6E-409C-BE32-E72D297353CC}">
              <c16:uniqueId val="{00000001-32A9-4FB9-BCE9-2BCEB24991AB}"/>
            </c:ext>
          </c:extLst>
        </c:ser>
        <c:ser>
          <c:idx val="2"/>
          <c:order val="2"/>
          <c:tx>
            <c:strRef>
              <c:f>Sheet1!$D$2</c:f>
              <c:strCache>
                <c:ptCount val="1"/>
                <c:pt idx="0">
                  <c:v>SMA/SMK/MA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Sheet1!$A$3:$A$18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Sheet1!$D$3:$D$18</c:f>
              <c:numCache>
                <c:formatCode>0.00</c:formatCode>
                <c:ptCount val="16"/>
                <c:pt idx="0" formatCode="General">
                  <c:v>103.7</c:v>
                </c:pt>
                <c:pt idx="1">
                  <c:v>100.09687847445252</c:v>
                </c:pt>
                <c:pt idx="2">
                  <c:v>97.12010068622898</c:v>
                </c:pt>
                <c:pt idx="3">
                  <c:v>100.38279534621357</c:v>
                </c:pt>
                <c:pt idx="4">
                  <c:v>98.681222775054138</c:v>
                </c:pt>
                <c:pt idx="5">
                  <c:v>99.690720786173287</c:v>
                </c:pt>
                <c:pt idx="6">
                  <c:v>99.690720786173287</c:v>
                </c:pt>
                <c:pt idx="7">
                  <c:v>98.83748522115016</c:v>
                </c:pt>
                <c:pt idx="8">
                  <c:v>98.83748522115016</c:v>
                </c:pt>
                <c:pt idx="9">
                  <c:v>96.128621716376642</c:v>
                </c:pt>
                <c:pt idx="10">
                  <c:v>96.043487747322374</c:v>
                </c:pt>
                <c:pt idx="11">
                  <c:v>101.40391081446614</c:v>
                </c:pt>
                <c:pt idx="12">
                  <c:v>99.596491372037079</c:v>
                </c:pt>
                <c:pt idx="13">
                  <c:v>94.806920465374134</c:v>
                </c:pt>
                <c:pt idx="14">
                  <c:v>103.27720048152146</c:v>
                </c:pt>
                <c:pt idx="15">
                  <c:v>103.45484830250909</c:v>
                </c:pt>
              </c:numCache>
            </c:numRef>
          </c:val>
          <c:smooth val="0"/>
          <c:extLst xmlns:c16r2="http://schemas.microsoft.com/office/drawing/2015/06/chart">
            <c:ext xmlns:c16="http://schemas.microsoft.com/office/drawing/2014/chart" uri="{C3380CC4-5D6E-409C-BE32-E72D297353CC}">
              <c16:uniqueId val="{00000002-32A9-4FB9-BCE9-2BCEB24991AB}"/>
            </c:ext>
          </c:extLst>
        </c:ser>
        <c:ser>
          <c:idx val="3"/>
          <c:order val="3"/>
          <c:tx>
            <c:strRef>
              <c:f>Sheet1!$E$2</c:f>
              <c:strCache>
                <c:ptCount val="1"/>
                <c:pt idx="0">
                  <c:v>PT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Sheet1!$A$3:$A$18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Sheet1!$E$3:$E$18</c:f>
              <c:numCache>
                <c:formatCode>0.00</c:formatCode>
                <c:ptCount val="16"/>
                <c:pt idx="0">
                  <c:v>90</c:v>
                </c:pt>
                <c:pt idx="1">
                  <c:v>87.097553383514096</c:v>
                </c:pt>
                <c:pt idx="2">
                  <c:v>92.780914184569909</c:v>
                </c:pt>
                <c:pt idx="3">
                  <c:v>94.873765728888259</c:v>
                </c:pt>
                <c:pt idx="4">
                  <c:v>94.873765728888259</c:v>
                </c:pt>
                <c:pt idx="5">
                  <c:v>99.768242739503279</c:v>
                </c:pt>
                <c:pt idx="6">
                  <c:v>102.49144745981691</c:v>
                </c:pt>
                <c:pt idx="7">
                  <c:v>107.89674195764334</c:v>
                </c:pt>
                <c:pt idx="8">
                  <c:v>107.99493838097234</c:v>
                </c:pt>
                <c:pt idx="9">
                  <c:v>102.94653405720786</c:v>
                </c:pt>
                <c:pt idx="10">
                  <c:v>102.11305044562336</c:v>
                </c:pt>
                <c:pt idx="11">
                  <c:v>97.816102944238821</c:v>
                </c:pt>
                <c:pt idx="12">
                  <c:v>107.34314972545522</c:v>
                </c:pt>
                <c:pt idx="13">
                  <c:v>108.95064982582943</c:v>
                </c:pt>
                <c:pt idx="14">
                  <c:v>112.0141258823158</c:v>
                </c:pt>
                <c:pt idx="15">
                  <c:v>122.14008631441119</c:v>
                </c:pt>
              </c:numCache>
            </c:numRef>
          </c:val>
          <c:smooth val="0"/>
          <c:extLst xmlns:c16r2="http://schemas.microsoft.com/office/drawing/2015/06/chart">
            <c:ext xmlns:c16="http://schemas.microsoft.com/office/drawing/2014/chart" uri="{C3380CC4-5D6E-409C-BE32-E72D297353CC}">
              <c16:uniqueId val="{00000003-32A9-4FB9-BCE9-2BCEB24991AB}"/>
            </c:ext>
          </c:extLst>
        </c:ser>
        <c:dLbls>
          <c:showLegendKey val="0"/>
          <c:showVal val="0"/>
          <c:showCatName val="0"/>
          <c:showSerName val="0"/>
          <c:showPercent val="0"/>
          <c:showBubbleSize val="0"/>
        </c:dLbls>
        <c:marker val="1"/>
        <c:smooth val="0"/>
        <c:axId val="133687936"/>
        <c:axId val="134288512"/>
      </c:lineChart>
      <c:catAx>
        <c:axId val="133687936"/>
        <c:scaling>
          <c:orientation val="minMax"/>
        </c:scaling>
        <c:delete val="0"/>
        <c:axPos val="b"/>
        <c:title>
          <c:tx>
            <c:rich>
              <a:bodyPr rot="0" vert="horz"/>
              <a:lstStyle/>
              <a:p>
                <a:pPr>
                  <a:defRPr/>
                </a:pPr>
                <a:r>
                  <a:rPr lang="en-US"/>
                  <a:t>Tahun</a:t>
                </a:r>
              </a:p>
            </c:rich>
          </c:tx>
          <c:layout>
            <c:manualLayout>
              <c:xMode val="edge"/>
              <c:yMode val="edge"/>
              <c:x val="0.11597230432189243"/>
              <c:y val="0.701700761207574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id-ID"/>
          </a:p>
        </c:txPr>
        <c:crossAx val="134288512"/>
        <c:crosses val="autoZero"/>
        <c:auto val="1"/>
        <c:lblAlgn val="ctr"/>
        <c:lblOffset val="100"/>
        <c:noMultiLvlLbl val="0"/>
      </c:catAx>
      <c:valAx>
        <c:axId val="134288512"/>
        <c:scaling>
          <c:orientation val="minMax"/>
          <c:min val="85"/>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GB" dirty="0"/>
                  <a:t>Ratio of NER for Girls to Boys by </a:t>
                </a:r>
                <a:r>
                  <a:rPr lang="en-GB" dirty="0" smtClean="0"/>
                  <a:t>     Educational </a:t>
                </a:r>
                <a:r>
                  <a:rPr lang="en-GB" dirty="0"/>
                  <a:t>Level</a:t>
                </a:r>
                <a:endParaRPr lang="en-US" dirty="0"/>
              </a:p>
            </c:rich>
          </c:tx>
          <c:layout>
            <c:manualLayout>
              <c:xMode val="edge"/>
              <c:yMode val="edge"/>
              <c:x val="3.0061806544737019E-2"/>
              <c:y val="5.4790382143465349E-2"/>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id-ID"/>
          </a:p>
        </c:txPr>
        <c:crossAx val="1336879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id-ID"/>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Sheet1!$B$23</c:f>
              <c:strCache>
                <c:ptCount val="1"/>
                <c:pt idx="0">
                  <c:v>Kontribusi </c:v>
                </c:pt>
              </c:strCache>
            </c:strRef>
          </c:tx>
          <c:spPr>
            <a:ln w="28575" cap="rnd">
              <a:solidFill>
                <a:schemeClr val="accent1"/>
              </a:solidFill>
              <a:round/>
            </a:ln>
            <a:effectLst/>
          </c:spPr>
          <c:marker>
            <c:symbol val="circle"/>
            <c:size val="5"/>
            <c:spPr>
              <a:solidFill>
                <a:schemeClr val="accent1"/>
              </a:solidFill>
              <a:ln w="9525">
                <a:solidFill>
                  <a:srgbClr val="FF0000"/>
                </a:solidFill>
              </a:ln>
              <a:effectLst/>
            </c:spPr>
          </c:marker>
          <c:dLbls>
            <c:numFmt formatCode="#,##0.00" sourceLinked="0"/>
            <c:spPr>
              <a:noFill/>
              <a:ln>
                <a:noFill/>
              </a:ln>
              <a:effectLst/>
            </c:spPr>
            <c:txPr>
              <a:bodyPr rot="-5400000"/>
              <a:lstStyle/>
              <a:p>
                <a:pPr>
                  <a:defRPr/>
                </a:pPr>
                <a:endParaRPr lang="id-ID"/>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Sheet1!$A$24:$A$39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Sheet1!$B$24:$B$39</c:f>
              <c:numCache>
                <c:formatCode>0.00</c:formatCode>
                <c:ptCount val="16"/>
                <c:pt idx="0" formatCode="General">
                  <c:v>30.979999999999986</c:v>
                </c:pt>
                <c:pt idx="1">
                  <c:v>32.29627173670201</c:v>
                </c:pt>
                <c:pt idx="2">
                  <c:v>31.881600553357909</c:v>
                </c:pt>
                <c:pt idx="3">
                  <c:v>31.676409670922606</c:v>
                </c:pt>
                <c:pt idx="4">
                  <c:v>31.494823386857604</c:v>
                </c:pt>
                <c:pt idx="5">
                  <c:v>32.869643670777194</c:v>
                </c:pt>
                <c:pt idx="6">
                  <c:v>34.171899670176174</c:v>
                </c:pt>
                <c:pt idx="7">
                  <c:v>33.347650470186359</c:v>
                </c:pt>
                <c:pt idx="8">
                  <c:v>35.44104011816183</c:v>
                </c:pt>
                <c:pt idx="9">
                  <c:v>37.084365301652639</c:v>
                </c:pt>
                <c:pt idx="10">
                  <c:v>36.599369561456044</c:v>
                </c:pt>
                <c:pt idx="11">
                  <c:v>36.666785310914463</c:v>
                </c:pt>
                <c:pt idx="12">
                  <c:v>35.765891035518699</c:v>
                </c:pt>
                <c:pt idx="13">
                  <c:v>34.289691140891449</c:v>
                </c:pt>
                <c:pt idx="14">
                  <c:v>35.52840361874798</c:v>
                </c:pt>
                <c:pt idx="15" formatCode="_(* #\ ##,000_);_(* \(#\ ##,000\);_(* &quot;-&quot;_);_(@_)">
                  <c:v>35.767739048130025</c:v>
                </c:pt>
              </c:numCache>
            </c:numRef>
          </c:val>
          <c:smooth val="0"/>
          <c:extLst xmlns:c16r2="http://schemas.microsoft.com/office/drawing/2015/06/chart">
            <c:ext xmlns:c16="http://schemas.microsoft.com/office/drawing/2014/chart" uri="{C3380CC4-5D6E-409C-BE32-E72D297353CC}">
              <c16:uniqueId val="{00000000-DAD9-4982-BEA2-FB5DE2ADFE7F}"/>
            </c:ext>
          </c:extLst>
        </c:ser>
        <c:ser>
          <c:idx val="1"/>
          <c:order val="1"/>
          <c:tx>
            <c:strRef>
              <c:f>Sheet1!$C$2</c:f>
              <c:strCache>
                <c:ptCount val="1"/>
                <c:pt idx="0">
                  <c:v>SMP</c:v>
                </c:pt>
              </c:strCache>
            </c:strRef>
          </c:tx>
          <c:spPr>
            <a:ln w="28575" cap="rnd">
              <a:solidFill>
                <a:schemeClr val="accent2"/>
              </a:solidFill>
              <a:round/>
            </a:ln>
            <a:effectLst/>
          </c:spPr>
          <c:marker>
            <c:symbol val="circle"/>
            <c:size val="5"/>
            <c:spPr>
              <a:solidFill>
                <a:schemeClr val="accent2"/>
              </a:solidFill>
              <a:ln w="9525">
                <a:solidFill>
                  <a:srgbClr val="0070C0"/>
                </a:solidFill>
              </a:ln>
              <a:effectLst/>
            </c:spPr>
          </c:marker>
          <c:cat>
            <c:numRef>
              <c:f>Sheet1!$A$24:$A$39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Sheet1!$C$25:$C$38</c:f>
              <c:numCache>
                <c:formatCode>General</c:formatCode>
                <c:ptCount val="14"/>
              </c:numCache>
            </c:numRef>
          </c:val>
          <c:smooth val="0"/>
          <c:extLst xmlns:c16r2="http://schemas.microsoft.com/office/drawing/2015/06/chart">
            <c:ext xmlns:c16="http://schemas.microsoft.com/office/drawing/2014/chart" uri="{C3380CC4-5D6E-409C-BE32-E72D297353CC}">
              <c16:uniqueId val="{00000001-DAD9-4982-BEA2-FB5DE2ADFE7F}"/>
            </c:ext>
          </c:extLst>
        </c:ser>
        <c:ser>
          <c:idx val="2"/>
          <c:order val="2"/>
          <c:tx>
            <c:strRef>
              <c:f>Sheet1!$D$2</c:f>
              <c:strCache>
                <c:ptCount val="1"/>
                <c:pt idx="0">
                  <c:v>SMA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Sheet1!$A$24:$A$39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Sheet1!$D$25:$D$38</c:f>
              <c:numCache>
                <c:formatCode>General</c:formatCode>
                <c:ptCount val="14"/>
              </c:numCache>
            </c:numRef>
          </c:val>
          <c:smooth val="0"/>
          <c:extLst xmlns:c16r2="http://schemas.microsoft.com/office/drawing/2015/06/chart">
            <c:ext xmlns:c16="http://schemas.microsoft.com/office/drawing/2014/chart" uri="{C3380CC4-5D6E-409C-BE32-E72D297353CC}">
              <c16:uniqueId val="{00000002-DAD9-4982-BEA2-FB5DE2ADFE7F}"/>
            </c:ext>
          </c:extLst>
        </c:ser>
        <c:ser>
          <c:idx val="3"/>
          <c:order val="3"/>
          <c:tx>
            <c:strRef>
              <c:f>Sheet1!$E$2</c:f>
              <c:strCache>
                <c:ptCount val="1"/>
                <c:pt idx="0">
                  <c:v>PT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Sheet1!$A$24:$A$39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Sheet1!$E$25:$E$38</c:f>
              <c:numCache>
                <c:formatCode>General</c:formatCode>
                <c:ptCount val="14"/>
              </c:numCache>
            </c:numRef>
          </c:val>
          <c:smooth val="0"/>
          <c:extLst xmlns:c16r2="http://schemas.microsoft.com/office/drawing/2015/06/chart">
            <c:ext xmlns:c16="http://schemas.microsoft.com/office/drawing/2014/chart" uri="{C3380CC4-5D6E-409C-BE32-E72D297353CC}">
              <c16:uniqueId val="{00000003-DAD9-4982-BEA2-FB5DE2ADFE7F}"/>
            </c:ext>
          </c:extLst>
        </c:ser>
        <c:dLbls>
          <c:showLegendKey val="0"/>
          <c:showVal val="0"/>
          <c:showCatName val="0"/>
          <c:showSerName val="0"/>
          <c:showPercent val="0"/>
          <c:showBubbleSize val="0"/>
        </c:dLbls>
        <c:marker val="1"/>
        <c:smooth val="0"/>
        <c:axId val="146994304"/>
        <c:axId val="146995840"/>
      </c:lineChart>
      <c:catAx>
        <c:axId val="14699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id-ID"/>
          </a:p>
        </c:txPr>
        <c:crossAx val="146995840"/>
        <c:crosses val="autoZero"/>
        <c:auto val="1"/>
        <c:lblAlgn val="ctr"/>
        <c:lblOffset val="100"/>
        <c:noMultiLvlLbl val="0"/>
      </c:catAx>
      <c:valAx>
        <c:axId val="146995840"/>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GB" sz="1800" b="1" i="0" u="none" strike="noStrike" baseline="0" dirty="0">
                    <a:effectLst/>
                  </a:rPr>
                  <a:t>Share of Women </a:t>
                </a:r>
                <a:endParaRPr lang="en-US" dirty="0"/>
              </a:p>
            </c:rich>
          </c:tx>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id-ID"/>
          </a:p>
        </c:txPr>
        <c:crossAx val="1469943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800"/>
      </a:pPr>
      <a:endParaRPr lang="id-ID"/>
    </a:p>
  </c:txPr>
  <c:externalData r:id="rId2">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E62D6-0996-4C55-A9FE-CD5765FF984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2398B3BA-090D-4B58-AE76-9A0151D90103}">
      <dgm:prSet phldrT="[Text]" custT="1"/>
      <dgm:spPr/>
      <dgm:t>
        <a:bodyPr/>
        <a:lstStyle/>
        <a:p>
          <a:pPr marL="287338" indent="-287338">
            <a:buFont typeface="+mj-lt"/>
            <a:buNone/>
          </a:pPr>
          <a:r>
            <a:rPr kumimoji="0" lang="id-ID" sz="2400" b="1" i="0" u="none" strike="noStrike" cap="none" spc="0" normalizeH="0" baseline="0" noProof="0" dirty="0" smtClean="0">
              <a:ln>
                <a:noFill/>
              </a:ln>
              <a:solidFill>
                <a:prstClr val="black"/>
              </a:solidFill>
              <a:effectLst/>
              <a:uLnTx/>
              <a:uFillTx/>
              <a:latin typeface="Calibri"/>
              <a:ea typeface="+mn-ea"/>
              <a:cs typeface="+mn-cs"/>
            </a:rPr>
            <a:t>I. </a:t>
          </a:r>
          <a:r>
            <a:rPr lang="en-GB" sz="2400" b="1" dirty="0" smtClean="0">
              <a:solidFill>
                <a:schemeClr val="tx1"/>
              </a:solidFill>
            </a:rPr>
            <a:t>Review of MDGs implementation in Indonesia in relation to gender </a:t>
          </a:r>
          <a:endParaRPr lang="en-US" sz="2400" b="1" dirty="0">
            <a:solidFill>
              <a:schemeClr val="tx1"/>
            </a:solidFill>
          </a:endParaRPr>
        </a:p>
      </dgm:t>
    </dgm:pt>
    <dgm:pt modelId="{36619A8D-A7C0-48A2-82A2-89B99FDF0E81}" type="parTrans" cxnId="{81A1321B-D163-4780-8E87-0AF55C8FF1D9}">
      <dgm:prSet/>
      <dgm:spPr/>
      <dgm:t>
        <a:bodyPr/>
        <a:lstStyle/>
        <a:p>
          <a:endParaRPr lang="en-US"/>
        </a:p>
      </dgm:t>
    </dgm:pt>
    <dgm:pt modelId="{3C4D2CA4-1A21-42E1-BA38-3697A615A049}" type="sibTrans" cxnId="{81A1321B-D163-4780-8E87-0AF55C8FF1D9}">
      <dgm:prSet/>
      <dgm:spPr/>
      <dgm:t>
        <a:bodyPr/>
        <a:lstStyle/>
        <a:p>
          <a:endParaRPr lang="en-US"/>
        </a:p>
      </dgm:t>
    </dgm:pt>
    <dgm:pt modelId="{B2D82A44-F4BE-46C8-810D-BB25B5E5942B}">
      <dgm:prSet custT="1"/>
      <dgm:spPr/>
      <dgm:t>
        <a:bodyPr/>
        <a:lstStyle/>
        <a:p>
          <a:pPr marL="692150" indent="-287338">
            <a:tabLst/>
          </a:pPr>
          <a:r>
            <a:rPr lang="en-US" sz="2400" b="1" dirty="0">
              <a:solidFill>
                <a:schemeClr val="tx1"/>
              </a:solidFill>
            </a:rPr>
            <a:t>2. Achievement of </a:t>
          </a:r>
          <a:r>
            <a:rPr lang="en-US" sz="2400" b="1" dirty="0" smtClean="0">
              <a:solidFill>
                <a:schemeClr val="tx1"/>
              </a:solidFill>
            </a:rPr>
            <a:t>MDG </a:t>
          </a:r>
          <a:r>
            <a:rPr lang="en-US" sz="2400" b="1" dirty="0" smtClean="0">
              <a:solidFill>
                <a:schemeClr val="tx1"/>
              </a:solidFill>
            </a:rPr>
            <a:t>indicators</a:t>
          </a:r>
          <a:endParaRPr lang="en-US" sz="2400" b="1" dirty="0">
            <a:solidFill>
              <a:schemeClr val="tx1"/>
            </a:solidFill>
          </a:endParaRPr>
        </a:p>
      </dgm:t>
    </dgm:pt>
    <dgm:pt modelId="{F2AA2AD4-E986-49EC-952B-5DEFD328E8E4}" type="parTrans" cxnId="{6B27EB1A-8449-4594-BF1D-CA32C6465DB1}">
      <dgm:prSet/>
      <dgm:spPr/>
      <dgm:t>
        <a:bodyPr/>
        <a:lstStyle/>
        <a:p>
          <a:endParaRPr lang="en-US"/>
        </a:p>
      </dgm:t>
    </dgm:pt>
    <dgm:pt modelId="{556074D8-352E-4C04-A153-2B4CC0AD6FF9}" type="sibTrans" cxnId="{6B27EB1A-8449-4594-BF1D-CA32C6465DB1}">
      <dgm:prSet/>
      <dgm:spPr/>
      <dgm:t>
        <a:bodyPr/>
        <a:lstStyle/>
        <a:p>
          <a:endParaRPr lang="en-US"/>
        </a:p>
      </dgm:t>
    </dgm:pt>
    <dgm:pt modelId="{1ACD65F2-D5AD-40F1-B22C-D3EFCABF20FB}">
      <dgm:prSet custT="1"/>
      <dgm:spPr/>
      <dgm:t>
        <a:bodyPr/>
        <a:lstStyle/>
        <a:p>
          <a:pPr marL="692150" indent="-287338"/>
          <a:r>
            <a:rPr lang="en-US" sz="2400" b="1" dirty="0">
              <a:solidFill>
                <a:schemeClr val="tx1"/>
              </a:solidFill>
            </a:rPr>
            <a:t>3. </a:t>
          </a:r>
          <a:r>
            <a:rPr lang="en-US" sz="2400" b="1" dirty="0" smtClean="0">
              <a:solidFill>
                <a:schemeClr val="tx1"/>
              </a:solidFill>
            </a:rPr>
            <a:t>Example </a:t>
          </a:r>
          <a:r>
            <a:rPr lang="en-US" sz="2400" b="1" dirty="0" smtClean="0">
              <a:solidFill>
                <a:schemeClr val="tx1"/>
              </a:solidFill>
            </a:rPr>
            <a:t>of good </a:t>
          </a:r>
          <a:r>
            <a:rPr lang="en-US" sz="2400" b="1" dirty="0" smtClean="0">
              <a:solidFill>
                <a:schemeClr val="tx1"/>
              </a:solidFill>
            </a:rPr>
            <a:t>practice</a:t>
          </a:r>
          <a:r>
            <a:rPr lang="id-ID" sz="2400" b="1" dirty="0" smtClean="0">
              <a:solidFill>
                <a:schemeClr val="tx1"/>
              </a:solidFill>
            </a:rPr>
            <a:t>s</a:t>
          </a:r>
          <a:endParaRPr lang="en-US" sz="2400" b="1" dirty="0">
            <a:solidFill>
              <a:schemeClr val="tx1"/>
            </a:solidFill>
          </a:endParaRPr>
        </a:p>
      </dgm:t>
    </dgm:pt>
    <dgm:pt modelId="{B442E602-8253-4AC3-9990-6610F28A9FB3}" type="parTrans" cxnId="{1D956F83-3B1B-4ECB-9921-72E71D4BA3D0}">
      <dgm:prSet/>
      <dgm:spPr/>
      <dgm:t>
        <a:bodyPr/>
        <a:lstStyle/>
        <a:p>
          <a:endParaRPr lang="en-US"/>
        </a:p>
      </dgm:t>
    </dgm:pt>
    <dgm:pt modelId="{718B320A-C286-46E6-B426-2C0BE45EEB52}" type="sibTrans" cxnId="{1D956F83-3B1B-4ECB-9921-72E71D4BA3D0}">
      <dgm:prSet/>
      <dgm:spPr/>
      <dgm:t>
        <a:bodyPr/>
        <a:lstStyle/>
        <a:p>
          <a:endParaRPr lang="en-US"/>
        </a:p>
      </dgm:t>
    </dgm:pt>
    <dgm:pt modelId="{4E9CCE8F-EA30-45BE-97B6-9088BFCBCD27}">
      <dgm:prSet custT="1"/>
      <dgm:spPr/>
      <dgm:t>
        <a:bodyPr/>
        <a:lstStyle/>
        <a:p>
          <a:pPr marL="692150" indent="-287338"/>
          <a:r>
            <a:rPr lang="en-US" sz="2400" b="1" dirty="0">
              <a:solidFill>
                <a:schemeClr val="tx1"/>
              </a:solidFill>
            </a:rPr>
            <a:t>4. Key </a:t>
          </a:r>
          <a:r>
            <a:rPr lang="en-US" sz="2400" b="1" dirty="0" smtClean="0">
              <a:solidFill>
                <a:schemeClr val="tx1"/>
              </a:solidFill>
            </a:rPr>
            <a:t>gaps </a:t>
          </a:r>
          <a:r>
            <a:rPr lang="en-US" sz="2400" b="1" dirty="0">
              <a:solidFill>
                <a:schemeClr val="tx1"/>
              </a:solidFill>
            </a:rPr>
            <a:t>and </a:t>
          </a:r>
          <a:r>
            <a:rPr lang="en-US" sz="2400" b="1" dirty="0" smtClean="0">
              <a:solidFill>
                <a:schemeClr val="tx1"/>
              </a:solidFill>
            </a:rPr>
            <a:t>challenges</a:t>
          </a:r>
          <a:endParaRPr lang="en-GB" sz="2400" b="1" dirty="0">
            <a:solidFill>
              <a:schemeClr val="tx1"/>
            </a:solidFill>
          </a:endParaRPr>
        </a:p>
      </dgm:t>
    </dgm:pt>
    <dgm:pt modelId="{C25ECCE4-E7C4-4271-99AD-22D4CB69FFB0}" type="parTrans" cxnId="{330C81B7-2058-4BAA-A83A-5E27FB01041E}">
      <dgm:prSet/>
      <dgm:spPr/>
      <dgm:t>
        <a:bodyPr/>
        <a:lstStyle/>
        <a:p>
          <a:endParaRPr lang="en-US"/>
        </a:p>
      </dgm:t>
    </dgm:pt>
    <dgm:pt modelId="{AEB80B64-CE27-4856-8E5C-3A0D63B11419}" type="sibTrans" cxnId="{330C81B7-2058-4BAA-A83A-5E27FB01041E}">
      <dgm:prSet/>
      <dgm:spPr/>
      <dgm:t>
        <a:bodyPr/>
        <a:lstStyle/>
        <a:p>
          <a:endParaRPr lang="en-US"/>
        </a:p>
      </dgm:t>
    </dgm:pt>
    <dgm:pt modelId="{DCEC5682-721D-47DC-A91F-70EDDDABD537}">
      <dgm:prSet custT="1"/>
      <dgm:spPr/>
      <dgm:t>
        <a:bodyPr/>
        <a:lstStyle/>
        <a:p>
          <a:pPr marL="341313" indent="-341313"/>
          <a:r>
            <a:rPr lang="id-ID" sz="2400" b="1" dirty="0" smtClean="0">
              <a:solidFill>
                <a:schemeClr val="tx1"/>
              </a:solidFill>
            </a:rPr>
            <a:t>II</a:t>
          </a:r>
          <a:r>
            <a:rPr lang="en-GB" sz="2400" b="1" dirty="0" smtClean="0">
              <a:solidFill>
                <a:schemeClr val="tx1"/>
              </a:solidFill>
            </a:rPr>
            <a:t>. </a:t>
          </a:r>
          <a:r>
            <a:rPr lang="en-US" sz="2400" b="1" dirty="0" smtClean="0">
              <a:solidFill>
                <a:schemeClr val="tx1"/>
              </a:solidFill>
            </a:rPr>
            <a:t>Efforts to implement the SDGs in Indonesia </a:t>
          </a:r>
          <a:r>
            <a:rPr lang="id-ID" sz="2400" b="1" dirty="0" smtClean="0">
              <a:solidFill>
                <a:schemeClr val="tx1"/>
              </a:solidFill>
            </a:rPr>
            <a:t>in </a:t>
          </a:r>
          <a:r>
            <a:rPr lang="en-GB" sz="2400" b="1" dirty="0" err="1" smtClean="0">
              <a:solidFill>
                <a:schemeClr val="tx1"/>
              </a:solidFill>
            </a:rPr>
            <a:t>relat</a:t>
          </a:r>
          <a:r>
            <a:rPr lang="id-ID" sz="2400" b="1" dirty="0" smtClean="0">
              <a:solidFill>
                <a:schemeClr val="tx1"/>
              </a:solidFill>
            </a:rPr>
            <a:t>ion</a:t>
          </a:r>
          <a:r>
            <a:rPr lang="en-GB" sz="2400" b="1" dirty="0" smtClean="0">
              <a:solidFill>
                <a:schemeClr val="tx1"/>
              </a:solidFill>
            </a:rPr>
            <a:t> </a:t>
          </a:r>
          <a:r>
            <a:rPr lang="en-GB" sz="2400" b="1" dirty="0" smtClean="0">
              <a:solidFill>
                <a:schemeClr val="tx1"/>
              </a:solidFill>
            </a:rPr>
            <a:t>to </a:t>
          </a:r>
          <a:r>
            <a:rPr lang="id-ID" sz="2400" b="1" dirty="0" smtClean="0">
              <a:solidFill>
                <a:schemeClr val="tx1"/>
              </a:solidFill>
            </a:rPr>
            <a:t>g</a:t>
          </a:r>
          <a:r>
            <a:rPr lang="en-GB" sz="2400" b="1" dirty="0" smtClean="0">
              <a:solidFill>
                <a:schemeClr val="tx1"/>
              </a:solidFill>
            </a:rPr>
            <a:t>ender </a:t>
          </a:r>
          <a:endParaRPr lang="en-GB" sz="2400" b="1" dirty="0">
            <a:solidFill>
              <a:schemeClr val="tx1"/>
            </a:solidFill>
          </a:endParaRPr>
        </a:p>
      </dgm:t>
    </dgm:pt>
    <dgm:pt modelId="{F2AE19BA-C53B-4BE3-A06C-36A1D0C9BF75}" type="parTrans" cxnId="{2D5FC763-903B-4D88-9B78-E8BE1B2B1F66}">
      <dgm:prSet/>
      <dgm:spPr/>
      <dgm:t>
        <a:bodyPr/>
        <a:lstStyle/>
        <a:p>
          <a:endParaRPr lang="en-US"/>
        </a:p>
      </dgm:t>
    </dgm:pt>
    <dgm:pt modelId="{3DFA8C92-66C6-4914-8AD5-6AE3A78CB634}" type="sibTrans" cxnId="{2D5FC763-903B-4D88-9B78-E8BE1B2B1F66}">
      <dgm:prSet/>
      <dgm:spPr/>
      <dgm:t>
        <a:bodyPr/>
        <a:lstStyle/>
        <a:p>
          <a:endParaRPr lang="en-US"/>
        </a:p>
      </dgm:t>
    </dgm:pt>
    <dgm:pt modelId="{36D97CB1-BFB0-4A66-A22C-EE1900624C25}">
      <dgm:prSet phldrT="[Text]" custT="1"/>
      <dgm:spPr/>
      <dgm:t>
        <a:bodyPr/>
        <a:lstStyle/>
        <a:p>
          <a:pPr marL="692150" indent="-339725">
            <a:buFont typeface="+mj-lt"/>
            <a:buAutoNum type="arabicPeriod"/>
          </a:pPr>
          <a:r>
            <a:rPr lang="en-GB" sz="2400" b="1" dirty="0" smtClean="0">
              <a:solidFill>
                <a:schemeClr val="tx1"/>
              </a:solidFill>
            </a:rPr>
            <a:t>MDG indicators related </a:t>
          </a:r>
          <a:r>
            <a:rPr lang="en-GB" sz="2400" b="1" dirty="0">
              <a:solidFill>
                <a:schemeClr val="tx1"/>
              </a:solidFill>
            </a:rPr>
            <a:t>to </a:t>
          </a:r>
          <a:r>
            <a:rPr lang="en-GB" sz="2400" b="1" dirty="0" smtClean="0">
              <a:solidFill>
                <a:schemeClr val="tx1"/>
              </a:solidFill>
            </a:rPr>
            <a:t>gender</a:t>
          </a:r>
          <a:r>
            <a:rPr lang="id-ID" sz="2400" b="1" dirty="0" smtClean="0">
              <a:solidFill>
                <a:schemeClr val="tx1"/>
              </a:solidFill>
            </a:rPr>
            <a:t> equality</a:t>
          </a:r>
          <a:r>
            <a:rPr lang="en-GB" sz="2400" b="1" dirty="0" smtClean="0">
              <a:solidFill>
                <a:schemeClr val="tx1"/>
              </a:solidFill>
            </a:rPr>
            <a:t> </a:t>
          </a:r>
          <a:r>
            <a:rPr lang="en-GB" sz="2400" b="1" dirty="0">
              <a:solidFill>
                <a:schemeClr val="tx1"/>
              </a:solidFill>
            </a:rPr>
            <a:t>in Indonesia</a:t>
          </a:r>
          <a:endParaRPr lang="en-US" sz="2400" b="1" dirty="0">
            <a:solidFill>
              <a:schemeClr val="tx1"/>
            </a:solidFill>
          </a:endParaRPr>
        </a:p>
      </dgm:t>
    </dgm:pt>
    <dgm:pt modelId="{434FA64F-6C84-4E0E-9FB0-214275797377}" type="parTrans" cxnId="{D0AE4809-2906-482A-A3A4-754C0381A56D}">
      <dgm:prSet/>
      <dgm:spPr/>
      <dgm:t>
        <a:bodyPr/>
        <a:lstStyle/>
        <a:p>
          <a:endParaRPr lang="en-US"/>
        </a:p>
      </dgm:t>
    </dgm:pt>
    <dgm:pt modelId="{915FD1C1-3AC9-4DF2-9D1D-810C908FC70D}" type="sibTrans" cxnId="{D0AE4809-2906-482A-A3A4-754C0381A56D}">
      <dgm:prSet/>
      <dgm:spPr/>
      <dgm:t>
        <a:bodyPr/>
        <a:lstStyle/>
        <a:p>
          <a:endParaRPr lang="en-US"/>
        </a:p>
      </dgm:t>
    </dgm:pt>
    <dgm:pt modelId="{856EF1D3-FF12-44AE-881F-3818622CA8F9}" type="pres">
      <dgm:prSet presAssocID="{CD0E62D6-0996-4C55-A9FE-CD5765FF9848}" presName="linear" presStyleCnt="0">
        <dgm:presLayoutVars>
          <dgm:dir/>
          <dgm:animLvl val="lvl"/>
          <dgm:resizeHandles val="exact"/>
        </dgm:presLayoutVars>
      </dgm:prSet>
      <dgm:spPr/>
      <dgm:t>
        <a:bodyPr/>
        <a:lstStyle/>
        <a:p>
          <a:endParaRPr lang="en-US"/>
        </a:p>
      </dgm:t>
    </dgm:pt>
    <dgm:pt modelId="{BDA6ECC7-5BDF-4811-BB48-63183CA09CA4}" type="pres">
      <dgm:prSet presAssocID="{2398B3BA-090D-4B58-AE76-9A0151D90103}" presName="parentLin" presStyleCnt="0"/>
      <dgm:spPr/>
    </dgm:pt>
    <dgm:pt modelId="{CF77A23B-5D0A-449C-908B-D454A3E999BA}" type="pres">
      <dgm:prSet presAssocID="{2398B3BA-090D-4B58-AE76-9A0151D90103}" presName="parentLeftMargin" presStyleLbl="node1" presStyleIdx="0" presStyleCnt="6"/>
      <dgm:spPr/>
      <dgm:t>
        <a:bodyPr/>
        <a:lstStyle/>
        <a:p>
          <a:endParaRPr lang="en-US"/>
        </a:p>
      </dgm:t>
    </dgm:pt>
    <dgm:pt modelId="{B165390C-3993-461D-ACF7-51ECF128B766}" type="pres">
      <dgm:prSet presAssocID="{2398B3BA-090D-4B58-AE76-9A0151D90103}" presName="parentText" presStyleLbl="node1" presStyleIdx="0" presStyleCnt="6" custScaleX="126336" custScaleY="147347">
        <dgm:presLayoutVars>
          <dgm:chMax val="0"/>
          <dgm:bulletEnabled val="1"/>
        </dgm:presLayoutVars>
      </dgm:prSet>
      <dgm:spPr/>
      <dgm:t>
        <a:bodyPr/>
        <a:lstStyle/>
        <a:p>
          <a:endParaRPr lang="en-US"/>
        </a:p>
      </dgm:t>
    </dgm:pt>
    <dgm:pt modelId="{F07005E7-4A09-4FE0-82E0-0EB7A4989D66}" type="pres">
      <dgm:prSet presAssocID="{2398B3BA-090D-4B58-AE76-9A0151D90103}" presName="negativeSpace" presStyleCnt="0"/>
      <dgm:spPr/>
    </dgm:pt>
    <dgm:pt modelId="{3393385E-76B5-4494-8281-EE5E3A748DFB}" type="pres">
      <dgm:prSet presAssocID="{2398B3BA-090D-4B58-AE76-9A0151D90103}" presName="childText" presStyleLbl="conFgAcc1" presStyleIdx="0" presStyleCnt="6">
        <dgm:presLayoutVars>
          <dgm:bulletEnabled val="1"/>
        </dgm:presLayoutVars>
      </dgm:prSet>
      <dgm:spPr/>
    </dgm:pt>
    <dgm:pt modelId="{1A334284-1B61-4B69-AB33-06F90BE79D8C}" type="pres">
      <dgm:prSet presAssocID="{3C4D2CA4-1A21-42E1-BA38-3697A615A049}" presName="spaceBetweenRectangles" presStyleCnt="0"/>
      <dgm:spPr/>
    </dgm:pt>
    <dgm:pt modelId="{F1793701-2E29-4977-8E10-D4AF04B8B191}" type="pres">
      <dgm:prSet presAssocID="{36D97CB1-BFB0-4A66-A22C-EE1900624C25}" presName="parentLin" presStyleCnt="0"/>
      <dgm:spPr/>
    </dgm:pt>
    <dgm:pt modelId="{BDF2ACEB-136F-47FA-BC94-687FB93E813B}" type="pres">
      <dgm:prSet presAssocID="{36D97CB1-BFB0-4A66-A22C-EE1900624C25}" presName="parentLeftMargin" presStyleLbl="node1" presStyleIdx="0" presStyleCnt="6"/>
      <dgm:spPr/>
      <dgm:t>
        <a:bodyPr/>
        <a:lstStyle/>
        <a:p>
          <a:endParaRPr lang="en-US"/>
        </a:p>
      </dgm:t>
    </dgm:pt>
    <dgm:pt modelId="{C42CCD8E-2FF7-40FA-8CA5-728755198E19}" type="pres">
      <dgm:prSet presAssocID="{36D97CB1-BFB0-4A66-A22C-EE1900624C25}" presName="parentText" presStyleLbl="node1" presStyleIdx="1" presStyleCnt="6" custScaleX="126525" custScaleY="142343">
        <dgm:presLayoutVars>
          <dgm:chMax val="0"/>
          <dgm:bulletEnabled val="1"/>
        </dgm:presLayoutVars>
      </dgm:prSet>
      <dgm:spPr/>
      <dgm:t>
        <a:bodyPr/>
        <a:lstStyle/>
        <a:p>
          <a:endParaRPr lang="en-US"/>
        </a:p>
      </dgm:t>
    </dgm:pt>
    <dgm:pt modelId="{9D9176DC-64DD-44F5-93FF-B91668D16AB4}" type="pres">
      <dgm:prSet presAssocID="{36D97CB1-BFB0-4A66-A22C-EE1900624C25}" presName="negativeSpace" presStyleCnt="0"/>
      <dgm:spPr/>
    </dgm:pt>
    <dgm:pt modelId="{F5C0D9E8-82CF-4F22-BA9F-42E7ECADF6A5}" type="pres">
      <dgm:prSet presAssocID="{36D97CB1-BFB0-4A66-A22C-EE1900624C25}" presName="childText" presStyleLbl="conFgAcc1" presStyleIdx="1" presStyleCnt="6">
        <dgm:presLayoutVars>
          <dgm:bulletEnabled val="1"/>
        </dgm:presLayoutVars>
      </dgm:prSet>
      <dgm:spPr/>
    </dgm:pt>
    <dgm:pt modelId="{FD93B457-1674-45C4-AC53-0E4B9F71D9D7}" type="pres">
      <dgm:prSet presAssocID="{915FD1C1-3AC9-4DF2-9D1D-810C908FC70D}" presName="spaceBetweenRectangles" presStyleCnt="0"/>
      <dgm:spPr/>
    </dgm:pt>
    <dgm:pt modelId="{58F711C0-0372-47FB-B279-13D05D99C254}" type="pres">
      <dgm:prSet presAssocID="{B2D82A44-F4BE-46C8-810D-BB25B5E5942B}" presName="parentLin" presStyleCnt="0"/>
      <dgm:spPr/>
    </dgm:pt>
    <dgm:pt modelId="{34431808-A749-4CEE-8683-37B52E872D5A}" type="pres">
      <dgm:prSet presAssocID="{B2D82A44-F4BE-46C8-810D-BB25B5E5942B}" presName="parentLeftMargin" presStyleLbl="node1" presStyleIdx="1" presStyleCnt="6"/>
      <dgm:spPr/>
      <dgm:t>
        <a:bodyPr/>
        <a:lstStyle/>
        <a:p>
          <a:endParaRPr lang="en-US"/>
        </a:p>
      </dgm:t>
    </dgm:pt>
    <dgm:pt modelId="{0D53D4E6-7158-4A44-A5F7-AA31A829C2C4}" type="pres">
      <dgm:prSet presAssocID="{B2D82A44-F4BE-46C8-810D-BB25B5E5942B}" presName="parentText" presStyleLbl="node1" presStyleIdx="2" presStyleCnt="6" custScaleX="126336">
        <dgm:presLayoutVars>
          <dgm:chMax val="0"/>
          <dgm:bulletEnabled val="1"/>
        </dgm:presLayoutVars>
      </dgm:prSet>
      <dgm:spPr/>
      <dgm:t>
        <a:bodyPr/>
        <a:lstStyle/>
        <a:p>
          <a:endParaRPr lang="en-US"/>
        </a:p>
      </dgm:t>
    </dgm:pt>
    <dgm:pt modelId="{F2533331-F13B-4612-8F3D-62071612A219}" type="pres">
      <dgm:prSet presAssocID="{B2D82A44-F4BE-46C8-810D-BB25B5E5942B}" presName="negativeSpace" presStyleCnt="0"/>
      <dgm:spPr/>
    </dgm:pt>
    <dgm:pt modelId="{CCBAFC35-4A4D-458A-97F4-366084D5C425}" type="pres">
      <dgm:prSet presAssocID="{B2D82A44-F4BE-46C8-810D-BB25B5E5942B}" presName="childText" presStyleLbl="conFgAcc1" presStyleIdx="2" presStyleCnt="6">
        <dgm:presLayoutVars>
          <dgm:bulletEnabled val="1"/>
        </dgm:presLayoutVars>
      </dgm:prSet>
      <dgm:spPr/>
    </dgm:pt>
    <dgm:pt modelId="{CF40A4E3-77EF-4957-999B-63CFC1AD321F}" type="pres">
      <dgm:prSet presAssocID="{556074D8-352E-4C04-A153-2B4CC0AD6FF9}" presName="spaceBetweenRectangles" presStyleCnt="0"/>
      <dgm:spPr/>
    </dgm:pt>
    <dgm:pt modelId="{66BCB560-D8E4-4D17-A046-2CDA0F301DCD}" type="pres">
      <dgm:prSet presAssocID="{1ACD65F2-D5AD-40F1-B22C-D3EFCABF20FB}" presName="parentLin" presStyleCnt="0"/>
      <dgm:spPr/>
    </dgm:pt>
    <dgm:pt modelId="{951AB34E-82BA-4752-A176-DB6A7DB0BE12}" type="pres">
      <dgm:prSet presAssocID="{1ACD65F2-D5AD-40F1-B22C-D3EFCABF20FB}" presName="parentLeftMargin" presStyleLbl="node1" presStyleIdx="2" presStyleCnt="6"/>
      <dgm:spPr/>
      <dgm:t>
        <a:bodyPr/>
        <a:lstStyle/>
        <a:p>
          <a:endParaRPr lang="en-US"/>
        </a:p>
      </dgm:t>
    </dgm:pt>
    <dgm:pt modelId="{19B1FC83-F712-43FB-A50C-AC8502005777}" type="pres">
      <dgm:prSet presAssocID="{1ACD65F2-D5AD-40F1-B22C-D3EFCABF20FB}" presName="parentText" presStyleLbl="node1" presStyleIdx="3" presStyleCnt="6" custScaleX="126336">
        <dgm:presLayoutVars>
          <dgm:chMax val="0"/>
          <dgm:bulletEnabled val="1"/>
        </dgm:presLayoutVars>
      </dgm:prSet>
      <dgm:spPr/>
      <dgm:t>
        <a:bodyPr/>
        <a:lstStyle/>
        <a:p>
          <a:endParaRPr lang="en-US"/>
        </a:p>
      </dgm:t>
    </dgm:pt>
    <dgm:pt modelId="{74DDBB9E-A2D7-4E95-9BCB-109ADD62A4CC}" type="pres">
      <dgm:prSet presAssocID="{1ACD65F2-D5AD-40F1-B22C-D3EFCABF20FB}" presName="negativeSpace" presStyleCnt="0"/>
      <dgm:spPr/>
    </dgm:pt>
    <dgm:pt modelId="{36830CDB-AF49-49E3-929D-464ED39496F5}" type="pres">
      <dgm:prSet presAssocID="{1ACD65F2-D5AD-40F1-B22C-D3EFCABF20FB}" presName="childText" presStyleLbl="conFgAcc1" presStyleIdx="3" presStyleCnt="6">
        <dgm:presLayoutVars>
          <dgm:bulletEnabled val="1"/>
        </dgm:presLayoutVars>
      </dgm:prSet>
      <dgm:spPr/>
    </dgm:pt>
    <dgm:pt modelId="{514A3F05-C720-4766-9E2D-33F03A802815}" type="pres">
      <dgm:prSet presAssocID="{718B320A-C286-46E6-B426-2C0BE45EEB52}" presName="spaceBetweenRectangles" presStyleCnt="0"/>
      <dgm:spPr/>
    </dgm:pt>
    <dgm:pt modelId="{20946841-DB98-42B3-A36B-03F8C7EC6D99}" type="pres">
      <dgm:prSet presAssocID="{4E9CCE8F-EA30-45BE-97B6-9088BFCBCD27}" presName="parentLin" presStyleCnt="0"/>
      <dgm:spPr/>
    </dgm:pt>
    <dgm:pt modelId="{E461B19D-26BC-4F36-8A96-F1D91C20DDEC}" type="pres">
      <dgm:prSet presAssocID="{4E9CCE8F-EA30-45BE-97B6-9088BFCBCD27}" presName="parentLeftMargin" presStyleLbl="node1" presStyleIdx="3" presStyleCnt="6"/>
      <dgm:spPr/>
      <dgm:t>
        <a:bodyPr/>
        <a:lstStyle/>
        <a:p>
          <a:endParaRPr lang="en-US"/>
        </a:p>
      </dgm:t>
    </dgm:pt>
    <dgm:pt modelId="{F69A7685-D48B-4B07-B852-36D815A28E30}" type="pres">
      <dgm:prSet presAssocID="{4E9CCE8F-EA30-45BE-97B6-9088BFCBCD27}" presName="parentText" presStyleLbl="node1" presStyleIdx="4" presStyleCnt="6" custScaleX="126336">
        <dgm:presLayoutVars>
          <dgm:chMax val="0"/>
          <dgm:bulletEnabled val="1"/>
        </dgm:presLayoutVars>
      </dgm:prSet>
      <dgm:spPr/>
      <dgm:t>
        <a:bodyPr/>
        <a:lstStyle/>
        <a:p>
          <a:endParaRPr lang="en-US"/>
        </a:p>
      </dgm:t>
    </dgm:pt>
    <dgm:pt modelId="{2C59541D-02B1-4A20-BCB6-98022156362F}" type="pres">
      <dgm:prSet presAssocID="{4E9CCE8F-EA30-45BE-97B6-9088BFCBCD27}" presName="negativeSpace" presStyleCnt="0"/>
      <dgm:spPr/>
    </dgm:pt>
    <dgm:pt modelId="{011EC277-B440-4589-BF3D-AB85F2B4C80C}" type="pres">
      <dgm:prSet presAssocID="{4E9CCE8F-EA30-45BE-97B6-9088BFCBCD27}" presName="childText" presStyleLbl="conFgAcc1" presStyleIdx="4" presStyleCnt="6">
        <dgm:presLayoutVars>
          <dgm:bulletEnabled val="1"/>
        </dgm:presLayoutVars>
      </dgm:prSet>
      <dgm:spPr/>
    </dgm:pt>
    <dgm:pt modelId="{66C5236F-F46F-4004-8FF2-C6F9A50DF2D9}" type="pres">
      <dgm:prSet presAssocID="{AEB80B64-CE27-4856-8E5C-3A0D63B11419}" presName="spaceBetweenRectangles" presStyleCnt="0"/>
      <dgm:spPr/>
    </dgm:pt>
    <dgm:pt modelId="{B5971931-44E3-4256-9D99-BECF7113FB80}" type="pres">
      <dgm:prSet presAssocID="{DCEC5682-721D-47DC-A91F-70EDDDABD537}" presName="parentLin" presStyleCnt="0"/>
      <dgm:spPr/>
    </dgm:pt>
    <dgm:pt modelId="{D5F2C51F-6218-485D-A9D1-BD29032DF69D}" type="pres">
      <dgm:prSet presAssocID="{DCEC5682-721D-47DC-A91F-70EDDDABD537}" presName="parentLeftMargin" presStyleLbl="node1" presStyleIdx="4" presStyleCnt="6"/>
      <dgm:spPr/>
      <dgm:t>
        <a:bodyPr/>
        <a:lstStyle/>
        <a:p>
          <a:endParaRPr lang="en-US"/>
        </a:p>
      </dgm:t>
    </dgm:pt>
    <dgm:pt modelId="{A9F3AF7E-183F-41A3-9CBF-F8AF48DC678C}" type="pres">
      <dgm:prSet presAssocID="{DCEC5682-721D-47DC-A91F-70EDDDABD537}" presName="parentText" presStyleLbl="node1" presStyleIdx="5" presStyleCnt="6" custScaleX="126525" custScaleY="137522">
        <dgm:presLayoutVars>
          <dgm:chMax val="0"/>
          <dgm:bulletEnabled val="1"/>
        </dgm:presLayoutVars>
      </dgm:prSet>
      <dgm:spPr/>
      <dgm:t>
        <a:bodyPr/>
        <a:lstStyle/>
        <a:p>
          <a:endParaRPr lang="en-US"/>
        </a:p>
      </dgm:t>
    </dgm:pt>
    <dgm:pt modelId="{2E6AEC4D-28D0-4F3B-BE18-06EAF1DD0AA9}" type="pres">
      <dgm:prSet presAssocID="{DCEC5682-721D-47DC-A91F-70EDDDABD537}" presName="negativeSpace" presStyleCnt="0"/>
      <dgm:spPr/>
    </dgm:pt>
    <dgm:pt modelId="{97363E8B-49F7-4F25-97F1-8A318A0AB793}" type="pres">
      <dgm:prSet presAssocID="{DCEC5682-721D-47DC-A91F-70EDDDABD537}" presName="childText" presStyleLbl="conFgAcc1" presStyleIdx="5" presStyleCnt="6">
        <dgm:presLayoutVars>
          <dgm:bulletEnabled val="1"/>
        </dgm:presLayoutVars>
      </dgm:prSet>
      <dgm:spPr/>
    </dgm:pt>
  </dgm:ptLst>
  <dgm:cxnLst>
    <dgm:cxn modelId="{D0AE4809-2906-482A-A3A4-754C0381A56D}" srcId="{CD0E62D6-0996-4C55-A9FE-CD5765FF9848}" destId="{36D97CB1-BFB0-4A66-A22C-EE1900624C25}" srcOrd="1" destOrd="0" parTransId="{434FA64F-6C84-4E0E-9FB0-214275797377}" sibTransId="{915FD1C1-3AC9-4DF2-9D1D-810C908FC70D}"/>
    <dgm:cxn modelId="{5ADDC278-89E2-468D-983A-9822F4BAC74D}" type="presOf" srcId="{4E9CCE8F-EA30-45BE-97B6-9088BFCBCD27}" destId="{F69A7685-D48B-4B07-B852-36D815A28E30}" srcOrd="1" destOrd="0" presId="urn:microsoft.com/office/officeart/2005/8/layout/list1"/>
    <dgm:cxn modelId="{1D956F83-3B1B-4ECB-9921-72E71D4BA3D0}" srcId="{CD0E62D6-0996-4C55-A9FE-CD5765FF9848}" destId="{1ACD65F2-D5AD-40F1-B22C-D3EFCABF20FB}" srcOrd="3" destOrd="0" parTransId="{B442E602-8253-4AC3-9990-6610F28A9FB3}" sibTransId="{718B320A-C286-46E6-B426-2C0BE45EEB52}"/>
    <dgm:cxn modelId="{6F4B1907-73FE-4EA5-BABA-66362D6B4490}" type="presOf" srcId="{36D97CB1-BFB0-4A66-A22C-EE1900624C25}" destId="{BDF2ACEB-136F-47FA-BC94-687FB93E813B}" srcOrd="0" destOrd="0" presId="urn:microsoft.com/office/officeart/2005/8/layout/list1"/>
    <dgm:cxn modelId="{A46E3683-8883-4D57-9918-EACB167B6454}" type="presOf" srcId="{1ACD65F2-D5AD-40F1-B22C-D3EFCABF20FB}" destId="{951AB34E-82BA-4752-A176-DB6A7DB0BE12}" srcOrd="0" destOrd="0" presId="urn:microsoft.com/office/officeart/2005/8/layout/list1"/>
    <dgm:cxn modelId="{61722653-6FFC-438D-8BA9-818B189775A0}" type="presOf" srcId="{2398B3BA-090D-4B58-AE76-9A0151D90103}" destId="{CF77A23B-5D0A-449C-908B-D454A3E999BA}" srcOrd="0" destOrd="0" presId="urn:microsoft.com/office/officeart/2005/8/layout/list1"/>
    <dgm:cxn modelId="{512B7FB1-55AB-4173-8BFB-63A88BE67FCE}" type="presOf" srcId="{B2D82A44-F4BE-46C8-810D-BB25B5E5942B}" destId="{0D53D4E6-7158-4A44-A5F7-AA31A829C2C4}" srcOrd="1" destOrd="0" presId="urn:microsoft.com/office/officeart/2005/8/layout/list1"/>
    <dgm:cxn modelId="{707C4B13-F654-4B3E-823B-F9194232FA16}" type="presOf" srcId="{4E9CCE8F-EA30-45BE-97B6-9088BFCBCD27}" destId="{E461B19D-26BC-4F36-8A96-F1D91C20DDEC}" srcOrd="0" destOrd="0" presId="urn:microsoft.com/office/officeart/2005/8/layout/list1"/>
    <dgm:cxn modelId="{F7517022-9514-434B-BCE7-B68EC0B82EE5}" type="presOf" srcId="{1ACD65F2-D5AD-40F1-B22C-D3EFCABF20FB}" destId="{19B1FC83-F712-43FB-A50C-AC8502005777}" srcOrd="1" destOrd="0" presId="urn:microsoft.com/office/officeart/2005/8/layout/list1"/>
    <dgm:cxn modelId="{1506385C-247A-4473-9F0F-83287B4C3195}" type="presOf" srcId="{DCEC5682-721D-47DC-A91F-70EDDDABD537}" destId="{D5F2C51F-6218-485D-A9D1-BD29032DF69D}" srcOrd="0" destOrd="0" presId="urn:microsoft.com/office/officeart/2005/8/layout/list1"/>
    <dgm:cxn modelId="{FF4D6777-097D-427C-981A-5A29A2B07626}" type="presOf" srcId="{36D97CB1-BFB0-4A66-A22C-EE1900624C25}" destId="{C42CCD8E-2FF7-40FA-8CA5-728755198E19}" srcOrd="1" destOrd="0" presId="urn:microsoft.com/office/officeart/2005/8/layout/list1"/>
    <dgm:cxn modelId="{69494F89-83DB-4D2E-86AD-5C2B429C07C7}" type="presOf" srcId="{B2D82A44-F4BE-46C8-810D-BB25B5E5942B}" destId="{34431808-A749-4CEE-8683-37B52E872D5A}" srcOrd="0" destOrd="0" presId="urn:microsoft.com/office/officeart/2005/8/layout/list1"/>
    <dgm:cxn modelId="{2D5FC763-903B-4D88-9B78-E8BE1B2B1F66}" srcId="{CD0E62D6-0996-4C55-A9FE-CD5765FF9848}" destId="{DCEC5682-721D-47DC-A91F-70EDDDABD537}" srcOrd="5" destOrd="0" parTransId="{F2AE19BA-C53B-4BE3-A06C-36A1D0C9BF75}" sibTransId="{3DFA8C92-66C6-4914-8AD5-6AE3A78CB634}"/>
    <dgm:cxn modelId="{6B27EB1A-8449-4594-BF1D-CA32C6465DB1}" srcId="{CD0E62D6-0996-4C55-A9FE-CD5765FF9848}" destId="{B2D82A44-F4BE-46C8-810D-BB25B5E5942B}" srcOrd="2" destOrd="0" parTransId="{F2AA2AD4-E986-49EC-952B-5DEFD328E8E4}" sibTransId="{556074D8-352E-4C04-A153-2B4CC0AD6FF9}"/>
    <dgm:cxn modelId="{1F7547FD-49F9-43BC-AF06-4DC32BC90298}" type="presOf" srcId="{2398B3BA-090D-4B58-AE76-9A0151D90103}" destId="{B165390C-3993-461D-ACF7-51ECF128B766}" srcOrd="1" destOrd="0" presId="urn:microsoft.com/office/officeart/2005/8/layout/list1"/>
    <dgm:cxn modelId="{81A1321B-D163-4780-8E87-0AF55C8FF1D9}" srcId="{CD0E62D6-0996-4C55-A9FE-CD5765FF9848}" destId="{2398B3BA-090D-4B58-AE76-9A0151D90103}" srcOrd="0" destOrd="0" parTransId="{36619A8D-A7C0-48A2-82A2-89B99FDF0E81}" sibTransId="{3C4D2CA4-1A21-42E1-BA38-3697A615A049}"/>
    <dgm:cxn modelId="{330C81B7-2058-4BAA-A83A-5E27FB01041E}" srcId="{CD0E62D6-0996-4C55-A9FE-CD5765FF9848}" destId="{4E9CCE8F-EA30-45BE-97B6-9088BFCBCD27}" srcOrd="4" destOrd="0" parTransId="{C25ECCE4-E7C4-4271-99AD-22D4CB69FFB0}" sibTransId="{AEB80B64-CE27-4856-8E5C-3A0D63B11419}"/>
    <dgm:cxn modelId="{8492E74B-67E6-4D61-96EE-5EF351F61EEB}" type="presOf" srcId="{DCEC5682-721D-47DC-A91F-70EDDDABD537}" destId="{A9F3AF7E-183F-41A3-9CBF-F8AF48DC678C}" srcOrd="1" destOrd="0" presId="urn:microsoft.com/office/officeart/2005/8/layout/list1"/>
    <dgm:cxn modelId="{8FC4A77A-E302-4230-9B6A-52B6CA41E10B}" type="presOf" srcId="{CD0E62D6-0996-4C55-A9FE-CD5765FF9848}" destId="{856EF1D3-FF12-44AE-881F-3818622CA8F9}" srcOrd="0" destOrd="0" presId="urn:microsoft.com/office/officeart/2005/8/layout/list1"/>
    <dgm:cxn modelId="{E49A5EF9-B097-401B-991D-CFF80007CC61}" type="presParOf" srcId="{856EF1D3-FF12-44AE-881F-3818622CA8F9}" destId="{BDA6ECC7-5BDF-4811-BB48-63183CA09CA4}" srcOrd="0" destOrd="0" presId="urn:microsoft.com/office/officeart/2005/8/layout/list1"/>
    <dgm:cxn modelId="{C94261AF-26BC-41E8-B75C-E6CEC0982A01}" type="presParOf" srcId="{BDA6ECC7-5BDF-4811-BB48-63183CA09CA4}" destId="{CF77A23B-5D0A-449C-908B-D454A3E999BA}" srcOrd="0" destOrd="0" presId="urn:microsoft.com/office/officeart/2005/8/layout/list1"/>
    <dgm:cxn modelId="{9B0BFD5C-87B9-4920-A904-6FC91773CF2F}" type="presParOf" srcId="{BDA6ECC7-5BDF-4811-BB48-63183CA09CA4}" destId="{B165390C-3993-461D-ACF7-51ECF128B766}" srcOrd="1" destOrd="0" presId="urn:microsoft.com/office/officeart/2005/8/layout/list1"/>
    <dgm:cxn modelId="{4E1F08DE-627E-4D8B-88FC-24D26765752C}" type="presParOf" srcId="{856EF1D3-FF12-44AE-881F-3818622CA8F9}" destId="{F07005E7-4A09-4FE0-82E0-0EB7A4989D66}" srcOrd="1" destOrd="0" presId="urn:microsoft.com/office/officeart/2005/8/layout/list1"/>
    <dgm:cxn modelId="{3B296607-113A-4A73-95D1-317BEA1CA61E}" type="presParOf" srcId="{856EF1D3-FF12-44AE-881F-3818622CA8F9}" destId="{3393385E-76B5-4494-8281-EE5E3A748DFB}" srcOrd="2" destOrd="0" presId="urn:microsoft.com/office/officeart/2005/8/layout/list1"/>
    <dgm:cxn modelId="{471C71AA-4DD9-485C-9502-11A7BAD585E9}" type="presParOf" srcId="{856EF1D3-FF12-44AE-881F-3818622CA8F9}" destId="{1A334284-1B61-4B69-AB33-06F90BE79D8C}" srcOrd="3" destOrd="0" presId="urn:microsoft.com/office/officeart/2005/8/layout/list1"/>
    <dgm:cxn modelId="{224CAB10-27DC-4BAE-9235-1193E4FB37A2}" type="presParOf" srcId="{856EF1D3-FF12-44AE-881F-3818622CA8F9}" destId="{F1793701-2E29-4977-8E10-D4AF04B8B191}" srcOrd="4" destOrd="0" presId="urn:microsoft.com/office/officeart/2005/8/layout/list1"/>
    <dgm:cxn modelId="{13ADAB0D-CB49-49D5-92C8-C0DECD63ABE5}" type="presParOf" srcId="{F1793701-2E29-4977-8E10-D4AF04B8B191}" destId="{BDF2ACEB-136F-47FA-BC94-687FB93E813B}" srcOrd="0" destOrd="0" presId="urn:microsoft.com/office/officeart/2005/8/layout/list1"/>
    <dgm:cxn modelId="{18E1ACB6-6602-409B-9BCB-E12F2D65132D}" type="presParOf" srcId="{F1793701-2E29-4977-8E10-D4AF04B8B191}" destId="{C42CCD8E-2FF7-40FA-8CA5-728755198E19}" srcOrd="1" destOrd="0" presId="urn:microsoft.com/office/officeart/2005/8/layout/list1"/>
    <dgm:cxn modelId="{41796E4A-0236-43F2-A657-A81BC3C9F4A2}" type="presParOf" srcId="{856EF1D3-FF12-44AE-881F-3818622CA8F9}" destId="{9D9176DC-64DD-44F5-93FF-B91668D16AB4}" srcOrd="5" destOrd="0" presId="urn:microsoft.com/office/officeart/2005/8/layout/list1"/>
    <dgm:cxn modelId="{CF0BFF1B-066A-4E00-99DA-DC5157CEF744}" type="presParOf" srcId="{856EF1D3-FF12-44AE-881F-3818622CA8F9}" destId="{F5C0D9E8-82CF-4F22-BA9F-42E7ECADF6A5}" srcOrd="6" destOrd="0" presId="urn:microsoft.com/office/officeart/2005/8/layout/list1"/>
    <dgm:cxn modelId="{DACEF0FF-94FE-474C-895D-B3008413C7FD}" type="presParOf" srcId="{856EF1D3-FF12-44AE-881F-3818622CA8F9}" destId="{FD93B457-1674-45C4-AC53-0E4B9F71D9D7}" srcOrd="7" destOrd="0" presId="urn:microsoft.com/office/officeart/2005/8/layout/list1"/>
    <dgm:cxn modelId="{D5A2DC77-8303-4E5B-8821-65A7C7544CCA}" type="presParOf" srcId="{856EF1D3-FF12-44AE-881F-3818622CA8F9}" destId="{58F711C0-0372-47FB-B279-13D05D99C254}" srcOrd="8" destOrd="0" presId="urn:microsoft.com/office/officeart/2005/8/layout/list1"/>
    <dgm:cxn modelId="{A2834DE4-999D-41D1-9D68-EA8219226A77}" type="presParOf" srcId="{58F711C0-0372-47FB-B279-13D05D99C254}" destId="{34431808-A749-4CEE-8683-37B52E872D5A}" srcOrd="0" destOrd="0" presId="urn:microsoft.com/office/officeart/2005/8/layout/list1"/>
    <dgm:cxn modelId="{40EA6A88-EFB8-49CD-9A60-BA2AE9BA2CE2}" type="presParOf" srcId="{58F711C0-0372-47FB-B279-13D05D99C254}" destId="{0D53D4E6-7158-4A44-A5F7-AA31A829C2C4}" srcOrd="1" destOrd="0" presId="urn:microsoft.com/office/officeart/2005/8/layout/list1"/>
    <dgm:cxn modelId="{8ADC49B9-9EBA-4F2E-921B-3F25BC141DBC}" type="presParOf" srcId="{856EF1D3-FF12-44AE-881F-3818622CA8F9}" destId="{F2533331-F13B-4612-8F3D-62071612A219}" srcOrd="9" destOrd="0" presId="urn:microsoft.com/office/officeart/2005/8/layout/list1"/>
    <dgm:cxn modelId="{0A99F4DE-195C-4EBC-BADE-71976BE46884}" type="presParOf" srcId="{856EF1D3-FF12-44AE-881F-3818622CA8F9}" destId="{CCBAFC35-4A4D-458A-97F4-366084D5C425}" srcOrd="10" destOrd="0" presId="urn:microsoft.com/office/officeart/2005/8/layout/list1"/>
    <dgm:cxn modelId="{E192FB2A-B919-4D1F-A300-E8CEDEC48D6A}" type="presParOf" srcId="{856EF1D3-FF12-44AE-881F-3818622CA8F9}" destId="{CF40A4E3-77EF-4957-999B-63CFC1AD321F}" srcOrd="11" destOrd="0" presId="urn:microsoft.com/office/officeart/2005/8/layout/list1"/>
    <dgm:cxn modelId="{4DAF9FCC-512F-4243-880D-4A6D07E38784}" type="presParOf" srcId="{856EF1D3-FF12-44AE-881F-3818622CA8F9}" destId="{66BCB560-D8E4-4D17-A046-2CDA0F301DCD}" srcOrd="12" destOrd="0" presId="urn:microsoft.com/office/officeart/2005/8/layout/list1"/>
    <dgm:cxn modelId="{D855AE02-186C-4606-BA26-B1381A20B311}" type="presParOf" srcId="{66BCB560-D8E4-4D17-A046-2CDA0F301DCD}" destId="{951AB34E-82BA-4752-A176-DB6A7DB0BE12}" srcOrd="0" destOrd="0" presId="urn:microsoft.com/office/officeart/2005/8/layout/list1"/>
    <dgm:cxn modelId="{6A7A9E9F-8B88-409E-9A2D-F70F620ABE34}" type="presParOf" srcId="{66BCB560-D8E4-4D17-A046-2CDA0F301DCD}" destId="{19B1FC83-F712-43FB-A50C-AC8502005777}" srcOrd="1" destOrd="0" presId="urn:microsoft.com/office/officeart/2005/8/layout/list1"/>
    <dgm:cxn modelId="{190D241F-B215-4570-B525-8489D2532CF7}" type="presParOf" srcId="{856EF1D3-FF12-44AE-881F-3818622CA8F9}" destId="{74DDBB9E-A2D7-4E95-9BCB-109ADD62A4CC}" srcOrd="13" destOrd="0" presId="urn:microsoft.com/office/officeart/2005/8/layout/list1"/>
    <dgm:cxn modelId="{595E319C-3860-44A1-9EEC-2DD9F8F099C2}" type="presParOf" srcId="{856EF1D3-FF12-44AE-881F-3818622CA8F9}" destId="{36830CDB-AF49-49E3-929D-464ED39496F5}" srcOrd="14" destOrd="0" presId="urn:microsoft.com/office/officeart/2005/8/layout/list1"/>
    <dgm:cxn modelId="{6C4BDAA5-3F0D-4D48-BB4B-679B97194113}" type="presParOf" srcId="{856EF1D3-FF12-44AE-881F-3818622CA8F9}" destId="{514A3F05-C720-4766-9E2D-33F03A802815}" srcOrd="15" destOrd="0" presId="urn:microsoft.com/office/officeart/2005/8/layout/list1"/>
    <dgm:cxn modelId="{6CAD2380-E6CF-4DF1-B843-F8172507FDAC}" type="presParOf" srcId="{856EF1D3-FF12-44AE-881F-3818622CA8F9}" destId="{20946841-DB98-42B3-A36B-03F8C7EC6D99}" srcOrd="16" destOrd="0" presId="urn:microsoft.com/office/officeart/2005/8/layout/list1"/>
    <dgm:cxn modelId="{84BDC995-BF12-4A4C-97BD-73605EEE6286}" type="presParOf" srcId="{20946841-DB98-42B3-A36B-03F8C7EC6D99}" destId="{E461B19D-26BC-4F36-8A96-F1D91C20DDEC}" srcOrd="0" destOrd="0" presId="urn:microsoft.com/office/officeart/2005/8/layout/list1"/>
    <dgm:cxn modelId="{6A5A9568-A8BE-4679-A365-BDAA5BB465F4}" type="presParOf" srcId="{20946841-DB98-42B3-A36B-03F8C7EC6D99}" destId="{F69A7685-D48B-4B07-B852-36D815A28E30}" srcOrd="1" destOrd="0" presId="urn:microsoft.com/office/officeart/2005/8/layout/list1"/>
    <dgm:cxn modelId="{F7CA5340-4596-4FFE-9C76-EFA81BDA363F}" type="presParOf" srcId="{856EF1D3-FF12-44AE-881F-3818622CA8F9}" destId="{2C59541D-02B1-4A20-BCB6-98022156362F}" srcOrd="17" destOrd="0" presId="urn:microsoft.com/office/officeart/2005/8/layout/list1"/>
    <dgm:cxn modelId="{8D3F4877-A524-458E-976A-07391B557E09}" type="presParOf" srcId="{856EF1D3-FF12-44AE-881F-3818622CA8F9}" destId="{011EC277-B440-4589-BF3D-AB85F2B4C80C}" srcOrd="18" destOrd="0" presId="urn:microsoft.com/office/officeart/2005/8/layout/list1"/>
    <dgm:cxn modelId="{1DBE1735-EA87-4D56-9C4D-A901D345F28B}" type="presParOf" srcId="{856EF1D3-FF12-44AE-881F-3818622CA8F9}" destId="{66C5236F-F46F-4004-8FF2-C6F9A50DF2D9}" srcOrd="19" destOrd="0" presId="urn:microsoft.com/office/officeart/2005/8/layout/list1"/>
    <dgm:cxn modelId="{D6ED8B11-1B83-498D-89AD-04F6C4FC042C}" type="presParOf" srcId="{856EF1D3-FF12-44AE-881F-3818622CA8F9}" destId="{B5971931-44E3-4256-9D99-BECF7113FB80}" srcOrd="20" destOrd="0" presId="urn:microsoft.com/office/officeart/2005/8/layout/list1"/>
    <dgm:cxn modelId="{031C7615-C496-4DA2-ABF4-142E024CCC32}" type="presParOf" srcId="{B5971931-44E3-4256-9D99-BECF7113FB80}" destId="{D5F2C51F-6218-485D-A9D1-BD29032DF69D}" srcOrd="0" destOrd="0" presId="urn:microsoft.com/office/officeart/2005/8/layout/list1"/>
    <dgm:cxn modelId="{EC96FFC4-B31B-4EF4-9AA4-5594FB5C4DD1}" type="presParOf" srcId="{B5971931-44E3-4256-9D99-BECF7113FB80}" destId="{A9F3AF7E-183F-41A3-9CBF-F8AF48DC678C}" srcOrd="1" destOrd="0" presId="urn:microsoft.com/office/officeart/2005/8/layout/list1"/>
    <dgm:cxn modelId="{319F930F-B2B7-4F9E-B84A-B65E56E96173}" type="presParOf" srcId="{856EF1D3-FF12-44AE-881F-3818622CA8F9}" destId="{2E6AEC4D-28D0-4F3B-BE18-06EAF1DD0AA9}" srcOrd="21" destOrd="0" presId="urn:microsoft.com/office/officeart/2005/8/layout/list1"/>
    <dgm:cxn modelId="{7C536873-810E-4B55-8C5D-E8547189AD06}" type="presParOf" srcId="{856EF1D3-FF12-44AE-881F-3818622CA8F9}" destId="{97363E8B-49F7-4F25-97F1-8A318A0AB793}"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637D61-BDC8-43AB-BEB7-052F1E692447}"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en-US"/>
        </a:p>
      </dgm:t>
    </dgm:pt>
    <dgm:pt modelId="{A7135DAB-68A1-4E61-B47E-F0FB014A24D5}">
      <dgm:prSet phldrT="[Text]" custT="1"/>
      <dgm:spPr/>
      <dgm:t>
        <a:bodyPr/>
        <a:lstStyle/>
        <a:p>
          <a:pPr algn="l"/>
          <a:r>
            <a:rPr lang="en-US" sz="2800" b="1" dirty="0" smtClean="0">
              <a:solidFill>
                <a:schemeClr val="accent6">
                  <a:lumMod val="50000"/>
                </a:schemeClr>
              </a:solidFill>
              <a:latin typeface="Cambria" panose="02040503050406030204" pitchFamily="18" charset="0"/>
            </a:rPr>
            <a:t>18</a:t>
          </a:r>
          <a:r>
            <a:rPr lang="id-ID" sz="2800" b="1" dirty="0" smtClean="0">
              <a:solidFill>
                <a:schemeClr val="accent6">
                  <a:lumMod val="50000"/>
                </a:schemeClr>
              </a:solidFill>
              <a:latin typeface="Cambria" panose="02040503050406030204" pitchFamily="18" charset="0"/>
            </a:rPr>
            <a:t> Unfinished</a:t>
          </a:r>
          <a:endParaRPr lang="en-US" sz="2800" b="1" dirty="0">
            <a:solidFill>
              <a:schemeClr val="accent6">
                <a:lumMod val="50000"/>
              </a:schemeClr>
            </a:solidFill>
            <a:latin typeface="Cambria" panose="02040503050406030204" pitchFamily="18" charset="0"/>
          </a:endParaRPr>
        </a:p>
      </dgm:t>
    </dgm:pt>
    <dgm:pt modelId="{150B2200-951C-40C8-9183-34A093B9110E}" type="parTrans" cxnId="{D3569B5F-46FF-4C1D-8790-A2268D524860}">
      <dgm:prSet/>
      <dgm:spPr/>
      <dgm:t>
        <a:bodyPr/>
        <a:lstStyle/>
        <a:p>
          <a:endParaRPr lang="en-US"/>
        </a:p>
      </dgm:t>
    </dgm:pt>
    <dgm:pt modelId="{30F29014-A030-4605-BD8A-241EA481ED38}" type="sibTrans" cxnId="{D3569B5F-46FF-4C1D-8790-A2268D524860}">
      <dgm:prSet/>
      <dgm:spPr/>
      <dgm:t>
        <a:bodyPr/>
        <a:lstStyle/>
        <a:p>
          <a:endParaRPr lang="en-US"/>
        </a:p>
      </dgm:t>
    </dgm:pt>
    <dgm:pt modelId="{511375B8-577B-4332-94FF-0AC2463E7DAE}">
      <dgm:prSet phldrT="[Text]" custT="1"/>
      <dgm:spPr/>
      <dgm:t>
        <a:bodyPr/>
        <a:lstStyle/>
        <a:p>
          <a:pPr algn="l"/>
          <a:r>
            <a:rPr lang="en-US" sz="2800" b="1" dirty="0">
              <a:solidFill>
                <a:schemeClr val="accent6">
                  <a:lumMod val="50000"/>
                </a:schemeClr>
              </a:solidFill>
              <a:latin typeface="Cambria" panose="02040503050406030204" pitchFamily="18" charset="0"/>
            </a:rPr>
            <a:t>49 </a:t>
          </a:r>
          <a:r>
            <a:rPr lang="en-US" sz="2800" b="1" dirty="0" smtClean="0">
              <a:solidFill>
                <a:schemeClr val="accent6">
                  <a:lumMod val="50000"/>
                </a:schemeClr>
              </a:solidFill>
              <a:latin typeface="Cambria" panose="02040503050406030204" pitchFamily="18" charset="0"/>
            </a:rPr>
            <a:t>Achieved</a:t>
          </a:r>
          <a:endParaRPr lang="en-US" sz="2800" b="1" dirty="0">
            <a:solidFill>
              <a:schemeClr val="accent6">
                <a:lumMod val="50000"/>
              </a:schemeClr>
            </a:solidFill>
            <a:latin typeface="Cambria" panose="02040503050406030204" pitchFamily="18" charset="0"/>
          </a:endParaRPr>
        </a:p>
      </dgm:t>
    </dgm:pt>
    <dgm:pt modelId="{8002770F-FB9A-4241-9123-A6D3E83BCCEC}" type="parTrans" cxnId="{7547AC9B-40F3-4FFF-A867-84BCCE0714CC}">
      <dgm:prSet/>
      <dgm:spPr/>
      <dgm:t>
        <a:bodyPr/>
        <a:lstStyle/>
        <a:p>
          <a:endParaRPr lang="en-US"/>
        </a:p>
      </dgm:t>
    </dgm:pt>
    <dgm:pt modelId="{B46558F4-5FA8-4B16-B375-74589C7FE678}" type="sibTrans" cxnId="{7547AC9B-40F3-4FFF-A867-84BCCE0714CC}">
      <dgm:prSet/>
      <dgm:spPr/>
      <dgm:t>
        <a:bodyPr/>
        <a:lstStyle/>
        <a:p>
          <a:endParaRPr lang="en-US"/>
        </a:p>
      </dgm:t>
    </dgm:pt>
    <dgm:pt modelId="{BF1BCE01-E058-4DE3-A467-7CD25A3F1D7C}" type="pres">
      <dgm:prSet presAssocID="{D3637D61-BDC8-43AB-BEB7-052F1E692447}" presName="compositeShape" presStyleCnt="0">
        <dgm:presLayoutVars>
          <dgm:chMax val="2"/>
          <dgm:dir/>
          <dgm:resizeHandles val="exact"/>
        </dgm:presLayoutVars>
      </dgm:prSet>
      <dgm:spPr/>
      <dgm:t>
        <a:bodyPr/>
        <a:lstStyle/>
        <a:p>
          <a:endParaRPr lang="id-ID"/>
        </a:p>
      </dgm:t>
    </dgm:pt>
    <dgm:pt modelId="{E9E997F9-8E8B-4F6C-8C9C-BF6A4E2E1D34}" type="pres">
      <dgm:prSet presAssocID="{D3637D61-BDC8-43AB-BEB7-052F1E692447}" presName="divider" presStyleLbl="fgShp" presStyleIdx="0" presStyleCnt="1" custLinFactNeighborY="-14184"/>
      <dgm:spPr/>
    </dgm:pt>
    <dgm:pt modelId="{1689C8BD-2215-4CA0-AAE6-06CA4869A0EE}" type="pres">
      <dgm:prSet presAssocID="{A7135DAB-68A1-4E61-B47E-F0FB014A24D5}" presName="downArrow" presStyleLbl="node1" presStyleIdx="0" presStyleCnt="2" custScaleX="63321" custScaleY="75040" custLinFactNeighborY="5210"/>
      <dgm:spPr/>
    </dgm:pt>
    <dgm:pt modelId="{F75AF54A-B65D-4284-A751-8D1107DE3075}" type="pres">
      <dgm:prSet presAssocID="{A7135DAB-68A1-4E61-B47E-F0FB014A24D5}" presName="downArrowText" presStyleLbl="revTx" presStyleIdx="0" presStyleCnt="2" custScaleX="196813" custScaleY="37356" custLinFactNeighborX="-2476" custLinFactNeighborY="0">
        <dgm:presLayoutVars>
          <dgm:bulletEnabled val="1"/>
        </dgm:presLayoutVars>
      </dgm:prSet>
      <dgm:spPr/>
      <dgm:t>
        <a:bodyPr/>
        <a:lstStyle/>
        <a:p>
          <a:endParaRPr lang="id-ID"/>
        </a:p>
      </dgm:t>
    </dgm:pt>
    <dgm:pt modelId="{913FABFF-3852-4623-85C6-56A0CA2E3585}" type="pres">
      <dgm:prSet presAssocID="{511375B8-577B-4332-94FF-0AC2463E7DAE}" presName="upArrow" presStyleLbl="node1" presStyleIdx="1" presStyleCnt="2" custScaleY="129188"/>
      <dgm:spPr/>
    </dgm:pt>
    <dgm:pt modelId="{FA18EE03-FB11-41AE-9F0A-A875050D4F4C}" type="pres">
      <dgm:prSet presAssocID="{511375B8-577B-4332-94FF-0AC2463E7DAE}" presName="upArrowText" presStyleLbl="revTx" presStyleIdx="1" presStyleCnt="2" custScaleX="183855">
        <dgm:presLayoutVars>
          <dgm:bulletEnabled val="1"/>
        </dgm:presLayoutVars>
      </dgm:prSet>
      <dgm:spPr/>
      <dgm:t>
        <a:bodyPr/>
        <a:lstStyle/>
        <a:p>
          <a:endParaRPr lang="id-ID"/>
        </a:p>
      </dgm:t>
    </dgm:pt>
  </dgm:ptLst>
  <dgm:cxnLst>
    <dgm:cxn modelId="{4998F8E5-226B-4F79-BF31-0D582EBFB9EA}" type="presOf" srcId="{511375B8-577B-4332-94FF-0AC2463E7DAE}" destId="{FA18EE03-FB11-41AE-9F0A-A875050D4F4C}" srcOrd="0" destOrd="0" presId="urn:microsoft.com/office/officeart/2005/8/layout/arrow3"/>
    <dgm:cxn modelId="{7547AC9B-40F3-4FFF-A867-84BCCE0714CC}" srcId="{D3637D61-BDC8-43AB-BEB7-052F1E692447}" destId="{511375B8-577B-4332-94FF-0AC2463E7DAE}" srcOrd="1" destOrd="0" parTransId="{8002770F-FB9A-4241-9123-A6D3E83BCCEC}" sibTransId="{B46558F4-5FA8-4B16-B375-74589C7FE678}"/>
    <dgm:cxn modelId="{CB2E732E-1CC8-4336-B356-F7F86472EBAA}" type="presOf" srcId="{A7135DAB-68A1-4E61-B47E-F0FB014A24D5}" destId="{F75AF54A-B65D-4284-A751-8D1107DE3075}" srcOrd="0" destOrd="0" presId="urn:microsoft.com/office/officeart/2005/8/layout/arrow3"/>
    <dgm:cxn modelId="{5289B2D9-FCDE-4053-986B-9A21CD76448B}" type="presOf" srcId="{D3637D61-BDC8-43AB-BEB7-052F1E692447}" destId="{BF1BCE01-E058-4DE3-A467-7CD25A3F1D7C}" srcOrd="0" destOrd="0" presId="urn:microsoft.com/office/officeart/2005/8/layout/arrow3"/>
    <dgm:cxn modelId="{D3569B5F-46FF-4C1D-8790-A2268D524860}" srcId="{D3637D61-BDC8-43AB-BEB7-052F1E692447}" destId="{A7135DAB-68A1-4E61-B47E-F0FB014A24D5}" srcOrd="0" destOrd="0" parTransId="{150B2200-951C-40C8-9183-34A093B9110E}" sibTransId="{30F29014-A030-4605-BD8A-241EA481ED38}"/>
    <dgm:cxn modelId="{1A7B0A40-C4A3-418C-A1A6-79C720A2CE32}" type="presParOf" srcId="{BF1BCE01-E058-4DE3-A467-7CD25A3F1D7C}" destId="{E9E997F9-8E8B-4F6C-8C9C-BF6A4E2E1D34}" srcOrd="0" destOrd="0" presId="urn:microsoft.com/office/officeart/2005/8/layout/arrow3"/>
    <dgm:cxn modelId="{24B37943-7A28-490C-9FFD-A3C5EE3B93DF}" type="presParOf" srcId="{BF1BCE01-E058-4DE3-A467-7CD25A3F1D7C}" destId="{1689C8BD-2215-4CA0-AAE6-06CA4869A0EE}" srcOrd="1" destOrd="0" presId="urn:microsoft.com/office/officeart/2005/8/layout/arrow3"/>
    <dgm:cxn modelId="{D8CDC1B2-FD9C-4A49-BC1A-C5D2B2CFFA5A}" type="presParOf" srcId="{BF1BCE01-E058-4DE3-A467-7CD25A3F1D7C}" destId="{F75AF54A-B65D-4284-A751-8D1107DE3075}" srcOrd="2" destOrd="0" presId="urn:microsoft.com/office/officeart/2005/8/layout/arrow3"/>
    <dgm:cxn modelId="{16B78CCF-B0F3-46F7-BA2A-9C490C2EB5F5}" type="presParOf" srcId="{BF1BCE01-E058-4DE3-A467-7CD25A3F1D7C}" destId="{913FABFF-3852-4623-85C6-56A0CA2E3585}" srcOrd="3" destOrd="0" presId="urn:microsoft.com/office/officeart/2005/8/layout/arrow3"/>
    <dgm:cxn modelId="{1FE7D535-E483-4DA0-A87E-D90C4030EC5B}" type="presParOf" srcId="{BF1BCE01-E058-4DE3-A467-7CD25A3F1D7C}" destId="{FA18EE03-FB11-41AE-9F0A-A875050D4F4C}"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30009F-65E3-4331-BF04-EC182E193EC4}"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id-ID"/>
        </a:p>
      </dgm:t>
    </dgm:pt>
    <dgm:pt modelId="{B88E4BF3-0FDE-42FA-9CF0-996F24C19E16}">
      <dgm:prSet phldrT="[Text]" custT="1"/>
      <dgm:spPr/>
      <dgm:t>
        <a:bodyPr/>
        <a:lstStyle/>
        <a:p>
          <a:pPr algn="l"/>
          <a:r>
            <a:rPr lang="en-US" sz="1200" b="1" dirty="0" smtClean="0">
              <a:latin typeface="Arial" pitchFamily="34" charset="0"/>
              <a:cs typeface="Arial" pitchFamily="34" charset="0"/>
            </a:rPr>
            <a:t>2007:</a:t>
          </a:r>
          <a:r>
            <a:rPr lang="en-US" sz="1200" dirty="0" smtClean="0">
              <a:latin typeface="Arial" pitchFamily="34" charset="0"/>
              <a:cs typeface="Arial" pitchFamily="34" charset="0"/>
            </a:rPr>
            <a:t> </a:t>
          </a:r>
          <a:r>
            <a:rPr lang="id-ID" sz="1200" dirty="0" smtClean="0">
              <a:solidFill>
                <a:prstClr val="black"/>
              </a:solidFill>
              <a:latin typeface="Arial" charset="0"/>
              <a:cs typeface="Arial" charset="0"/>
            </a:rPr>
            <a:t>Gender Responsive Planning</a:t>
          </a:r>
          <a:r>
            <a:rPr lang="en-US" sz="1200" dirty="0" smtClean="0">
              <a:solidFill>
                <a:prstClr val="black"/>
              </a:solidFill>
              <a:latin typeface="Arial" charset="0"/>
              <a:cs typeface="Arial" charset="0"/>
            </a:rPr>
            <a:t> a</a:t>
          </a:r>
          <a:r>
            <a:rPr lang="id-ID" sz="1200" dirty="0" smtClean="0">
              <a:solidFill>
                <a:prstClr val="black"/>
              </a:solidFill>
              <a:latin typeface="Arial" charset="0"/>
              <a:cs typeface="Arial" charset="0"/>
            </a:rPr>
            <a:t>nd Budgeting (</a:t>
          </a:r>
          <a:r>
            <a:rPr lang="id-ID" sz="1200" dirty="0" smtClean="0">
              <a:latin typeface="Arial" pitchFamily="34" charset="0"/>
              <a:cs typeface="Arial" pitchFamily="34" charset="0"/>
            </a:rPr>
            <a:t>PPRG) </a:t>
          </a:r>
          <a:r>
            <a:rPr lang="id-ID" sz="1200" b="1" dirty="0" smtClean="0">
              <a:latin typeface="Arial" pitchFamily="34" charset="0"/>
              <a:cs typeface="Arial" pitchFamily="34" charset="0"/>
            </a:rPr>
            <a:t>initiative</a:t>
          </a:r>
          <a:r>
            <a:rPr lang="id-ID" sz="1200" dirty="0" smtClean="0">
              <a:latin typeface="Arial" pitchFamily="34" charset="0"/>
              <a:cs typeface="Arial" pitchFamily="34" charset="0"/>
            </a:rPr>
            <a:t>, based on evaluation </a:t>
          </a:r>
          <a:r>
            <a:rPr lang="en-US" sz="1200" dirty="0" smtClean="0">
              <a:latin typeface="Arial" pitchFamily="34" charset="0"/>
              <a:cs typeface="Arial" pitchFamily="34" charset="0"/>
            </a:rPr>
            <a:t>result </a:t>
          </a:r>
          <a:r>
            <a:rPr lang="id-ID" sz="1200" dirty="0" smtClean="0">
              <a:latin typeface="Arial" pitchFamily="34" charset="0"/>
              <a:cs typeface="Arial" pitchFamily="34" charset="0"/>
            </a:rPr>
            <a:t>of implementing</a:t>
          </a:r>
          <a:r>
            <a:rPr lang="en-US" sz="1200" dirty="0" smtClean="0">
              <a:latin typeface="Arial" pitchFamily="34" charset="0"/>
              <a:cs typeface="Arial" pitchFamily="34" charset="0"/>
            </a:rPr>
            <a:t> PUG</a:t>
          </a:r>
          <a:r>
            <a:rPr lang="id-ID" sz="1200" dirty="0" smtClean="0">
              <a:latin typeface="Arial" pitchFamily="34" charset="0"/>
              <a:cs typeface="Arial" pitchFamily="34" charset="0"/>
            </a:rPr>
            <a:t> in gov</a:t>
          </a:r>
          <a:r>
            <a:rPr lang="en-US" sz="1200" dirty="0" smtClean="0">
              <a:latin typeface="Arial" pitchFamily="34" charset="0"/>
              <a:cs typeface="Arial" pitchFamily="34" charset="0"/>
            </a:rPr>
            <a:t>.</a:t>
          </a:r>
          <a:r>
            <a:rPr lang="id-ID" sz="1200" dirty="0" smtClean="0">
              <a:latin typeface="Arial" pitchFamily="34" charset="0"/>
              <a:cs typeface="Arial" pitchFamily="34" charset="0"/>
            </a:rPr>
            <a:t> agencies and regional gov</a:t>
          </a:r>
          <a:r>
            <a:rPr lang="en-US" sz="1200" dirty="0" smtClean="0">
              <a:latin typeface="Arial" pitchFamily="34" charset="0"/>
              <a:cs typeface="Arial" pitchFamily="34" charset="0"/>
            </a:rPr>
            <a:t>.</a:t>
          </a:r>
          <a:endParaRPr lang="id-ID" sz="1200" dirty="0" smtClean="0">
            <a:latin typeface="Arial" pitchFamily="34" charset="0"/>
            <a:cs typeface="Arial" pitchFamily="34" charset="0"/>
          </a:endParaRPr>
        </a:p>
      </dgm:t>
    </dgm:pt>
    <dgm:pt modelId="{1464DCFD-A338-4EEC-B8A8-18B203B2209E}" type="parTrans" cxnId="{4369949E-16B4-480E-B8F6-7A10E6EEBFD1}">
      <dgm:prSet/>
      <dgm:spPr/>
      <dgm:t>
        <a:bodyPr/>
        <a:lstStyle/>
        <a:p>
          <a:endParaRPr lang="id-ID"/>
        </a:p>
      </dgm:t>
    </dgm:pt>
    <dgm:pt modelId="{FCEE6B0C-5591-4CB4-9460-183D13EFAD06}" type="sibTrans" cxnId="{4369949E-16B4-480E-B8F6-7A10E6EEBFD1}">
      <dgm:prSet/>
      <dgm:spPr/>
      <dgm:t>
        <a:bodyPr/>
        <a:lstStyle/>
        <a:p>
          <a:endParaRPr lang="id-ID"/>
        </a:p>
      </dgm:t>
    </dgm:pt>
    <dgm:pt modelId="{A7AC1F1A-918D-4051-931A-A5F693094657}">
      <dgm:prSet phldrT="[Text]" custT="1"/>
      <dgm:spPr/>
      <dgm:t>
        <a:bodyPr anchor="ctr"/>
        <a:lstStyle/>
        <a:p>
          <a:pPr marL="0" indent="0" algn="l"/>
          <a:r>
            <a:rPr lang="en-US" sz="1200" b="1" dirty="0" smtClean="0">
              <a:latin typeface="Arial" pitchFamily="34" charset="0"/>
              <a:cs typeface="Arial" pitchFamily="34" charset="0"/>
            </a:rPr>
            <a:t>RPJMN 2010-2014: </a:t>
          </a:r>
          <a:r>
            <a:rPr lang="id-ID" sz="1200" b="1" dirty="0" smtClean="0">
              <a:latin typeface="Arial" pitchFamily="34" charset="0"/>
              <a:cs typeface="Arial" pitchFamily="34" charset="0"/>
            </a:rPr>
            <a:t>PUG be integrated into planning and budgeting system</a:t>
          </a:r>
          <a:r>
            <a:rPr lang="en-US" sz="1200" b="1" dirty="0" smtClean="0">
              <a:latin typeface="Arial" pitchFamily="34" charset="0"/>
              <a:cs typeface="Arial" pitchFamily="34" charset="0"/>
            </a:rPr>
            <a:t>,</a:t>
          </a:r>
          <a:r>
            <a:rPr lang="id-ID" sz="1200" b="1" dirty="0" smtClean="0">
              <a:latin typeface="Arial" pitchFamily="34" charset="0"/>
              <a:cs typeface="Arial" pitchFamily="34" charset="0"/>
            </a:rPr>
            <a:t> </a:t>
          </a:r>
          <a:r>
            <a:rPr lang="id-ID" sz="1200" dirty="0" smtClean="0">
              <a:latin typeface="Arial" pitchFamily="34" charset="0"/>
              <a:cs typeface="Arial" pitchFamily="34" charset="0"/>
            </a:rPr>
            <a:t>P</a:t>
          </a:r>
          <a:r>
            <a:rPr lang="en-US" sz="1200" dirty="0" smtClean="0">
              <a:latin typeface="Arial" pitchFamily="34" charset="0"/>
              <a:cs typeface="Arial" pitchFamily="34" charset="0"/>
            </a:rPr>
            <a:t>PRG,</a:t>
          </a:r>
          <a:r>
            <a:rPr lang="id-ID" sz="1200" dirty="0" smtClean="0">
              <a:latin typeface="Arial" pitchFamily="34" charset="0"/>
              <a:cs typeface="Arial" pitchFamily="34" charset="0"/>
            </a:rPr>
            <a:t> Gender Responsive Budgeting (ARG)</a:t>
          </a:r>
          <a:r>
            <a:rPr lang="en-US" sz="1200" dirty="0" smtClean="0">
              <a:latin typeface="Arial" pitchFamily="34" charset="0"/>
              <a:cs typeface="Arial" pitchFamily="34" charset="0"/>
            </a:rPr>
            <a:t>, </a:t>
          </a:r>
          <a:r>
            <a:rPr lang="id-ID" sz="1200" dirty="0" smtClean="0">
              <a:latin typeface="Arial" pitchFamily="34" charset="0"/>
              <a:cs typeface="Arial" pitchFamily="34" charset="0"/>
            </a:rPr>
            <a:t>Gender Budget Statement (</a:t>
          </a:r>
          <a:r>
            <a:rPr lang="en-US" sz="1200" dirty="0" smtClean="0">
              <a:latin typeface="Arial" pitchFamily="34" charset="0"/>
              <a:cs typeface="Arial" pitchFamily="34" charset="0"/>
            </a:rPr>
            <a:t>GBS</a:t>
          </a:r>
          <a:r>
            <a:rPr lang="id-ID" sz="1200" dirty="0" smtClean="0">
              <a:latin typeface="Arial" pitchFamily="34" charset="0"/>
              <a:cs typeface="Arial" pitchFamily="34" charset="0"/>
            </a:rPr>
            <a:t>)</a:t>
          </a:r>
          <a:r>
            <a:rPr lang="en-US" sz="1200" dirty="0" smtClean="0">
              <a:latin typeface="Arial" pitchFamily="34" charset="0"/>
              <a:cs typeface="Arial" pitchFamily="34" charset="0"/>
            </a:rPr>
            <a:t>, </a:t>
          </a:r>
          <a:r>
            <a:rPr lang="id-ID" sz="1200" dirty="0" smtClean="0">
              <a:latin typeface="Arial" pitchFamily="34" charset="0"/>
              <a:cs typeface="Arial" pitchFamily="34" charset="0"/>
            </a:rPr>
            <a:t>Regulation of Minister of Finance (</a:t>
          </a:r>
          <a:r>
            <a:rPr lang="en-US" sz="1200" dirty="0" smtClean="0">
              <a:latin typeface="Arial" pitchFamily="34" charset="0"/>
              <a:cs typeface="Arial" pitchFamily="34" charset="0"/>
            </a:rPr>
            <a:t>PMK</a:t>
          </a:r>
          <a:r>
            <a:rPr lang="id-ID" sz="1200" dirty="0" smtClean="0">
              <a:latin typeface="Arial" pitchFamily="34" charset="0"/>
              <a:cs typeface="Arial" pitchFamily="34" charset="0"/>
            </a:rPr>
            <a:t>)</a:t>
          </a:r>
          <a:r>
            <a:rPr lang="en-US" sz="1200" dirty="0" smtClean="0">
              <a:latin typeface="Arial" pitchFamily="34" charset="0"/>
              <a:cs typeface="Arial" pitchFamily="34" charset="0"/>
            </a:rPr>
            <a:t>, </a:t>
          </a:r>
          <a:r>
            <a:rPr lang="id-ID" sz="1200" dirty="0" smtClean="0">
              <a:latin typeface="Arial" pitchFamily="34" charset="0"/>
              <a:cs typeface="Arial" pitchFamily="34" charset="0"/>
            </a:rPr>
            <a:t>Regulation of Minister of Home Affairs (</a:t>
          </a:r>
          <a:r>
            <a:rPr lang="en-US" sz="1200" dirty="0" err="1" smtClean="0">
              <a:latin typeface="Arial" pitchFamily="34" charset="0"/>
              <a:cs typeface="Arial" pitchFamily="34" charset="0"/>
            </a:rPr>
            <a:t>Permendagri</a:t>
          </a:r>
          <a:r>
            <a:rPr lang="id-ID" sz="1200" dirty="0" smtClean="0">
              <a:latin typeface="Arial" pitchFamily="34" charset="0"/>
              <a:cs typeface="Arial" pitchFamily="34" charset="0"/>
            </a:rPr>
            <a:t>)</a:t>
          </a:r>
          <a:r>
            <a:rPr lang="en-US" sz="1200" dirty="0" smtClean="0">
              <a:latin typeface="Arial" pitchFamily="34" charset="0"/>
              <a:cs typeface="Arial" pitchFamily="34" charset="0"/>
            </a:rPr>
            <a:t>, </a:t>
          </a:r>
          <a:r>
            <a:rPr lang="id-ID" sz="1200" dirty="0" smtClean="0">
              <a:latin typeface="Arial" pitchFamily="34" charset="0"/>
              <a:cs typeface="Arial" pitchFamily="34" charset="0"/>
            </a:rPr>
            <a:t>Circular Letter (</a:t>
          </a:r>
          <a:r>
            <a:rPr lang="en-US" sz="1200" dirty="0" smtClean="0">
              <a:latin typeface="Arial" pitchFamily="34" charset="0"/>
              <a:cs typeface="Arial" pitchFamily="34" charset="0"/>
            </a:rPr>
            <a:t>SEB</a:t>
          </a:r>
          <a:r>
            <a:rPr lang="id-ID" sz="1200" dirty="0" smtClean="0">
              <a:latin typeface="Arial" pitchFamily="34" charset="0"/>
              <a:cs typeface="Arial" pitchFamily="34" charset="0"/>
            </a:rPr>
            <a:t>)</a:t>
          </a:r>
          <a:endParaRPr lang="id-ID" sz="1200" dirty="0">
            <a:latin typeface="Arial" pitchFamily="34" charset="0"/>
            <a:cs typeface="Arial" pitchFamily="34" charset="0"/>
          </a:endParaRPr>
        </a:p>
      </dgm:t>
    </dgm:pt>
    <dgm:pt modelId="{69857254-6D7F-48D9-B459-613D943D994D}" type="parTrans" cxnId="{A18D6CFF-DE2D-48C2-A918-F98997928CCE}">
      <dgm:prSet/>
      <dgm:spPr/>
      <dgm:t>
        <a:bodyPr/>
        <a:lstStyle/>
        <a:p>
          <a:endParaRPr lang="id-ID"/>
        </a:p>
      </dgm:t>
    </dgm:pt>
    <dgm:pt modelId="{B644B5D0-42CB-4039-BBC9-B6C6F867EFCE}" type="sibTrans" cxnId="{A18D6CFF-DE2D-48C2-A918-F98997928CCE}">
      <dgm:prSet/>
      <dgm:spPr/>
      <dgm:t>
        <a:bodyPr/>
        <a:lstStyle/>
        <a:p>
          <a:endParaRPr lang="id-ID"/>
        </a:p>
      </dgm:t>
    </dgm:pt>
    <dgm:pt modelId="{514C729F-1A09-4D60-911E-939E7F192530}" type="pres">
      <dgm:prSet presAssocID="{B730009F-65E3-4331-BF04-EC182E193EC4}" presName="arrowDiagram" presStyleCnt="0">
        <dgm:presLayoutVars>
          <dgm:chMax val="5"/>
          <dgm:dir/>
          <dgm:resizeHandles val="exact"/>
        </dgm:presLayoutVars>
      </dgm:prSet>
      <dgm:spPr/>
      <dgm:t>
        <a:bodyPr/>
        <a:lstStyle/>
        <a:p>
          <a:endParaRPr lang="en-US"/>
        </a:p>
      </dgm:t>
    </dgm:pt>
    <dgm:pt modelId="{9FE29585-A914-473D-A234-08DFEE299634}" type="pres">
      <dgm:prSet presAssocID="{B730009F-65E3-4331-BF04-EC182E193EC4}" presName="arrow" presStyleLbl="bgShp" presStyleIdx="0" presStyleCnt="1" custScaleX="97797" custLinFactNeighborX="-595"/>
      <dgm:spPr>
        <a:solidFill>
          <a:schemeClr val="accent6">
            <a:lumMod val="75000"/>
          </a:schemeClr>
        </a:solidFill>
      </dgm:spPr>
      <dgm:t>
        <a:bodyPr/>
        <a:lstStyle/>
        <a:p>
          <a:endParaRPr lang="en-US"/>
        </a:p>
      </dgm:t>
    </dgm:pt>
    <dgm:pt modelId="{00D32BB3-275C-48D0-8040-4ADB753FAA12}" type="pres">
      <dgm:prSet presAssocID="{B730009F-65E3-4331-BF04-EC182E193EC4}" presName="arrowDiagram2" presStyleCnt="0"/>
      <dgm:spPr/>
    </dgm:pt>
    <dgm:pt modelId="{76A950E5-C9D4-40A3-BD96-DF09BF557BB3}" type="pres">
      <dgm:prSet presAssocID="{B88E4BF3-0FDE-42FA-9CF0-996F24C19E16}" presName="bullet2a" presStyleLbl="node1" presStyleIdx="0" presStyleCnt="2" custLinFactX="-66337" custLinFactY="39863" custLinFactNeighborX="-100000" custLinFactNeighborY="100000"/>
      <dgm:spPr/>
    </dgm:pt>
    <dgm:pt modelId="{520B1C28-0378-4383-A810-DFD099DB4759}" type="pres">
      <dgm:prSet presAssocID="{B88E4BF3-0FDE-42FA-9CF0-996F24C19E16}" presName="textBox2a" presStyleLbl="revTx" presStyleIdx="0" presStyleCnt="2" custScaleX="221545" custScaleY="11736" custLinFactNeighborX="75921" custLinFactNeighborY="-40951">
        <dgm:presLayoutVars>
          <dgm:bulletEnabled val="1"/>
        </dgm:presLayoutVars>
      </dgm:prSet>
      <dgm:spPr/>
      <dgm:t>
        <a:bodyPr/>
        <a:lstStyle/>
        <a:p>
          <a:endParaRPr lang="id-ID"/>
        </a:p>
      </dgm:t>
    </dgm:pt>
    <dgm:pt modelId="{5BE84570-6FF6-47BD-990C-1A95826A8121}" type="pres">
      <dgm:prSet presAssocID="{A7AC1F1A-918D-4051-931A-A5F693094657}" presName="bullet2b" presStyleLbl="node1" presStyleIdx="1" presStyleCnt="2" custLinFactX="-136781" custLinFactY="22215" custLinFactNeighborX="-200000" custLinFactNeighborY="100000"/>
      <dgm:spPr>
        <a:blipFill rotWithShape="0">
          <a:blip xmlns:r="http://schemas.openxmlformats.org/officeDocument/2006/relationships" r:embed="rId1"/>
          <a:stretch>
            <a:fillRect/>
          </a:stretch>
        </a:blipFill>
      </dgm:spPr>
      <dgm:t>
        <a:bodyPr/>
        <a:lstStyle/>
        <a:p>
          <a:endParaRPr lang="id-ID"/>
        </a:p>
      </dgm:t>
    </dgm:pt>
    <dgm:pt modelId="{3B7BADC9-6BD0-460F-B0C3-A9335A4CF17C}" type="pres">
      <dgm:prSet presAssocID="{A7AC1F1A-918D-4051-931A-A5F693094657}" presName="textBox2b" presStyleLbl="revTx" presStyleIdx="1" presStyleCnt="2" custScaleX="198212" custScaleY="24428" custLinFactNeighborX="-11350" custLinFactNeighborY="-25469">
        <dgm:presLayoutVars>
          <dgm:bulletEnabled val="1"/>
        </dgm:presLayoutVars>
      </dgm:prSet>
      <dgm:spPr/>
      <dgm:t>
        <a:bodyPr/>
        <a:lstStyle/>
        <a:p>
          <a:endParaRPr lang="id-ID"/>
        </a:p>
      </dgm:t>
    </dgm:pt>
  </dgm:ptLst>
  <dgm:cxnLst>
    <dgm:cxn modelId="{5FCD0B51-754E-4BAC-AED4-D08CBE37E621}" type="presOf" srcId="{B730009F-65E3-4331-BF04-EC182E193EC4}" destId="{514C729F-1A09-4D60-911E-939E7F192530}" srcOrd="0" destOrd="0" presId="urn:microsoft.com/office/officeart/2005/8/layout/arrow2"/>
    <dgm:cxn modelId="{66E37A4E-2C30-4571-9775-EA93630B0B77}" type="presOf" srcId="{B88E4BF3-0FDE-42FA-9CF0-996F24C19E16}" destId="{520B1C28-0378-4383-A810-DFD099DB4759}" srcOrd="0" destOrd="0" presId="urn:microsoft.com/office/officeart/2005/8/layout/arrow2"/>
    <dgm:cxn modelId="{A18D6CFF-DE2D-48C2-A918-F98997928CCE}" srcId="{B730009F-65E3-4331-BF04-EC182E193EC4}" destId="{A7AC1F1A-918D-4051-931A-A5F693094657}" srcOrd="1" destOrd="0" parTransId="{69857254-6D7F-48D9-B459-613D943D994D}" sibTransId="{B644B5D0-42CB-4039-BBC9-B6C6F867EFCE}"/>
    <dgm:cxn modelId="{3FB0EA19-7FDB-4E49-BEFF-651FF87CE7CA}" type="presOf" srcId="{A7AC1F1A-918D-4051-931A-A5F693094657}" destId="{3B7BADC9-6BD0-460F-B0C3-A9335A4CF17C}" srcOrd="0" destOrd="0" presId="urn:microsoft.com/office/officeart/2005/8/layout/arrow2"/>
    <dgm:cxn modelId="{4369949E-16B4-480E-B8F6-7A10E6EEBFD1}" srcId="{B730009F-65E3-4331-BF04-EC182E193EC4}" destId="{B88E4BF3-0FDE-42FA-9CF0-996F24C19E16}" srcOrd="0" destOrd="0" parTransId="{1464DCFD-A338-4EEC-B8A8-18B203B2209E}" sibTransId="{FCEE6B0C-5591-4CB4-9460-183D13EFAD06}"/>
    <dgm:cxn modelId="{93DEA431-6FDE-4230-8E76-D6547CD375A2}" type="presParOf" srcId="{514C729F-1A09-4D60-911E-939E7F192530}" destId="{9FE29585-A914-473D-A234-08DFEE299634}" srcOrd="0" destOrd="0" presId="urn:microsoft.com/office/officeart/2005/8/layout/arrow2"/>
    <dgm:cxn modelId="{F916CA24-1E61-4AA0-9B7E-958145AD3930}" type="presParOf" srcId="{514C729F-1A09-4D60-911E-939E7F192530}" destId="{00D32BB3-275C-48D0-8040-4ADB753FAA12}" srcOrd="1" destOrd="0" presId="urn:microsoft.com/office/officeart/2005/8/layout/arrow2"/>
    <dgm:cxn modelId="{52F3DADC-E02D-446A-9835-CE6175751A4A}" type="presParOf" srcId="{00D32BB3-275C-48D0-8040-4ADB753FAA12}" destId="{76A950E5-C9D4-40A3-BD96-DF09BF557BB3}" srcOrd="0" destOrd="0" presId="urn:microsoft.com/office/officeart/2005/8/layout/arrow2"/>
    <dgm:cxn modelId="{C14A36FA-E48B-485F-876D-9285D62C9AB0}" type="presParOf" srcId="{00D32BB3-275C-48D0-8040-4ADB753FAA12}" destId="{520B1C28-0378-4383-A810-DFD099DB4759}" srcOrd="1" destOrd="0" presId="urn:microsoft.com/office/officeart/2005/8/layout/arrow2"/>
    <dgm:cxn modelId="{D6EE5530-461D-4596-86F5-2EFFDB6B440E}" type="presParOf" srcId="{00D32BB3-275C-48D0-8040-4ADB753FAA12}" destId="{5BE84570-6FF6-47BD-990C-1A95826A8121}" srcOrd="2" destOrd="0" presId="urn:microsoft.com/office/officeart/2005/8/layout/arrow2"/>
    <dgm:cxn modelId="{59AA6FE5-B514-42F6-8C93-F0C1D2BE500D}" type="presParOf" srcId="{00D32BB3-275C-48D0-8040-4ADB753FAA12}" destId="{3B7BADC9-6BD0-460F-B0C3-A9335A4CF17C}"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1EC5D0-43A0-45FD-BCAC-6E853008A79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B7E4E1BC-F7B5-466C-ADF4-00FB933DB1F4}">
      <dgm:prSet phldrT="[Text]" custT="1"/>
      <dgm:spPr/>
      <dgm:t>
        <a:bodyPr/>
        <a:lstStyle/>
        <a:p>
          <a:pPr>
            <a:buFont typeface="+mj-lt"/>
            <a:buAutoNum type="arabicPeriod"/>
          </a:pPr>
          <a:r>
            <a:rPr lang="en-US" sz="2400" b="1" i="0" dirty="0" smtClean="0">
              <a:solidFill>
                <a:schemeClr val="tx1"/>
              </a:solidFill>
              <a:latin typeface="Cambria" pitchFamily="18" charset="0"/>
            </a:rPr>
            <a:t>Gender</a:t>
          </a:r>
          <a:r>
            <a:rPr lang="id-ID" sz="2400" b="1" i="0" dirty="0" smtClean="0">
              <a:solidFill>
                <a:schemeClr val="tx1"/>
              </a:solidFill>
              <a:latin typeface="Cambria" pitchFamily="18" charset="0"/>
            </a:rPr>
            <a:t> </a:t>
          </a:r>
          <a:r>
            <a:rPr lang="en-US" sz="2400" b="1" i="0" dirty="0" smtClean="0">
              <a:solidFill>
                <a:schemeClr val="tx1"/>
              </a:solidFill>
              <a:latin typeface="Cambria" pitchFamily="18" charset="0"/>
            </a:rPr>
            <a:t>Mainstreaming </a:t>
          </a:r>
          <a:r>
            <a:rPr lang="id-ID" sz="2400" b="1" i="0" dirty="0" smtClean="0">
              <a:solidFill>
                <a:schemeClr val="tx1"/>
              </a:solidFill>
              <a:latin typeface="Cambria" pitchFamily="18" charset="0"/>
            </a:rPr>
            <a:t>in </a:t>
          </a:r>
          <a:r>
            <a:rPr lang="en-US" sz="2400" b="1" i="0" dirty="0" smtClean="0">
              <a:solidFill>
                <a:schemeClr val="tx1"/>
              </a:solidFill>
              <a:latin typeface="Cambria" pitchFamily="18" charset="0"/>
            </a:rPr>
            <a:t>SDG </a:t>
          </a:r>
          <a:r>
            <a:rPr lang="id-ID" sz="2400" b="1" i="0" dirty="0" smtClean="0">
              <a:solidFill>
                <a:schemeClr val="tx1"/>
              </a:solidFill>
              <a:latin typeface="Cambria" pitchFamily="18" charset="0"/>
            </a:rPr>
            <a:t>G</a:t>
          </a:r>
          <a:r>
            <a:rPr lang="en-US" sz="2400" b="1" i="0" dirty="0" err="1" smtClean="0">
              <a:solidFill>
                <a:schemeClr val="tx1"/>
              </a:solidFill>
              <a:latin typeface="Cambria" pitchFamily="18" charset="0"/>
            </a:rPr>
            <a:t>oals</a:t>
          </a:r>
          <a:r>
            <a:rPr lang="en-US" sz="2400" b="1" i="0" dirty="0" smtClean="0">
              <a:solidFill>
                <a:schemeClr val="tx1"/>
              </a:solidFill>
              <a:latin typeface="Cambria" pitchFamily="18" charset="0"/>
            </a:rPr>
            <a:t> </a:t>
          </a:r>
          <a:r>
            <a:rPr lang="en-US" sz="2400" b="1" i="0" dirty="0" smtClean="0">
              <a:solidFill>
                <a:schemeClr val="tx1"/>
              </a:solidFill>
              <a:latin typeface="Cambria" pitchFamily="18" charset="0"/>
            </a:rPr>
            <a:t>and </a:t>
          </a:r>
          <a:r>
            <a:rPr lang="id-ID" sz="2400" b="1" i="0" dirty="0" smtClean="0">
              <a:solidFill>
                <a:schemeClr val="tx1"/>
              </a:solidFill>
              <a:latin typeface="Cambria" pitchFamily="18" charset="0"/>
            </a:rPr>
            <a:t>T</a:t>
          </a:r>
          <a:r>
            <a:rPr lang="en-US" sz="2400" b="1" i="0" dirty="0" err="1" smtClean="0">
              <a:solidFill>
                <a:schemeClr val="tx1"/>
              </a:solidFill>
              <a:latin typeface="Cambria" pitchFamily="18" charset="0"/>
            </a:rPr>
            <a:t>argets</a:t>
          </a:r>
          <a:r>
            <a:rPr lang="en-US" sz="2400" b="1" i="0" dirty="0" smtClean="0">
              <a:solidFill>
                <a:schemeClr val="tx1"/>
              </a:solidFill>
              <a:latin typeface="Cambria" pitchFamily="18" charset="0"/>
            </a:rPr>
            <a:t> </a:t>
          </a:r>
          <a:r>
            <a:rPr lang="en-US" sz="2400" b="1" i="0" dirty="0" smtClean="0">
              <a:solidFill>
                <a:schemeClr val="tx1"/>
              </a:solidFill>
              <a:latin typeface="Cambria" pitchFamily="18" charset="0"/>
            </a:rPr>
            <a:t>in </a:t>
          </a:r>
          <a:r>
            <a:rPr lang="id-ID" sz="2400" b="1" i="0" dirty="0" smtClean="0">
              <a:solidFill>
                <a:schemeClr val="tx1"/>
              </a:solidFill>
              <a:latin typeface="Cambria" pitchFamily="18" charset="0"/>
            </a:rPr>
            <a:t>  </a:t>
          </a:r>
          <a:r>
            <a:rPr lang="en-US" sz="2400" b="1" i="0" dirty="0" smtClean="0">
              <a:solidFill>
                <a:schemeClr val="tx1"/>
              </a:solidFill>
              <a:latin typeface="Cambria" pitchFamily="18" charset="0"/>
            </a:rPr>
            <a:t>Indonesian </a:t>
          </a:r>
          <a:r>
            <a:rPr lang="id-ID" sz="2400" b="1" i="0" dirty="0" smtClean="0">
              <a:solidFill>
                <a:schemeClr val="tx1"/>
              </a:solidFill>
              <a:latin typeface="Cambria" pitchFamily="18" charset="0"/>
            </a:rPr>
            <a:t>P</a:t>
          </a:r>
          <a:r>
            <a:rPr lang="en-US" sz="2400" b="1" i="0" dirty="0" err="1" smtClean="0">
              <a:solidFill>
                <a:schemeClr val="tx1"/>
              </a:solidFill>
              <a:latin typeface="Cambria" pitchFamily="18" charset="0"/>
            </a:rPr>
            <a:t>olicy</a:t>
          </a:r>
          <a:endParaRPr lang="en-US" sz="2400" b="1" i="0" dirty="0">
            <a:solidFill>
              <a:schemeClr val="tx1"/>
            </a:solidFill>
            <a:latin typeface="Cambria" pitchFamily="18" charset="0"/>
          </a:endParaRPr>
        </a:p>
      </dgm:t>
    </dgm:pt>
    <dgm:pt modelId="{B17964E7-3D0B-43F7-AB71-33952D0611DB}" type="parTrans" cxnId="{7721ECED-27DD-4B54-BC00-573288FC4DA9}">
      <dgm:prSet/>
      <dgm:spPr/>
      <dgm:t>
        <a:bodyPr/>
        <a:lstStyle/>
        <a:p>
          <a:endParaRPr lang="en-US">
            <a:latin typeface="Cambria" pitchFamily="18" charset="0"/>
          </a:endParaRPr>
        </a:p>
      </dgm:t>
    </dgm:pt>
    <dgm:pt modelId="{41E27EE8-1917-4A47-AD14-214AA2711C2B}" type="sibTrans" cxnId="{7721ECED-27DD-4B54-BC00-573288FC4DA9}">
      <dgm:prSet/>
      <dgm:spPr/>
      <dgm:t>
        <a:bodyPr/>
        <a:lstStyle/>
        <a:p>
          <a:endParaRPr lang="en-US">
            <a:latin typeface="Cambria" pitchFamily="18" charset="0"/>
          </a:endParaRPr>
        </a:p>
      </dgm:t>
    </dgm:pt>
    <dgm:pt modelId="{095C9ED5-AF5F-42FB-9A47-320A2CCFE684}">
      <dgm:prSet custT="1"/>
      <dgm:spPr/>
      <dgm:t>
        <a:bodyPr/>
        <a:lstStyle/>
        <a:p>
          <a:pPr marL="287338" indent="-287338"/>
          <a:r>
            <a:rPr lang="en-GB" sz="2400" b="1" i="0" dirty="0">
              <a:solidFill>
                <a:schemeClr val="tx1"/>
              </a:solidFill>
              <a:latin typeface="Cambria" pitchFamily="18" charset="0"/>
            </a:rPr>
            <a:t>2. Metadata </a:t>
          </a:r>
          <a:r>
            <a:rPr lang="id-ID" sz="2400" b="1" i="0" dirty="0" smtClean="0">
              <a:solidFill>
                <a:schemeClr val="tx1"/>
              </a:solidFill>
              <a:latin typeface="Cambria" pitchFamily="18" charset="0"/>
            </a:rPr>
            <a:t>of </a:t>
          </a:r>
          <a:r>
            <a:rPr lang="en-GB" sz="2400" b="1" i="0" dirty="0" smtClean="0">
              <a:solidFill>
                <a:schemeClr val="tx1"/>
              </a:solidFill>
              <a:latin typeface="Cambria" pitchFamily="18" charset="0"/>
            </a:rPr>
            <a:t>SDGs </a:t>
          </a:r>
          <a:r>
            <a:rPr lang="en-GB" sz="2400" b="1" i="0" dirty="0">
              <a:solidFill>
                <a:schemeClr val="tx1"/>
              </a:solidFill>
              <a:latin typeface="Cambria" pitchFamily="18" charset="0"/>
            </a:rPr>
            <a:t>Indicators in </a:t>
          </a:r>
          <a:r>
            <a:rPr lang="en-GB" sz="2400" b="1" i="0" dirty="0" smtClean="0">
              <a:solidFill>
                <a:schemeClr val="tx1"/>
              </a:solidFill>
              <a:latin typeface="Cambria" pitchFamily="18" charset="0"/>
            </a:rPr>
            <a:t>Indonesia                        </a:t>
          </a:r>
          <a:r>
            <a:rPr lang="en-GB" sz="2400" dirty="0" smtClean="0">
              <a:solidFill>
                <a:schemeClr val="tx1"/>
              </a:solidFill>
              <a:latin typeface="Cambria" pitchFamily="18" charset="0"/>
            </a:rPr>
            <a:t>(Provision of </a:t>
          </a:r>
          <a:r>
            <a:rPr lang="en-GB" sz="2400" dirty="0" smtClean="0">
              <a:solidFill>
                <a:schemeClr val="tx1"/>
              </a:solidFill>
              <a:latin typeface="Cambria" pitchFamily="18" charset="0"/>
            </a:rPr>
            <a:t>data</a:t>
          </a:r>
          <a:r>
            <a:rPr lang="id-ID" sz="2400" dirty="0" smtClean="0">
              <a:solidFill>
                <a:schemeClr val="tx1"/>
              </a:solidFill>
              <a:latin typeface="Cambria" pitchFamily="18" charset="0"/>
            </a:rPr>
            <a:t>-</a:t>
          </a:r>
          <a:r>
            <a:rPr lang="en-GB" sz="2400" dirty="0" smtClean="0">
              <a:solidFill>
                <a:schemeClr val="tx1"/>
              </a:solidFill>
              <a:latin typeface="Cambria" pitchFamily="18" charset="0"/>
            </a:rPr>
            <a:t>disaggregated </a:t>
          </a:r>
          <a:r>
            <a:rPr lang="en-GB" sz="2400" dirty="0" smtClean="0">
              <a:solidFill>
                <a:schemeClr val="tx1"/>
              </a:solidFill>
              <a:latin typeface="Cambria" pitchFamily="18" charset="0"/>
            </a:rPr>
            <a:t>by Sex</a:t>
          </a:r>
          <a:r>
            <a:rPr lang="id-ID" sz="2400" dirty="0" smtClean="0">
              <a:solidFill>
                <a:schemeClr val="tx1"/>
              </a:solidFill>
              <a:latin typeface="Cambria" pitchFamily="18" charset="0"/>
            </a:rPr>
            <a:t> , as well as economic status, region, and age group</a:t>
          </a:r>
          <a:r>
            <a:rPr lang="en-GB" sz="2400" dirty="0" smtClean="0">
              <a:solidFill>
                <a:schemeClr val="tx1"/>
              </a:solidFill>
              <a:latin typeface="Cambria" pitchFamily="18" charset="0"/>
            </a:rPr>
            <a:t>)</a:t>
          </a:r>
          <a:endParaRPr lang="en-GB" sz="2400" b="1" i="0" dirty="0">
            <a:solidFill>
              <a:schemeClr val="tx1"/>
            </a:solidFill>
            <a:latin typeface="Cambria" pitchFamily="18" charset="0"/>
          </a:endParaRPr>
        </a:p>
      </dgm:t>
    </dgm:pt>
    <dgm:pt modelId="{45DAF99B-29F7-4121-B505-35BA17A8D368}" type="parTrans" cxnId="{650CA9A1-A32B-4A65-8F69-71B6B4EF8C7D}">
      <dgm:prSet/>
      <dgm:spPr/>
      <dgm:t>
        <a:bodyPr/>
        <a:lstStyle/>
        <a:p>
          <a:endParaRPr lang="en-US">
            <a:latin typeface="Cambria" pitchFamily="18" charset="0"/>
          </a:endParaRPr>
        </a:p>
      </dgm:t>
    </dgm:pt>
    <dgm:pt modelId="{72BB945B-63DE-4134-85F0-3F3888FB3121}" type="sibTrans" cxnId="{650CA9A1-A32B-4A65-8F69-71B6B4EF8C7D}">
      <dgm:prSet/>
      <dgm:spPr/>
      <dgm:t>
        <a:bodyPr/>
        <a:lstStyle/>
        <a:p>
          <a:endParaRPr lang="en-US">
            <a:latin typeface="Cambria" pitchFamily="18" charset="0"/>
          </a:endParaRPr>
        </a:p>
      </dgm:t>
    </dgm:pt>
    <dgm:pt modelId="{0EA968CD-EA69-4F69-B439-4D2AB7548B3C}">
      <dgm:prSet custT="1"/>
      <dgm:spPr/>
      <dgm:t>
        <a:bodyPr/>
        <a:lstStyle/>
        <a:p>
          <a:r>
            <a:rPr lang="en-GB" sz="2400" b="1" i="0" dirty="0" smtClean="0">
              <a:solidFill>
                <a:schemeClr val="tx1"/>
              </a:solidFill>
              <a:latin typeface="Cambria" pitchFamily="18" charset="0"/>
            </a:rPr>
            <a:t>3. Challenges </a:t>
          </a:r>
          <a:r>
            <a:rPr lang="en-US" sz="2400" b="1" dirty="0" smtClean="0">
              <a:solidFill>
                <a:prstClr val="black"/>
              </a:solidFill>
              <a:latin typeface="Cambria" pitchFamily="18" charset="0"/>
              <a:ea typeface="MS PGothic" pitchFamily="34" charset="-128"/>
              <a:cs typeface="ＭＳ Ｐゴシック" charset="0"/>
            </a:rPr>
            <a:t>of the SDGs Implementation</a:t>
          </a:r>
          <a:endParaRPr lang="en-GB" sz="2400" b="1" i="0" dirty="0">
            <a:solidFill>
              <a:schemeClr val="tx1"/>
            </a:solidFill>
            <a:latin typeface="Cambria" pitchFamily="18" charset="0"/>
          </a:endParaRPr>
        </a:p>
      </dgm:t>
    </dgm:pt>
    <dgm:pt modelId="{9AE919AA-4CFD-4313-99CB-392153644B21}" type="parTrans" cxnId="{50AE496E-384D-4EDA-BA54-C90C5D57E56A}">
      <dgm:prSet/>
      <dgm:spPr/>
      <dgm:t>
        <a:bodyPr/>
        <a:lstStyle/>
        <a:p>
          <a:endParaRPr lang="en-US">
            <a:latin typeface="Cambria" pitchFamily="18" charset="0"/>
          </a:endParaRPr>
        </a:p>
      </dgm:t>
    </dgm:pt>
    <dgm:pt modelId="{D75B6F79-AB8B-46C3-927C-02FFFB649657}" type="sibTrans" cxnId="{50AE496E-384D-4EDA-BA54-C90C5D57E56A}">
      <dgm:prSet/>
      <dgm:spPr/>
      <dgm:t>
        <a:bodyPr/>
        <a:lstStyle/>
        <a:p>
          <a:endParaRPr lang="en-US">
            <a:latin typeface="Cambria" pitchFamily="18" charset="0"/>
          </a:endParaRPr>
        </a:p>
      </dgm:t>
    </dgm:pt>
    <dgm:pt modelId="{3AC5FFAF-58D9-4229-A779-F9D03B85D104}" type="pres">
      <dgm:prSet presAssocID="{061EC5D0-43A0-45FD-BCAC-6E853008A791}" presName="linear" presStyleCnt="0">
        <dgm:presLayoutVars>
          <dgm:dir/>
          <dgm:animLvl val="lvl"/>
          <dgm:resizeHandles val="exact"/>
        </dgm:presLayoutVars>
      </dgm:prSet>
      <dgm:spPr/>
      <dgm:t>
        <a:bodyPr/>
        <a:lstStyle/>
        <a:p>
          <a:endParaRPr lang="en-US"/>
        </a:p>
      </dgm:t>
    </dgm:pt>
    <dgm:pt modelId="{1AF16586-5DAE-45F3-A059-15F5F21563D3}" type="pres">
      <dgm:prSet presAssocID="{B7E4E1BC-F7B5-466C-ADF4-00FB933DB1F4}" presName="parentLin" presStyleCnt="0"/>
      <dgm:spPr/>
    </dgm:pt>
    <dgm:pt modelId="{4794BEF1-6693-46C0-92A7-0F14195DCE54}" type="pres">
      <dgm:prSet presAssocID="{B7E4E1BC-F7B5-466C-ADF4-00FB933DB1F4}" presName="parentLeftMargin" presStyleLbl="node1" presStyleIdx="0" presStyleCnt="3"/>
      <dgm:spPr/>
      <dgm:t>
        <a:bodyPr/>
        <a:lstStyle/>
        <a:p>
          <a:endParaRPr lang="en-US"/>
        </a:p>
      </dgm:t>
    </dgm:pt>
    <dgm:pt modelId="{27EECFE3-5B4D-4692-AF80-67BF6BDA6414}" type="pres">
      <dgm:prSet presAssocID="{B7E4E1BC-F7B5-466C-ADF4-00FB933DB1F4}" presName="parentText" presStyleLbl="node1" presStyleIdx="0" presStyleCnt="3" custScaleX="131222" custScaleY="91723">
        <dgm:presLayoutVars>
          <dgm:chMax val="0"/>
          <dgm:bulletEnabled val="1"/>
        </dgm:presLayoutVars>
      </dgm:prSet>
      <dgm:spPr/>
      <dgm:t>
        <a:bodyPr/>
        <a:lstStyle/>
        <a:p>
          <a:endParaRPr lang="en-US"/>
        </a:p>
      </dgm:t>
    </dgm:pt>
    <dgm:pt modelId="{46363038-B782-4BBB-98FC-746EA90AF22D}" type="pres">
      <dgm:prSet presAssocID="{B7E4E1BC-F7B5-466C-ADF4-00FB933DB1F4}" presName="negativeSpace" presStyleCnt="0"/>
      <dgm:spPr/>
    </dgm:pt>
    <dgm:pt modelId="{2D7D1B17-93F3-4001-93BF-D8AEF6CB93FD}" type="pres">
      <dgm:prSet presAssocID="{B7E4E1BC-F7B5-466C-ADF4-00FB933DB1F4}" presName="childText" presStyleLbl="conFgAcc1" presStyleIdx="0" presStyleCnt="3">
        <dgm:presLayoutVars>
          <dgm:bulletEnabled val="1"/>
        </dgm:presLayoutVars>
      </dgm:prSet>
      <dgm:spPr/>
    </dgm:pt>
    <dgm:pt modelId="{AB714956-8807-4EF7-B57F-E6C2511E5E04}" type="pres">
      <dgm:prSet presAssocID="{41E27EE8-1917-4A47-AD14-214AA2711C2B}" presName="spaceBetweenRectangles" presStyleCnt="0"/>
      <dgm:spPr/>
    </dgm:pt>
    <dgm:pt modelId="{498B426E-4373-4ABF-BD83-EBA9F8B74425}" type="pres">
      <dgm:prSet presAssocID="{095C9ED5-AF5F-42FB-9A47-320A2CCFE684}" presName="parentLin" presStyleCnt="0"/>
      <dgm:spPr/>
    </dgm:pt>
    <dgm:pt modelId="{7A47B702-6104-4314-8F3A-58E2C24177C1}" type="pres">
      <dgm:prSet presAssocID="{095C9ED5-AF5F-42FB-9A47-320A2CCFE684}" presName="parentLeftMargin" presStyleLbl="node1" presStyleIdx="0" presStyleCnt="3"/>
      <dgm:spPr/>
      <dgm:t>
        <a:bodyPr/>
        <a:lstStyle/>
        <a:p>
          <a:endParaRPr lang="en-US"/>
        </a:p>
      </dgm:t>
    </dgm:pt>
    <dgm:pt modelId="{BD51B449-EB6E-42FA-9E73-FBDCC08D7BBA}" type="pres">
      <dgm:prSet presAssocID="{095C9ED5-AF5F-42FB-9A47-320A2CCFE684}" presName="parentText" presStyleLbl="node1" presStyleIdx="1" presStyleCnt="3" custScaleX="131222">
        <dgm:presLayoutVars>
          <dgm:chMax val="0"/>
          <dgm:bulletEnabled val="1"/>
        </dgm:presLayoutVars>
      </dgm:prSet>
      <dgm:spPr/>
      <dgm:t>
        <a:bodyPr/>
        <a:lstStyle/>
        <a:p>
          <a:endParaRPr lang="en-US"/>
        </a:p>
      </dgm:t>
    </dgm:pt>
    <dgm:pt modelId="{E211C427-782D-460D-91A4-003B7501F812}" type="pres">
      <dgm:prSet presAssocID="{095C9ED5-AF5F-42FB-9A47-320A2CCFE684}" presName="negativeSpace" presStyleCnt="0"/>
      <dgm:spPr/>
    </dgm:pt>
    <dgm:pt modelId="{58E5C455-D923-495D-8D96-ED558F0D9BFB}" type="pres">
      <dgm:prSet presAssocID="{095C9ED5-AF5F-42FB-9A47-320A2CCFE684}" presName="childText" presStyleLbl="conFgAcc1" presStyleIdx="1" presStyleCnt="3">
        <dgm:presLayoutVars>
          <dgm:bulletEnabled val="1"/>
        </dgm:presLayoutVars>
      </dgm:prSet>
      <dgm:spPr/>
      <dgm:t>
        <a:bodyPr/>
        <a:lstStyle/>
        <a:p>
          <a:endParaRPr lang="en-US"/>
        </a:p>
      </dgm:t>
    </dgm:pt>
    <dgm:pt modelId="{A878C036-D35D-49C2-8BAA-02B809829D17}" type="pres">
      <dgm:prSet presAssocID="{72BB945B-63DE-4134-85F0-3F3888FB3121}" presName="spaceBetweenRectangles" presStyleCnt="0"/>
      <dgm:spPr/>
    </dgm:pt>
    <dgm:pt modelId="{9F7BA7E1-06C1-418E-89E6-86F36760C8EB}" type="pres">
      <dgm:prSet presAssocID="{0EA968CD-EA69-4F69-B439-4D2AB7548B3C}" presName="parentLin" presStyleCnt="0"/>
      <dgm:spPr/>
    </dgm:pt>
    <dgm:pt modelId="{0938130B-8ACF-4E3F-9C04-09EFFC63A1DB}" type="pres">
      <dgm:prSet presAssocID="{0EA968CD-EA69-4F69-B439-4D2AB7548B3C}" presName="parentLeftMargin" presStyleLbl="node1" presStyleIdx="1" presStyleCnt="3"/>
      <dgm:spPr/>
      <dgm:t>
        <a:bodyPr/>
        <a:lstStyle/>
        <a:p>
          <a:endParaRPr lang="en-US"/>
        </a:p>
      </dgm:t>
    </dgm:pt>
    <dgm:pt modelId="{20C75B12-1C64-452E-A0AE-C5F8FF4C832A}" type="pres">
      <dgm:prSet presAssocID="{0EA968CD-EA69-4F69-B439-4D2AB7548B3C}" presName="parentText" presStyleLbl="node1" presStyleIdx="2" presStyleCnt="3" custScaleX="131222">
        <dgm:presLayoutVars>
          <dgm:chMax val="0"/>
          <dgm:bulletEnabled val="1"/>
        </dgm:presLayoutVars>
      </dgm:prSet>
      <dgm:spPr/>
      <dgm:t>
        <a:bodyPr/>
        <a:lstStyle/>
        <a:p>
          <a:endParaRPr lang="en-US"/>
        </a:p>
      </dgm:t>
    </dgm:pt>
    <dgm:pt modelId="{40D65E9A-946F-42AD-A06B-C60030233E24}" type="pres">
      <dgm:prSet presAssocID="{0EA968CD-EA69-4F69-B439-4D2AB7548B3C}" presName="negativeSpace" presStyleCnt="0"/>
      <dgm:spPr/>
    </dgm:pt>
    <dgm:pt modelId="{29AB29A0-FCD7-42A2-BBB4-0985E7912E0A}" type="pres">
      <dgm:prSet presAssocID="{0EA968CD-EA69-4F69-B439-4D2AB7548B3C}" presName="childText" presStyleLbl="conFgAcc1" presStyleIdx="2" presStyleCnt="3">
        <dgm:presLayoutVars>
          <dgm:bulletEnabled val="1"/>
        </dgm:presLayoutVars>
      </dgm:prSet>
      <dgm:spPr/>
    </dgm:pt>
  </dgm:ptLst>
  <dgm:cxnLst>
    <dgm:cxn modelId="{FDBB1298-C2C3-46B1-AD62-A68334E60274}" type="presOf" srcId="{B7E4E1BC-F7B5-466C-ADF4-00FB933DB1F4}" destId="{4794BEF1-6693-46C0-92A7-0F14195DCE54}" srcOrd="0" destOrd="0" presId="urn:microsoft.com/office/officeart/2005/8/layout/list1"/>
    <dgm:cxn modelId="{650CA9A1-A32B-4A65-8F69-71B6B4EF8C7D}" srcId="{061EC5D0-43A0-45FD-BCAC-6E853008A791}" destId="{095C9ED5-AF5F-42FB-9A47-320A2CCFE684}" srcOrd="1" destOrd="0" parTransId="{45DAF99B-29F7-4121-B505-35BA17A8D368}" sibTransId="{72BB945B-63DE-4134-85F0-3F3888FB3121}"/>
    <dgm:cxn modelId="{706FA413-B64B-4645-A6CE-1147550F9521}" type="presOf" srcId="{095C9ED5-AF5F-42FB-9A47-320A2CCFE684}" destId="{7A47B702-6104-4314-8F3A-58E2C24177C1}" srcOrd="0" destOrd="0" presId="urn:microsoft.com/office/officeart/2005/8/layout/list1"/>
    <dgm:cxn modelId="{260800CB-01DE-4536-848B-68731C0D8AF5}" type="presOf" srcId="{0EA968CD-EA69-4F69-B439-4D2AB7548B3C}" destId="{0938130B-8ACF-4E3F-9C04-09EFFC63A1DB}" srcOrd="0" destOrd="0" presId="urn:microsoft.com/office/officeart/2005/8/layout/list1"/>
    <dgm:cxn modelId="{7721ECED-27DD-4B54-BC00-573288FC4DA9}" srcId="{061EC5D0-43A0-45FD-BCAC-6E853008A791}" destId="{B7E4E1BC-F7B5-466C-ADF4-00FB933DB1F4}" srcOrd="0" destOrd="0" parTransId="{B17964E7-3D0B-43F7-AB71-33952D0611DB}" sibTransId="{41E27EE8-1917-4A47-AD14-214AA2711C2B}"/>
    <dgm:cxn modelId="{50AE496E-384D-4EDA-BA54-C90C5D57E56A}" srcId="{061EC5D0-43A0-45FD-BCAC-6E853008A791}" destId="{0EA968CD-EA69-4F69-B439-4D2AB7548B3C}" srcOrd="2" destOrd="0" parTransId="{9AE919AA-4CFD-4313-99CB-392153644B21}" sibTransId="{D75B6F79-AB8B-46C3-927C-02FFFB649657}"/>
    <dgm:cxn modelId="{855A6B7E-EE1B-4DB2-8076-8A581E6ECA7D}" type="presOf" srcId="{061EC5D0-43A0-45FD-BCAC-6E853008A791}" destId="{3AC5FFAF-58D9-4229-A779-F9D03B85D104}" srcOrd="0" destOrd="0" presId="urn:microsoft.com/office/officeart/2005/8/layout/list1"/>
    <dgm:cxn modelId="{09CD5B47-A0BB-4287-A69C-60AC5D21FE90}" type="presOf" srcId="{095C9ED5-AF5F-42FB-9A47-320A2CCFE684}" destId="{BD51B449-EB6E-42FA-9E73-FBDCC08D7BBA}" srcOrd="1" destOrd="0" presId="urn:microsoft.com/office/officeart/2005/8/layout/list1"/>
    <dgm:cxn modelId="{0BF6BB4C-B1CD-498E-83F8-CF31381B1506}" type="presOf" srcId="{0EA968CD-EA69-4F69-B439-4D2AB7548B3C}" destId="{20C75B12-1C64-452E-A0AE-C5F8FF4C832A}" srcOrd="1" destOrd="0" presId="urn:microsoft.com/office/officeart/2005/8/layout/list1"/>
    <dgm:cxn modelId="{826AB823-6D93-4C18-AF0A-2FE2FB175F03}" type="presOf" srcId="{B7E4E1BC-F7B5-466C-ADF4-00FB933DB1F4}" destId="{27EECFE3-5B4D-4692-AF80-67BF6BDA6414}" srcOrd="1" destOrd="0" presId="urn:microsoft.com/office/officeart/2005/8/layout/list1"/>
    <dgm:cxn modelId="{454E234E-00FD-425D-ACC1-5F36EB4CAFFB}" type="presParOf" srcId="{3AC5FFAF-58D9-4229-A779-F9D03B85D104}" destId="{1AF16586-5DAE-45F3-A059-15F5F21563D3}" srcOrd="0" destOrd="0" presId="urn:microsoft.com/office/officeart/2005/8/layout/list1"/>
    <dgm:cxn modelId="{235181C4-CF06-43A3-B658-76A5DF2262C7}" type="presParOf" srcId="{1AF16586-5DAE-45F3-A059-15F5F21563D3}" destId="{4794BEF1-6693-46C0-92A7-0F14195DCE54}" srcOrd="0" destOrd="0" presId="urn:microsoft.com/office/officeart/2005/8/layout/list1"/>
    <dgm:cxn modelId="{A9095572-46F0-491C-BED5-59EC76250283}" type="presParOf" srcId="{1AF16586-5DAE-45F3-A059-15F5F21563D3}" destId="{27EECFE3-5B4D-4692-AF80-67BF6BDA6414}" srcOrd="1" destOrd="0" presId="urn:microsoft.com/office/officeart/2005/8/layout/list1"/>
    <dgm:cxn modelId="{6D11AE2D-01C4-48F8-9FF6-DEA9961CAE58}" type="presParOf" srcId="{3AC5FFAF-58D9-4229-A779-F9D03B85D104}" destId="{46363038-B782-4BBB-98FC-746EA90AF22D}" srcOrd="1" destOrd="0" presId="urn:microsoft.com/office/officeart/2005/8/layout/list1"/>
    <dgm:cxn modelId="{48583BE9-9206-43B2-A3A8-CB4EB464E8E6}" type="presParOf" srcId="{3AC5FFAF-58D9-4229-A779-F9D03B85D104}" destId="{2D7D1B17-93F3-4001-93BF-D8AEF6CB93FD}" srcOrd="2" destOrd="0" presId="urn:microsoft.com/office/officeart/2005/8/layout/list1"/>
    <dgm:cxn modelId="{EE2AA1AA-601A-4A68-ABFF-81865B7CE54C}" type="presParOf" srcId="{3AC5FFAF-58D9-4229-A779-F9D03B85D104}" destId="{AB714956-8807-4EF7-B57F-E6C2511E5E04}" srcOrd="3" destOrd="0" presId="urn:microsoft.com/office/officeart/2005/8/layout/list1"/>
    <dgm:cxn modelId="{903B4EE1-512F-4021-B60B-89D5C86B1FD8}" type="presParOf" srcId="{3AC5FFAF-58D9-4229-A779-F9D03B85D104}" destId="{498B426E-4373-4ABF-BD83-EBA9F8B74425}" srcOrd="4" destOrd="0" presId="urn:microsoft.com/office/officeart/2005/8/layout/list1"/>
    <dgm:cxn modelId="{4331E428-DFA7-44E8-AA40-1F107B3BF819}" type="presParOf" srcId="{498B426E-4373-4ABF-BD83-EBA9F8B74425}" destId="{7A47B702-6104-4314-8F3A-58E2C24177C1}" srcOrd="0" destOrd="0" presId="urn:microsoft.com/office/officeart/2005/8/layout/list1"/>
    <dgm:cxn modelId="{D3448258-5C88-4FE0-A16A-4FD102865533}" type="presParOf" srcId="{498B426E-4373-4ABF-BD83-EBA9F8B74425}" destId="{BD51B449-EB6E-42FA-9E73-FBDCC08D7BBA}" srcOrd="1" destOrd="0" presId="urn:microsoft.com/office/officeart/2005/8/layout/list1"/>
    <dgm:cxn modelId="{69EA83ED-6CFC-440F-ACE5-8D6053458B90}" type="presParOf" srcId="{3AC5FFAF-58D9-4229-A779-F9D03B85D104}" destId="{E211C427-782D-460D-91A4-003B7501F812}" srcOrd="5" destOrd="0" presId="urn:microsoft.com/office/officeart/2005/8/layout/list1"/>
    <dgm:cxn modelId="{0BDC7F0A-F695-415C-9374-9ACAC56A24CB}" type="presParOf" srcId="{3AC5FFAF-58D9-4229-A779-F9D03B85D104}" destId="{58E5C455-D923-495D-8D96-ED558F0D9BFB}" srcOrd="6" destOrd="0" presId="urn:microsoft.com/office/officeart/2005/8/layout/list1"/>
    <dgm:cxn modelId="{CF2711AB-4C7A-4316-8672-10B5E35EA801}" type="presParOf" srcId="{3AC5FFAF-58D9-4229-A779-F9D03B85D104}" destId="{A878C036-D35D-49C2-8BAA-02B809829D17}" srcOrd="7" destOrd="0" presId="urn:microsoft.com/office/officeart/2005/8/layout/list1"/>
    <dgm:cxn modelId="{835F4811-093F-49D3-A87A-6189F35F483F}" type="presParOf" srcId="{3AC5FFAF-58D9-4229-A779-F9D03B85D104}" destId="{9F7BA7E1-06C1-418E-89E6-86F36760C8EB}" srcOrd="8" destOrd="0" presId="urn:microsoft.com/office/officeart/2005/8/layout/list1"/>
    <dgm:cxn modelId="{67CD07D3-D5F6-429A-98BB-B1279864C81E}" type="presParOf" srcId="{9F7BA7E1-06C1-418E-89E6-86F36760C8EB}" destId="{0938130B-8ACF-4E3F-9C04-09EFFC63A1DB}" srcOrd="0" destOrd="0" presId="urn:microsoft.com/office/officeart/2005/8/layout/list1"/>
    <dgm:cxn modelId="{BB369F9B-38F9-4E12-A49E-0CE69F1C75F0}" type="presParOf" srcId="{9F7BA7E1-06C1-418E-89E6-86F36760C8EB}" destId="{20C75B12-1C64-452E-A0AE-C5F8FF4C832A}" srcOrd="1" destOrd="0" presId="urn:microsoft.com/office/officeart/2005/8/layout/list1"/>
    <dgm:cxn modelId="{125DE3DE-3C7F-45DE-941A-594F78D76352}" type="presParOf" srcId="{3AC5FFAF-58D9-4229-A779-F9D03B85D104}" destId="{40D65E9A-946F-42AD-A06B-C60030233E24}" srcOrd="9" destOrd="0" presId="urn:microsoft.com/office/officeart/2005/8/layout/list1"/>
    <dgm:cxn modelId="{FC7E8554-3CF1-4640-8F02-78F616368472}" type="presParOf" srcId="{3AC5FFAF-58D9-4229-A779-F9D03B85D104}" destId="{29AB29A0-FCD7-42A2-BBB4-0985E7912E0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3385E-76B5-4494-8281-EE5E3A748DFB}">
      <dsp:nvSpPr>
        <dsp:cNvPr id="0" name=""/>
        <dsp:cNvSpPr/>
      </dsp:nvSpPr>
      <dsp:spPr>
        <a:xfrm>
          <a:off x="0" y="568865"/>
          <a:ext cx="8207828" cy="428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5390C-3993-461D-ACF7-51ECF128B766}">
      <dsp:nvSpPr>
        <dsp:cNvPr id="0" name=""/>
        <dsp:cNvSpPr/>
      </dsp:nvSpPr>
      <dsp:spPr>
        <a:xfrm>
          <a:off x="410391" y="80339"/>
          <a:ext cx="7258609" cy="73944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65" tIns="0" rIns="217165" bIns="0" numCol="1" spcCol="1270" anchor="ctr" anchorCtr="0">
          <a:noAutofit/>
        </a:bodyPr>
        <a:lstStyle/>
        <a:p>
          <a:pPr marL="287338" lvl="0" indent="-287338" algn="l" defTabSz="1066800">
            <a:lnSpc>
              <a:spcPct val="90000"/>
            </a:lnSpc>
            <a:spcBef>
              <a:spcPct val="0"/>
            </a:spcBef>
            <a:spcAft>
              <a:spcPct val="35000"/>
            </a:spcAft>
            <a:buFont typeface="+mj-lt"/>
            <a:buNone/>
          </a:pPr>
          <a:r>
            <a:rPr kumimoji="0" lang="id-ID" sz="2400" b="1" i="0" u="none" strike="noStrike" kern="1200" cap="none" spc="0" normalizeH="0" baseline="0" noProof="0" dirty="0" smtClean="0">
              <a:ln>
                <a:noFill/>
              </a:ln>
              <a:solidFill>
                <a:prstClr val="black"/>
              </a:solidFill>
              <a:effectLst/>
              <a:uLnTx/>
              <a:uFillTx/>
              <a:latin typeface="Calibri"/>
              <a:ea typeface="+mn-ea"/>
              <a:cs typeface="+mn-cs"/>
            </a:rPr>
            <a:t>I. </a:t>
          </a:r>
          <a:r>
            <a:rPr lang="en-GB" sz="2400" b="1" kern="1200" dirty="0" smtClean="0">
              <a:solidFill>
                <a:schemeClr val="tx1"/>
              </a:solidFill>
            </a:rPr>
            <a:t>Review of MDGs implementation in Indonesia in relation to gender </a:t>
          </a:r>
          <a:endParaRPr lang="en-US" sz="2400" b="1" kern="1200" dirty="0">
            <a:solidFill>
              <a:schemeClr val="tx1"/>
            </a:solidFill>
          </a:endParaRPr>
        </a:p>
      </dsp:txBody>
      <dsp:txXfrm>
        <a:off x="446488" y="116436"/>
        <a:ext cx="7186415" cy="667252"/>
      </dsp:txXfrm>
    </dsp:sp>
    <dsp:sp modelId="{F5C0D9E8-82CF-4F22-BA9F-42E7ECADF6A5}">
      <dsp:nvSpPr>
        <dsp:cNvPr id="0" name=""/>
        <dsp:cNvSpPr/>
      </dsp:nvSpPr>
      <dsp:spPr>
        <a:xfrm>
          <a:off x="0" y="1552479"/>
          <a:ext cx="8207828" cy="428400"/>
        </a:xfrm>
        <a:prstGeom prst="rect">
          <a:avLst/>
        </a:prstGeom>
        <a:solidFill>
          <a:schemeClr val="lt1">
            <a:alpha val="90000"/>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sp>
    <dsp:sp modelId="{C42CCD8E-2FF7-40FA-8CA5-728755198E19}">
      <dsp:nvSpPr>
        <dsp:cNvPr id="0" name=""/>
        <dsp:cNvSpPr/>
      </dsp:nvSpPr>
      <dsp:spPr>
        <a:xfrm>
          <a:off x="410391" y="1089065"/>
          <a:ext cx="7269468" cy="714334"/>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65" tIns="0" rIns="217165" bIns="0" numCol="1" spcCol="1270" anchor="ctr" anchorCtr="0">
          <a:noAutofit/>
        </a:bodyPr>
        <a:lstStyle/>
        <a:p>
          <a:pPr marL="692150" lvl="0" indent="-339725" algn="l" defTabSz="1066800">
            <a:lnSpc>
              <a:spcPct val="90000"/>
            </a:lnSpc>
            <a:spcBef>
              <a:spcPct val="0"/>
            </a:spcBef>
            <a:spcAft>
              <a:spcPct val="35000"/>
            </a:spcAft>
            <a:buFont typeface="+mj-lt"/>
            <a:buAutoNum type="arabicPeriod"/>
          </a:pPr>
          <a:r>
            <a:rPr lang="en-GB" sz="2400" b="1" kern="1200" dirty="0" smtClean="0">
              <a:solidFill>
                <a:schemeClr val="tx1"/>
              </a:solidFill>
            </a:rPr>
            <a:t>MDG indicators related </a:t>
          </a:r>
          <a:r>
            <a:rPr lang="en-GB" sz="2400" b="1" kern="1200" dirty="0">
              <a:solidFill>
                <a:schemeClr val="tx1"/>
              </a:solidFill>
            </a:rPr>
            <a:t>to </a:t>
          </a:r>
          <a:r>
            <a:rPr lang="en-GB" sz="2400" b="1" kern="1200" dirty="0" smtClean="0">
              <a:solidFill>
                <a:schemeClr val="tx1"/>
              </a:solidFill>
            </a:rPr>
            <a:t>gender</a:t>
          </a:r>
          <a:r>
            <a:rPr lang="id-ID" sz="2400" b="1" kern="1200" dirty="0" smtClean="0">
              <a:solidFill>
                <a:schemeClr val="tx1"/>
              </a:solidFill>
            </a:rPr>
            <a:t> equality</a:t>
          </a:r>
          <a:r>
            <a:rPr lang="en-GB" sz="2400" b="1" kern="1200" dirty="0" smtClean="0">
              <a:solidFill>
                <a:schemeClr val="tx1"/>
              </a:solidFill>
            </a:rPr>
            <a:t> </a:t>
          </a:r>
          <a:r>
            <a:rPr lang="en-GB" sz="2400" b="1" kern="1200" dirty="0">
              <a:solidFill>
                <a:schemeClr val="tx1"/>
              </a:solidFill>
            </a:rPr>
            <a:t>in Indonesia</a:t>
          </a:r>
          <a:endParaRPr lang="en-US" sz="2400" b="1" kern="1200" dirty="0">
            <a:solidFill>
              <a:schemeClr val="tx1"/>
            </a:solidFill>
          </a:endParaRPr>
        </a:p>
      </dsp:txBody>
      <dsp:txXfrm>
        <a:off x="445262" y="1123936"/>
        <a:ext cx="7199726" cy="644592"/>
      </dsp:txXfrm>
    </dsp:sp>
    <dsp:sp modelId="{CCBAFC35-4A4D-458A-97F4-366084D5C425}">
      <dsp:nvSpPr>
        <dsp:cNvPr id="0" name=""/>
        <dsp:cNvSpPr/>
      </dsp:nvSpPr>
      <dsp:spPr>
        <a:xfrm>
          <a:off x="0" y="2323599"/>
          <a:ext cx="8207828" cy="428400"/>
        </a:xfrm>
        <a:prstGeom prst="rect">
          <a:avLst/>
        </a:prstGeom>
        <a:solidFill>
          <a:schemeClr val="lt1">
            <a:alpha val="90000"/>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sp>
    <dsp:sp modelId="{0D53D4E6-7158-4A44-A5F7-AA31A829C2C4}">
      <dsp:nvSpPr>
        <dsp:cNvPr id="0" name=""/>
        <dsp:cNvSpPr/>
      </dsp:nvSpPr>
      <dsp:spPr>
        <a:xfrm>
          <a:off x="410391" y="2072679"/>
          <a:ext cx="7258609" cy="501840"/>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65" tIns="0" rIns="217165" bIns="0" numCol="1" spcCol="1270" anchor="ctr" anchorCtr="0">
          <a:noAutofit/>
        </a:bodyPr>
        <a:lstStyle/>
        <a:p>
          <a:pPr marL="692150" lvl="0" indent="-287338" algn="l" defTabSz="1066800">
            <a:lnSpc>
              <a:spcPct val="90000"/>
            </a:lnSpc>
            <a:spcBef>
              <a:spcPct val="0"/>
            </a:spcBef>
            <a:spcAft>
              <a:spcPct val="35000"/>
            </a:spcAft>
            <a:tabLst/>
          </a:pPr>
          <a:r>
            <a:rPr lang="en-US" sz="2400" b="1" kern="1200" dirty="0">
              <a:solidFill>
                <a:schemeClr val="tx1"/>
              </a:solidFill>
            </a:rPr>
            <a:t>2. Achievement of </a:t>
          </a:r>
          <a:r>
            <a:rPr lang="en-US" sz="2400" b="1" kern="1200" dirty="0" smtClean="0">
              <a:solidFill>
                <a:schemeClr val="tx1"/>
              </a:solidFill>
            </a:rPr>
            <a:t>MDG </a:t>
          </a:r>
          <a:r>
            <a:rPr lang="en-US" sz="2400" b="1" kern="1200" dirty="0" smtClean="0">
              <a:solidFill>
                <a:schemeClr val="tx1"/>
              </a:solidFill>
            </a:rPr>
            <a:t>indicators</a:t>
          </a:r>
          <a:endParaRPr lang="en-US" sz="2400" b="1" kern="1200" dirty="0">
            <a:solidFill>
              <a:schemeClr val="tx1"/>
            </a:solidFill>
          </a:endParaRPr>
        </a:p>
      </dsp:txBody>
      <dsp:txXfrm>
        <a:off x="434889" y="2097177"/>
        <a:ext cx="7209613" cy="452844"/>
      </dsp:txXfrm>
    </dsp:sp>
    <dsp:sp modelId="{36830CDB-AF49-49E3-929D-464ED39496F5}">
      <dsp:nvSpPr>
        <dsp:cNvPr id="0" name=""/>
        <dsp:cNvSpPr/>
      </dsp:nvSpPr>
      <dsp:spPr>
        <a:xfrm>
          <a:off x="0" y="3094719"/>
          <a:ext cx="8207828" cy="428400"/>
        </a:xfrm>
        <a:prstGeom prst="rect">
          <a:avLst/>
        </a:prstGeom>
        <a:solidFill>
          <a:schemeClr val="lt1">
            <a:alpha val="90000"/>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sp>
    <dsp:sp modelId="{19B1FC83-F712-43FB-A50C-AC8502005777}">
      <dsp:nvSpPr>
        <dsp:cNvPr id="0" name=""/>
        <dsp:cNvSpPr/>
      </dsp:nvSpPr>
      <dsp:spPr>
        <a:xfrm>
          <a:off x="410391" y="2843799"/>
          <a:ext cx="7258609" cy="501840"/>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65" tIns="0" rIns="217165" bIns="0" numCol="1" spcCol="1270" anchor="ctr" anchorCtr="0">
          <a:noAutofit/>
        </a:bodyPr>
        <a:lstStyle/>
        <a:p>
          <a:pPr marL="692150" lvl="0" indent="-287338" algn="l" defTabSz="1066800">
            <a:lnSpc>
              <a:spcPct val="90000"/>
            </a:lnSpc>
            <a:spcBef>
              <a:spcPct val="0"/>
            </a:spcBef>
            <a:spcAft>
              <a:spcPct val="35000"/>
            </a:spcAft>
          </a:pPr>
          <a:r>
            <a:rPr lang="en-US" sz="2400" b="1" kern="1200" dirty="0">
              <a:solidFill>
                <a:schemeClr val="tx1"/>
              </a:solidFill>
            </a:rPr>
            <a:t>3. </a:t>
          </a:r>
          <a:r>
            <a:rPr lang="en-US" sz="2400" b="1" kern="1200" dirty="0" smtClean="0">
              <a:solidFill>
                <a:schemeClr val="tx1"/>
              </a:solidFill>
            </a:rPr>
            <a:t>Example </a:t>
          </a:r>
          <a:r>
            <a:rPr lang="en-US" sz="2400" b="1" kern="1200" dirty="0" smtClean="0">
              <a:solidFill>
                <a:schemeClr val="tx1"/>
              </a:solidFill>
            </a:rPr>
            <a:t>of good </a:t>
          </a:r>
          <a:r>
            <a:rPr lang="en-US" sz="2400" b="1" kern="1200" dirty="0" smtClean="0">
              <a:solidFill>
                <a:schemeClr val="tx1"/>
              </a:solidFill>
            </a:rPr>
            <a:t>practice</a:t>
          </a:r>
          <a:r>
            <a:rPr lang="id-ID" sz="2400" b="1" kern="1200" dirty="0" smtClean="0">
              <a:solidFill>
                <a:schemeClr val="tx1"/>
              </a:solidFill>
            </a:rPr>
            <a:t>s</a:t>
          </a:r>
          <a:endParaRPr lang="en-US" sz="2400" b="1" kern="1200" dirty="0">
            <a:solidFill>
              <a:schemeClr val="tx1"/>
            </a:solidFill>
          </a:endParaRPr>
        </a:p>
      </dsp:txBody>
      <dsp:txXfrm>
        <a:off x="434889" y="2868297"/>
        <a:ext cx="7209613" cy="452844"/>
      </dsp:txXfrm>
    </dsp:sp>
    <dsp:sp modelId="{011EC277-B440-4589-BF3D-AB85F2B4C80C}">
      <dsp:nvSpPr>
        <dsp:cNvPr id="0" name=""/>
        <dsp:cNvSpPr/>
      </dsp:nvSpPr>
      <dsp:spPr>
        <a:xfrm>
          <a:off x="0" y="3865839"/>
          <a:ext cx="8207828" cy="428400"/>
        </a:xfrm>
        <a:prstGeom prst="rect">
          <a:avLst/>
        </a:prstGeom>
        <a:solidFill>
          <a:schemeClr val="lt1">
            <a:alpha val="90000"/>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sp>
    <dsp:sp modelId="{F69A7685-D48B-4B07-B852-36D815A28E30}">
      <dsp:nvSpPr>
        <dsp:cNvPr id="0" name=""/>
        <dsp:cNvSpPr/>
      </dsp:nvSpPr>
      <dsp:spPr>
        <a:xfrm>
          <a:off x="410391" y="3614919"/>
          <a:ext cx="7258609" cy="501840"/>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65" tIns="0" rIns="217165" bIns="0" numCol="1" spcCol="1270" anchor="ctr" anchorCtr="0">
          <a:noAutofit/>
        </a:bodyPr>
        <a:lstStyle/>
        <a:p>
          <a:pPr marL="692150" lvl="0" indent="-287338" algn="l" defTabSz="1066800">
            <a:lnSpc>
              <a:spcPct val="90000"/>
            </a:lnSpc>
            <a:spcBef>
              <a:spcPct val="0"/>
            </a:spcBef>
            <a:spcAft>
              <a:spcPct val="35000"/>
            </a:spcAft>
          </a:pPr>
          <a:r>
            <a:rPr lang="en-US" sz="2400" b="1" kern="1200" dirty="0">
              <a:solidFill>
                <a:schemeClr val="tx1"/>
              </a:solidFill>
            </a:rPr>
            <a:t>4. Key </a:t>
          </a:r>
          <a:r>
            <a:rPr lang="en-US" sz="2400" b="1" kern="1200" dirty="0" smtClean="0">
              <a:solidFill>
                <a:schemeClr val="tx1"/>
              </a:solidFill>
            </a:rPr>
            <a:t>gaps </a:t>
          </a:r>
          <a:r>
            <a:rPr lang="en-US" sz="2400" b="1" kern="1200" dirty="0">
              <a:solidFill>
                <a:schemeClr val="tx1"/>
              </a:solidFill>
            </a:rPr>
            <a:t>and </a:t>
          </a:r>
          <a:r>
            <a:rPr lang="en-US" sz="2400" b="1" kern="1200" dirty="0" smtClean="0">
              <a:solidFill>
                <a:schemeClr val="tx1"/>
              </a:solidFill>
            </a:rPr>
            <a:t>challenges</a:t>
          </a:r>
          <a:endParaRPr lang="en-GB" sz="2400" b="1" kern="1200" dirty="0">
            <a:solidFill>
              <a:schemeClr val="tx1"/>
            </a:solidFill>
          </a:endParaRPr>
        </a:p>
      </dsp:txBody>
      <dsp:txXfrm>
        <a:off x="434889" y="3639417"/>
        <a:ext cx="7209613" cy="452844"/>
      </dsp:txXfrm>
    </dsp:sp>
    <dsp:sp modelId="{97363E8B-49F7-4F25-97F1-8A318A0AB793}">
      <dsp:nvSpPr>
        <dsp:cNvPr id="0" name=""/>
        <dsp:cNvSpPr/>
      </dsp:nvSpPr>
      <dsp:spPr>
        <a:xfrm>
          <a:off x="0" y="4825259"/>
          <a:ext cx="8207828" cy="4284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A9F3AF7E-183F-41A3-9CBF-F8AF48DC678C}">
      <dsp:nvSpPr>
        <dsp:cNvPr id="0" name=""/>
        <dsp:cNvSpPr/>
      </dsp:nvSpPr>
      <dsp:spPr>
        <a:xfrm>
          <a:off x="410391" y="4386039"/>
          <a:ext cx="7269468" cy="6901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65" tIns="0" rIns="217165" bIns="0" numCol="1" spcCol="1270" anchor="ctr" anchorCtr="0">
          <a:noAutofit/>
        </a:bodyPr>
        <a:lstStyle/>
        <a:p>
          <a:pPr marL="341313" lvl="0" indent="-341313" algn="l" defTabSz="1066800">
            <a:lnSpc>
              <a:spcPct val="90000"/>
            </a:lnSpc>
            <a:spcBef>
              <a:spcPct val="0"/>
            </a:spcBef>
            <a:spcAft>
              <a:spcPct val="35000"/>
            </a:spcAft>
          </a:pPr>
          <a:r>
            <a:rPr lang="id-ID" sz="2400" b="1" kern="1200" dirty="0" smtClean="0">
              <a:solidFill>
                <a:schemeClr val="tx1"/>
              </a:solidFill>
            </a:rPr>
            <a:t>II</a:t>
          </a:r>
          <a:r>
            <a:rPr lang="en-GB" sz="2400" b="1" kern="1200" dirty="0" smtClean="0">
              <a:solidFill>
                <a:schemeClr val="tx1"/>
              </a:solidFill>
            </a:rPr>
            <a:t>. </a:t>
          </a:r>
          <a:r>
            <a:rPr lang="en-US" sz="2400" b="1" kern="1200" dirty="0" smtClean="0">
              <a:solidFill>
                <a:schemeClr val="tx1"/>
              </a:solidFill>
            </a:rPr>
            <a:t>Efforts to implement the SDGs in Indonesia </a:t>
          </a:r>
          <a:r>
            <a:rPr lang="id-ID" sz="2400" b="1" kern="1200" dirty="0" smtClean="0">
              <a:solidFill>
                <a:schemeClr val="tx1"/>
              </a:solidFill>
            </a:rPr>
            <a:t>in </a:t>
          </a:r>
          <a:r>
            <a:rPr lang="en-GB" sz="2400" b="1" kern="1200" dirty="0" err="1" smtClean="0">
              <a:solidFill>
                <a:schemeClr val="tx1"/>
              </a:solidFill>
            </a:rPr>
            <a:t>relat</a:t>
          </a:r>
          <a:r>
            <a:rPr lang="id-ID" sz="2400" b="1" kern="1200" dirty="0" smtClean="0">
              <a:solidFill>
                <a:schemeClr val="tx1"/>
              </a:solidFill>
            </a:rPr>
            <a:t>ion</a:t>
          </a:r>
          <a:r>
            <a:rPr lang="en-GB" sz="2400" b="1" kern="1200" dirty="0" smtClean="0">
              <a:solidFill>
                <a:schemeClr val="tx1"/>
              </a:solidFill>
            </a:rPr>
            <a:t> </a:t>
          </a:r>
          <a:r>
            <a:rPr lang="en-GB" sz="2400" b="1" kern="1200" dirty="0" smtClean="0">
              <a:solidFill>
                <a:schemeClr val="tx1"/>
              </a:solidFill>
            </a:rPr>
            <a:t>to </a:t>
          </a:r>
          <a:r>
            <a:rPr lang="id-ID" sz="2400" b="1" kern="1200" dirty="0" smtClean="0">
              <a:solidFill>
                <a:schemeClr val="tx1"/>
              </a:solidFill>
            </a:rPr>
            <a:t>g</a:t>
          </a:r>
          <a:r>
            <a:rPr lang="en-GB" sz="2400" b="1" kern="1200" dirty="0" smtClean="0">
              <a:solidFill>
                <a:schemeClr val="tx1"/>
              </a:solidFill>
            </a:rPr>
            <a:t>ender </a:t>
          </a:r>
          <a:endParaRPr lang="en-GB" sz="2400" b="1" kern="1200" dirty="0">
            <a:solidFill>
              <a:schemeClr val="tx1"/>
            </a:solidFill>
          </a:endParaRPr>
        </a:p>
      </dsp:txBody>
      <dsp:txXfrm>
        <a:off x="444081" y="4419729"/>
        <a:ext cx="7202088" cy="622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997F9-8E8B-4F6C-8C9C-BF6A4E2E1D34}">
      <dsp:nvSpPr>
        <dsp:cNvPr id="0" name=""/>
        <dsp:cNvSpPr/>
      </dsp:nvSpPr>
      <dsp:spPr>
        <a:xfrm rot="21300000">
          <a:off x="12100" y="1235479"/>
          <a:ext cx="3918877" cy="448770"/>
        </a:xfrm>
        <a:prstGeom prst="mathMinus">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89C8BD-2215-4CA0-AAE6-06CA4869A0EE}">
      <dsp:nvSpPr>
        <dsp:cNvPr id="0" name=""/>
        <dsp:cNvSpPr/>
      </dsp:nvSpPr>
      <dsp:spPr>
        <a:xfrm>
          <a:off x="690111" y="379602"/>
          <a:ext cx="749038" cy="943536"/>
        </a:xfrm>
        <a:prstGeom prst="down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AF54A-B65D-4284-A751-8D1107DE3075}">
      <dsp:nvSpPr>
        <dsp:cNvPr id="0" name=""/>
        <dsp:cNvSpPr/>
      </dsp:nvSpPr>
      <dsp:spPr>
        <a:xfrm>
          <a:off x="1447803" y="413527"/>
          <a:ext cx="2483356" cy="493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accent6">
                  <a:lumMod val="50000"/>
                </a:schemeClr>
              </a:solidFill>
              <a:latin typeface="Cambria" panose="02040503050406030204" pitchFamily="18" charset="0"/>
            </a:rPr>
            <a:t>18</a:t>
          </a:r>
          <a:r>
            <a:rPr lang="id-ID" sz="2800" b="1" kern="1200" dirty="0" smtClean="0">
              <a:solidFill>
                <a:schemeClr val="accent6">
                  <a:lumMod val="50000"/>
                </a:schemeClr>
              </a:solidFill>
              <a:latin typeface="Cambria" panose="02040503050406030204" pitchFamily="18" charset="0"/>
            </a:rPr>
            <a:t> Unfinished</a:t>
          </a:r>
          <a:endParaRPr lang="en-US" sz="2800" b="1" kern="1200" dirty="0">
            <a:solidFill>
              <a:schemeClr val="accent6">
                <a:lumMod val="50000"/>
              </a:schemeClr>
            </a:solidFill>
            <a:latin typeface="Cambria" panose="02040503050406030204" pitchFamily="18" charset="0"/>
          </a:endParaRPr>
        </a:p>
      </dsp:txBody>
      <dsp:txXfrm>
        <a:off x="1447803" y="413527"/>
        <a:ext cx="2483356" cy="493191"/>
      </dsp:txXfrm>
    </dsp:sp>
    <dsp:sp modelId="{913FABFF-3852-4623-85C6-56A0CA2E3585}">
      <dsp:nvSpPr>
        <dsp:cNvPr id="0" name=""/>
        <dsp:cNvSpPr/>
      </dsp:nvSpPr>
      <dsp:spPr>
        <a:xfrm>
          <a:off x="2286985" y="1545392"/>
          <a:ext cx="1182923" cy="1624380"/>
        </a:xfrm>
        <a:prstGeom prst="upArrow">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8EE03-FB11-41AE-9F0A-A875050D4F4C}">
      <dsp:nvSpPr>
        <dsp:cNvPr id="0" name=""/>
        <dsp:cNvSpPr/>
      </dsp:nvSpPr>
      <dsp:spPr>
        <a:xfrm>
          <a:off x="62426" y="1823197"/>
          <a:ext cx="2319854" cy="1320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en-US" sz="2800" b="1" kern="1200" dirty="0">
              <a:solidFill>
                <a:schemeClr val="accent6">
                  <a:lumMod val="50000"/>
                </a:schemeClr>
              </a:solidFill>
              <a:latin typeface="Cambria" panose="02040503050406030204" pitchFamily="18" charset="0"/>
            </a:rPr>
            <a:t>49 </a:t>
          </a:r>
          <a:r>
            <a:rPr lang="en-US" sz="2800" b="1" kern="1200" dirty="0" smtClean="0">
              <a:solidFill>
                <a:schemeClr val="accent6">
                  <a:lumMod val="50000"/>
                </a:schemeClr>
              </a:solidFill>
              <a:latin typeface="Cambria" panose="02040503050406030204" pitchFamily="18" charset="0"/>
            </a:rPr>
            <a:t>Achieved</a:t>
          </a:r>
          <a:endParaRPr lang="en-US" sz="2800" b="1" kern="1200" dirty="0">
            <a:solidFill>
              <a:schemeClr val="accent6">
                <a:lumMod val="50000"/>
              </a:schemeClr>
            </a:solidFill>
            <a:latin typeface="Cambria" panose="02040503050406030204" pitchFamily="18" charset="0"/>
          </a:endParaRPr>
        </a:p>
      </dsp:txBody>
      <dsp:txXfrm>
        <a:off x="62426" y="1823197"/>
        <a:ext cx="2319854" cy="1320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29585-A914-473D-A234-08DFEE299634}">
      <dsp:nvSpPr>
        <dsp:cNvPr id="0" name=""/>
        <dsp:cNvSpPr/>
      </dsp:nvSpPr>
      <dsp:spPr>
        <a:xfrm>
          <a:off x="-249970" y="79040"/>
          <a:ext cx="8346386" cy="5333999"/>
        </a:xfrm>
        <a:prstGeom prst="swooshArrow">
          <a:avLst>
            <a:gd name="adj1" fmla="val 25000"/>
            <a:gd name="adj2" fmla="val 25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76A950E5-C9D4-40A3-BD96-DF09BF557BB3}">
      <dsp:nvSpPr>
        <dsp:cNvPr id="0" name=""/>
        <dsp:cNvSpPr/>
      </dsp:nvSpPr>
      <dsp:spPr>
        <a:xfrm>
          <a:off x="1143415" y="3403846"/>
          <a:ext cx="298703" cy="298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0B1C28-0378-4383-A810-DFD099DB4759}">
      <dsp:nvSpPr>
        <dsp:cNvPr id="0" name=""/>
        <dsp:cNvSpPr/>
      </dsp:nvSpPr>
      <dsp:spPr>
        <a:xfrm>
          <a:off x="2209793" y="3207872"/>
          <a:ext cx="6144948" cy="26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277" tIns="0" rIns="0" bIns="0" numCol="1" spcCol="1270" anchor="t" anchorCtr="0">
          <a:noAutofit/>
        </a:bodyPr>
        <a:lstStyle/>
        <a:p>
          <a:pPr lvl="0" algn="l" defTabSz="533400">
            <a:lnSpc>
              <a:spcPct val="90000"/>
            </a:lnSpc>
            <a:spcBef>
              <a:spcPct val="0"/>
            </a:spcBef>
            <a:spcAft>
              <a:spcPct val="35000"/>
            </a:spcAft>
          </a:pPr>
          <a:r>
            <a:rPr lang="en-US" sz="1200" b="1" kern="1200" dirty="0" smtClean="0">
              <a:latin typeface="Arial" pitchFamily="34" charset="0"/>
              <a:cs typeface="Arial" pitchFamily="34" charset="0"/>
            </a:rPr>
            <a:t>2007:</a:t>
          </a:r>
          <a:r>
            <a:rPr lang="en-US" sz="1200" kern="1200" dirty="0" smtClean="0">
              <a:latin typeface="Arial" pitchFamily="34" charset="0"/>
              <a:cs typeface="Arial" pitchFamily="34" charset="0"/>
            </a:rPr>
            <a:t> </a:t>
          </a:r>
          <a:r>
            <a:rPr lang="id-ID" sz="1200" kern="1200" dirty="0" smtClean="0">
              <a:solidFill>
                <a:prstClr val="black"/>
              </a:solidFill>
              <a:latin typeface="Arial" charset="0"/>
              <a:cs typeface="Arial" charset="0"/>
            </a:rPr>
            <a:t>Gender Responsive Planning</a:t>
          </a:r>
          <a:r>
            <a:rPr lang="en-US" sz="1200" kern="1200" dirty="0" smtClean="0">
              <a:solidFill>
                <a:prstClr val="black"/>
              </a:solidFill>
              <a:latin typeface="Arial" charset="0"/>
              <a:cs typeface="Arial" charset="0"/>
            </a:rPr>
            <a:t> a</a:t>
          </a:r>
          <a:r>
            <a:rPr lang="id-ID" sz="1200" kern="1200" dirty="0" smtClean="0">
              <a:solidFill>
                <a:prstClr val="black"/>
              </a:solidFill>
              <a:latin typeface="Arial" charset="0"/>
              <a:cs typeface="Arial" charset="0"/>
            </a:rPr>
            <a:t>nd Budgeting (</a:t>
          </a:r>
          <a:r>
            <a:rPr lang="id-ID" sz="1200" kern="1200" dirty="0" smtClean="0">
              <a:latin typeface="Arial" pitchFamily="34" charset="0"/>
              <a:cs typeface="Arial" pitchFamily="34" charset="0"/>
            </a:rPr>
            <a:t>PPRG) </a:t>
          </a:r>
          <a:r>
            <a:rPr lang="id-ID" sz="1200" b="1" kern="1200" dirty="0" smtClean="0">
              <a:latin typeface="Arial" pitchFamily="34" charset="0"/>
              <a:cs typeface="Arial" pitchFamily="34" charset="0"/>
            </a:rPr>
            <a:t>initiative</a:t>
          </a:r>
          <a:r>
            <a:rPr lang="id-ID" sz="1200" kern="1200" dirty="0" smtClean="0">
              <a:latin typeface="Arial" pitchFamily="34" charset="0"/>
              <a:cs typeface="Arial" pitchFamily="34" charset="0"/>
            </a:rPr>
            <a:t>, based on evaluation </a:t>
          </a:r>
          <a:r>
            <a:rPr lang="en-US" sz="1200" kern="1200" dirty="0" smtClean="0">
              <a:latin typeface="Arial" pitchFamily="34" charset="0"/>
              <a:cs typeface="Arial" pitchFamily="34" charset="0"/>
            </a:rPr>
            <a:t>result </a:t>
          </a:r>
          <a:r>
            <a:rPr lang="id-ID" sz="1200" kern="1200" dirty="0" smtClean="0">
              <a:latin typeface="Arial" pitchFamily="34" charset="0"/>
              <a:cs typeface="Arial" pitchFamily="34" charset="0"/>
            </a:rPr>
            <a:t>of implementing</a:t>
          </a:r>
          <a:r>
            <a:rPr lang="en-US" sz="1200" kern="1200" dirty="0" smtClean="0">
              <a:latin typeface="Arial" pitchFamily="34" charset="0"/>
              <a:cs typeface="Arial" pitchFamily="34" charset="0"/>
            </a:rPr>
            <a:t> PUG</a:t>
          </a:r>
          <a:r>
            <a:rPr lang="id-ID" sz="1200" kern="1200" dirty="0" smtClean="0">
              <a:latin typeface="Arial" pitchFamily="34" charset="0"/>
              <a:cs typeface="Arial" pitchFamily="34" charset="0"/>
            </a:rPr>
            <a:t> in gov</a:t>
          </a:r>
          <a:r>
            <a:rPr lang="en-US" sz="1200" kern="1200" dirty="0" smtClean="0">
              <a:latin typeface="Arial" pitchFamily="34" charset="0"/>
              <a:cs typeface="Arial" pitchFamily="34" charset="0"/>
            </a:rPr>
            <a:t>.</a:t>
          </a:r>
          <a:r>
            <a:rPr lang="id-ID" sz="1200" kern="1200" dirty="0" smtClean="0">
              <a:latin typeface="Arial" pitchFamily="34" charset="0"/>
              <a:cs typeface="Arial" pitchFamily="34" charset="0"/>
            </a:rPr>
            <a:t> agencies and regional gov</a:t>
          </a:r>
          <a:r>
            <a:rPr lang="en-US" sz="1200" kern="1200" dirty="0" smtClean="0">
              <a:latin typeface="Arial" pitchFamily="34" charset="0"/>
              <a:cs typeface="Arial" pitchFamily="34" charset="0"/>
            </a:rPr>
            <a:t>.</a:t>
          </a:r>
          <a:endParaRPr lang="id-ID" sz="1200" kern="1200" dirty="0" smtClean="0">
            <a:latin typeface="Arial" pitchFamily="34" charset="0"/>
            <a:cs typeface="Arial" pitchFamily="34" charset="0"/>
          </a:endParaRPr>
        </a:p>
      </dsp:txBody>
      <dsp:txXfrm>
        <a:off x="2209793" y="3207872"/>
        <a:ext cx="6144948" cy="267301"/>
      </dsp:txXfrm>
    </dsp:sp>
    <dsp:sp modelId="{5BE84570-6FF6-47BD-990C-1A95826A8121}">
      <dsp:nvSpPr>
        <dsp:cNvPr id="0" name=""/>
        <dsp:cNvSpPr/>
      </dsp:nvSpPr>
      <dsp:spPr>
        <a:xfrm>
          <a:off x="2668080" y="2251719"/>
          <a:ext cx="512063" cy="51206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7BADC9-6BD0-460F-B0C3-A9335A4CF17C}">
      <dsp:nvSpPr>
        <dsp:cNvPr id="0" name=""/>
        <dsp:cNvSpPr/>
      </dsp:nvSpPr>
      <dsp:spPr>
        <a:xfrm>
          <a:off x="2971790" y="2316858"/>
          <a:ext cx="5497765" cy="86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332" tIns="0" rIns="0" bIns="0" numCol="1" spcCol="1270" anchor="ctr" anchorCtr="0">
          <a:noAutofit/>
        </a:bodyPr>
        <a:lstStyle/>
        <a:p>
          <a:pPr marL="0" lvl="0" indent="0" algn="l" defTabSz="533400">
            <a:lnSpc>
              <a:spcPct val="90000"/>
            </a:lnSpc>
            <a:spcBef>
              <a:spcPct val="0"/>
            </a:spcBef>
            <a:spcAft>
              <a:spcPct val="35000"/>
            </a:spcAft>
          </a:pPr>
          <a:r>
            <a:rPr lang="en-US" sz="1200" b="1" kern="1200" dirty="0" smtClean="0">
              <a:latin typeface="Arial" pitchFamily="34" charset="0"/>
              <a:cs typeface="Arial" pitchFamily="34" charset="0"/>
            </a:rPr>
            <a:t>RPJMN 2010-2014: </a:t>
          </a:r>
          <a:r>
            <a:rPr lang="id-ID" sz="1200" b="1" kern="1200" dirty="0" smtClean="0">
              <a:latin typeface="Arial" pitchFamily="34" charset="0"/>
              <a:cs typeface="Arial" pitchFamily="34" charset="0"/>
            </a:rPr>
            <a:t>PUG be integrated into planning and budgeting system</a:t>
          </a:r>
          <a:r>
            <a:rPr lang="en-US" sz="1200" b="1" kern="1200" dirty="0" smtClean="0">
              <a:latin typeface="Arial" pitchFamily="34" charset="0"/>
              <a:cs typeface="Arial" pitchFamily="34" charset="0"/>
            </a:rPr>
            <a:t>,</a:t>
          </a:r>
          <a:r>
            <a:rPr lang="id-ID" sz="1200" b="1" kern="1200" dirty="0" smtClean="0">
              <a:latin typeface="Arial" pitchFamily="34" charset="0"/>
              <a:cs typeface="Arial" pitchFamily="34" charset="0"/>
            </a:rPr>
            <a:t> </a:t>
          </a:r>
          <a:r>
            <a:rPr lang="id-ID" sz="1200" kern="1200" dirty="0" smtClean="0">
              <a:latin typeface="Arial" pitchFamily="34" charset="0"/>
              <a:cs typeface="Arial" pitchFamily="34" charset="0"/>
            </a:rPr>
            <a:t>P</a:t>
          </a:r>
          <a:r>
            <a:rPr lang="en-US" sz="1200" kern="1200" dirty="0" smtClean="0">
              <a:latin typeface="Arial" pitchFamily="34" charset="0"/>
              <a:cs typeface="Arial" pitchFamily="34" charset="0"/>
            </a:rPr>
            <a:t>PRG,</a:t>
          </a:r>
          <a:r>
            <a:rPr lang="id-ID" sz="1200" kern="1200" dirty="0" smtClean="0">
              <a:latin typeface="Arial" pitchFamily="34" charset="0"/>
              <a:cs typeface="Arial" pitchFamily="34" charset="0"/>
            </a:rPr>
            <a:t> Gender Responsive Budgeting (ARG)</a:t>
          </a:r>
          <a:r>
            <a:rPr lang="en-US" sz="1200" kern="1200" dirty="0" smtClean="0">
              <a:latin typeface="Arial" pitchFamily="34" charset="0"/>
              <a:cs typeface="Arial" pitchFamily="34" charset="0"/>
            </a:rPr>
            <a:t>, </a:t>
          </a:r>
          <a:r>
            <a:rPr lang="id-ID" sz="1200" kern="1200" dirty="0" smtClean="0">
              <a:latin typeface="Arial" pitchFamily="34" charset="0"/>
              <a:cs typeface="Arial" pitchFamily="34" charset="0"/>
            </a:rPr>
            <a:t>Gender Budget Statement (</a:t>
          </a:r>
          <a:r>
            <a:rPr lang="en-US" sz="1200" kern="1200" dirty="0" smtClean="0">
              <a:latin typeface="Arial" pitchFamily="34" charset="0"/>
              <a:cs typeface="Arial" pitchFamily="34" charset="0"/>
            </a:rPr>
            <a:t>GBS</a:t>
          </a:r>
          <a:r>
            <a:rPr lang="id-ID" sz="1200" kern="1200" dirty="0" smtClean="0">
              <a:latin typeface="Arial" pitchFamily="34" charset="0"/>
              <a:cs typeface="Arial" pitchFamily="34" charset="0"/>
            </a:rPr>
            <a:t>)</a:t>
          </a:r>
          <a:r>
            <a:rPr lang="en-US" sz="1200" kern="1200" dirty="0" smtClean="0">
              <a:latin typeface="Arial" pitchFamily="34" charset="0"/>
              <a:cs typeface="Arial" pitchFamily="34" charset="0"/>
            </a:rPr>
            <a:t>, </a:t>
          </a:r>
          <a:r>
            <a:rPr lang="id-ID" sz="1200" kern="1200" dirty="0" smtClean="0">
              <a:latin typeface="Arial" pitchFamily="34" charset="0"/>
              <a:cs typeface="Arial" pitchFamily="34" charset="0"/>
            </a:rPr>
            <a:t>Regulation of Minister of Finance (</a:t>
          </a:r>
          <a:r>
            <a:rPr lang="en-US" sz="1200" kern="1200" dirty="0" smtClean="0">
              <a:latin typeface="Arial" pitchFamily="34" charset="0"/>
              <a:cs typeface="Arial" pitchFamily="34" charset="0"/>
            </a:rPr>
            <a:t>PMK</a:t>
          </a:r>
          <a:r>
            <a:rPr lang="id-ID" sz="1200" kern="1200" dirty="0" smtClean="0">
              <a:latin typeface="Arial" pitchFamily="34" charset="0"/>
              <a:cs typeface="Arial" pitchFamily="34" charset="0"/>
            </a:rPr>
            <a:t>)</a:t>
          </a:r>
          <a:r>
            <a:rPr lang="en-US" sz="1200" kern="1200" dirty="0" smtClean="0">
              <a:latin typeface="Arial" pitchFamily="34" charset="0"/>
              <a:cs typeface="Arial" pitchFamily="34" charset="0"/>
            </a:rPr>
            <a:t>, </a:t>
          </a:r>
          <a:r>
            <a:rPr lang="id-ID" sz="1200" kern="1200" dirty="0" smtClean="0">
              <a:latin typeface="Arial" pitchFamily="34" charset="0"/>
              <a:cs typeface="Arial" pitchFamily="34" charset="0"/>
            </a:rPr>
            <a:t>Regulation of Minister of Home Affairs (</a:t>
          </a:r>
          <a:r>
            <a:rPr lang="en-US" sz="1200" kern="1200" dirty="0" err="1" smtClean="0">
              <a:latin typeface="Arial" pitchFamily="34" charset="0"/>
              <a:cs typeface="Arial" pitchFamily="34" charset="0"/>
            </a:rPr>
            <a:t>Permendagri</a:t>
          </a:r>
          <a:r>
            <a:rPr lang="id-ID" sz="1200" kern="1200" dirty="0" smtClean="0">
              <a:latin typeface="Arial" pitchFamily="34" charset="0"/>
              <a:cs typeface="Arial" pitchFamily="34" charset="0"/>
            </a:rPr>
            <a:t>)</a:t>
          </a:r>
          <a:r>
            <a:rPr lang="en-US" sz="1200" kern="1200" dirty="0" smtClean="0">
              <a:latin typeface="Arial" pitchFamily="34" charset="0"/>
              <a:cs typeface="Arial" pitchFamily="34" charset="0"/>
            </a:rPr>
            <a:t>, </a:t>
          </a:r>
          <a:r>
            <a:rPr lang="id-ID" sz="1200" kern="1200" dirty="0" smtClean="0">
              <a:latin typeface="Arial" pitchFamily="34" charset="0"/>
              <a:cs typeface="Arial" pitchFamily="34" charset="0"/>
            </a:rPr>
            <a:t>Circular Letter (</a:t>
          </a:r>
          <a:r>
            <a:rPr lang="en-US" sz="1200" kern="1200" dirty="0" smtClean="0">
              <a:latin typeface="Arial" pitchFamily="34" charset="0"/>
              <a:cs typeface="Arial" pitchFamily="34" charset="0"/>
            </a:rPr>
            <a:t>SEB</a:t>
          </a:r>
          <a:r>
            <a:rPr lang="id-ID" sz="1200" kern="1200" dirty="0" smtClean="0">
              <a:latin typeface="Arial" pitchFamily="34" charset="0"/>
              <a:cs typeface="Arial" pitchFamily="34" charset="0"/>
            </a:rPr>
            <a:t>)</a:t>
          </a:r>
          <a:endParaRPr lang="id-ID" sz="1200" kern="1200" dirty="0">
            <a:latin typeface="Arial" pitchFamily="34" charset="0"/>
            <a:cs typeface="Arial" pitchFamily="34" charset="0"/>
          </a:endParaRPr>
        </a:p>
      </dsp:txBody>
      <dsp:txXfrm>
        <a:off x="2971790" y="2316858"/>
        <a:ext cx="5497765" cy="862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D1B17-93F3-4001-93BF-D8AEF6CB93FD}">
      <dsp:nvSpPr>
        <dsp:cNvPr id="0" name=""/>
        <dsp:cNvSpPr/>
      </dsp:nvSpPr>
      <dsp:spPr>
        <a:xfrm>
          <a:off x="0" y="532434"/>
          <a:ext cx="8686800" cy="98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ECFE3-5B4D-4692-AF80-67BF6BDA6414}">
      <dsp:nvSpPr>
        <dsp:cNvPr id="0" name=""/>
        <dsp:cNvSpPr/>
      </dsp:nvSpPr>
      <dsp:spPr>
        <a:xfrm>
          <a:off x="434340" y="52086"/>
          <a:ext cx="7979294" cy="105598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buFont typeface="+mj-lt"/>
            <a:buAutoNum type="arabicPeriod"/>
          </a:pPr>
          <a:r>
            <a:rPr lang="en-US" sz="2400" b="1" i="0" kern="1200" dirty="0" smtClean="0">
              <a:solidFill>
                <a:schemeClr val="tx1"/>
              </a:solidFill>
              <a:latin typeface="Cambria" pitchFamily="18" charset="0"/>
            </a:rPr>
            <a:t>Gender</a:t>
          </a:r>
          <a:r>
            <a:rPr lang="id-ID" sz="2400" b="1" i="0" kern="1200" dirty="0" smtClean="0">
              <a:solidFill>
                <a:schemeClr val="tx1"/>
              </a:solidFill>
              <a:latin typeface="Cambria" pitchFamily="18" charset="0"/>
            </a:rPr>
            <a:t> </a:t>
          </a:r>
          <a:r>
            <a:rPr lang="en-US" sz="2400" b="1" i="0" kern="1200" dirty="0" smtClean="0">
              <a:solidFill>
                <a:schemeClr val="tx1"/>
              </a:solidFill>
              <a:latin typeface="Cambria" pitchFamily="18" charset="0"/>
            </a:rPr>
            <a:t>Mainstreaming </a:t>
          </a:r>
          <a:r>
            <a:rPr lang="id-ID" sz="2400" b="1" i="0" kern="1200" dirty="0" smtClean="0">
              <a:solidFill>
                <a:schemeClr val="tx1"/>
              </a:solidFill>
              <a:latin typeface="Cambria" pitchFamily="18" charset="0"/>
            </a:rPr>
            <a:t>in </a:t>
          </a:r>
          <a:r>
            <a:rPr lang="en-US" sz="2400" b="1" i="0" kern="1200" dirty="0" smtClean="0">
              <a:solidFill>
                <a:schemeClr val="tx1"/>
              </a:solidFill>
              <a:latin typeface="Cambria" pitchFamily="18" charset="0"/>
            </a:rPr>
            <a:t>SDG </a:t>
          </a:r>
          <a:r>
            <a:rPr lang="id-ID" sz="2400" b="1" i="0" kern="1200" dirty="0" smtClean="0">
              <a:solidFill>
                <a:schemeClr val="tx1"/>
              </a:solidFill>
              <a:latin typeface="Cambria" pitchFamily="18" charset="0"/>
            </a:rPr>
            <a:t>G</a:t>
          </a:r>
          <a:r>
            <a:rPr lang="en-US" sz="2400" b="1" i="0" kern="1200" dirty="0" err="1" smtClean="0">
              <a:solidFill>
                <a:schemeClr val="tx1"/>
              </a:solidFill>
              <a:latin typeface="Cambria" pitchFamily="18" charset="0"/>
            </a:rPr>
            <a:t>oals</a:t>
          </a:r>
          <a:r>
            <a:rPr lang="en-US" sz="2400" b="1" i="0" kern="1200" dirty="0" smtClean="0">
              <a:solidFill>
                <a:schemeClr val="tx1"/>
              </a:solidFill>
              <a:latin typeface="Cambria" pitchFamily="18" charset="0"/>
            </a:rPr>
            <a:t> </a:t>
          </a:r>
          <a:r>
            <a:rPr lang="en-US" sz="2400" b="1" i="0" kern="1200" dirty="0" smtClean="0">
              <a:solidFill>
                <a:schemeClr val="tx1"/>
              </a:solidFill>
              <a:latin typeface="Cambria" pitchFamily="18" charset="0"/>
            </a:rPr>
            <a:t>and </a:t>
          </a:r>
          <a:r>
            <a:rPr lang="id-ID" sz="2400" b="1" i="0" kern="1200" dirty="0" smtClean="0">
              <a:solidFill>
                <a:schemeClr val="tx1"/>
              </a:solidFill>
              <a:latin typeface="Cambria" pitchFamily="18" charset="0"/>
            </a:rPr>
            <a:t>T</a:t>
          </a:r>
          <a:r>
            <a:rPr lang="en-US" sz="2400" b="1" i="0" kern="1200" dirty="0" err="1" smtClean="0">
              <a:solidFill>
                <a:schemeClr val="tx1"/>
              </a:solidFill>
              <a:latin typeface="Cambria" pitchFamily="18" charset="0"/>
            </a:rPr>
            <a:t>argets</a:t>
          </a:r>
          <a:r>
            <a:rPr lang="en-US" sz="2400" b="1" i="0" kern="1200" dirty="0" smtClean="0">
              <a:solidFill>
                <a:schemeClr val="tx1"/>
              </a:solidFill>
              <a:latin typeface="Cambria" pitchFamily="18" charset="0"/>
            </a:rPr>
            <a:t> </a:t>
          </a:r>
          <a:r>
            <a:rPr lang="en-US" sz="2400" b="1" i="0" kern="1200" dirty="0" smtClean="0">
              <a:solidFill>
                <a:schemeClr val="tx1"/>
              </a:solidFill>
              <a:latin typeface="Cambria" pitchFamily="18" charset="0"/>
            </a:rPr>
            <a:t>in </a:t>
          </a:r>
          <a:r>
            <a:rPr lang="id-ID" sz="2400" b="1" i="0" kern="1200" dirty="0" smtClean="0">
              <a:solidFill>
                <a:schemeClr val="tx1"/>
              </a:solidFill>
              <a:latin typeface="Cambria" pitchFamily="18" charset="0"/>
            </a:rPr>
            <a:t>  </a:t>
          </a:r>
          <a:r>
            <a:rPr lang="en-US" sz="2400" b="1" i="0" kern="1200" dirty="0" smtClean="0">
              <a:solidFill>
                <a:schemeClr val="tx1"/>
              </a:solidFill>
              <a:latin typeface="Cambria" pitchFamily="18" charset="0"/>
            </a:rPr>
            <a:t>Indonesian </a:t>
          </a:r>
          <a:r>
            <a:rPr lang="id-ID" sz="2400" b="1" i="0" kern="1200" dirty="0" smtClean="0">
              <a:solidFill>
                <a:schemeClr val="tx1"/>
              </a:solidFill>
              <a:latin typeface="Cambria" pitchFamily="18" charset="0"/>
            </a:rPr>
            <a:t>P</a:t>
          </a:r>
          <a:r>
            <a:rPr lang="en-US" sz="2400" b="1" i="0" kern="1200" dirty="0" err="1" smtClean="0">
              <a:solidFill>
                <a:schemeClr val="tx1"/>
              </a:solidFill>
              <a:latin typeface="Cambria" pitchFamily="18" charset="0"/>
            </a:rPr>
            <a:t>olicy</a:t>
          </a:r>
          <a:endParaRPr lang="en-US" sz="2400" b="1" i="0" kern="1200" dirty="0">
            <a:solidFill>
              <a:schemeClr val="tx1"/>
            </a:solidFill>
            <a:latin typeface="Cambria" pitchFamily="18" charset="0"/>
          </a:endParaRPr>
        </a:p>
      </dsp:txBody>
      <dsp:txXfrm>
        <a:off x="485889" y="103635"/>
        <a:ext cx="7876196" cy="952890"/>
      </dsp:txXfrm>
    </dsp:sp>
    <dsp:sp modelId="{58E5C455-D923-495D-8D96-ED558F0D9BFB}">
      <dsp:nvSpPr>
        <dsp:cNvPr id="0" name=""/>
        <dsp:cNvSpPr/>
      </dsp:nvSpPr>
      <dsp:spPr>
        <a:xfrm>
          <a:off x="0" y="2301474"/>
          <a:ext cx="8686800" cy="9828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BD51B449-EB6E-42FA-9E73-FBDCC08D7BBA}">
      <dsp:nvSpPr>
        <dsp:cNvPr id="0" name=""/>
        <dsp:cNvSpPr/>
      </dsp:nvSpPr>
      <dsp:spPr>
        <a:xfrm>
          <a:off x="434340" y="1725834"/>
          <a:ext cx="7979294" cy="115128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287338" lvl="0" indent="-287338" algn="l" defTabSz="1066800">
            <a:lnSpc>
              <a:spcPct val="90000"/>
            </a:lnSpc>
            <a:spcBef>
              <a:spcPct val="0"/>
            </a:spcBef>
            <a:spcAft>
              <a:spcPct val="35000"/>
            </a:spcAft>
          </a:pPr>
          <a:r>
            <a:rPr lang="en-GB" sz="2400" b="1" i="0" kern="1200" dirty="0">
              <a:solidFill>
                <a:schemeClr val="tx1"/>
              </a:solidFill>
              <a:latin typeface="Cambria" pitchFamily="18" charset="0"/>
            </a:rPr>
            <a:t>2. Metadata </a:t>
          </a:r>
          <a:r>
            <a:rPr lang="id-ID" sz="2400" b="1" i="0" kern="1200" dirty="0" smtClean="0">
              <a:solidFill>
                <a:schemeClr val="tx1"/>
              </a:solidFill>
              <a:latin typeface="Cambria" pitchFamily="18" charset="0"/>
            </a:rPr>
            <a:t>of </a:t>
          </a:r>
          <a:r>
            <a:rPr lang="en-GB" sz="2400" b="1" i="0" kern="1200" dirty="0" smtClean="0">
              <a:solidFill>
                <a:schemeClr val="tx1"/>
              </a:solidFill>
              <a:latin typeface="Cambria" pitchFamily="18" charset="0"/>
            </a:rPr>
            <a:t>SDGs </a:t>
          </a:r>
          <a:r>
            <a:rPr lang="en-GB" sz="2400" b="1" i="0" kern="1200" dirty="0">
              <a:solidFill>
                <a:schemeClr val="tx1"/>
              </a:solidFill>
              <a:latin typeface="Cambria" pitchFamily="18" charset="0"/>
            </a:rPr>
            <a:t>Indicators in </a:t>
          </a:r>
          <a:r>
            <a:rPr lang="en-GB" sz="2400" b="1" i="0" kern="1200" dirty="0" smtClean="0">
              <a:solidFill>
                <a:schemeClr val="tx1"/>
              </a:solidFill>
              <a:latin typeface="Cambria" pitchFamily="18" charset="0"/>
            </a:rPr>
            <a:t>Indonesia                        </a:t>
          </a:r>
          <a:r>
            <a:rPr lang="en-GB" sz="2400" kern="1200" dirty="0" smtClean="0">
              <a:solidFill>
                <a:schemeClr val="tx1"/>
              </a:solidFill>
              <a:latin typeface="Cambria" pitchFamily="18" charset="0"/>
            </a:rPr>
            <a:t>(Provision of </a:t>
          </a:r>
          <a:r>
            <a:rPr lang="en-GB" sz="2400" kern="1200" dirty="0" smtClean="0">
              <a:solidFill>
                <a:schemeClr val="tx1"/>
              </a:solidFill>
              <a:latin typeface="Cambria" pitchFamily="18" charset="0"/>
            </a:rPr>
            <a:t>data</a:t>
          </a:r>
          <a:r>
            <a:rPr lang="id-ID" sz="2400" kern="1200" dirty="0" smtClean="0">
              <a:solidFill>
                <a:schemeClr val="tx1"/>
              </a:solidFill>
              <a:latin typeface="Cambria" pitchFamily="18" charset="0"/>
            </a:rPr>
            <a:t>-</a:t>
          </a:r>
          <a:r>
            <a:rPr lang="en-GB" sz="2400" kern="1200" dirty="0" smtClean="0">
              <a:solidFill>
                <a:schemeClr val="tx1"/>
              </a:solidFill>
              <a:latin typeface="Cambria" pitchFamily="18" charset="0"/>
            </a:rPr>
            <a:t>disaggregated </a:t>
          </a:r>
          <a:r>
            <a:rPr lang="en-GB" sz="2400" kern="1200" dirty="0" smtClean="0">
              <a:solidFill>
                <a:schemeClr val="tx1"/>
              </a:solidFill>
              <a:latin typeface="Cambria" pitchFamily="18" charset="0"/>
            </a:rPr>
            <a:t>by Sex</a:t>
          </a:r>
          <a:r>
            <a:rPr lang="id-ID" sz="2400" kern="1200" dirty="0" smtClean="0">
              <a:solidFill>
                <a:schemeClr val="tx1"/>
              </a:solidFill>
              <a:latin typeface="Cambria" pitchFamily="18" charset="0"/>
            </a:rPr>
            <a:t> , as well as economic status, region, and age group</a:t>
          </a:r>
          <a:r>
            <a:rPr lang="en-GB" sz="2400" kern="1200" dirty="0" smtClean="0">
              <a:solidFill>
                <a:schemeClr val="tx1"/>
              </a:solidFill>
              <a:latin typeface="Cambria" pitchFamily="18" charset="0"/>
            </a:rPr>
            <a:t>)</a:t>
          </a:r>
          <a:endParaRPr lang="en-GB" sz="2400" b="1" i="0" kern="1200" dirty="0">
            <a:solidFill>
              <a:schemeClr val="tx1"/>
            </a:solidFill>
            <a:latin typeface="Cambria" pitchFamily="18" charset="0"/>
          </a:endParaRPr>
        </a:p>
      </dsp:txBody>
      <dsp:txXfrm>
        <a:off x="490541" y="1782035"/>
        <a:ext cx="7866892" cy="1038878"/>
      </dsp:txXfrm>
    </dsp:sp>
    <dsp:sp modelId="{29AB29A0-FCD7-42A2-BBB4-0985E7912E0A}">
      <dsp:nvSpPr>
        <dsp:cNvPr id="0" name=""/>
        <dsp:cNvSpPr/>
      </dsp:nvSpPr>
      <dsp:spPr>
        <a:xfrm>
          <a:off x="0" y="4070514"/>
          <a:ext cx="8686800" cy="9828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20C75B12-1C64-452E-A0AE-C5F8FF4C832A}">
      <dsp:nvSpPr>
        <dsp:cNvPr id="0" name=""/>
        <dsp:cNvSpPr/>
      </dsp:nvSpPr>
      <dsp:spPr>
        <a:xfrm>
          <a:off x="434340" y="3494874"/>
          <a:ext cx="7979294" cy="11512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en-GB" sz="2400" b="1" i="0" kern="1200" dirty="0" smtClean="0">
              <a:solidFill>
                <a:schemeClr val="tx1"/>
              </a:solidFill>
              <a:latin typeface="Cambria" pitchFamily="18" charset="0"/>
            </a:rPr>
            <a:t>3. Challenges </a:t>
          </a:r>
          <a:r>
            <a:rPr lang="en-US" sz="2400" b="1" kern="1200" dirty="0" smtClean="0">
              <a:solidFill>
                <a:prstClr val="black"/>
              </a:solidFill>
              <a:latin typeface="Cambria" pitchFamily="18" charset="0"/>
              <a:ea typeface="MS PGothic" pitchFamily="34" charset="-128"/>
              <a:cs typeface="ＭＳ Ｐゴシック" charset="0"/>
            </a:rPr>
            <a:t>of the SDGs Implementation</a:t>
          </a:r>
          <a:endParaRPr lang="en-GB" sz="2400" b="1" i="0" kern="1200" dirty="0">
            <a:solidFill>
              <a:schemeClr val="tx1"/>
            </a:solidFill>
            <a:latin typeface="Cambria" pitchFamily="18" charset="0"/>
          </a:endParaRPr>
        </a:p>
      </dsp:txBody>
      <dsp:txXfrm>
        <a:off x="490541" y="3551075"/>
        <a:ext cx="7866892" cy="10388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2946448" cy="495936"/>
          </a:xfrm>
          <a:prstGeom prst="rect">
            <a:avLst/>
          </a:prstGeom>
        </p:spPr>
        <p:txBody>
          <a:bodyPr vert="horz" lIns="90995" tIns="45497" rIns="90995" bIns="45497" rtlCol="0"/>
          <a:lstStyle>
            <a:lvl1pPr algn="l">
              <a:defRPr sz="1200"/>
            </a:lvl1pPr>
          </a:lstStyle>
          <a:p>
            <a:endParaRPr lang="id-ID"/>
          </a:p>
        </p:txBody>
      </p:sp>
      <p:sp>
        <p:nvSpPr>
          <p:cNvPr id="3" name="Date Placeholder 2"/>
          <p:cNvSpPr>
            <a:spLocks noGrp="1"/>
          </p:cNvSpPr>
          <p:nvPr>
            <p:ph type="dt" sz="quarter" idx="1"/>
          </p:nvPr>
        </p:nvSpPr>
        <p:spPr>
          <a:xfrm>
            <a:off x="3851229" y="5"/>
            <a:ext cx="2944868" cy="495936"/>
          </a:xfrm>
          <a:prstGeom prst="rect">
            <a:avLst/>
          </a:prstGeom>
        </p:spPr>
        <p:txBody>
          <a:bodyPr vert="horz" lIns="90995" tIns="45497" rIns="90995" bIns="45497" rtlCol="0"/>
          <a:lstStyle>
            <a:lvl1pPr algn="r">
              <a:defRPr sz="1200"/>
            </a:lvl1pPr>
          </a:lstStyle>
          <a:p>
            <a:fld id="{D3A4A5BC-4F5E-416A-8F72-8337B7B7D380}" type="datetimeFigureOut">
              <a:rPr lang="id-ID" smtClean="0"/>
              <a:t>10/03/2017</a:t>
            </a:fld>
            <a:endParaRPr lang="id-ID"/>
          </a:p>
        </p:txBody>
      </p:sp>
      <p:sp>
        <p:nvSpPr>
          <p:cNvPr id="4" name="Footer Placeholder 3"/>
          <p:cNvSpPr>
            <a:spLocks noGrp="1"/>
          </p:cNvSpPr>
          <p:nvPr>
            <p:ph type="ftr" sz="quarter" idx="2"/>
          </p:nvPr>
        </p:nvSpPr>
        <p:spPr>
          <a:xfrm>
            <a:off x="3" y="9430715"/>
            <a:ext cx="2946448" cy="495936"/>
          </a:xfrm>
          <a:prstGeom prst="rect">
            <a:avLst/>
          </a:prstGeom>
        </p:spPr>
        <p:txBody>
          <a:bodyPr vert="horz" lIns="90995" tIns="45497" rIns="90995" bIns="45497" rtlCol="0" anchor="b"/>
          <a:lstStyle>
            <a:lvl1pPr algn="l">
              <a:defRPr sz="1200"/>
            </a:lvl1pPr>
          </a:lstStyle>
          <a:p>
            <a:endParaRPr lang="id-ID"/>
          </a:p>
        </p:txBody>
      </p:sp>
      <p:sp>
        <p:nvSpPr>
          <p:cNvPr id="5" name="Slide Number Placeholder 4"/>
          <p:cNvSpPr>
            <a:spLocks noGrp="1"/>
          </p:cNvSpPr>
          <p:nvPr>
            <p:ph type="sldNum" sz="quarter" idx="3"/>
          </p:nvPr>
        </p:nvSpPr>
        <p:spPr>
          <a:xfrm>
            <a:off x="3851229" y="9430715"/>
            <a:ext cx="2944868" cy="495936"/>
          </a:xfrm>
          <a:prstGeom prst="rect">
            <a:avLst/>
          </a:prstGeom>
        </p:spPr>
        <p:txBody>
          <a:bodyPr vert="horz" lIns="90995" tIns="45497" rIns="90995" bIns="45497" rtlCol="0" anchor="b"/>
          <a:lstStyle>
            <a:lvl1pPr algn="r">
              <a:defRPr sz="1200"/>
            </a:lvl1pPr>
          </a:lstStyle>
          <a:p>
            <a:fld id="{35E06A7D-5CA1-418D-8F18-39FBCBC4F088}" type="slidenum">
              <a:rPr lang="id-ID" smtClean="0"/>
              <a:t>‹#›</a:t>
            </a:fld>
            <a:endParaRPr lang="id-ID"/>
          </a:p>
        </p:txBody>
      </p:sp>
    </p:spTree>
    <p:extLst>
      <p:ext uri="{BB962C8B-B14F-4D97-AF65-F5344CB8AC3E}">
        <p14:creationId xmlns:p14="http://schemas.microsoft.com/office/powerpoint/2010/main" val="4049176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2946448" cy="495936"/>
          </a:xfrm>
          <a:prstGeom prst="rect">
            <a:avLst/>
          </a:prstGeom>
        </p:spPr>
        <p:txBody>
          <a:bodyPr vert="horz" lIns="91205" tIns="45603" rIns="91205" bIns="45603"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49651" y="5"/>
            <a:ext cx="2946448" cy="495936"/>
          </a:xfrm>
          <a:prstGeom prst="rect">
            <a:avLst/>
          </a:prstGeom>
        </p:spPr>
        <p:txBody>
          <a:bodyPr vert="horz" lIns="91205" tIns="45603" rIns="91205" bIns="45603" rtlCol="0"/>
          <a:lstStyle>
            <a:lvl1pPr algn="r" fontAlgn="auto">
              <a:spcBef>
                <a:spcPts val="0"/>
              </a:spcBef>
              <a:spcAft>
                <a:spcPts val="0"/>
              </a:spcAft>
              <a:defRPr sz="1200">
                <a:latin typeface="+mn-lt"/>
              </a:defRPr>
            </a:lvl1pPr>
          </a:lstStyle>
          <a:p>
            <a:pPr>
              <a:defRPr/>
            </a:pPr>
            <a:fld id="{5C39726E-4DA1-4C64-B64F-4F0CA025748F}" type="datetimeFigureOut">
              <a:rPr lang="id-ID"/>
              <a:pPr>
                <a:defRPr/>
              </a:pPr>
              <a:t>10/03/2017</a:t>
            </a:fld>
            <a:endParaRPr lang="id-ID"/>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205" tIns="45603" rIns="91205" bIns="45603" rtlCol="0" anchor="ctr"/>
          <a:lstStyle/>
          <a:p>
            <a:pPr lvl="0"/>
            <a:endParaRPr lang="id-ID" noProof="0"/>
          </a:p>
        </p:txBody>
      </p:sp>
      <p:sp>
        <p:nvSpPr>
          <p:cNvPr id="5" name="Notes Placeholder 4"/>
          <p:cNvSpPr>
            <a:spLocks noGrp="1"/>
          </p:cNvSpPr>
          <p:nvPr>
            <p:ph type="body" sz="quarter" idx="3"/>
          </p:nvPr>
        </p:nvSpPr>
        <p:spPr>
          <a:xfrm>
            <a:off x="678981" y="4716145"/>
            <a:ext cx="5439719" cy="4466598"/>
          </a:xfrm>
          <a:prstGeom prst="rect">
            <a:avLst/>
          </a:prstGeom>
        </p:spPr>
        <p:txBody>
          <a:bodyPr vert="horz" lIns="91205" tIns="45603" rIns="91205" bIns="4560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3" y="9430715"/>
            <a:ext cx="2946448" cy="495936"/>
          </a:xfrm>
          <a:prstGeom prst="rect">
            <a:avLst/>
          </a:prstGeom>
        </p:spPr>
        <p:txBody>
          <a:bodyPr vert="horz" lIns="91205" tIns="45603" rIns="91205" bIns="45603"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49651" y="9430715"/>
            <a:ext cx="2946448" cy="495936"/>
          </a:xfrm>
          <a:prstGeom prst="rect">
            <a:avLst/>
          </a:prstGeom>
        </p:spPr>
        <p:txBody>
          <a:bodyPr vert="horz" lIns="91205" tIns="45603" rIns="91205" bIns="45603" rtlCol="0" anchor="b"/>
          <a:lstStyle>
            <a:lvl1pPr algn="r" fontAlgn="auto">
              <a:spcBef>
                <a:spcPts val="0"/>
              </a:spcBef>
              <a:spcAft>
                <a:spcPts val="0"/>
              </a:spcAft>
              <a:defRPr sz="1200">
                <a:latin typeface="+mn-lt"/>
              </a:defRPr>
            </a:lvl1pPr>
          </a:lstStyle>
          <a:p>
            <a:pPr>
              <a:defRPr/>
            </a:pPr>
            <a:fld id="{BC6A5A7B-3737-4B49-992D-E351B0A7E17B}" type="slidenum">
              <a:rPr lang="id-ID"/>
              <a:pPr>
                <a:defRPr/>
              </a:pPr>
              <a:t>‹#›</a:t>
            </a:fld>
            <a:endParaRPr lang="id-ID"/>
          </a:p>
        </p:txBody>
      </p:sp>
    </p:spTree>
    <p:extLst>
      <p:ext uri="{BB962C8B-B14F-4D97-AF65-F5344CB8AC3E}">
        <p14:creationId xmlns:p14="http://schemas.microsoft.com/office/powerpoint/2010/main" val="33026684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1</a:t>
            </a:fld>
            <a:endParaRPr lang="id-ID"/>
          </a:p>
        </p:txBody>
      </p:sp>
    </p:spTree>
    <p:extLst>
      <p:ext uri="{BB962C8B-B14F-4D97-AF65-F5344CB8AC3E}">
        <p14:creationId xmlns:p14="http://schemas.microsoft.com/office/powerpoint/2010/main" val="133227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10</a:t>
            </a:fld>
            <a:endParaRPr lang="id-ID"/>
          </a:p>
        </p:txBody>
      </p:sp>
    </p:spTree>
    <p:extLst>
      <p:ext uri="{BB962C8B-B14F-4D97-AF65-F5344CB8AC3E}">
        <p14:creationId xmlns:p14="http://schemas.microsoft.com/office/powerpoint/2010/main" val="1631596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11</a:t>
            </a:fld>
            <a:endParaRPr lang="id-ID"/>
          </a:p>
        </p:txBody>
      </p:sp>
    </p:spTree>
    <p:extLst>
      <p:ext uri="{BB962C8B-B14F-4D97-AF65-F5344CB8AC3E}">
        <p14:creationId xmlns:p14="http://schemas.microsoft.com/office/powerpoint/2010/main" val="731575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id-ID"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121509F-8A54-4A07-948B-D239CE93B64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15273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13</a:t>
            </a:fld>
            <a:endParaRPr lang="id-ID"/>
          </a:p>
        </p:txBody>
      </p:sp>
    </p:spTree>
    <p:extLst>
      <p:ext uri="{BB962C8B-B14F-4D97-AF65-F5344CB8AC3E}">
        <p14:creationId xmlns:p14="http://schemas.microsoft.com/office/powerpoint/2010/main" val="2313870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14</a:t>
            </a:fld>
            <a:endParaRPr lang="id-ID"/>
          </a:p>
        </p:txBody>
      </p:sp>
    </p:spTree>
    <p:extLst>
      <p:ext uri="{BB962C8B-B14F-4D97-AF65-F5344CB8AC3E}">
        <p14:creationId xmlns:p14="http://schemas.microsoft.com/office/powerpoint/2010/main" val="1184548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15</a:t>
            </a:fld>
            <a:endParaRPr lang="id-ID"/>
          </a:p>
        </p:txBody>
      </p:sp>
    </p:spTree>
    <p:extLst>
      <p:ext uri="{BB962C8B-B14F-4D97-AF65-F5344CB8AC3E}">
        <p14:creationId xmlns:p14="http://schemas.microsoft.com/office/powerpoint/2010/main" val="404090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0937" cy="3719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326C4F-7664-4EF0-BC18-A2B7A30AE476}" type="slidenum">
              <a:rPr lang="id-ID" smtClean="0">
                <a:solidFill>
                  <a:prstClr val="black"/>
                </a:solidFill>
              </a:rPr>
              <a:pPr>
                <a:defRPr/>
              </a:pPr>
              <a:t>16</a:t>
            </a:fld>
            <a:endParaRPr lang="id-ID">
              <a:solidFill>
                <a:prstClr val="black"/>
              </a:solidFill>
            </a:endParaRPr>
          </a:p>
        </p:txBody>
      </p:sp>
    </p:spTree>
    <p:extLst>
      <p:ext uri="{BB962C8B-B14F-4D97-AF65-F5344CB8AC3E}">
        <p14:creationId xmlns:p14="http://schemas.microsoft.com/office/powerpoint/2010/main" val="1022551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17</a:t>
            </a:fld>
            <a:endParaRPr lang="id-ID"/>
          </a:p>
        </p:txBody>
      </p:sp>
    </p:spTree>
    <p:extLst>
      <p:ext uri="{BB962C8B-B14F-4D97-AF65-F5344CB8AC3E}">
        <p14:creationId xmlns:p14="http://schemas.microsoft.com/office/powerpoint/2010/main" val="308500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18</a:t>
            </a:fld>
            <a:endParaRPr lang="id-ID"/>
          </a:p>
        </p:txBody>
      </p:sp>
    </p:spTree>
    <p:extLst>
      <p:ext uri="{BB962C8B-B14F-4D97-AF65-F5344CB8AC3E}">
        <p14:creationId xmlns:p14="http://schemas.microsoft.com/office/powerpoint/2010/main" val="3057955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19</a:t>
            </a:fld>
            <a:endParaRPr lang="id-ID"/>
          </a:p>
        </p:txBody>
      </p:sp>
    </p:spTree>
    <p:extLst>
      <p:ext uri="{BB962C8B-B14F-4D97-AF65-F5344CB8AC3E}">
        <p14:creationId xmlns:p14="http://schemas.microsoft.com/office/powerpoint/2010/main" val="159285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solidFill>
                  <a:prstClr val="black"/>
                </a:solidFill>
              </a:rPr>
              <a:pPr>
                <a:defRPr/>
              </a:pPr>
              <a:t>2</a:t>
            </a:fld>
            <a:endParaRPr lang="id-ID">
              <a:solidFill>
                <a:prstClr val="black"/>
              </a:solidFill>
            </a:endParaRPr>
          </a:p>
        </p:txBody>
      </p:sp>
    </p:spTree>
    <p:extLst>
      <p:ext uri="{BB962C8B-B14F-4D97-AF65-F5344CB8AC3E}">
        <p14:creationId xmlns:p14="http://schemas.microsoft.com/office/powerpoint/2010/main" val="3959593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20</a:t>
            </a:fld>
            <a:endParaRPr lang="id-ID"/>
          </a:p>
        </p:txBody>
      </p:sp>
    </p:spTree>
    <p:extLst>
      <p:ext uri="{BB962C8B-B14F-4D97-AF65-F5344CB8AC3E}">
        <p14:creationId xmlns:p14="http://schemas.microsoft.com/office/powerpoint/2010/main" val="2100921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21</a:t>
            </a:fld>
            <a:endParaRPr lang="id-ID"/>
          </a:p>
        </p:txBody>
      </p:sp>
    </p:spTree>
    <p:extLst>
      <p:ext uri="{BB962C8B-B14F-4D97-AF65-F5344CB8AC3E}">
        <p14:creationId xmlns:p14="http://schemas.microsoft.com/office/powerpoint/2010/main" val="2023407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22</a:t>
            </a:fld>
            <a:endParaRPr lang="id-ID"/>
          </a:p>
        </p:txBody>
      </p:sp>
    </p:spTree>
    <p:extLst>
      <p:ext uri="{BB962C8B-B14F-4D97-AF65-F5344CB8AC3E}">
        <p14:creationId xmlns:p14="http://schemas.microsoft.com/office/powerpoint/2010/main" val="3218101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23</a:t>
            </a:fld>
            <a:endParaRPr lang="id-ID"/>
          </a:p>
        </p:txBody>
      </p:sp>
    </p:spTree>
    <p:extLst>
      <p:ext uri="{BB962C8B-B14F-4D97-AF65-F5344CB8AC3E}">
        <p14:creationId xmlns:p14="http://schemas.microsoft.com/office/powerpoint/2010/main" val="2058903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24</a:t>
            </a:fld>
            <a:endParaRPr lang="id-ID"/>
          </a:p>
        </p:txBody>
      </p:sp>
    </p:spTree>
    <p:extLst>
      <p:ext uri="{BB962C8B-B14F-4D97-AF65-F5344CB8AC3E}">
        <p14:creationId xmlns:p14="http://schemas.microsoft.com/office/powerpoint/2010/main" val="313209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68CE69-7E6C-4747-B1EC-D1BCF53A4B8E}" type="slidenum">
              <a:rPr lang="en-SG" smtClean="0">
                <a:solidFill>
                  <a:prstClr val="black"/>
                </a:solidFill>
              </a:rPr>
              <a:pPr/>
              <a:t>3</a:t>
            </a:fld>
            <a:endParaRPr lang="en-SG">
              <a:solidFill>
                <a:prstClr val="black"/>
              </a:solidFill>
            </a:endParaRPr>
          </a:p>
        </p:txBody>
      </p:sp>
    </p:spTree>
    <p:extLst>
      <p:ext uri="{BB962C8B-B14F-4D97-AF65-F5344CB8AC3E}">
        <p14:creationId xmlns:p14="http://schemas.microsoft.com/office/powerpoint/2010/main" val="57053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4</a:t>
            </a:fld>
            <a:endParaRPr lang="id-ID"/>
          </a:p>
        </p:txBody>
      </p:sp>
    </p:spTree>
    <p:extLst>
      <p:ext uri="{BB962C8B-B14F-4D97-AF65-F5344CB8AC3E}">
        <p14:creationId xmlns:p14="http://schemas.microsoft.com/office/powerpoint/2010/main" val="258320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endParaRPr lang="en-US" dirty="0" smtClean="0"/>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5</a:t>
            </a:fld>
            <a:endParaRPr lang="id-ID"/>
          </a:p>
        </p:txBody>
      </p:sp>
    </p:spTree>
    <p:extLst>
      <p:ext uri="{BB962C8B-B14F-4D97-AF65-F5344CB8AC3E}">
        <p14:creationId xmlns:p14="http://schemas.microsoft.com/office/powerpoint/2010/main" val="295525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6</a:t>
            </a:fld>
            <a:endParaRPr lang="id-ID"/>
          </a:p>
        </p:txBody>
      </p:sp>
    </p:spTree>
    <p:extLst>
      <p:ext uri="{BB962C8B-B14F-4D97-AF65-F5344CB8AC3E}">
        <p14:creationId xmlns:p14="http://schemas.microsoft.com/office/powerpoint/2010/main" val="76529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7</a:t>
            </a:fld>
            <a:endParaRPr lang="id-ID"/>
          </a:p>
        </p:txBody>
      </p:sp>
    </p:spTree>
    <p:extLst>
      <p:ext uri="{BB962C8B-B14F-4D97-AF65-F5344CB8AC3E}">
        <p14:creationId xmlns:p14="http://schemas.microsoft.com/office/powerpoint/2010/main" val="133617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8</a:t>
            </a:fld>
            <a:endParaRPr lang="id-ID"/>
          </a:p>
        </p:txBody>
      </p:sp>
    </p:spTree>
    <p:extLst>
      <p:ext uri="{BB962C8B-B14F-4D97-AF65-F5344CB8AC3E}">
        <p14:creationId xmlns:p14="http://schemas.microsoft.com/office/powerpoint/2010/main" val="272844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6A5A7B-3737-4B49-992D-E351B0A7E17B}" type="slidenum">
              <a:rPr lang="id-ID" smtClean="0"/>
              <a:pPr>
                <a:defRPr/>
              </a:pPr>
              <a:t>9</a:t>
            </a:fld>
            <a:endParaRPr lang="id-ID"/>
          </a:p>
        </p:txBody>
      </p:sp>
    </p:spTree>
    <p:extLst>
      <p:ext uri="{BB962C8B-B14F-4D97-AF65-F5344CB8AC3E}">
        <p14:creationId xmlns:p14="http://schemas.microsoft.com/office/powerpoint/2010/main" val="3276262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E:\Yanuar\Dropbox\Kerjaan\ppt_template_bappenas_newLogo\gradient-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0814"/>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7735889" y="66675"/>
            <a:ext cx="647700" cy="647700"/>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11" name="Rectangle 10"/>
          <p:cNvSpPr>
            <a:spLocks noChangeArrowheads="1"/>
          </p:cNvSpPr>
          <p:nvPr/>
        </p:nvSpPr>
        <p:spPr bwMode="auto">
          <a:xfrm>
            <a:off x="8424863" y="71438"/>
            <a:ext cx="647700" cy="64770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12" name="Rectangle 11"/>
          <p:cNvSpPr>
            <a:spLocks noChangeArrowheads="1"/>
          </p:cNvSpPr>
          <p:nvPr/>
        </p:nvSpPr>
        <p:spPr bwMode="auto">
          <a:xfrm>
            <a:off x="8424863" y="754063"/>
            <a:ext cx="647700" cy="6477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pic>
        <p:nvPicPr>
          <p:cNvPr id="13" name="Picture 3" descr="E:\Yanuar\Dropbox\Kerjaan\ppt_template_bappenas_newLogo\logo_Bappenas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1"/>
            <a:ext cx="2000251"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765175" y="71438"/>
            <a:ext cx="647700" cy="647700"/>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15" name="Rectangle 14"/>
          <p:cNvSpPr>
            <a:spLocks noChangeArrowheads="1"/>
          </p:cNvSpPr>
          <p:nvPr/>
        </p:nvSpPr>
        <p:spPr bwMode="auto">
          <a:xfrm>
            <a:off x="71439" y="74613"/>
            <a:ext cx="647700" cy="64770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16" name="Rectangle 15"/>
          <p:cNvSpPr>
            <a:spLocks noChangeArrowheads="1"/>
          </p:cNvSpPr>
          <p:nvPr/>
        </p:nvSpPr>
        <p:spPr bwMode="auto">
          <a:xfrm>
            <a:off x="71439" y="757238"/>
            <a:ext cx="647700" cy="6477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2" name="Title 1"/>
          <p:cNvSpPr>
            <a:spLocks noGrp="1"/>
          </p:cNvSpPr>
          <p:nvPr>
            <p:ph type="ctrTitle"/>
          </p:nvPr>
        </p:nvSpPr>
        <p:spPr>
          <a:xfrm>
            <a:off x="785785" y="2428869"/>
            <a:ext cx="7772400" cy="1214446"/>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57289" y="4000504"/>
            <a:ext cx="6400800" cy="857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Date Placeholder 3"/>
          <p:cNvSpPr>
            <a:spLocks noGrp="1"/>
          </p:cNvSpPr>
          <p:nvPr>
            <p:ph type="dt" sz="half" idx="10"/>
          </p:nvPr>
        </p:nvSpPr>
        <p:spPr/>
        <p:txBody>
          <a:bodyPr/>
          <a:lstStyle>
            <a:lvl1pPr>
              <a:defRPr>
                <a:ea typeface="+mn-ea"/>
              </a:defRPr>
            </a:lvl1pPr>
          </a:lstStyle>
          <a:p>
            <a:pPr>
              <a:defRPr/>
            </a:pPr>
            <a:fld id="{6CCBE9AC-21BD-4007-A10C-EEADBAFC1A59}" type="datetime1">
              <a:rPr lang="en-US" smtClean="0"/>
              <a:t>3/10/2017</a:t>
            </a:fld>
            <a:endParaRPr lang="en-US"/>
          </a:p>
        </p:txBody>
      </p:sp>
      <p:sp>
        <p:nvSpPr>
          <p:cNvPr id="18" name="Footer Placeholder 4"/>
          <p:cNvSpPr>
            <a:spLocks noGrp="1"/>
          </p:cNvSpPr>
          <p:nvPr>
            <p:ph type="ftr" sz="quarter" idx="11"/>
          </p:nvPr>
        </p:nvSpPr>
        <p:spPr/>
        <p:txBody>
          <a:bodyPr/>
          <a:lstStyle>
            <a:lvl1pPr>
              <a:defRPr/>
            </a:lvl1pPr>
          </a:lstStyle>
          <a:p>
            <a:pPr>
              <a:defRPr/>
            </a:pPr>
            <a:endParaRPr lang="en-US"/>
          </a:p>
        </p:txBody>
      </p:sp>
      <p:sp>
        <p:nvSpPr>
          <p:cNvPr id="19" name="Slide Number Placeholder 5"/>
          <p:cNvSpPr>
            <a:spLocks noGrp="1"/>
          </p:cNvSpPr>
          <p:nvPr>
            <p:ph type="sldNum" sz="quarter" idx="12"/>
          </p:nvPr>
        </p:nvSpPr>
        <p:spPr/>
        <p:txBody>
          <a:bodyPr/>
          <a:lstStyle>
            <a:lvl1pPr>
              <a:defRPr>
                <a:ea typeface="+mn-ea"/>
              </a:defRPr>
            </a:lvl1pPr>
          </a:lstStyle>
          <a:p>
            <a:pPr>
              <a:defRPr/>
            </a:pPr>
            <a:fld id="{50F9752E-5CA4-4B5A-A0BB-A58408E9D9EC}" type="slidenum">
              <a:rPr lang="en-US" smtClean="0"/>
              <a:pPr>
                <a:defRPr/>
              </a:pPr>
              <a:t>‹#›</a:t>
            </a:fld>
            <a:endParaRPr lang="en-US"/>
          </a:p>
        </p:txBody>
      </p:sp>
      <p:pic>
        <p:nvPicPr>
          <p:cNvPr id="20" name="Picture 2" descr="E:\Yanuar\Dropbox\Kerjaan\ppt_template_bappenas_newLogo\gradient-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0814"/>
            <a:ext cx="914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a:spLocks noChangeArrowheads="1"/>
          </p:cNvSpPr>
          <p:nvPr userDrawn="1"/>
        </p:nvSpPr>
        <p:spPr bwMode="auto">
          <a:xfrm>
            <a:off x="7735889" y="66675"/>
            <a:ext cx="647700" cy="647700"/>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22" name="Rectangle 21"/>
          <p:cNvSpPr>
            <a:spLocks noChangeArrowheads="1"/>
          </p:cNvSpPr>
          <p:nvPr userDrawn="1"/>
        </p:nvSpPr>
        <p:spPr bwMode="auto">
          <a:xfrm>
            <a:off x="8424863" y="71438"/>
            <a:ext cx="647700" cy="64770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23" name="Rectangle 22"/>
          <p:cNvSpPr>
            <a:spLocks noChangeArrowheads="1"/>
          </p:cNvSpPr>
          <p:nvPr userDrawn="1"/>
        </p:nvSpPr>
        <p:spPr bwMode="auto">
          <a:xfrm>
            <a:off x="8424863" y="754063"/>
            <a:ext cx="647700" cy="6477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pic>
        <p:nvPicPr>
          <p:cNvPr id="24" name="Picture 3" descr="E:\Yanuar\Dropbox\Kerjaan\ppt_template_bappenas_newLogo\logo_Bappenas2-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14688" y="1"/>
            <a:ext cx="2000251"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a:spLocks noChangeArrowheads="1"/>
          </p:cNvSpPr>
          <p:nvPr userDrawn="1"/>
        </p:nvSpPr>
        <p:spPr bwMode="auto">
          <a:xfrm>
            <a:off x="765175" y="71438"/>
            <a:ext cx="647700" cy="647700"/>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26" name="Rectangle 25"/>
          <p:cNvSpPr>
            <a:spLocks noChangeArrowheads="1"/>
          </p:cNvSpPr>
          <p:nvPr userDrawn="1"/>
        </p:nvSpPr>
        <p:spPr bwMode="auto">
          <a:xfrm>
            <a:off x="71439" y="74613"/>
            <a:ext cx="647700" cy="64770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27" name="Rectangle 26"/>
          <p:cNvSpPr>
            <a:spLocks noChangeArrowheads="1"/>
          </p:cNvSpPr>
          <p:nvPr userDrawn="1"/>
        </p:nvSpPr>
        <p:spPr bwMode="auto">
          <a:xfrm>
            <a:off x="71439" y="757238"/>
            <a:ext cx="647700" cy="6477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Tree>
    <p:extLst>
      <p:ext uri="{BB962C8B-B14F-4D97-AF65-F5344CB8AC3E}">
        <p14:creationId xmlns:p14="http://schemas.microsoft.com/office/powerpoint/2010/main" val="2251971450"/>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mn-ea"/>
              </a:defRPr>
            </a:lvl1pPr>
          </a:lstStyle>
          <a:p>
            <a:pPr>
              <a:defRPr/>
            </a:pPr>
            <a:fld id="{A69D979E-EC4D-4FF5-86AC-C7615C24488F}" type="datetime1">
              <a:rPr lang="en-US" smtClean="0"/>
              <a:t>3/10/2017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5DF3FC7B-0774-486A-A5B8-70DC9CAC5AC0}" type="slidenum">
              <a:rPr lang="en-US" smtClean="0"/>
              <a:pPr>
                <a:defRPr/>
              </a:pPr>
              <a:t>‹#›</a:t>
            </a:fld>
            <a:endParaRPr lang="en-US"/>
          </a:p>
        </p:txBody>
      </p:sp>
    </p:spTree>
    <p:extLst>
      <p:ext uri="{BB962C8B-B14F-4D97-AF65-F5344CB8AC3E}">
        <p14:creationId xmlns:p14="http://schemas.microsoft.com/office/powerpoint/2010/main" val="3636493060"/>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ea typeface="+mn-ea"/>
              </a:defRPr>
            </a:lvl1pPr>
          </a:lstStyle>
          <a:p>
            <a:pPr>
              <a:defRPr/>
            </a:pPr>
            <a:fld id="{35092B55-A887-41EA-A9A4-9F81723A284A}" type="datetime1">
              <a:rPr lang="en-US" smtClean="0"/>
              <a:t>3/10/2017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n-ea"/>
              </a:defRPr>
            </a:lvl1pPr>
          </a:lstStyle>
          <a:p>
            <a:pPr>
              <a:defRPr/>
            </a:pPr>
            <a:fld id="{3B60C950-FCBB-458F-8F92-889DF85D0632}" type="slidenum">
              <a:rPr lang="en-US" smtClean="0"/>
              <a:pPr>
                <a:defRPr/>
              </a:pPr>
              <a:t>‹#›</a:t>
            </a:fld>
            <a:endParaRPr lang="en-US"/>
          </a:p>
        </p:txBody>
      </p:sp>
    </p:spTree>
    <p:extLst>
      <p:ext uri="{BB962C8B-B14F-4D97-AF65-F5344CB8AC3E}">
        <p14:creationId xmlns:p14="http://schemas.microsoft.com/office/powerpoint/2010/main" val="3457660611"/>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grpSp>
        <p:nvGrpSpPr>
          <p:cNvPr id="4" name="Group 6"/>
          <p:cNvGrpSpPr>
            <a:grpSpLocks/>
          </p:cNvGrpSpPr>
          <p:nvPr/>
        </p:nvGrpSpPr>
        <p:grpSpPr bwMode="auto">
          <a:xfrm>
            <a:off x="0" y="285750"/>
            <a:ext cx="8786813" cy="5868988"/>
            <a:chOff x="0" y="285728"/>
            <a:chExt cx="8786842" cy="5869028"/>
          </a:xfrm>
        </p:grpSpPr>
        <p:sp>
          <p:nvSpPr>
            <p:cNvPr id="5" name="Rectangle 4"/>
            <p:cNvSpPr/>
            <p:nvPr userDrawn="1"/>
          </p:nvSpPr>
          <p:spPr>
            <a:xfrm>
              <a:off x="428626" y="285728"/>
              <a:ext cx="8358216" cy="1035057"/>
            </a:xfrm>
            <a:prstGeom prst="rect">
              <a:avLst/>
            </a:prstGeom>
            <a:solidFill>
              <a:srgbClr val="093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200" b="1" dirty="0">
                <a:solidFill>
                  <a:prstClr val="white"/>
                </a:solidFill>
                <a:ea typeface="Cambria Math" pitchFamily="18" charset="0"/>
              </a:endParaRPr>
            </a:p>
          </p:txBody>
        </p:sp>
        <p:sp>
          <p:nvSpPr>
            <p:cNvPr id="6" name="Rectangle 5"/>
            <p:cNvSpPr>
              <a:spLocks noChangeArrowheads="1"/>
            </p:cNvSpPr>
            <p:nvPr userDrawn="1"/>
          </p:nvSpPr>
          <p:spPr bwMode="auto">
            <a:xfrm>
              <a:off x="428626" y="1376348"/>
              <a:ext cx="8358216" cy="107951"/>
            </a:xfrm>
            <a:prstGeom prst="rect">
              <a:avLst/>
            </a:prstGeom>
            <a:gradFill rotWithShape="1">
              <a:gsLst>
                <a:gs pos="0">
                  <a:srgbClr val="34B3D6"/>
                </a:gs>
                <a:gs pos="20000">
                  <a:srgbClr val="36B1D2"/>
                </a:gs>
                <a:gs pos="100000">
                  <a:srgbClr val="2787A0"/>
                </a:gs>
              </a:gsLst>
              <a:lin ang="5400000"/>
            </a:gradFill>
            <a:ln w="9525">
              <a:solidFill>
                <a:srgbClr val="46AAC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7" name="Rounded Rectangle 6"/>
            <p:cNvSpPr/>
            <p:nvPr userDrawn="1"/>
          </p:nvSpPr>
          <p:spPr>
            <a:xfrm>
              <a:off x="142875" y="1643050"/>
              <a:ext cx="8429653" cy="4500593"/>
            </a:xfrm>
            <a:prstGeom prst="roundRect">
              <a:avLst>
                <a:gd name="adj" fmla="val 153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8" name="Rectangle 7"/>
            <p:cNvSpPr/>
            <p:nvPr userDrawn="1"/>
          </p:nvSpPr>
          <p:spPr>
            <a:xfrm>
              <a:off x="0" y="1643050"/>
              <a:ext cx="8072465" cy="4511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grpSp>
      <p:pic>
        <p:nvPicPr>
          <p:cNvPr id="10" name="Picture 9" descr="D:\BAPPENAS (Design)\BAPPENAS.WEB\garuda.png"/>
          <p:cNvPicPr>
            <a:picLocks noChangeAspect="1" noChangeArrowheads="1"/>
          </p:cNvPicPr>
          <p:nvPr/>
        </p:nvPicPr>
        <p:blipFill>
          <a:blip r:embed="rId2"/>
          <a:srcRect/>
          <a:stretch>
            <a:fillRect/>
          </a:stretch>
        </p:blipFill>
        <p:spPr bwMode="auto">
          <a:xfrm>
            <a:off x="674690" y="423864"/>
            <a:ext cx="496887" cy="539750"/>
          </a:xfrm>
          <a:prstGeom prst="rect">
            <a:avLst/>
          </a:prstGeom>
          <a:noFill/>
          <a:ln>
            <a:noFill/>
          </a:ln>
          <a:effectLst>
            <a:outerShdw blurRad="63500" dist="38100" dir="5400000" algn="t" rotWithShape="0">
              <a:srgbClr val="000000">
                <a:alpha val="39998"/>
              </a:srgbClr>
            </a:outerShdw>
          </a:effectLst>
          <a:extLst/>
        </p:spPr>
      </p:pic>
      <p:sp>
        <p:nvSpPr>
          <p:cNvPr id="11" name="TextBox 10"/>
          <p:cNvSpPr txBox="1"/>
          <p:nvPr/>
        </p:nvSpPr>
        <p:spPr>
          <a:xfrm>
            <a:off x="409575" y="957264"/>
            <a:ext cx="1066800" cy="311150"/>
          </a:xfrm>
          <a:prstGeom prst="rect">
            <a:avLst/>
          </a:prstGeom>
          <a:noFill/>
        </p:spPr>
        <p:txBody>
          <a:bodyPr>
            <a:spAutoFit/>
          </a:bodyPr>
          <a:lstStyle/>
          <a:p>
            <a:pPr algn="ctr">
              <a:defRPr/>
            </a:pPr>
            <a:r>
              <a:rPr lang="en-US" sz="700" b="1">
                <a:solidFill>
                  <a:srgbClr val="FFFFFF"/>
                </a:solidFill>
                <a:effectLst>
                  <a:outerShdw blurRad="38100" dist="38100" dir="2700000" algn="tl">
                    <a:srgbClr val="C0C0C0"/>
                  </a:outerShdw>
                </a:effectLst>
                <a:latin typeface="Cambria" pitchFamily="18" charset="0"/>
                <a:ea typeface="MS PGothic" pitchFamily="34" charset="-128"/>
                <a:cs typeface="Arial" charset="0"/>
              </a:rPr>
              <a:t>KEMENTERIAN PPN/</a:t>
            </a:r>
          </a:p>
          <a:p>
            <a:pPr algn="ctr">
              <a:defRPr/>
            </a:pPr>
            <a:r>
              <a:rPr lang="en-US" sz="700" b="1">
                <a:solidFill>
                  <a:srgbClr val="FFFFFF"/>
                </a:solidFill>
                <a:effectLst>
                  <a:outerShdw blurRad="38100" dist="38100" dir="2700000" algn="tl">
                    <a:srgbClr val="C0C0C0"/>
                  </a:outerShdw>
                </a:effectLst>
                <a:latin typeface="Cambria" pitchFamily="18" charset="0"/>
                <a:ea typeface="MS PGothic" pitchFamily="34" charset="-128"/>
                <a:cs typeface="Arial" charset="0"/>
              </a:rPr>
              <a:t>BAPPENAS</a:t>
            </a:r>
          </a:p>
        </p:txBody>
      </p:sp>
      <p:sp>
        <p:nvSpPr>
          <p:cNvPr id="12" name="Rectangle 11"/>
          <p:cNvSpPr>
            <a:spLocks noChangeArrowheads="1"/>
          </p:cNvSpPr>
          <p:nvPr/>
        </p:nvSpPr>
        <p:spPr bwMode="auto">
          <a:xfrm>
            <a:off x="409575" y="6597651"/>
            <a:ext cx="8358188" cy="34925"/>
          </a:xfrm>
          <a:prstGeom prst="rect">
            <a:avLst/>
          </a:prstGeom>
          <a:gradFill rotWithShape="1">
            <a:gsLst>
              <a:gs pos="0">
                <a:srgbClr val="34B3D6"/>
              </a:gs>
              <a:gs pos="20000">
                <a:srgbClr val="36B1D2"/>
              </a:gs>
              <a:gs pos="100000">
                <a:srgbClr val="2787A0"/>
              </a:gs>
            </a:gsLst>
            <a:lin ang="5400000"/>
          </a:gradFill>
          <a:ln w="9525">
            <a:solidFill>
              <a:srgbClr val="46AAC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9" name="Title 1"/>
          <p:cNvSpPr>
            <a:spLocks noGrp="1"/>
          </p:cNvSpPr>
          <p:nvPr>
            <p:ph type="title"/>
          </p:nvPr>
        </p:nvSpPr>
        <p:spPr>
          <a:xfrm>
            <a:off x="916132" y="389062"/>
            <a:ext cx="8192373" cy="778098"/>
          </a:xfrm>
        </p:spPr>
        <p:txBody>
          <a:bodyPr/>
          <a:lstStyle>
            <a:lvl1pPr>
              <a:defRPr sz="4000" b="1">
                <a:solidFill>
                  <a:schemeClr val="bg1"/>
                </a:solidFill>
                <a:effectLst/>
                <a:latin typeface="Cambria" pitchFamily="18" charset="0"/>
              </a:defRPr>
            </a:lvl1pPr>
          </a:lstStyle>
          <a:p>
            <a:r>
              <a:rPr lang="en-US"/>
              <a:t>Click to edit Master title style</a:t>
            </a:r>
            <a:endParaRPr lang="id-ID" dirty="0"/>
          </a:p>
        </p:txBody>
      </p:sp>
      <p:sp>
        <p:nvSpPr>
          <p:cNvPr id="15" name="Content Placeholder 2"/>
          <p:cNvSpPr>
            <a:spLocks noGrp="1"/>
          </p:cNvSpPr>
          <p:nvPr>
            <p:ph idx="1"/>
          </p:nvPr>
        </p:nvSpPr>
        <p:spPr>
          <a:xfrm>
            <a:off x="457200" y="1722438"/>
            <a:ext cx="8229600" cy="4525963"/>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p:cNvSpPr>
            <a:spLocks noGrp="1"/>
          </p:cNvSpPr>
          <p:nvPr>
            <p:ph type="dt" sz="half" idx="10"/>
          </p:nvPr>
        </p:nvSpPr>
        <p:spPr/>
        <p:txBody>
          <a:bodyPr/>
          <a:lstStyle>
            <a:lvl1pPr>
              <a:defRPr>
                <a:solidFill>
                  <a:srgbClr val="002060"/>
                </a:solidFill>
                <a:ea typeface="+mn-ea"/>
              </a:defRPr>
            </a:lvl1pPr>
          </a:lstStyle>
          <a:p>
            <a:pPr>
              <a:defRPr/>
            </a:pPr>
            <a:fld id="{CE40B1E5-BC9F-4496-B432-6A222B5EC4C0}" type="datetime1">
              <a:rPr lang="en-US" smtClean="0"/>
              <a:t>3/10/2017</a:t>
            </a:fld>
            <a:endParaRPr lang="id-ID"/>
          </a:p>
        </p:txBody>
      </p:sp>
      <p:sp>
        <p:nvSpPr>
          <p:cNvPr id="14" name="Footer Placeholder 4"/>
          <p:cNvSpPr>
            <a:spLocks noGrp="1"/>
          </p:cNvSpPr>
          <p:nvPr>
            <p:ph type="ftr" sz="quarter" idx="11"/>
          </p:nvPr>
        </p:nvSpPr>
        <p:spPr/>
        <p:txBody>
          <a:bodyPr/>
          <a:lstStyle>
            <a:lvl1pPr>
              <a:defRPr>
                <a:solidFill>
                  <a:srgbClr val="002060"/>
                </a:solidFill>
                <a:latin typeface="Cambria" pitchFamily="18" charset="0"/>
              </a:defRPr>
            </a:lvl1pPr>
          </a:lstStyle>
          <a:p>
            <a:pPr>
              <a:defRPr/>
            </a:pPr>
            <a:endParaRPr lang="id-ID"/>
          </a:p>
        </p:txBody>
      </p:sp>
      <p:sp>
        <p:nvSpPr>
          <p:cNvPr id="16" name="Slide Number Placeholder 5"/>
          <p:cNvSpPr>
            <a:spLocks noGrp="1"/>
          </p:cNvSpPr>
          <p:nvPr>
            <p:ph type="sldNum" sz="quarter" idx="12"/>
          </p:nvPr>
        </p:nvSpPr>
        <p:spPr>
          <a:xfrm>
            <a:off x="6975475" y="6356351"/>
            <a:ext cx="2133600" cy="365125"/>
          </a:xfrm>
        </p:spPr>
        <p:txBody>
          <a:bodyPr/>
          <a:lstStyle>
            <a:lvl1pPr>
              <a:defRPr>
                <a:solidFill>
                  <a:srgbClr val="002060"/>
                </a:solidFill>
                <a:ea typeface="+mn-ea"/>
              </a:defRPr>
            </a:lvl1pPr>
          </a:lstStyle>
          <a:p>
            <a:pPr>
              <a:defRPr/>
            </a:pPr>
            <a:fld id="{5BAE9BC7-D181-41B3-ABA9-FF8C9D8C144B}" type="slidenum">
              <a:rPr lang="id-ID" smtClean="0"/>
              <a:pPr>
                <a:defRPr/>
              </a:pPr>
              <a:t>‹#›</a:t>
            </a:fld>
            <a:endParaRPr lang="id-ID"/>
          </a:p>
        </p:txBody>
      </p:sp>
      <p:grpSp>
        <p:nvGrpSpPr>
          <p:cNvPr id="17" name="Group 6"/>
          <p:cNvGrpSpPr>
            <a:grpSpLocks/>
          </p:cNvGrpSpPr>
          <p:nvPr userDrawn="1"/>
        </p:nvGrpSpPr>
        <p:grpSpPr bwMode="auto">
          <a:xfrm>
            <a:off x="0" y="285750"/>
            <a:ext cx="8786813" cy="5868988"/>
            <a:chOff x="0" y="285728"/>
            <a:chExt cx="8786842" cy="5869028"/>
          </a:xfrm>
        </p:grpSpPr>
        <p:sp>
          <p:nvSpPr>
            <p:cNvPr id="18" name="Rectangle 17"/>
            <p:cNvSpPr/>
            <p:nvPr userDrawn="1"/>
          </p:nvSpPr>
          <p:spPr>
            <a:xfrm>
              <a:off x="428626" y="285728"/>
              <a:ext cx="8358216" cy="1035057"/>
            </a:xfrm>
            <a:prstGeom prst="rect">
              <a:avLst/>
            </a:prstGeom>
            <a:solidFill>
              <a:srgbClr val="093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200" b="1" dirty="0">
                <a:solidFill>
                  <a:prstClr val="white"/>
                </a:solidFill>
                <a:ea typeface="Cambria Math" pitchFamily="18" charset="0"/>
              </a:endParaRPr>
            </a:p>
          </p:txBody>
        </p:sp>
        <p:sp>
          <p:nvSpPr>
            <p:cNvPr id="19" name="Rectangle 18"/>
            <p:cNvSpPr>
              <a:spLocks noChangeArrowheads="1"/>
            </p:cNvSpPr>
            <p:nvPr userDrawn="1"/>
          </p:nvSpPr>
          <p:spPr bwMode="auto">
            <a:xfrm>
              <a:off x="428626" y="1376348"/>
              <a:ext cx="8358216" cy="107951"/>
            </a:xfrm>
            <a:prstGeom prst="rect">
              <a:avLst/>
            </a:prstGeom>
            <a:gradFill rotWithShape="1">
              <a:gsLst>
                <a:gs pos="0">
                  <a:srgbClr val="34B3D6"/>
                </a:gs>
                <a:gs pos="20000">
                  <a:srgbClr val="36B1D2"/>
                </a:gs>
                <a:gs pos="100000">
                  <a:srgbClr val="2787A0"/>
                </a:gs>
              </a:gsLst>
              <a:lin ang="5400000"/>
            </a:gradFill>
            <a:ln w="9525">
              <a:solidFill>
                <a:srgbClr val="46AAC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20" name="Rounded Rectangle 6"/>
            <p:cNvSpPr/>
            <p:nvPr userDrawn="1"/>
          </p:nvSpPr>
          <p:spPr>
            <a:xfrm>
              <a:off x="142875" y="1643050"/>
              <a:ext cx="8429653" cy="4500593"/>
            </a:xfrm>
            <a:prstGeom prst="roundRect">
              <a:avLst>
                <a:gd name="adj" fmla="val 153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21" name="Rectangle 20"/>
            <p:cNvSpPr/>
            <p:nvPr userDrawn="1"/>
          </p:nvSpPr>
          <p:spPr>
            <a:xfrm>
              <a:off x="0" y="1643050"/>
              <a:ext cx="8072465" cy="4511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grpSp>
      <p:pic>
        <p:nvPicPr>
          <p:cNvPr id="22" name="Picture 21" descr="D:\BAPPENAS (Design)\BAPPENAS.WEB\garuda.png"/>
          <p:cNvPicPr>
            <a:picLocks noChangeAspect="1" noChangeArrowheads="1"/>
          </p:cNvPicPr>
          <p:nvPr userDrawn="1"/>
        </p:nvPicPr>
        <p:blipFill>
          <a:blip r:embed="rId2"/>
          <a:srcRect/>
          <a:stretch>
            <a:fillRect/>
          </a:stretch>
        </p:blipFill>
        <p:spPr bwMode="auto">
          <a:xfrm>
            <a:off x="674690" y="423864"/>
            <a:ext cx="496887" cy="539750"/>
          </a:xfrm>
          <a:prstGeom prst="rect">
            <a:avLst/>
          </a:prstGeom>
          <a:noFill/>
          <a:ln>
            <a:noFill/>
          </a:ln>
          <a:effectLst>
            <a:outerShdw blurRad="63500" dist="38100" dir="5400000" algn="t" rotWithShape="0">
              <a:srgbClr val="000000">
                <a:alpha val="39998"/>
              </a:srgbClr>
            </a:outerShdw>
          </a:effectLst>
          <a:extLst/>
        </p:spPr>
      </p:pic>
      <p:sp>
        <p:nvSpPr>
          <p:cNvPr id="23" name="TextBox 22"/>
          <p:cNvSpPr txBox="1"/>
          <p:nvPr userDrawn="1"/>
        </p:nvSpPr>
        <p:spPr>
          <a:xfrm>
            <a:off x="409575" y="957264"/>
            <a:ext cx="1066800" cy="311150"/>
          </a:xfrm>
          <a:prstGeom prst="rect">
            <a:avLst/>
          </a:prstGeom>
          <a:noFill/>
        </p:spPr>
        <p:txBody>
          <a:bodyPr>
            <a:spAutoFit/>
          </a:bodyPr>
          <a:lstStyle/>
          <a:p>
            <a:pPr algn="ctr">
              <a:defRPr/>
            </a:pPr>
            <a:r>
              <a:rPr lang="en-US" sz="700" b="1">
                <a:solidFill>
                  <a:srgbClr val="FFFFFF"/>
                </a:solidFill>
                <a:effectLst>
                  <a:outerShdw blurRad="38100" dist="38100" dir="2700000" algn="tl">
                    <a:srgbClr val="C0C0C0"/>
                  </a:outerShdw>
                </a:effectLst>
                <a:latin typeface="Cambria" pitchFamily="18" charset="0"/>
                <a:ea typeface="MS PGothic" pitchFamily="34" charset="-128"/>
                <a:cs typeface="Arial" charset="0"/>
              </a:rPr>
              <a:t>KEMENTERIAN PPN/</a:t>
            </a:r>
          </a:p>
          <a:p>
            <a:pPr algn="ctr">
              <a:defRPr/>
            </a:pPr>
            <a:r>
              <a:rPr lang="en-US" sz="700" b="1">
                <a:solidFill>
                  <a:srgbClr val="FFFFFF"/>
                </a:solidFill>
                <a:effectLst>
                  <a:outerShdw blurRad="38100" dist="38100" dir="2700000" algn="tl">
                    <a:srgbClr val="C0C0C0"/>
                  </a:outerShdw>
                </a:effectLst>
                <a:latin typeface="Cambria" pitchFamily="18" charset="0"/>
                <a:ea typeface="MS PGothic" pitchFamily="34" charset="-128"/>
                <a:cs typeface="Arial" charset="0"/>
              </a:rPr>
              <a:t>BAPPENAS</a:t>
            </a:r>
          </a:p>
        </p:txBody>
      </p:sp>
      <p:sp>
        <p:nvSpPr>
          <p:cNvPr id="24" name="Rectangle 23"/>
          <p:cNvSpPr>
            <a:spLocks noChangeArrowheads="1"/>
          </p:cNvSpPr>
          <p:nvPr userDrawn="1"/>
        </p:nvSpPr>
        <p:spPr bwMode="auto">
          <a:xfrm>
            <a:off x="409575" y="6597651"/>
            <a:ext cx="8358188" cy="34925"/>
          </a:xfrm>
          <a:prstGeom prst="rect">
            <a:avLst/>
          </a:prstGeom>
          <a:gradFill rotWithShape="1">
            <a:gsLst>
              <a:gs pos="0">
                <a:srgbClr val="34B3D6"/>
              </a:gs>
              <a:gs pos="20000">
                <a:srgbClr val="36B1D2"/>
              </a:gs>
              <a:gs pos="100000">
                <a:srgbClr val="2787A0"/>
              </a:gs>
            </a:gsLst>
            <a:lin ang="5400000"/>
          </a:gradFill>
          <a:ln w="9525">
            <a:solidFill>
              <a:srgbClr val="46AAC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11154486"/>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6514" y="577851"/>
            <a:ext cx="936627" cy="277813"/>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600" b="1" dirty="0">
                <a:solidFill>
                  <a:prstClr val="white"/>
                </a:solidFill>
                <a:latin typeface="Cambria" pitchFamily="18" charset="0"/>
                <a:ea typeface="ＭＳ Ｐゴシック" pitchFamily="34" charset="-128"/>
              </a:rPr>
              <a:t>KEMENTERIAN PPN/</a:t>
            </a:r>
          </a:p>
          <a:p>
            <a:pPr algn="ctr" eaLnBrk="1" hangingPunct="1">
              <a:defRPr/>
            </a:pPr>
            <a:r>
              <a:rPr lang="en-US" sz="600" b="1" dirty="0">
                <a:solidFill>
                  <a:prstClr val="white"/>
                </a:solidFill>
                <a:latin typeface="Cambria" pitchFamily="18" charset="0"/>
                <a:ea typeface="ＭＳ Ｐゴシック" pitchFamily="34" charset="-128"/>
              </a:rPr>
              <a:t>BAPPENAS</a:t>
            </a:r>
          </a:p>
        </p:txBody>
      </p:sp>
      <p:grpSp>
        <p:nvGrpSpPr>
          <p:cNvPr id="5" name="Group 6"/>
          <p:cNvGrpSpPr>
            <a:grpSpLocks/>
          </p:cNvGrpSpPr>
          <p:nvPr/>
        </p:nvGrpSpPr>
        <p:grpSpPr bwMode="auto">
          <a:xfrm>
            <a:off x="0" y="285751"/>
            <a:ext cx="8786813" cy="6215063"/>
            <a:chOff x="0" y="285728"/>
            <a:chExt cx="8786842" cy="6215106"/>
          </a:xfrm>
        </p:grpSpPr>
        <p:sp>
          <p:nvSpPr>
            <p:cNvPr id="6" name="Rectangle 5"/>
            <p:cNvSpPr/>
            <p:nvPr userDrawn="1"/>
          </p:nvSpPr>
          <p:spPr>
            <a:xfrm>
              <a:off x="428626" y="1643050"/>
              <a:ext cx="8358216" cy="48577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sz="1000" dirty="0">
                <a:solidFill>
                  <a:prstClr val="white"/>
                </a:solidFill>
              </a:endParaRPr>
            </a:p>
          </p:txBody>
        </p:sp>
        <p:sp>
          <p:nvSpPr>
            <p:cNvPr id="7" name="Rectangle 6"/>
            <p:cNvSpPr/>
            <p:nvPr userDrawn="1"/>
          </p:nvSpPr>
          <p:spPr>
            <a:xfrm>
              <a:off x="428626" y="285728"/>
              <a:ext cx="8358216" cy="1143008"/>
            </a:xfrm>
            <a:prstGeom prst="rect">
              <a:avLst/>
            </a:prstGeom>
            <a:solidFill>
              <a:srgbClr val="093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200" b="1" dirty="0">
                <a:solidFill>
                  <a:prstClr val="white"/>
                </a:solidFill>
                <a:ea typeface="Cambria Math" pitchFamily="18" charset="0"/>
              </a:endParaRPr>
            </a:p>
          </p:txBody>
        </p:sp>
        <p:sp>
          <p:nvSpPr>
            <p:cNvPr id="8" name="Rectangle 7"/>
            <p:cNvSpPr/>
            <p:nvPr userDrawn="1"/>
          </p:nvSpPr>
          <p:spPr>
            <a:xfrm>
              <a:off x="428626" y="1489061"/>
              <a:ext cx="8358216" cy="107951"/>
            </a:xfrm>
            <a:prstGeom prst="rect">
              <a:avLst/>
            </a:prstGeom>
            <a:solidFill>
              <a:srgbClr val="093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9" name="Rounded Rectangle 8"/>
            <p:cNvSpPr/>
            <p:nvPr userDrawn="1"/>
          </p:nvSpPr>
          <p:spPr>
            <a:xfrm>
              <a:off x="142875" y="1643050"/>
              <a:ext cx="8429653" cy="4500593"/>
            </a:xfrm>
            <a:prstGeom prst="roundRect">
              <a:avLst>
                <a:gd name="adj" fmla="val 153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10" name="Rectangle 9"/>
            <p:cNvSpPr/>
            <p:nvPr userDrawn="1"/>
          </p:nvSpPr>
          <p:spPr>
            <a:xfrm>
              <a:off x="0" y="1643050"/>
              <a:ext cx="8072465" cy="4511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grpSp>
      <p:pic>
        <p:nvPicPr>
          <p:cNvPr id="11" name="Picture 2" descr="D:\BAPPENAS (Design)\BAPPENAS.WEB\garuda.png"/>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631826" y="384176"/>
            <a:ext cx="608013" cy="660400"/>
          </a:xfrm>
          <a:prstGeom prst="rect">
            <a:avLst/>
          </a:prstGeom>
          <a:noFill/>
          <a:ln>
            <a:noFill/>
          </a:ln>
          <a:effectLst>
            <a:outerShdw blurRad="63500" dist="38100" dir="5400000" algn="t" rotWithShape="0">
              <a:srgbClr val="000000">
                <a:alpha val="39998"/>
              </a:srgbClr>
            </a:outerShdw>
          </a:effectLst>
          <a:extLst/>
        </p:spPr>
      </p:pic>
      <p:sp>
        <p:nvSpPr>
          <p:cNvPr id="12" name="TextBox 11"/>
          <p:cNvSpPr txBox="1"/>
          <p:nvPr/>
        </p:nvSpPr>
        <p:spPr>
          <a:xfrm>
            <a:off x="411163" y="1079500"/>
            <a:ext cx="1066800" cy="312738"/>
          </a:xfrm>
          <a:prstGeom prst="rect">
            <a:avLst/>
          </a:prstGeom>
          <a:noFill/>
        </p:spPr>
        <p:txBody>
          <a:bodyPr>
            <a:spAutoFit/>
          </a:bodyPr>
          <a:lstStyle/>
          <a:p>
            <a:pPr algn="ctr">
              <a:defRPr/>
            </a:pPr>
            <a:r>
              <a:rPr lang="en-US" sz="700" b="1">
                <a:solidFill>
                  <a:srgbClr val="FFFFFF"/>
                </a:solidFill>
                <a:effectLst>
                  <a:outerShdw blurRad="38100" dist="38100" dir="2700000" algn="tl">
                    <a:srgbClr val="C0C0C0"/>
                  </a:outerShdw>
                </a:effectLst>
                <a:latin typeface="Calibri" pitchFamily="34" charset="0"/>
                <a:ea typeface="MS PGothic" pitchFamily="34" charset="-128"/>
                <a:cs typeface="Arial" charset="0"/>
              </a:rPr>
              <a:t>KEMENTERIAN PPN/</a:t>
            </a:r>
          </a:p>
          <a:p>
            <a:pPr algn="ctr">
              <a:defRPr/>
            </a:pPr>
            <a:r>
              <a:rPr lang="en-US" sz="700" b="1">
                <a:solidFill>
                  <a:srgbClr val="FFFFFF"/>
                </a:solidFill>
                <a:effectLst>
                  <a:outerShdw blurRad="38100" dist="38100" dir="2700000" algn="tl">
                    <a:srgbClr val="C0C0C0"/>
                  </a:outerShdw>
                </a:effectLst>
                <a:latin typeface="Calibri" pitchFamily="34" charset="0"/>
                <a:ea typeface="MS PGothic" pitchFamily="34" charset="-128"/>
                <a:cs typeface="Arial" charset="0"/>
              </a:rPr>
              <a:t>BAPPENAS</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p:cNvSpPr>
            <a:spLocks noGrp="1"/>
          </p:cNvSpPr>
          <p:nvPr>
            <p:ph type="dt" sz="half" idx="10"/>
          </p:nvPr>
        </p:nvSpPr>
        <p:spPr/>
        <p:txBody>
          <a:bodyPr/>
          <a:lstStyle>
            <a:lvl1pPr>
              <a:defRPr>
                <a:ea typeface="+mn-ea"/>
              </a:defRPr>
            </a:lvl1pPr>
          </a:lstStyle>
          <a:p>
            <a:pPr>
              <a:defRPr/>
            </a:pPr>
            <a:fld id="{CC16AE12-F9D6-4929-9454-B68976385528}" type="datetime1">
              <a:rPr lang="en-US" smtClean="0"/>
              <a:t>3/10/2017</a:t>
            </a:fld>
            <a:endParaRPr lang="en-US"/>
          </a:p>
        </p:txBody>
      </p:sp>
      <p:sp>
        <p:nvSpPr>
          <p:cNvPr id="14" name="Footer Placeholder 4"/>
          <p:cNvSpPr>
            <a:spLocks noGrp="1"/>
          </p:cNvSpPr>
          <p:nvPr>
            <p:ph type="ftr" sz="quarter" idx="11"/>
          </p:nvPr>
        </p:nvSpPr>
        <p:spPr/>
        <p:txBody>
          <a:bodyPr/>
          <a:lstStyle>
            <a:lvl1pPr>
              <a:defRPr/>
            </a:lvl1pPr>
          </a:lstStyle>
          <a:p>
            <a:pPr>
              <a:defRPr/>
            </a:pPr>
            <a:endParaRPr lang="en-US"/>
          </a:p>
        </p:txBody>
      </p:sp>
      <p:sp>
        <p:nvSpPr>
          <p:cNvPr id="15" name="Slide Number Placeholder 5"/>
          <p:cNvSpPr>
            <a:spLocks noGrp="1"/>
          </p:cNvSpPr>
          <p:nvPr>
            <p:ph type="sldNum" sz="quarter" idx="12"/>
          </p:nvPr>
        </p:nvSpPr>
        <p:spPr/>
        <p:txBody>
          <a:bodyPr/>
          <a:lstStyle>
            <a:lvl1pPr>
              <a:defRPr>
                <a:ea typeface="+mn-ea"/>
              </a:defRPr>
            </a:lvl1pPr>
          </a:lstStyle>
          <a:p>
            <a:pPr>
              <a:defRPr/>
            </a:pPr>
            <a:fld id="{4E355D53-B5AE-45E1-8754-B14E1280198B}" type="slidenum">
              <a:rPr lang="en-US" smtClean="0"/>
              <a:pPr>
                <a:defRPr/>
              </a:pPr>
              <a:t>‹#›</a:t>
            </a:fld>
            <a:endParaRPr lang="en-US"/>
          </a:p>
        </p:txBody>
      </p:sp>
      <p:sp>
        <p:nvSpPr>
          <p:cNvPr id="16" name="TextBox 15"/>
          <p:cNvSpPr txBox="1">
            <a:spLocks noChangeArrowheads="1"/>
          </p:cNvSpPr>
          <p:nvPr userDrawn="1"/>
        </p:nvSpPr>
        <p:spPr bwMode="auto">
          <a:xfrm>
            <a:off x="-36514" y="577851"/>
            <a:ext cx="936627" cy="277813"/>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600" b="1" dirty="0">
                <a:solidFill>
                  <a:prstClr val="white"/>
                </a:solidFill>
                <a:latin typeface="Cambria" pitchFamily="18" charset="0"/>
                <a:ea typeface="ＭＳ Ｐゴシック" pitchFamily="34" charset="-128"/>
              </a:rPr>
              <a:t>KEMENTERIAN PPN/</a:t>
            </a:r>
          </a:p>
          <a:p>
            <a:pPr algn="ctr" eaLnBrk="1" hangingPunct="1">
              <a:defRPr/>
            </a:pPr>
            <a:r>
              <a:rPr lang="en-US" sz="600" b="1" dirty="0">
                <a:solidFill>
                  <a:prstClr val="white"/>
                </a:solidFill>
                <a:latin typeface="Cambria" pitchFamily="18" charset="0"/>
                <a:ea typeface="ＭＳ Ｐゴシック" pitchFamily="34" charset="-128"/>
              </a:rPr>
              <a:t>BAPPENAS</a:t>
            </a:r>
          </a:p>
        </p:txBody>
      </p:sp>
      <p:grpSp>
        <p:nvGrpSpPr>
          <p:cNvPr id="17" name="Group 6"/>
          <p:cNvGrpSpPr>
            <a:grpSpLocks/>
          </p:cNvGrpSpPr>
          <p:nvPr userDrawn="1"/>
        </p:nvGrpSpPr>
        <p:grpSpPr bwMode="auto">
          <a:xfrm>
            <a:off x="0" y="285751"/>
            <a:ext cx="8786813" cy="6215063"/>
            <a:chOff x="0" y="285728"/>
            <a:chExt cx="8786842" cy="6215106"/>
          </a:xfrm>
        </p:grpSpPr>
        <p:sp>
          <p:nvSpPr>
            <p:cNvPr id="18" name="Rectangle 17"/>
            <p:cNvSpPr/>
            <p:nvPr userDrawn="1"/>
          </p:nvSpPr>
          <p:spPr>
            <a:xfrm>
              <a:off x="428626" y="1643050"/>
              <a:ext cx="8358216" cy="48577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sz="1000" dirty="0">
                <a:solidFill>
                  <a:prstClr val="white"/>
                </a:solidFill>
              </a:endParaRPr>
            </a:p>
          </p:txBody>
        </p:sp>
        <p:sp>
          <p:nvSpPr>
            <p:cNvPr id="19" name="Rectangle 18"/>
            <p:cNvSpPr/>
            <p:nvPr userDrawn="1"/>
          </p:nvSpPr>
          <p:spPr>
            <a:xfrm>
              <a:off x="428626" y="285728"/>
              <a:ext cx="8358216" cy="1143008"/>
            </a:xfrm>
            <a:prstGeom prst="rect">
              <a:avLst/>
            </a:prstGeom>
            <a:solidFill>
              <a:srgbClr val="093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200" b="1" dirty="0">
                <a:solidFill>
                  <a:prstClr val="white"/>
                </a:solidFill>
                <a:ea typeface="Cambria Math" pitchFamily="18" charset="0"/>
              </a:endParaRPr>
            </a:p>
          </p:txBody>
        </p:sp>
        <p:sp>
          <p:nvSpPr>
            <p:cNvPr id="20" name="Rectangle 19"/>
            <p:cNvSpPr/>
            <p:nvPr userDrawn="1"/>
          </p:nvSpPr>
          <p:spPr>
            <a:xfrm>
              <a:off x="428626" y="1489061"/>
              <a:ext cx="8358216" cy="107951"/>
            </a:xfrm>
            <a:prstGeom prst="rect">
              <a:avLst/>
            </a:prstGeom>
            <a:solidFill>
              <a:srgbClr val="093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21" name="Rounded Rectangle 8"/>
            <p:cNvSpPr/>
            <p:nvPr userDrawn="1"/>
          </p:nvSpPr>
          <p:spPr>
            <a:xfrm>
              <a:off x="142875" y="1643050"/>
              <a:ext cx="8429653" cy="4500593"/>
            </a:xfrm>
            <a:prstGeom prst="roundRect">
              <a:avLst>
                <a:gd name="adj" fmla="val 153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22" name="Rectangle 21"/>
            <p:cNvSpPr/>
            <p:nvPr userDrawn="1"/>
          </p:nvSpPr>
          <p:spPr>
            <a:xfrm>
              <a:off x="0" y="1643050"/>
              <a:ext cx="8072465" cy="4511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grpSp>
      <p:pic>
        <p:nvPicPr>
          <p:cNvPr id="23" name="Picture 2" descr="D:\BAPPENAS (Design)\BAPPENAS.WEB\garuda.png"/>
          <p:cNvPicPr>
            <a:picLocks noChangeAspect="1" noChangeArrowheads="1"/>
          </p:cNvPicPr>
          <p:nvPr userDrawn="1"/>
        </p:nvPicPr>
        <p:blipFill>
          <a:blip r:embed="rId2">
            <a:clrChange>
              <a:clrFrom>
                <a:srgbClr val="000000"/>
              </a:clrFrom>
              <a:clrTo>
                <a:srgbClr val="000000">
                  <a:alpha val="0"/>
                </a:srgbClr>
              </a:clrTo>
            </a:clrChange>
          </a:blip>
          <a:srcRect/>
          <a:stretch>
            <a:fillRect/>
          </a:stretch>
        </p:blipFill>
        <p:spPr bwMode="auto">
          <a:xfrm>
            <a:off x="631826" y="384176"/>
            <a:ext cx="608013" cy="660400"/>
          </a:xfrm>
          <a:prstGeom prst="rect">
            <a:avLst/>
          </a:prstGeom>
          <a:noFill/>
          <a:ln>
            <a:noFill/>
          </a:ln>
          <a:effectLst>
            <a:outerShdw blurRad="63500" dist="38100" dir="5400000" algn="t" rotWithShape="0">
              <a:srgbClr val="000000">
                <a:alpha val="39998"/>
              </a:srgbClr>
            </a:outerShdw>
          </a:effectLst>
          <a:extLst/>
        </p:spPr>
      </p:pic>
      <p:sp>
        <p:nvSpPr>
          <p:cNvPr id="24" name="TextBox 23"/>
          <p:cNvSpPr txBox="1"/>
          <p:nvPr userDrawn="1"/>
        </p:nvSpPr>
        <p:spPr>
          <a:xfrm>
            <a:off x="411163" y="1079500"/>
            <a:ext cx="1066800" cy="312738"/>
          </a:xfrm>
          <a:prstGeom prst="rect">
            <a:avLst/>
          </a:prstGeom>
          <a:noFill/>
        </p:spPr>
        <p:txBody>
          <a:bodyPr>
            <a:spAutoFit/>
          </a:bodyPr>
          <a:lstStyle/>
          <a:p>
            <a:pPr algn="ctr">
              <a:defRPr/>
            </a:pPr>
            <a:r>
              <a:rPr lang="en-US" sz="700" b="1">
                <a:solidFill>
                  <a:srgbClr val="FFFFFF"/>
                </a:solidFill>
                <a:effectLst>
                  <a:outerShdw blurRad="38100" dist="38100" dir="2700000" algn="tl">
                    <a:srgbClr val="C0C0C0"/>
                  </a:outerShdw>
                </a:effectLst>
                <a:latin typeface="Calibri" pitchFamily="34" charset="0"/>
                <a:ea typeface="MS PGothic" pitchFamily="34" charset="-128"/>
                <a:cs typeface="Arial" charset="0"/>
              </a:rPr>
              <a:t>KEMENTERIAN PPN/</a:t>
            </a:r>
          </a:p>
          <a:p>
            <a:pPr algn="ctr">
              <a:defRPr/>
            </a:pPr>
            <a:r>
              <a:rPr lang="en-US" sz="700" b="1">
                <a:solidFill>
                  <a:srgbClr val="FFFFFF"/>
                </a:solidFill>
                <a:effectLst>
                  <a:outerShdw blurRad="38100" dist="38100" dir="2700000" algn="tl">
                    <a:srgbClr val="C0C0C0"/>
                  </a:outerShdw>
                </a:effectLst>
                <a:latin typeface="Calibri" pitchFamily="34" charset="0"/>
                <a:ea typeface="MS PGothic" pitchFamily="34" charset="-128"/>
                <a:cs typeface="Arial" charset="0"/>
              </a:rPr>
              <a:t>BAPPENAS</a:t>
            </a:r>
          </a:p>
        </p:txBody>
      </p:sp>
    </p:spTree>
    <p:extLst>
      <p:ext uri="{BB962C8B-B14F-4D97-AF65-F5344CB8AC3E}">
        <p14:creationId xmlns:p14="http://schemas.microsoft.com/office/powerpoint/2010/main" val="3499379287"/>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4" name="Picture 9" descr="E:\Yanuar\Dropbox\Kerjaan\ppt_template_bappenas_newLogo\logo_Bappenas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1" y="1"/>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Yanuar\Dropbox\Kerjaan\ppt_template_bappenas_newLogo\gradient-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9164"/>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800" y="71414"/>
            <a:ext cx="6858000" cy="842946"/>
          </a:xfrm>
        </p:spPr>
        <p:txBody>
          <a:bodyPr/>
          <a:lstStyle/>
          <a:p>
            <a:r>
              <a:rPr lang="en-US"/>
              <a:t>Click to edit Master title style</a:t>
            </a:r>
            <a:endParaRPr lang="en-US" dirty="0"/>
          </a:p>
        </p:txBody>
      </p:sp>
      <p:sp>
        <p:nvSpPr>
          <p:cNvPr id="6" name="Date Placeholder 2"/>
          <p:cNvSpPr>
            <a:spLocks noGrp="1"/>
          </p:cNvSpPr>
          <p:nvPr>
            <p:ph type="dt" sz="half" idx="10"/>
          </p:nvPr>
        </p:nvSpPr>
        <p:spPr/>
        <p:txBody>
          <a:bodyPr/>
          <a:lstStyle>
            <a:lvl1pPr>
              <a:defRPr>
                <a:ea typeface="+mn-ea"/>
              </a:defRPr>
            </a:lvl1pPr>
          </a:lstStyle>
          <a:p>
            <a:pPr>
              <a:defRPr/>
            </a:pPr>
            <a:fld id="{64D3A807-D3A1-4062-92A4-8A95E520DAB8}" type="datetime1">
              <a:rPr lang="en-US" smtClean="0"/>
              <a:t>3/10/2017</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ea typeface="+mn-ea"/>
              </a:defRPr>
            </a:lvl1pPr>
          </a:lstStyle>
          <a:p>
            <a:pPr>
              <a:defRPr/>
            </a:pPr>
            <a:fld id="{F55062ED-865E-4772-8F35-668D207980B3}" type="slidenum">
              <a:rPr lang="en-US" smtClean="0"/>
              <a:pPr>
                <a:defRPr/>
              </a:pPr>
              <a:t>‹#›</a:t>
            </a:fld>
            <a:endParaRPr lang="en-US"/>
          </a:p>
        </p:txBody>
      </p:sp>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0" name="Picture 9" descr="E:\Yanuar\Dropbox\Kerjaan\ppt_template_bappenas_newLogo\logo_Bappenas2-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751" y="1"/>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E:\Yanuar\Dropbox\Kerjaan\ppt_template_bappenas_newLogo\gradient-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19164"/>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663398"/>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5" name="Rectangle 4"/>
          <p:cNvSpPr>
            <a:spLocks noChangeArrowheads="1"/>
          </p:cNvSpPr>
          <p:nvPr/>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6" name="Rectangle 5"/>
          <p:cNvSpPr>
            <a:spLocks noChangeArrowheads="1"/>
          </p:cNvSpPr>
          <p:nvPr/>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7" name="Rectangle 6"/>
          <p:cNvSpPr>
            <a:spLocks noChangeArrowheads="1"/>
          </p:cNvSpPr>
          <p:nvPr/>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2" name="Title 1"/>
          <p:cNvSpPr>
            <a:spLocks noGrp="1"/>
          </p:cNvSpPr>
          <p:nvPr>
            <p:ph type="title"/>
          </p:nvPr>
        </p:nvSpPr>
        <p:spPr>
          <a:xfrm>
            <a:off x="1785918" y="3000372"/>
            <a:ext cx="7143800" cy="1362075"/>
          </a:xfrm>
        </p:spPr>
        <p:txBody>
          <a:bodyPr anchor="t"/>
          <a:lstStyle>
            <a:lvl1pPr algn="l">
              <a:defRPr sz="4000" b="1" cap="all"/>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ea typeface="+mn-ea"/>
              </a:defRPr>
            </a:lvl1pPr>
          </a:lstStyle>
          <a:p>
            <a:pPr>
              <a:defRPr/>
            </a:pPr>
            <a:fld id="{A4DB5A8E-475E-4278-87D0-26F68EDB60E3}"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ea typeface="+mn-ea"/>
              </a:defRPr>
            </a:lvl1pPr>
          </a:lstStyle>
          <a:p>
            <a:pPr>
              <a:defRPr/>
            </a:pPr>
            <a:fld id="{39D4CB4F-0119-4CE9-83F3-C84981240435}" type="slidenum">
              <a:rPr lang="en-US" smtClean="0"/>
              <a:pPr>
                <a:defRPr/>
              </a:pPr>
              <a:t>‹#›</a:t>
            </a:fld>
            <a:endParaRPr lang="en-US"/>
          </a:p>
        </p:txBody>
      </p:sp>
      <p:sp>
        <p:nvSpPr>
          <p:cNvPr id="11" name="Rectangle 10"/>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12" name="Picture 7" descr="logo_Bappenas-01.png"/>
          <p:cNvPicPr>
            <a:picLocks noChangeAspect="1"/>
          </p:cNvPicPr>
          <p:nvPr userDrawn="1"/>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13" name="Rectangle 12"/>
          <p:cNvSpPr>
            <a:spLocks noChangeArrowheads="1"/>
          </p:cNvSpPr>
          <p:nvPr userDrawn="1"/>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14" name="Rectangle 13"/>
          <p:cNvSpPr>
            <a:spLocks noChangeArrowheads="1"/>
          </p:cNvSpPr>
          <p:nvPr userDrawn="1"/>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15" name="Rectangle 14"/>
          <p:cNvSpPr>
            <a:spLocks noChangeArrowheads="1"/>
          </p:cNvSpPr>
          <p:nvPr userDrawn="1"/>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Tree>
    <p:extLst>
      <p:ext uri="{BB962C8B-B14F-4D97-AF65-F5344CB8AC3E}">
        <p14:creationId xmlns:p14="http://schemas.microsoft.com/office/powerpoint/2010/main" val="2682456123"/>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id-ID">
              <a:solidFill>
                <a:srgbClr val="000000"/>
              </a:solidFill>
              <a:latin typeface="Calibri" pitchFamily="34" charset="0"/>
              <a:ea typeface="ＭＳ Ｐゴシック" pitchFamily="34" charset="-128"/>
            </a:endParaRPr>
          </a:p>
        </p:txBody>
      </p:sp>
      <p:pic>
        <p:nvPicPr>
          <p:cNvPr id="4" name="Picture 7" descr="logo_Bappenas-01.png"/>
          <p:cNvPicPr>
            <a:picLocks noChangeAspect="1"/>
          </p:cNvPicPr>
          <p:nvPr/>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5" name="Rectangle 4"/>
          <p:cNvSpPr/>
          <p:nvPr/>
        </p:nvSpPr>
        <p:spPr>
          <a:xfrm>
            <a:off x="142875" y="3038475"/>
            <a:ext cx="395288" cy="39528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8113" y="3479800"/>
            <a:ext cx="395287" cy="395288"/>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38113" y="3929063"/>
            <a:ext cx="395287" cy="3952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785918" y="3000372"/>
            <a:ext cx="7143800" cy="1362075"/>
          </a:xfrm>
        </p:spPr>
        <p:txBody>
          <a:bodyPr anchor="t"/>
          <a:lstStyle>
            <a:lvl1pPr algn="l">
              <a:defRPr sz="4000" b="1" cap="all"/>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BC668877-715F-4EE6-B4C4-55E62A0C15F8}"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9A3BD8EA-6F7F-4403-BEED-008126334D2B}" type="slidenum">
              <a:rPr lang="en-US" smtClean="0"/>
              <a:pPr>
                <a:defRPr/>
              </a:pPr>
              <a:t>‹#›</a:t>
            </a:fld>
            <a:endParaRPr lang="en-US"/>
          </a:p>
        </p:txBody>
      </p:sp>
      <p:sp>
        <p:nvSpPr>
          <p:cNvPr id="11" name="Rectangle 10"/>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id-ID">
              <a:solidFill>
                <a:srgbClr val="000000"/>
              </a:solidFill>
              <a:latin typeface="Calibri" pitchFamily="34" charset="0"/>
              <a:ea typeface="ＭＳ Ｐゴシック" pitchFamily="34" charset="-128"/>
            </a:endParaRPr>
          </a:p>
        </p:txBody>
      </p:sp>
      <p:pic>
        <p:nvPicPr>
          <p:cNvPr id="12" name="Picture 7" descr="logo_Bappenas-01.png"/>
          <p:cNvPicPr>
            <a:picLocks noChangeAspect="1"/>
          </p:cNvPicPr>
          <p:nvPr userDrawn="1"/>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13" name="Rectangle 12"/>
          <p:cNvSpPr/>
          <p:nvPr userDrawn="1"/>
        </p:nvSpPr>
        <p:spPr>
          <a:xfrm>
            <a:off x="142875" y="3038475"/>
            <a:ext cx="395288" cy="39528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userDrawn="1"/>
        </p:nvSpPr>
        <p:spPr>
          <a:xfrm>
            <a:off x="138113" y="3479800"/>
            <a:ext cx="395287" cy="395288"/>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userDrawn="1"/>
        </p:nvSpPr>
        <p:spPr>
          <a:xfrm>
            <a:off x="138113" y="3929063"/>
            <a:ext cx="395287" cy="3952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764144227"/>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5" name="Rectangle 4"/>
          <p:cNvSpPr>
            <a:spLocks noChangeArrowheads="1"/>
          </p:cNvSpPr>
          <p:nvPr/>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6" name="Rectangle 5"/>
          <p:cNvSpPr>
            <a:spLocks noChangeArrowheads="1"/>
          </p:cNvSpPr>
          <p:nvPr/>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7" name="Rectangle 6"/>
          <p:cNvSpPr>
            <a:spLocks noChangeArrowheads="1"/>
          </p:cNvSpPr>
          <p:nvPr/>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2" name="Title 1"/>
          <p:cNvSpPr>
            <a:spLocks noGrp="1"/>
          </p:cNvSpPr>
          <p:nvPr>
            <p:ph type="title"/>
          </p:nvPr>
        </p:nvSpPr>
        <p:spPr>
          <a:xfrm>
            <a:off x="1785918" y="3000372"/>
            <a:ext cx="7143800" cy="1362075"/>
          </a:xfrm>
        </p:spPr>
        <p:txBody>
          <a:bodyPr anchor="t"/>
          <a:lstStyle>
            <a:lvl1pPr algn="l">
              <a:defRPr sz="4000" b="1" cap="all"/>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1F5E4EC7-4496-4D02-9CCA-0E32D1FA5CEE}"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42B7D67B-F80E-48A3-A740-9A53CCD7AB9F}" type="slidenum">
              <a:rPr lang="en-US" smtClean="0"/>
              <a:pPr/>
              <a:t>‹#›</a:t>
            </a:fld>
            <a:endParaRPr lang="en-US"/>
          </a:p>
        </p:txBody>
      </p:sp>
      <p:sp>
        <p:nvSpPr>
          <p:cNvPr id="11" name="Rectangle 10"/>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12" name="Picture 7" descr="logo_Bappenas-01.png"/>
          <p:cNvPicPr>
            <a:picLocks noChangeAspect="1"/>
          </p:cNvPicPr>
          <p:nvPr userDrawn="1"/>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13" name="Rectangle 12"/>
          <p:cNvSpPr>
            <a:spLocks noChangeArrowheads="1"/>
          </p:cNvSpPr>
          <p:nvPr userDrawn="1"/>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14" name="Rectangle 13"/>
          <p:cNvSpPr>
            <a:spLocks noChangeArrowheads="1"/>
          </p:cNvSpPr>
          <p:nvPr userDrawn="1"/>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15" name="Rectangle 14"/>
          <p:cNvSpPr>
            <a:spLocks noChangeArrowheads="1"/>
          </p:cNvSpPr>
          <p:nvPr userDrawn="1"/>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Tree>
    <p:extLst>
      <p:ext uri="{BB962C8B-B14F-4D97-AF65-F5344CB8AC3E}">
        <p14:creationId xmlns:p14="http://schemas.microsoft.com/office/powerpoint/2010/main" val="3807371949"/>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5" name="Rectangle 4"/>
          <p:cNvSpPr>
            <a:spLocks noChangeArrowheads="1"/>
          </p:cNvSpPr>
          <p:nvPr/>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6" name="Rectangle 5"/>
          <p:cNvSpPr>
            <a:spLocks noChangeArrowheads="1"/>
          </p:cNvSpPr>
          <p:nvPr/>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7" name="Rectangle 6"/>
          <p:cNvSpPr>
            <a:spLocks noChangeArrowheads="1"/>
          </p:cNvSpPr>
          <p:nvPr/>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2" name="Title 1"/>
          <p:cNvSpPr>
            <a:spLocks noGrp="1"/>
          </p:cNvSpPr>
          <p:nvPr>
            <p:ph type="title"/>
          </p:nvPr>
        </p:nvSpPr>
        <p:spPr>
          <a:xfrm>
            <a:off x="1785918" y="3000372"/>
            <a:ext cx="7143800" cy="1362075"/>
          </a:xfrm>
        </p:spPr>
        <p:txBody>
          <a:bodyPr anchor="t"/>
          <a:lstStyle>
            <a:lvl1pPr algn="l">
              <a:defRPr sz="4000" b="1" cap="all"/>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57284746-F94A-405D-B669-A92C3ECBD30A}"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42B7D67B-F80E-48A3-A740-9A53CCD7AB9F}" type="slidenum">
              <a:rPr lang="en-US" smtClean="0"/>
              <a:pPr/>
              <a:t>‹#›</a:t>
            </a:fld>
            <a:endParaRPr lang="en-US"/>
          </a:p>
        </p:txBody>
      </p:sp>
      <p:sp>
        <p:nvSpPr>
          <p:cNvPr id="11" name="Rectangle 10"/>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12" name="Picture 7" descr="logo_Bappenas-01.png"/>
          <p:cNvPicPr>
            <a:picLocks noChangeAspect="1"/>
          </p:cNvPicPr>
          <p:nvPr userDrawn="1"/>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13" name="Rectangle 12"/>
          <p:cNvSpPr>
            <a:spLocks noChangeArrowheads="1"/>
          </p:cNvSpPr>
          <p:nvPr userDrawn="1"/>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14" name="Rectangle 13"/>
          <p:cNvSpPr>
            <a:spLocks noChangeArrowheads="1"/>
          </p:cNvSpPr>
          <p:nvPr userDrawn="1"/>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15" name="Rectangle 14"/>
          <p:cNvSpPr>
            <a:spLocks noChangeArrowheads="1"/>
          </p:cNvSpPr>
          <p:nvPr userDrawn="1"/>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Tree>
    <p:extLst>
      <p:ext uri="{BB962C8B-B14F-4D97-AF65-F5344CB8AC3E}">
        <p14:creationId xmlns:p14="http://schemas.microsoft.com/office/powerpoint/2010/main" val="380422956"/>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6_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5" name="Rectangle 4"/>
          <p:cNvSpPr>
            <a:spLocks noChangeArrowheads="1"/>
          </p:cNvSpPr>
          <p:nvPr/>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6" name="Rectangle 5"/>
          <p:cNvSpPr>
            <a:spLocks noChangeArrowheads="1"/>
          </p:cNvSpPr>
          <p:nvPr/>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7" name="Rectangle 6"/>
          <p:cNvSpPr>
            <a:spLocks noChangeArrowheads="1"/>
          </p:cNvSpPr>
          <p:nvPr/>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2" name="Title 1"/>
          <p:cNvSpPr>
            <a:spLocks noGrp="1"/>
          </p:cNvSpPr>
          <p:nvPr>
            <p:ph type="title"/>
          </p:nvPr>
        </p:nvSpPr>
        <p:spPr>
          <a:xfrm>
            <a:off x="1785918" y="3000372"/>
            <a:ext cx="7143800" cy="1362075"/>
          </a:xfrm>
        </p:spPr>
        <p:txBody>
          <a:bodyPr anchor="t"/>
          <a:lstStyle>
            <a:lvl1pPr algn="l">
              <a:defRPr sz="4000" b="1" cap="all"/>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519C6E4B-CCA0-4484-9CC8-7738AF551349}"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42B7D67B-F80E-48A3-A740-9A53CCD7AB9F}" type="slidenum">
              <a:rPr lang="en-US" smtClean="0"/>
              <a:pPr/>
              <a:t>‹#›</a:t>
            </a:fld>
            <a:endParaRPr lang="en-US"/>
          </a:p>
        </p:txBody>
      </p:sp>
      <p:sp>
        <p:nvSpPr>
          <p:cNvPr id="11" name="Rectangle 10"/>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12" name="Picture 7" descr="logo_Bappenas-01.png"/>
          <p:cNvPicPr>
            <a:picLocks noChangeAspect="1"/>
          </p:cNvPicPr>
          <p:nvPr userDrawn="1"/>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13" name="Rectangle 12"/>
          <p:cNvSpPr>
            <a:spLocks noChangeArrowheads="1"/>
          </p:cNvSpPr>
          <p:nvPr userDrawn="1"/>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14" name="Rectangle 13"/>
          <p:cNvSpPr>
            <a:spLocks noChangeArrowheads="1"/>
          </p:cNvSpPr>
          <p:nvPr userDrawn="1"/>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15" name="Rectangle 14"/>
          <p:cNvSpPr>
            <a:spLocks noChangeArrowheads="1"/>
          </p:cNvSpPr>
          <p:nvPr userDrawn="1"/>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Tree>
    <p:extLst>
      <p:ext uri="{BB962C8B-B14F-4D97-AF65-F5344CB8AC3E}">
        <p14:creationId xmlns:p14="http://schemas.microsoft.com/office/powerpoint/2010/main" val="457635350"/>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1"/>
            <a:ext cx="9144000" cy="107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3" descr="E:\Yanuar\Dropbox\Kerjaan\ppt_template_bappenas_newLogo\logo_Bappenas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 y="31750"/>
            <a:ext cx="933451"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E:\Yanuar\Dropbox\Kerjaan\ppt_template_bappenas_newLogo\gradient-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22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rot="9088777">
            <a:off x="44451" y="1044576"/>
            <a:ext cx="252413" cy="252413"/>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8" name="Rectangle 7"/>
          <p:cNvSpPr>
            <a:spLocks noChangeArrowheads="1"/>
          </p:cNvSpPr>
          <p:nvPr/>
        </p:nvSpPr>
        <p:spPr bwMode="auto">
          <a:xfrm rot="9088777">
            <a:off x="258763" y="1044576"/>
            <a:ext cx="252412" cy="252413"/>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9" name="Rectangle 8"/>
          <p:cNvSpPr>
            <a:spLocks noChangeArrowheads="1"/>
          </p:cNvSpPr>
          <p:nvPr/>
        </p:nvSpPr>
        <p:spPr bwMode="auto">
          <a:xfrm rot="9088777">
            <a:off x="446089" y="1044576"/>
            <a:ext cx="252412" cy="252413"/>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2" name="Title 1"/>
          <p:cNvSpPr>
            <a:spLocks noGrp="1"/>
          </p:cNvSpPr>
          <p:nvPr>
            <p:ph type="title"/>
          </p:nvPr>
        </p:nvSpPr>
        <p:spPr>
          <a:xfrm>
            <a:off x="957267" y="71438"/>
            <a:ext cx="7686700" cy="928670"/>
          </a:xfrm>
        </p:spPr>
        <p:txBody>
          <a:bodyPr/>
          <a:lstStyle>
            <a:lvl1pPr>
              <a:defRPr>
                <a:solidFill>
                  <a:schemeClr val="accent5">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p:txBody>
          <a:bodyPr/>
          <a:lstStyle>
            <a:lvl1pPr>
              <a:defRPr>
                <a:ea typeface="+mn-ea"/>
              </a:defRPr>
            </a:lvl1pPr>
          </a:lstStyle>
          <a:p>
            <a:pPr>
              <a:defRPr/>
            </a:pPr>
            <a:fld id="{3F409397-9E79-430A-8A50-2AD5B571598E}" type="datetime1">
              <a:rPr lang="en-US" smtClean="0"/>
              <a:t>3/10/2017</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ea typeface="+mn-ea"/>
              </a:defRPr>
            </a:lvl1pPr>
          </a:lstStyle>
          <a:p>
            <a:pPr>
              <a:defRPr/>
            </a:pPr>
            <a:fld id="{FB00C2BA-67DC-4DB4-AAA4-F8BAC098C867}" type="slidenum">
              <a:rPr lang="en-US" smtClean="0"/>
              <a:pPr>
                <a:defRPr/>
              </a:pPr>
              <a:t>‹#›</a:t>
            </a:fld>
            <a:endParaRPr lang="en-US"/>
          </a:p>
        </p:txBody>
      </p:sp>
      <p:sp>
        <p:nvSpPr>
          <p:cNvPr id="13" name="Rectangle 12"/>
          <p:cNvSpPr/>
          <p:nvPr userDrawn="1"/>
        </p:nvSpPr>
        <p:spPr>
          <a:xfrm>
            <a:off x="0" y="1"/>
            <a:ext cx="9144000" cy="107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4" name="Picture 3" descr="E:\Yanuar\Dropbox\Kerjaan\ppt_template_bappenas_newLogo\logo_Bappenas2-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2" y="31750"/>
            <a:ext cx="933451"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E:\Yanuar\Dropbox\Kerjaan\ppt_template_bappenas_newLogo\gradient-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922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userDrawn="1"/>
        </p:nvSpPr>
        <p:spPr bwMode="auto">
          <a:xfrm rot="9088777">
            <a:off x="44451" y="1044576"/>
            <a:ext cx="252413" cy="252413"/>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17" name="Rectangle 16"/>
          <p:cNvSpPr>
            <a:spLocks noChangeArrowheads="1"/>
          </p:cNvSpPr>
          <p:nvPr userDrawn="1"/>
        </p:nvSpPr>
        <p:spPr bwMode="auto">
          <a:xfrm rot="9088777">
            <a:off x="258763" y="1044576"/>
            <a:ext cx="252412" cy="252413"/>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18" name="Rectangle 17"/>
          <p:cNvSpPr>
            <a:spLocks noChangeArrowheads="1"/>
          </p:cNvSpPr>
          <p:nvPr userDrawn="1"/>
        </p:nvSpPr>
        <p:spPr bwMode="auto">
          <a:xfrm rot="9088777">
            <a:off x="446089" y="1044576"/>
            <a:ext cx="252412" cy="252413"/>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Tree>
    <p:extLst>
      <p:ext uri="{BB962C8B-B14F-4D97-AF65-F5344CB8AC3E}">
        <p14:creationId xmlns:p14="http://schemas.microsoft.com/office/powerpoint/2010/main" val="2882250254"/>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5" name="Rectangle 4"/>
          <p:cNvSpPr>
            <a:spLocks noChangeArrowheads="1"/>
          </p:cNvSpPr>
          <p:nvPr/>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6" name="Rectangle 5"/>
          <p:cNvSpPr>
            <a:spLocks noChangeArrowheads="1"/>
          </p:cNvSpPr>
          <p:nvPr/>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7" name="Rectangle 6"/>
          <p:cNvSpPr>
            <a:spLocks noChangeArrowheads="1"/>
          </p:cNvSpPr>
          <p:nvPr/>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2" name="Title 1"/>
          <p:cNvSpPr>
            <a:spLocks noGrp="1"/>
          </p:cNvSpPr>
          <p:nvPr>
            <p:ph type="title"/>
          </p:nvPr>
        </p:nvSpPr>
        <p:spPr>
          <a:xfrm>
            <a:off x="1785918" y="3000372"/>
            <a:ext cx="7143800" cy="1362075"/>
          </a:xfrm>
        </p:spPr>
        <p:txBody>
          <a:bodyPr anchor="t"/>
          <a:lstStyle>
            <a:lvl1pPr algn="l">
              <a:defRPr sz="4000" b="1" cap="all"/>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E1C371FC-1834-47C5-90A5-AF9136C1D8EB}"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42B7D67B-F80E-48A3-A740-9A53CCD7AB9F}" type="slidenum">
              <a:rPr lang="en-US" smtClean="0"/>
              <a:pPr/>
              <a:t>‹#›</a:t>
            </a:fld>
            <a:endParaRPr lang="en-US"/>
          </a:p>
        </p:txBody>
      </p:sp>
      <p:sp>
        <p:nvSpPr>
          <p:cNvPr id="11" name="Rectangle 10"/>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12" name="Picture 7" descr="logo_Bappenas-01.png"/>
          <p:cNvPicPr>
            <a:picLocks noChangeAspect="1"/>
          </p:cNvPicPr>
          <p:nvPr userDrawn="1"/>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13" name="Rectangle 12"/>
          <p:cNvSpPr>
            <a:spLocks noChangeArrowheads="1"/>
          </p:cNvSpPr>
          <p:nvPr userDrawn="1"/>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14" name="Rectangle 13"/>
          <p:cNvSpPr>
            <a:spLocks noChangeArrowheads="1"/>
          </p:cNvSpPr>
          <p:nvPr userDrawn="1"/>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15" name="Rectangle 14"/>
          <p:cNvSpPr>
            <a:spLocks noChangeArrowheads="1"/>
          </p:cNvSpPr>
          <p:nvPr userDrawn="1"/>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Tree>
    <p:extLst>
      <p:ext uri="{BB962C8B-B14F-4D97-AF65-F5344CB8AC3E}">
        <p14:creationId xmlns:p14="http://schemas.microsoft.com/office/powerpoint/2010/main" val="809638667"/>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5" name="Rectangle 4"/>
          <p:cNvSpPr>
            <a:spLocks noChangeArrowheads="1"/>
          </p:cNvSpPr>
          <p:nvPr/>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6" name="Rectangle 5"/>
          <p:cNvSpPr>
            <a:spLocks noChangeArrowheads="1"/>
          </p:cNvSpPr>
          <p:nvPr/>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7" name="Rectangle 6"/>
          <p:cNvSpPr>
            <a:spLocks noChangeArrowheads="1"/>
          </p:cNvSpPr>
          <p:nvPr/>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2" name="Title 1"/>
          <p:cNvSpPr>
            <a:spLocks noGrp="1"/>
          </p:cNvSpPr>
          <p:nvPr>
            <p:ph type="title"/>
          </p:nvPr>
        </p:nvSpPr>
        <p:spPr>
          <a:xfrm>
            <a:off x="1785918" y="3000372"/>
            <a:ext cx="7143800" cy="1362075"/>
          </a:xfrm>
        </p:spPr>
        <p:txBody>
          <a:bodyPr anchor="t"/>
          <a:lstStyle>
            <a:lvl1pPr algn="l">
              <a:defRPr sz="4000" b="1" cap="all"/>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5512A010-95A0-4E86-8E01-029CE2C137A6}"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42B7D67B-F80E-48A3-A740-9A53CCD7AB9F}" type="slidenum">
              <a:rPr lang="en-US" smtClean="0"/>
              <a:pPr/>
              <a:t>‹#›</a:t>
            </a:fld>
            <a:endParaRPr lang="en-US"/>
          </a:p>
        </p:txBody>
      </p:sp>
      <p:sp>
        <p:nvSpPr>
          <p:cNvPr id="11" name="Rectangle 10"/>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12" name="Picture 7" descr="logo_Bappenas-01.png"/>
          <p:cNvPicPr>
            <a:picLocks noChangeAspect="1"/>
          </p:cNvPicPr>
          <p:nvPr userDrawn="1"/>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13" name="Rectangle 12"/>
          <p:cNvSpPr>
            <a:spLocks noChangeArrowheads="1"/>
          </p:cNvSpPr>
          <p:nvPr userDrawn="1"/>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14" name="Rectangle 13"/>
          <p:cNvSpPr>
            <a:spLocks noChangeArrowheads="1"/>
          </p:cNvSpPr>
          <p:nvPr userDrawn="1"/>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15" name="Rectangle 14"/>
          <p:cNvSpPr>
            <a:spLocks noChangeArrowheads="1"/>
          </p:cNvSpPr>
          <p:nvPr userDrawn="1"/>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Tree>
    <p:extLst>
      <p:ext uri="{BB962C8B-B14F-4D97-AF65-F5344CB8AC3E}">
        <p14:creationId xmlns:p14="http://schemas.microsoft.com/office/powerpoint/2010/main" val="4077916615"/>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8877" y="1000126"/>
            <a:ext cx="3929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142875"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6" name="Rectangle 5"/>
          <p:cNvSpPr>
            <a:spLocks noChangeArrowheads="1"/>
          </p:cNvSpPr>
          <p:nvPr userDrawn="1"/>
        </p:nvSpPr>
        <p:spPr bwMode="auto">
          <a:xfrm>
            <a:off x="13811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7" name="Rectangle 6"/>
          <p:cNvSpPr>
            <a:spLocks noChangeArrowheads="1"/>
          </p:cNvSpPr>
          <p:nvPr userDrawn="1"/>
        </p:nvSpPr>
        <p:spPr bwMode="auto">
          <a:xfrm>
            <a:off x="13811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2" name="Title 1"/>
          <p:cNvSpPr>
            <a:spLocks noGrp="1"/>
          </p:cNvSpPr>
          <p:nvPr>
            <p:ph type="title"/>
          </p:nvPr>
        </p:nvSpPr>
        <p:spPr>
          <a:xfrm>
            <a:off x="1785917" y="3000373"/>
            <a:ext cx="7143800" cy="1362075"/>
          </a:xfrm>
        </p:spPr>
        <p:txBody>
          <a:bodyPr anchor="t"/>
          <a:lstStyle>
            <a:lvl1pPr algn="l">
              <a:defRPr sz="4000" b="1" cap="all"/>
            </a:lvl1pPr>
          </a:lstStyle>
          <a:p>
            <a:r>
              <a:rPr lang="en-US" dirty="0"/>
              <a:t>Click to edit Master title style</a:t>
            </a:r>
          </a:p>
        </p:txBody>
      </p:sp>
      <p:sp>
        <p:nvSpPr>
          <p:cNvPr id="8" name="Date Placeholder 3"/>
          <p:cNvSpPr>
            <a:spLocks noGrp="1"/>
          </p:cNvSpPr>
          <p:nvPr>
            <p:ph type="dt" sz="half" idx="10"/>
          </p:nvPr>
        </p:nvSpPr>
        <p:spPr/>
        <p:txBody>
          <a:bodyPr/>
          <a:lstStyle>
            <a:lvl1pPr>
              <a:defRPr>
                <a:ea typeface="+mn-ea"/>
              </a:defRPr>
            </a:lvl1pPr>
          </a:lstStyle>
          <a:p>
            <a:pPr>
              <a:defRPr/>
            </a:pPr>
            <a:fld id="{6373C9C0-AC35-4739-93A8-E3E4ECBAF377}"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ea typeface="+mn-ea"/>
              </a:defRPr>
            </a:lvl1pPr>
          </a:lstStyle>
          <a:p>
            <a:pPr>
              <a:defRPr/>
            </a:pPr>
            <a:fld id="{FB6E572E-46D3-40D7-97FF-2EB653C535C9}" type="slidenum">
              <a:rPr lang="en-US"/>
              <a:pPr>
                <a:defRPr/>
              </a:pPr>
              <a:t>‹#›</a:t>
            </a:fld>
            <a:endParaRPr lang="en-US"/>
          </a:p>
        </p:txBody>
      </p:sp>
    </p:spTree>
    <p:extLst>
      <p:ext uri="{BB962C8B-B14F-4D97-AF65-F5344CB8AC3E}">
        <p14:creationId xmlns:p14="http://schemas.microsoft.com/office/powerpoint/2010/main" val="864834329"/>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285750"/>
            <a:ext cx="8786813" cy="5868988"/>
            <a:chOff x="0" y="285728"/>
            <a:chExt cx="8786842" cy="5869028"/>
          </a:xfrm>
        </p:grpSpPr>
        <p:sp>
          <p:nvSpPr>
            <p:cNvPr id="5" name="Rectangle 4"/>
            <p:cNvSpPr/>
            <p:nvPr userDrawn="1"/>
          </p:nvSpPr>
          <p:spPr>
            <a:xfrm>
              <a:off x="428626" y="285728"/>
              <a:ext cx="8358216" cy="1035057"/>
            </a:xfrm>
            <a:prstGeom prst="rect">
              <a:avLst/>
            </a:prstGeom>
            <a:solidFill>
              <a:srgbClr val="093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200" b="1" dirty="0">
                <a:solidFill>
                  <a:prstClr val="white"/>
                </a:solidFill>
                <a:ea typeface="Cambria Math" pitchFamily="18" charset="0"/>
              </a:endParaRPr>
            </a:p>
          </p:txBody>
        </p:sp>
        <p:sp>
          <p:nvSpPr>
            <p:cNvPr id="6" name="Rectangle 5"/>
            <p:cNvSpPr>
              <a:spLocks noChangeArrowheads="1"/>
            </p:cNvSpPr>
            <p:nvPr userDrawn="1"/>
          </p:nvSpPr>
          <p:spPr bwMode="auto">
            <a:xfrm>
              <a:off x="428626" y="1376348"/>
              <a:ext cx="8358216" cy="107951"/>
            </a:xfrm>
            <a:prstGeom prst="rect">
              <a:avLst/>
            </a:prstGeom>
            <a:gradFill rotWithShape="1">
              <a:gsLst>
                <a:gs pos="0">
                  <a:srgbClr val="34B3D6"/>
                </a:gs>
                <a:gs pos="20000">
                  <a:srgbClr val="36B1D2"/>
                </a:gs>
                <a:gs pos="100000">
                  <a:srgbClr val="2787A0"/>
                </a:gs>
              </a:gsLst>
              <a:lin ang="5400000"/>
            </a:gradFill>
            <a:ln w="9525">
              <a:solidFill>
                <a:srgbClr val="46AAC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7" name="Rounded Rectangle 6"/>
            <p:cNvSpPr/>
            <p:nvPr userDrawn="1"/>
          </p:nvSpPr>
          <p:spPr>
            <a:xfrm>
              <a:off x="142875" y="1643050"/>
              <a:ext cx="8429653" cy="4500593"/>
            </a:xfrm>
            <a:prstGeom prst="roundRect">
              <a:avLst>
                <a:gd name="adj" fmla="val 153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8" name="Rectangle 7"/>
            <p:cNvSpPr/>
            <p:nvPr userDrawn="1"/>
          </p:nvSpPr>
          <p:spPr>
            <a:xfrm>
              <a:off x="0" y="1643050"/>
              <a:ext cx="8072465" cy="4511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grpSp>
      <p:pic>
        <p:nvPicPr>
          <p:cNvPr id="10" name="Picture 9" descr="D:\BAPPENAS (Design)\BAPPENAS.WEB\garuda.png"/>
          <p:cNvPicPr>
            <a:picLocks noChangeAspect="1" noChangeArrowheads="1"/>
          </p:cNvPicPr>
          <p:nvPr userDrawn="1"/>
        </p:nvPicPr>
        <p:blipFill>
          <a:blip r:embed="rId2"/>
          <a:srcRect/>
          <a:stretch>
            <a:fillRect/>
          </a:stretch>
        </p:blipFill>
        <p:spPr bwMode="auto">
          <a:xfrm>
            <a:off x="674690" y="423864"/>
            <a:ext cx="496887" cy="539750"/>
          </a:xfrm>
          <a:prstGeom prst="rect">
            <a:avLst/>
          </a:prstGeom>
          <a:noFill/>
          <a:ln>
            <a:noFill/>
          </a:ln>
          <a:effectLst>
            <a:outerShdw blurRad="63500" dist="38100" dir="5400000" algn="t" rotWithShape="0">
              <a:srgbClr val="000000">
                <a:alpha val="39998"/>
              </a:srgbClr>
            </a:outerShdw>
          </a:effectLst>
          <a:extLst/>
        </p:spPr>
      </p:pic>
      <p:sp>
        <p:nvSpPr>
          <p:cNvPr id="11" name="TextBox 10"/>
          <p:cNvSpPr txBox="1"/>
          <p:nvPr userDrawn="1"/>
        </p:nvSpPr>
        <p:spPr>
          <a:xfrm>
            <a:off x="409575" y="957264"/>
            <a:ext cx="1066800" cy="311150"/>
          </a:xfrm>
          <a:prstGeom prst="rect">
            <a:avLst/>
          </a:prstGeom>
          <a:noFill/>
        </p:spPr>
        <p:txBody>
          <a:bodyPr>
            <a:spAutoFit/>
          </a:bodyPr>
          <a:lstStyle/>
          <a:p>
            <a:pPr algn="ctr">
              <a:defRPr/>
            </a:pPr>
            <a:r>
              <a:rPr lang="en-US" sz="700" b="1">
                <a:solidFill>
                  <a:srgbClr val="FFFFFF"/>
                </a:solidFill>
                <a:effectLst>
                  <a:outerShdw blurRad="38100" dist="38100" dir="2700000" algn="tl">
                    <a:srgbClr val="C0C0C0"/>
                  </a:outerShdw>
                </a:effectLst>
                <a:latin typeface="Cambria" pitchFamily="18" charset="0"/>
                <a:ea typeface="MS PGothic" pitchFamily="34" charset="-128"/>
                <a:cs typeface="Arial" charset="0"/>
              </a:rPr>
              <a:t>KEMENTERIAN PPN/</a:t>
            </a:r>
          </a:p>
          <a:p>
            <a:pPr algn="ctr">
              <a:defRPr/>
            </a:pPr>
            <a:r>
              <a:rPr lang="en-US" sz="700" b="1">
                <a:solidFill>
                  <a:srgbClr val="FFFFFF"/>
                </a:solidFill>
                <a:effectLst>
                  <a:outerShdw blurRad="38100" dist="38100" dir="2700000" algn="tl">
                    <a:srgbClr val="C0C0C0"/>
                  </a:outerShdw>
                </a:effectLst>
                <a:latin typeface="Cambria" pitchFamily="18" charset="0"/>
                <a:ea typeface="MS PGothic" pitchFamily="34" charset="-128"/>
                <a:cs typeface="Arial" charset="0"/>
              </a:rPr>
              <a:t>BAPPENAS</a:t>
            </a:r>
          </a:p>
        </p:txBody>
      </p:sp>
      <p:sp>
        <p:nvSpPr>
          <p:cNvPr id="12" name="Rectangle 11"/>
          <p:cNvSpPr>
            <a:spLocks noChangeArrowheads="1"/>
          </p:cNvSpPr>
          <p:nvPr userDrawn="1"/>
        </p:nvSpPr>
        <p:spPr bwMode="auto">
          <a:xfrm>
            <a:off x="409575" y="6597651"/>
            <a:ext cx="8358188" cy="34925"/>
          </a:xfrm>
          <a:prstGeom prst="rect">
            <a:avLst/>
          </a:prstGeom>
          <a:gradFill rotWithShape="1">
            <a:gsLst>
              <a:gs pos="0">
                <a:srgbClr val="34B3D6"/>
              </a:gs>
              <a:gs pos="20000">
                <a:srgbClr val="36B1D2"/>
              </a:gs>
              <a:gs pos="100000">
                <a:srgbClr val="2787A0"/>
              </a:gs>
            </a:gsLst>
            <a:lin ang="5400000"/>
          </a:gradFill>
          <a:ln w="9525">
            <a:solidFill>
              <a:srgbClr val="46AAC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9" name="Title 1"/>
          <p:cNvSpPr>
            <a:spLocks noGrp="1"/>
          </p:cNvSpPr>
          <p:nvPr>
            <p:ph type="title"/>
          </p:nvPr>
        </p:nvSpPr>
        <p:spPr>
          <a:xfrm>
            <a:off x="916132" y="389062"/>
            <a:ext cx="8192373" cy="778098"/>
          </a:xfrm>
        </p:spPr>
        <p:txBody>
          <a:bodyPr/>
          <a:lstStyle>
            <a:lvl1pPr>
              <a:defRPr sz="4000" b="1">
                <a:solidFill>
                  <a:schemeClr val="bg1"/>
                </a:solidFill>
                <a:effectLst/>
                <a:latin typeface="Cambria" pitchFamily="18" charset="0"/>
              </a:defRPr>
            </a:lvl1pPr>
          </a:lstStyle>
          <a:p>
            <a:r>
              <a:rPr lang="en-US" dirty="0"/>
              <a:t>Click to edit Master title style</a:t>
            </a:r>
            <a:endParaRPr lang="id-ID" dirty="0"/>
          </a:p>
        </p:txBody>
      </p:sp>
      <p:sp>
        <p:nvSpPr>
          <p:cNvPr id="15" name="Content Placeholder 2"/>
          <p:cNvSpPr>
            <a:spLocks noGrp="1"/>
          </p:cNvSpPr>
          <p:nvPr>
            <p:ph idx="1"/>
          </p:nvPr>
        </p:nvSpPr>
        <p:spPr>
          <a:xfrm>
            <a:off x="457200" y="1722438"/>
            <a:ext cx="8229600" cy="4525963"/>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p:cNvSpPr>
            <a:spLocks noGrp="1"/>
          </p:cNvSpPr>
          <p:nvPr>
            <p:ph type="dt" sz="half" idx="10"/>
          </p:nvPr>
        </p:nvSpPr>
        <p:spPr/>
        <p:txBody>
          <a:bodyPr/>
          <a:lstStyle>
            <a:lvl1pPr>
              <a:defRPr>
                <a:solidFill>
                  <a:srgbClr val="002060"/>
                </a:solidFill>
                <a:ea typeface="+mn-ea"/>
              </a:defRPr>
            </a:lvl1pPr>
          </a:lstStyle>
          <a:p>
            <a:pPr>
              <a:defRPr/>
            </a:pPr>
            <a:fld id="{0BF09E63-7AAA-4E89-8109-C3B6ED8EA603}" type="datetime1">
              <a:rPr lang="en-US" smtClean="0"/>
              <a:t>3/10/2017</a:t>
            </a:fld>
            <a:endParaRPr lang="id-ID"/>
          </a:p>
        </p:txBody>
      </p:sp>
      <p:sp>
        <p:nvSpPr>
          <p:cNvPr id="14" name="Footer Placeholder 4"/>
          <p:cNvSpPr>
            <a:spLocks noGrp="1"/>
          </p:cNvSpPr>
          <p:nvPr>
            <p:ph type="ftr" sz="quarter" idx="11"/>
          </p:nvPr>
        </p:nvSpPr>
        <p:spPr/>
        <p:txBody>
          <a:bodyPr/>
          <a:lstStyle>
            <a:lvl1pPr>
              <a:defRPr>
                <a:solidFill>
                  <a:srgbClr val="002060"/>
                </a:solidFill>
                <a:latin typeface="Cambria" pitchFamily="18" charset="0"/>
              </a:defRPr>
            </a:lvl1pPr>
          </a:lstStyle>
          <a:p>
            <a:pPr>
              <a:defRPr/>
            </a:pPr>
            <a:endParaRPr lang="id-ID"/>
          </a:p>
        </p:txBody>
      </p:sp>
      <p:sp>
        <p:nvSpPr>
          <p:cNvPr id="16" name="Slide Number Placeholder 5"/>
          <p:cNvSpPr>
            <a:spLocks noGrp="1"/>
          </p:cNvSpPr>
          <p:nvPr>
            <p:ph type="sldNum" sz="quarter" idx="12"/>
          </p:nvPr>
        </p:nvSpPr>
        <p:spPr>
          <a:xfrm>
            <a:off x="6975475" y="6356351"/>
            <a:ext cx="2133600" cy="365125"/>
          </a:xfrm>
        </p:spPr>
        <p:txBody>
          <a:bodyPr/>
          <a:lstStyle>
            <a:lvl1pPr>
              <a:defRPr>
                <a:solidFill>
                  <a:srgbClr val="002060"/>
                </a:solidFill>
                <a:ea typeface="+mn-ea"/>
              </a:defRPr>
            </a:lvl1pPr>
          </a:lstStyle>
          <a:p>
            <a:pPr>
              <a:defRPr/>
            </a:pPr>
            <a:fld id="{5BAE9BC7-D181-41B3-ABA9-FF8C9D8C144B}" type="slidenum">
              <a:rPr lang="id-ID"/>
              <a:pPr>
                <a:defRPr/>
              </a:pPr>
              <a:t>‹#›</a:t>
            </a:fld>
            <a:endParaRPr lang="id-ID"/>
          </a:p>
        </p:txBody>
      </p:sp>
    </p:spTree>
    <p:extLst>
      <p:ext uri="{BB962C8B-B14F-4D97-AF65-F5344CB8AC3E}">
        <p14:creationId xmlns:p14="http://schemas.microsoft.com/office/powerpoint/2010/main" val="290104128"/>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514" y="577851"/>
            <a:ext cx="936627" cy="277813"/>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600" b="1" dirty="0">
                <a:solidFill>
                  <a:prstClr val="white"/>
                </a:solidFill>
                <a:latin typeface="Cambria" pitchFamily="18" charset="0"/>
                <a:ea typeface="ＭＳ Ｐゴシック" pitchFamily="34" charset="-128"/>
              </a:rPr>
              <a:t>KEMENTERIAN PPN/</a:t>
            </a:r>
          </a:p>
          <a:p>
            <a:pPr algn="ctr" eaLnBrk="1" hangingPunct="1">
              <a:defRPr/>
            </a:pPr>
            <a:r>
              <a:rPr lang="en-US" sz="600" b="1" dirty="0">
                <a:solidFill>
                  <a:prstClr val="white"/>
                </a:solidFill>
                <a:latin typeface="Cambria" pitchFamily="18" charset="0"/>
                <a:ea typeface="ＭＳ Ｐゴシック" pitchFamily="34" charset="-128"/>
              </a:rPr>
              <a:t>BAPPENAS</a:t>
            </a:r>
          </a:p>
        </p:txBody>
      </p:sp>
      <p:grpSp>
        <p:nvGrpSpPr>
          <p:cNvPr id="5" name="Group 6"/>
          <p:cNvGrpSpPr>
            <a:grpSpLocks/>
          </p:cNvGrpSpPr>
          <p:nvPr userDrawn="1"/>
        </p:nvGrpSpPr>
        <p:grpSpPr bwMode="auto">
          <a:xfrm>
            <a:off x="0" y="285751"/>
            <a:ext cx="8786813" cy="6215063"/>
            <a:chOff x="0" y="285728"/>
            <a:chExt cx="8786842" cy="6215106"/>
          </a:xfrm>
        </p:grpSpPr>
        <p:sp>
          <p:nvSpPr>
            <p:cNvPr id="6" name="Rectangle 5"/>
            <p:cNvSpPr/>
            <p:nvPr userDrawn="1"/>
          </p:nvSpPr>
          <p:spPr>
            <a:xfrm>
              <a:off x="428626" y="1643050"/>
              <a:ext cx="8358216" cy="48577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dirty="0">
                <a:solidFill>
                  <a:prstClr val="white"/>
                </a:solidFill>
              </a:endParaRPr>
            </a:p>
            <a:p>
              <a:pPr algn="ctr" fontAlgn="auto">
                <a:spcBef>
                  <a:spcPts val="0"/>
                </a:spcBef>
                <a:spcAft>
                  <a:spcPts val="0"/>
                </a:spcAft>
                <a:defRPr/>
              </a:pPr>
              <a:endParaRPr lang="id-ID" sz="1000" dirty="0">
                <a:solidFill>
                  <a:prstClr val="white"/>
                </a:solidFill>
              </a:endParaRPr>
            </a:p>
          </p:txBody>
        </p:sp>
        <p:sp>
          <p:nvSpPr>
            <p:cNvPr id="7" name="Rectangle 6"/>
            <p:cNvSpPr/>
            <p:nvPr userDrawn="1"/>
          </p:nvSpPr>
          <p:spPr>
            <a:xfrm>
              <a:off x="428626" y="285728"/>
              <a:ext cx="8358216" cy="1143008"/>
            </a:xfrm>
            <a:prstGeom prst="rect">
              <a:avLst/>
            </a:prstGeom>
            <a:solidFill>
              <a:srgbClr val="093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200" b="1" dirty="0">
                <a:solidFill>
                  <a:prstClr val="white"/>
                </a:solidFill>
                <a:ea typeface="Cambria Math" pitchFamily="18" charset="0"/>
              </a:endParaRPr>
            </a:p>
          </p:txBody>
        </p:sp>
        <p:sp>
          <p:nvSpPr>
            <p:cNvPr id="8" name="Rectangle 7"/>
            <p:cNvSpPr/>
            <p:nvPr userDrawn="1"/>
          </p:nvSpPr>
          <p:spPr>
            <a:xfrm>
              <a:off x="428626" y="1489061"/>
              <a:ext cx="8358216" cy="107951"/>
            </a:xfrm>
            <a:prstGeom prst="rect">
              <a:avLst/>
            </a:prstGeom>
            <a:solidFill>
              <a:srgbClr val="093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9" name="Rounded Rectangle 8"/>
            <p:cNvSpPr/>
            <p:nvPr userDrawn="1"/>
          </p:nvSpPr>
          <p:spPr>
            <a:xfrm>
              <a:off x="142875" y="1643050"/>
              <a:ext cx="8429653" cy="4500593"/>
            </a:xfrm>
            <a:prstGeom prst="roundRect">
              <a:avLst>
                <a:gd name="adj" fmla="val 153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10" name="Rectangle 9"/>
            <p:cNvSpPr/>
            <p:nvPr userDrawn="1"/>
          </p:nvSpPr>
          <p:spPr>
            <a:xfrm>
              <a:off x="0" y="1643050"/>
              <a:ext cx="8072465" cy="4511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grpSp>
      <p:pic>
        <p:nvPicPr>
          <p:cNvPr id="11" name="Picture 2" descr="D:\BAPPENAS (Design)\BAPPENAS.WEB\garuda.png"/>
          <p:cNvPicPr>
            <a:picLocks noChangeAspect="1" noChangeArrowheads="1"/>
          </p:cNvPicPr>
          <p:nvPr userDrawn="1"/>
        </p:nvPicPr>
        <p:blipFill>
          <a:blip r:embed="rId2">
            <a:clrChange>
              <a:clrFrom>
                <a:srgbClr val="000000"/>
              </a:clrFrom>
              <a:clrTo>
                <a:srgbClr val="000000">
                  <a:alpha val="0"/>
                </a:srgbClr>
              </a:clrTo>
            </a:clrChange>
          </a:blip>
          <a:srcRect/>
          <a:stretch>
            <a:fillRect/>
          </a:stretch>
        </p:blipFill>
        <p:spPr bwMode="auto">
          <a:xfrm>
            <a:off x="631826" y="384176"/>
            <a:ext cx="608013" cy="660400"/>
          </a:xfrm>
          <a:prstGeom prst="rect">
            <a:avLst/>
          </a:prstGeom>
          <a:noFill/>
          <a:ln>
            <a:noFill/>
          </a:ln>
          <a:effectLst>
            <a:outerShdw blurRad="63500" dist="38100" dir="5400000" algn="t" rotWithShape="0">
              <a:srgbClr val="000000">
                <a:alpha val="39998"/>
              </a:srgbClr>
            </a:outerShdw>
          </a:effectLst>
          <a:extLst/>
        </p:spPr>
      </p:pic>
      <p:sp>
        <p:nvSpPr>
          <p:cNvPr id="12" name="TextBox 11"/>
          <p:cNvSpPr txBox="1"/>
          <p:nvPr userDrawn="1"/>
        </p:nvSpPr>
        <p:spPr>
          <a:xfrm>
            <a:off x="411163" y="1079500"/>
            <a:ext cx="1066800" cy="312738"/>
          </a:xfrm>
          <a:prstGeom prst="rect">
            <a:avLst/>
          </a:prstGeom>
          <a:noFill/>
        </p:spPr>
        <p:txBody>
          <a:bodyPr>
            <a:spAutoFit/>
          </a:bodyPr>
          <a:lstStyle/>
          <a:p>
            <a:pPr algn="ctr">
              <a:defRPr/>
            </a:pPr>
            <a:r>
              <a:rPr lang="en-US" sz="700" b="1">
                <a:solidFill>
                  <a:srgbClr val="FFFFFF"/>
                </a:solidFill>
                <a:effectLst>
                  <a:outerShdw blurRad="38100" dist="38100" dir="2700000" algn="tl">
                    <a:srgbClr val="C0C0C0"/>
                  </a:outerShdw>
                </a:effectLst>
                <a:latin typeface="Calibri" pitchFamily="34" charset="0"/>
                <a:ea typeface="MS PGothic" pitchFamily="34" charset="-128"/>
                <a:cs typeface="Arial" charset="0"/>
              </a:rPr>
              <a:t>KEMENTERIAN PPN/</a:t>
            </a:r>
          </a:p>
          <a:p>
            <a:pPr algn="ctr">
              <a:defRPr/>
            </a:pPr>
            <a:r>
              <a:rPr lang="en-US" sz="700" b="1">
                <a:solidFill>
                  <a:srgbClr val="FFFFFF"/>
                </a:solidFill>
                <a:effectLst>
                  <a:outerShdw blurRad="38100" dist="38100" dir="2700000" algn="tl">
                    <a:srgbClr val="C0C0C0"/>
                  </a:outerShdw>
                </a:effectLst>
                <a:latin typeface="Calibri" pitchFamily="34" charset="0"/>
                <a:ea typeface="MS PGothic" pitchFamily="34" charset="-128"/>
                <a:cs typeface="Arial" charset="0"/>
              </a:rPr>
              <a:t>BAPPENAS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p:cNvSpPr>
            <a:spLocks noGrp="1"/>
          </p:cNvSpPr>
          <p:nvPr>
            <p:ph type="dt" sz="half" idx="10"/>
          </p:nvPr>
        </p:nvSpPr>
        <p:spPr/>
        <p:txBody>
          <a:bodyPr/>
          <a:lstStyle>
            <a:lvl1pPr>
              <a:defRPr>
                <a:ea typeface="+mn-ea"/>
              </a:defRPr>
            </a:lvl1pPr>
          </a:lstStyle>
          <a:p>
            <a:pPr>
              <a:defRPr/>
            </a:pPr>
            <a:fld id="{38296BCC-C25F-48B0-92F8-8E170EF19549}" type="datetime1">
              <a:rPr lang="en-US" smtClean="0"/>
              <a:t>3/10/2017</a:t>
            </a:fld>
            <a:endParaRPr lang="en-US"/>
          </a:p>
        </p:txBody>
      </p:sp>
      <p:sp>
        <p:nvSpPr>
          <p:cNvPr id="14" name="Footer Placeholder 4"/>
          <p:cNvSpPr>
            <a:spLocks noGrp="1"/>
          </p:cNvSpPr>
          <p:nvPr>
            <p:ph type="ftr" sz="quarter" idx="11"/>
          </p:nvPr>
        </p:nvSpPr>
        <p:spPr/>
        <p:txBody>
          <a:bodyPr/>
          <a:lstStyle>
            <a:lvl1pPr>
              <a:defRPr/>
            </a:lvl1pPr>
          </a:lstStyle>
          <a:p>
            <a:pPr>
              <a:defRPr/>
            </a:pPr>
            <a:endParaRPr lang="en-US"/>
          </a:p>
        </p:txBody>
      </p:sp>
      <p:sp>
        <p:nvSpPr>
          <p:cNvPr id="15" name="Slide Number Placeholder 5"/>
          <p:cNvSpPr>
            <a:spLocks noGrp="1"/>
          </p:cNvSpPr>
          <p:nvPr>
            <p:ph type="sldNum" sz="quarter" idx="12"/>
          </p:nvPr>
        </p:nvSpPr>
        <p:spPr/>
        <p:txBody>
          <a:bodyPr/>
          <a:lstStyle>
            <a:lvl1pPr>
              <a:defRPr>
                <a:ea typeface="+mn-ea"/>
              </a:defRPr>
            </a:lvl1pPr>
          </a:lstStyle>
          <a:p>
            <a:pPr>
              <a:defRPr/>
            </a:pPr>
            <a:fld id="{4E355D53-B5AE-45E1-8754-B14E1280198B}" type="slidenum">
              <a:rPr lang="en-US"/>
              <a:pPr>
                <a:defRPr/>
              </a:pPr>
              <a:t>‹#›</a:t>
            </a:fld>
            <a:endParaRPr lang="en-US"/>
          </a:p>
        </p:txBody>
      </p:sp>
    </p:spTree>
    <p:extLst>
      <p:ext uri="{BB962C8B-B14F-4D97-AF65-F5344CB8AC3E}">
        <p14:creationId xmlns:p14="http://schemas.microsoft.com/office/powerpoint/2010/main" val="481611813"/>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4" name="Picture 9" descr="E:\Yanuar\Dropbox\Kerjaan\ppt_template_bappenas_newLogo\logo_Bappenas2-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751" y="1"/>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Yanuar\Dropbox\Kerjaan\ppt_template_bappenas_newLogo\gradient-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19164"/>
            <a:ext cx="9144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800" y="71414"/>
            <a:ext cx="6858000" cy="842946"/>
          </a:xfrm>
        </p:spPr>
        <p:txBody>
          <a:bodyPr/>
          <a:lstStyle/>
          <a:p>
            <a:r>
              <a:rPr lang="en-US" dirty="0"/>
              <a:t>Click to edit Master title style</a:t>
            </a:r>
          </a:p>
        </p:txBody>
      </p:sp>
      <p:sp>
        <p:nvSpPr>
          <p:cNvPr id="6" name="Date Placeholder 2"/>
          <p:cNvSpPr>
            <a:spLocks noGrp="1"/>
          </p:cNvSpPr>
          <p:nvPr>
            <p:ph type="dt" sz="half" idx="10"/>
          </p:nvPr>
        </p:nvSpPr>
        <p:spPr/>
        <p:txBody>
          <a:bodyPr/>
          <a:lstStyle>
            <a:lvl1pPr>
              <a:defRPr>
                <a:ea typeface="+mn-ea"/>
              </a:defRPr>
            </a:lvl1pPr>
          </a:lstStyle>
          <a:p>
            <a:pPr>
              <a:defRPr/>
            </a:pPr>
            <a:fld id="{C8B1E8A7-98C3-4D4C-A020-E38BA7311D08}" type="datetime1">
              <a:rPr lang="en-US" smtClean="0"/>
              <a:t>3/10/2017</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ea typeface="+mn-ea"/>
              </a:defRPr>
            </a:lvl1pPr>
          </a:lstStyle>
          <a:p>
            <a:pPr>
              <a:defRPr/>
            </a:pPr>
            <a:fld id="{F55062ED-865E-4772-8F35-668D207980B3}" type="slidenum">
              <a:rPr lang="en-US"/>
              <a:pPr>
                <a:defRPr/>
              </a:pPr>
              <a:t>‹#›</a:t>
            </a:fld>
            <a:endParaRPr lang="en-US"/>
          </a:p>
        </p:txBody>
      </p:sp>
    </p:spTree>
    <p:extLst>
      <p:ext uri="{BB962C8B-B14F-4D97-AF65-F5344CB8AC3E}">
        <p14:creationId xmlns:p14="http://schemas.microsoft.com/office/powerpoint/2010/main" val="866907288"/>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5" name="Rectangle 4"/>
          <p:cNvSpPr>
            <a:spLocks noChangeArrowheads="1"/>
          </p:cNvSpPr>
          <p:nvPr userDrawn="1"/>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6" name="Rectangle 5"/>
          <p:cNvSpPr>
            <a:spLocks noChangeArrowheads="1"/>
          </p:cNvSpPr>
          <p:nvPr userDrawn="1"/>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7" name="Rectangle 6"/>
          <p:cNvSpPr>
            <a:spLocks noChangeArrowheads="1"/>
          </p:cNvSpPr>
          <p:nvPr userDrawn="1"/>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2" name="Title 1"/>
          <p:cNvSpPr>
            <a:spLocks noGrp="1"/>
          </p:cNvSpPr>
          <p:nvPr>
            <p:ph type="title"/>
          </p:nvPr>
        </p:nvSpPr>
        <p:spPr>
          <a:xfrm>
            <a:off x="1785918" y="3000372"/>
            <a:ext cx="7143800" cy="1362075"/>
          </a:xfrm>
        </p:spPr>
        <p:txBody>
          <a:bodyPr anchor="t"/>
          <a:lstStyle>
            <a:lvl1pPr algn="l">
              <a:defRPr sz="4000" b="1" cap="all"/>
            </a:lvl1pPr>
          </a:lstStyle>
          <a:p>
            <a:r>
              <a:rPr lang="en-US" dirty="0"/>
              <a:t>Click to edit Master title style</a:t>
            </a:r>
          </a:p>
        </p:txBody>
      </p:sp>
      <p:sp>
        <p:nvSpPr>
          <p:cNvPr id="8" name="Date Placeholder 3"/>
          <p:cNvSpPr>
            <a:spLocks noGrp="1"/>
          </p:cNvSpPr>
          <p:nvPr>
            <p:ph type="dt" sz="half" idx="10"/>
          </p:nvPr>
        </p:nvSpPr>
        <p:spPr/>
        <p:txBody>
          <a:bodyPr/>
          <a:lstStyle>
            <a:lvl1pPr>
              <a:defRPr>
                <a:ea typeface="+mn-ea"/>
              </a:defRPr>
            </a:lvl1pPr>
          </a:lstStyle>
          <a:p>
            <a:pPr>
              <a:defRPr/>
            </a:pPr>
            <a:fld id="{A51669F2-1A04-4692-B6D7-D2F55C748AB0}"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ea typeface="+mn-ea"/>
              </a:defRPr>
            </a:lvl1pPr>
          </a:lstStyle>
          <a:p>
            <a:pPr>
              <a:defRPr/>
            </a:pPr>
            <a:fld id="{39D4CB4F-0119-4CE9-83F3-C84981240435}" type="slidenum">
              <a:rPr lang="en-US"/>
              <a:pPr>
                <a:defRPr/>
              </a:pPr>
              <a:t>‹#›</a:t>
            </a:fld>
            <a:endParaRPr lang="en-US"/>
          </a:p>
        </p:txBody>
      </p:sp>
    </p:spTree>
    <p:extLst>
      <p:ext uri="{BB962C8B-B14F-4D97-AF65-F5344CB8AC3E}">
        <p14:creationId xmlns:p14="http://schemas.microsoft.com/office/powerpoint/2010/main" val="441396320"/>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id-ID">
              <a:solidFill>
                <a:srgbClr val="000000"/>
              </a:solidFill>
              <a:latin typeface="Calibri" pitchFamily="34" charset="0"/>
              <a:ea typeface="ＭＳ Ｐゴシック" pitchFamily="34" charset="-128"/>
            </a:endParaRPr>
          </a:p>
        </p:txBody>
      </p:sp>
      <p:pic>
        <p:nvPicPr>
          <p:cNvPr id="4" name="Picture 7" descr="logo_Bappenas-01.png"/>
          <p:cNvPicPr>
            <a:picLocks noChangeAspect="1"/>
          </p:cNvPicPr>
          <p:nvPr userDrawn="1"/>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5" name="Rectangle 4"/>
          <p:cNvSpPr/>
          <p:nvPr userDrawn="1"/>
        </p:nvSpPr>
        <p:spPr>
          <a:xfrm>
            <a:off x="142875" y="3038475"/>
            <a:ext cx="395288" cy="39528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138113" y="3479800"/>
            <a:ext cx="395287" cy="395288"/>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138113" y="3929063"/>
            <a:ext cx="395287" cy="3952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785918" y="3000372"/>
            <a:ext cx="7143800" cy="1362075"/>
          </a:xfrm>
        </p:spPr>
        <p:txBody>
          <a:bodyPr anchor="t"/>
          <a:lstStyle>
            <a:lvl1pPr algn="l">
              <a:defRPr sz="4000" b="1" cap="all"/>
            </a:lvl1pPr>
          </a:lstStyle>
          <a:p>
            <a:r>
              <a:rPr lang="en-US" dirty="0"/>
              <a:t>Click to edit Master title style</a:t>
            </a:r>
          </a:p>
        </p:txBody>
      </p:sp>
      <p:sp>
        <p:nvSpPr>
          <p:cNvPr id="8" name="Date Placeholder 3"/>
          <p:cNvSpPr>
            <a:spLocks noGrp="1"/>
          </p:cNvSpPr>
          <p:nvPr>
            <p:ph type="dt" sz="half" idx="10"/>
          </p:nvPr>
        </p:nvSpPr>
        <p:spPr/>
        <p:txBody>
          <a:bodyPr/>
          <a:lstStyle>
            <a:lvl1pPr>
              <a:defRPr/>
            </a:lvl1pPr>
          </a:lstStyle>
          <a:p>
            <a:pPr>
              <a:defRPr/>
            </a:pPr>
            <a:fld id="{FFA28EFE-3F1E-4BB7-8BFA-142344A139F7}"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9A3BD8EA-6F7F-4403-BEED-008126334D2B}" type="slidenum">
              <a:rPr lang="en-US"/>
              <a:pPr>
                <a:defRPr/>
              </a:pPr>
              <a:t>‹#›</a:t>
            </a:fld>
            <a:endParaRPr lang="en-US"/>
          </a:p>
        </p:txBody>
      </p:sp>
    </p:spTree>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5" name="Rectangle 4"/>
          <p:cNvSpPr>
            <a:spLocks noChangeArrowheads="1"/>
          </p:cNvSpPr>
          <p:nvPr userDrawn="1"/>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6" name="Rectangle 5"/>
          <p:cNvSpPr>
            <a:spLocks noChangeArrowheads="1"/>
          </p:cNvSpPr>
          <p:nvPr userDrawn="1"/>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7" name="Rectangle 6"/>
          <p:cNvSpPr>
            <a:spLocks noChangeArrowheads="1"/>
          </p:cNvSpPr>
          <p:nvPr userDrawn="1"/>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2" name="Title 1"/>
          <p:cNvSpPr>
            <a:spLocks noGrp="1"/>
          </p:cNvSpPr>
          <p:nvPr>
            <p:ph type="title"/>
          </p:nvPr>
        </p:nvSpPr>
        <p:spPr>
          <a:xfrm>
            <a:off x="1785918" y="3000372"/>
            <a:ext cx="7143800" cy="1362075"/>
          </a:xfrm>
        </p:spPr>
        <p:txBody>
          <a:bodyPr anchor="t"/>
          <a:lstStyle>
            <a:lvl1pPr algn="l">
              <a:defRPr sz="4000" b="1" cap="all"/>
            </a:lvl1pPr>
          </a:lstStyle>
          <a:p>
            <a:r>
              <a:rPr lang="en-US" dirty="0"/>
              <a:t>Click to edit Master title style</a:t>
            </a:r>
          </a:p>
        </p:txBody>
      </p:sp>
      <p:sp>
        <p:nvSpPr>
          <p:cNvPr id="8" name="Date Placeholder 3"/>
          <p:cNvSpPr>
            <a:spLocks noGrp="1"/>
          </p:cNvSpPr>
          <p:nvPr>
            <p:ph type="dt" sz="half" idx="10"/>
          </p:nvPr>
        </p:nvSpPr>
        <p:spPr/>
        <p:txBody>
          <a:bodyPr/>
          <a:lstStyle>
            <a:lvl1pPr>
              <a:defRPr/>
            </a:lvl1pPr>
          </a:lstStyle>
          <a:p>
            <a:pPr>
              <a:defRPr/>
            </a:pPr>
            <a:fld id="{ADE12524-A927-41DD-A48F-861675520FA3}"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42B7D67B-F80E-48A3-A740-9A53CCD7AB9F}" type="slidenum">
              <a:rPr lang="en-US"/>
              <a:pPr/>
              <a:t>‹#›</a:t>
            </a:fld>
            <a:endParaRPr lang="en-US"/>
          </a:p>
        </p:txBody>
      </p:sp>
    </p:spTree>
    <p:extLst>
      <p:ext uri="{BB962C8B-B14F-4D97-AF65-F5344CB8AC3E}">
        <p14:creationId xmlns:p14="http://schemas.microsoft.com/office/powerpoint/2010/main" val="3769138721"/>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5" name="Rectangle 4"/>
          <p:cNvSpPr>
            <a:spLocks noChangeArrowheads="1"/>
          </p:cNvSpPr>
          <p:nvPr userDrawn="1"/>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6" name="Rectangle 5"/>
          <p:cNvSpPr>
            <a:spLocks noChangeArrowheads="1"/>
          </p:cNvSpPr>
          <p:nvPr userDrawn="1"/>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7" name="Rectangle 6"/>
          <p:cNvSpPr>
            <a:spLocks noChangeArrowheads="1"/>
          </p:cNvSpPr>
          <p:nvPr userDrawn="1"/>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2" name="Title 1"/>
          <p:cNvSpPr>
            <a:spLocks noGrp="1"/>
          </p:cNvSpPr>
          <p:nvPr>
            <p:ph type="title"/>
          </p:nvPr>
        </p:nvSpPr>
        <p:spPr>
          <a:xfrm>
            <a:off x="1785918" y="3000372"/>
            <a:ext cx="7143800" cy="1362075"/>
          </a:xfrm>
        </p:spPr>
        <p:txBody>
          <a:bodyPr anchor="t"/>
          <a:lstStyle>
            <a:lvl1pPr algn="l">
              <a:defRPr sz="4000" b="1" cap="all"/>
            </a:lvl1pPr>
          </a:lstStyle>
          <a:p>
            <a:r>
              <a:rPr lang="en-US" dirty="0"/>
              <a:t>Click to edit Master title style</a:t>
            </a:r>
          </a:p>
        </p:txBody>
      </p:sp>
      <p:sp>
        <p:nvSpPr>
          <p:cNvPr id="8" name="Date Placeholder 3"/>
          <p:cNvSpPr>
            <a:spLocks noGrp="1"/>
          </p:cNvSpPr>
          <p:nvPr>
            <p:ph type="dt" sz="half" idx="10"/>
          </p:nvPr>
        </p:nvSpPr>
        <p:spPr/>
        <p:txBody>
          <a:bodyPr/>
          <a:lstStyle>
            <a:lvl1pPr>
              <a:defRPr/>
            </a:lvl1pPr>
          </a:lstStyle>
          <a:p>
            <a:pPr>
              <a:defRPr/>
            </a:pPr>
            <a:fld id="{806E0ADA-9417-4DDB-97BB-7C67195444A6}"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42B7D67B-F80E-48A3-A740-9A53CCD7AB9F}" type="slidenum">
              <a:rPr lang="en-US"/>
              <a:pPr/>
              <a:t>‹#›</a:t>
            </a:fld>
            <a:endParaRPr lang="en-US"/>
          </a:p>
        </p:txBody>
      </p:sp>
    </p:spTree>
    <p:extLst>
      <p:ext uri="{BB962C8B-B14F-4D97-AF65-F5344CB8AC3E}">
        <p14:creationId xmlns:p14="http://schemas.microsoft.com/office/powerpoint/2010/main" val="3085684367"/>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877" y="1000126"/>
            <a:ext cx="3929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42875"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6" name="Rectangle 5"/>
          <p:cNvSpPr>
            <a:spLocks noChangeArrowheads="1"/>
          </p:cNvSpPr>
          <p:nvPr/>
        </p:nvSpPr>
        <p:spPr bwMode="auto">
          <a:xfrm>
            <a:off x="13811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7" name="Rectangle 6"/>
          <p:cNvSpPr>
            <a:spLocks noChangeArrowheads="1"/>
          </p:cNvSpPr>
          <p:nvPr/>
        </p:nvSpPr>
        <p:spPr bwMode="auto">
          <a:xfrm>
            <a:off x="13811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2" name="Title 1"/>
          <p:cNvSpPr>
            <a:spLocks noGrp="1"/>
          </p:cNvSpPr>
          <p:nvPr>
            <p:ph type="title"/>
          </p:nvPr>
        </p:nvSpPr>
        <p:spPr>
          <a:xfrm>
            <a:off x="1785917" y="3000373"/>
            <a:ext cx="7143800" cy="1362075"/>
          </a:xfrm>
        </p:spPr>
        <p:txBody>
          <a:bodyPr anchor="t"/>
          <a:lstStyle>
            <a:lvl1pPr algn="l">
              <a:defRPr sz="4000" b="1" cap="all"/>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ea typeface="+mn-ea"/>
              </a:defRPr>
            </a:lvl1pPr>
          </a:lstStyle>
          <a:p>
            <a:pPr>
              <a:defRPr/>
            </a:pPr>
            <a:fld id="{C4CAD5F3-7243-42C2-AECF-186671729FEF}"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ea typeface="+mn-ea"/>
              </a:defRPr>
            </a:lvl1pPr>
          </a:lstStyle>
          <a:p>
            <a:pPr>
              <a:defRPr/>
            </a:pPr>
            <a:fld id="{FB6E572E-46D3-40D7-97FF-2EB653C535C9}" type="slidenum">
              <a:rPr lang="en-US" smtClean="0"/>
              <a:pPr>
                <a:defRPr/>
              </a:pPr>
              <a:t>‹#›</a:t>
            </a:fld>
            <a:endParaRPr lang="en-US"/>
          </a:p>
        </p:txBody>
      </p:sp>
      <p:sp>
        <p:nvSpPr>
          <p:cNvPr id="11" name="Rectangle 10"/>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12" name="Picture 7" descr="logo_Bappenas-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8877" y="1000126"/>
            <a:ext cx="3929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userDrawn="1"/>
        </p:nvSpPr>
        <p:spPr bwMode="auto">
          <a:xfrm>
            <a:off x="142875"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14" name="Rectangle 13"/>
          <p:cNvSpPr>
            <a:spLocks noChangeArrowheads="1"/>
          </p:cNvSpPr>
          <p:nvPr userDrawn="1"/>
        </p:nvSpPr>
        <p:spPr bwMode="auto">
          <a:xfrm>
            <a:off x="13811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15" name="Rectangle 14"/>
          <p:cNvSpPr>
            <a:spLocks noChangeArrowheads="1"/>
          </p:cNvSpPr>
          <p:nvPr userDrawn="1"/>
        </p:nvSpPr>
        <p:spPr bwMode="auto">
          <a:xfrm>
            <a:off x="13811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Tree>
    <p:extLst>
      <p:ext uri="{BB962C8B-B14F-4D97-AF65-F5344CB8AC3E}">
        <p14:creationId xmlns:p14="http://schemas.microsoft.com/office/powerpoint/2010/main" val="1704897841"/>
      </p:ext>
    </p:extLst>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5" name="Rectangle 4"/>
          <p:cNvSpPr>
            <a:spLocks noChangeArrowheads="1"/>
          </p:cNvSpPr>
          <p:nvPr userDrawn="1"/>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6" name="Rectangle 5"/>
          <p:cNvSpPr>
            <a:spLocks noChangeArrowheads="1"/>
          </p:cNvSpPr>
          <p:nvPr userDrawn="1"/>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7" name="Rectangle 6"/>
          <p:cNvSpPr>
            <a:spLocks noChangeArrowheads="1"/>
          </p:cNvSpPr>
          <p:nvPr userDrawn="1"/>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2" name="Title 1"/>
          <p:cNvSpPr>
            <a:spLocks noGrp="1"/>
          </p:cNvSpPr>
          <p:nvPr>
            <p:ph type="title"/>
          </p:nvPr>
        </p:nvSpPr>
        <p:spPr>
          <a:xfrm>
            <a:off x="1785918" y="3000372"/>
            <a:ext cx="7143800" cy="1362075"/>
          </a:xfrm>
        </p:spPr>
        <p:txBody>
          <a:bodyPr anchor="t"/>
          <a:lstStyle>
            <a:lvl1pPr algn="l">
              <a:defRPr sz="4000" b="1" cap="all"/>
            </a:lvl1pPr>
          </a:lstStyle>
          <a:p>
            <a:r>
              <a:rPr lang="en-US" dirty="0"/>
              <a:t>Click to edit Master title style</a:t>
            </a:r>
          </a:p>
        </p:txBody>
      </p:sp>
      <p:sp>
        <p:nvSpPr>
          <p:cNvPr id="8" name="Date Placeholder 3"/>
          <p:cNvSpPr>
            <a:spLocks noGrp="1"/>
          </p:cNvSpPr>
          <p:nvPr>
            <p:ph type="dt" sz="half" idx="10"/>
          </p:nvPr>
        </p:nvSpPr>
        <p:spPr/>
        <p:txBody>
          <a:bodyPr/>
          <a:lstStyle>
            <a:lvl1pPr>
              <a:defRPr/>
            </a:lvl1pPr>
          </a:lstStyle>
          <a:p>
            <a:pPr>
              <a:defRPr/>
            </a:pPr>
            <a:fld id="{01756CA7-992A-43D4-8DF7-50F9B727542C}"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42B7D67B-F80E-48A3-A740-9A53CCD7AB9F}" type="slidenum">
              <a:rPr lang="en-US"/>
              <a:pPr/>
              <a:t>‹#›</a:t>
            </a:fld>
            <a:endParaRPr lang="en-US"/>
          </a:p>
        </p:txBody>
      </p:sp>
    </p:spTree>
    <p:extLst>
      <p:ext uri="{BB962C8B-B14F-4D97-AF65-F5344CB8AC3E}">
        <p14:creationId xmlns:p14="http://schemas.microsoft.com/office/powerpoint/2010/main" val="4288774879"/>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5" name="Rectangle 4"/>
          <p:cNvSpPr>
            <a:spLocks noChangeArrowheads="1"/>
          </p:cNvSpPr>
          <p:nvPr userDrawn="1"/>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6" name="Rectangle 5"/>
          <p:cNvSpPr>
            <a:spLocks noChangeArrowheads="1"/>
          </p:cNvSpPr>
          <p:nvPr userDrawn="1"/>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7" name="Rectangle 6"/>
          <p:cNvSpPr>
            <a:spLocks noChangeArrowheads="1"/>
          </p:cNvSpPr>
          <p:nvPr userDrawn="1"/>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2" name="Title 1"/>
          <p:cNvSpPr>
            <a:spLocks noGrp="1"/>
          </p:cNvSpPr>
          <p:nvPr>
            <p:ph type="title"/>
          </p:nvPr>
        </p:nvSpPr>
        <p:spPr>
          <a:xfrm>
            <a:off x="1785918" y="3000372"/>
            <a:ext cx="7143800" cy="1362075"/>
          </a:xfrm>
        </p:spPr>
        <p:txBody>
          <a:bodyPr anchor="t"/>
          <a:lstStyle>
            <a:lvl1pPr algn="l">
              <a:defRPr sz="4000" b="1" cap="all"/>
            </a:lvl1pPr>
          </a:lstStyle>
          <a:p>
            <a:r>
              <a:rPr lang="en-US" dirty="0"/>
              <a:t>Click to edit Master title style</a:t>
            </a:r>
          </a:p>
        </p:txBody>
      </p:sp>
      <p:sp>
        <p:nvSpPr>
          <p:cNvPr id="8" name="Date Placeholder 3"/>
          <p:cNvSpPr>
            <a:spLocks noGrp="1"/>
          </p:cNvSpPr>
          <p:nvPr>
            <p:ph type="dt" sz="half" idx="10"/>
          </p:nvPr>
        </p:nvSpPr>
        <p:spPr/>
        <p:txBody>
          <a:bodyPr/>
          <a:lstStyle>
            <a:lvl1pPr>
              <a:defRPr/>
            </a:lvl1pPr>
          </a:lstStyle>
          <a:p>
            <a:pPr>
              <a:defRPr/>
            </a:pPr>
            <a:fld id="{F465866E-6BFC-4145-B15A-D1175E1264B9}"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42B7D67B-F80E-48A3-A740-9A53CCD7AB9F}" type="slidenum">
              <a:rPr lang="en-US"/>
              <a:pPr/>
              <a:t>‹#›</a:t>
            </a:fld>
            <a:endParaRPr lang="en-US"/>
          </a:p>
        </p:txBody>
      </p:sp>
    </p:spTree>
    <p:extLst>
      <p:ext uri="{BB962C8B-B14F-4D97-AF65-F5344CB8AC3E}">
        <p14:creationId xmlns:p14="http://schemas.microsoft.com/office/powerpoint/2010/main" val="4288774879"/>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srcRect/>
          <a:stretch>
            <a:fillRect/>
          </a:stretch>
        </p:blipFill>
        <p:spPr bwMode="auto">
          <a:xfrm>
            <a:off x="2428875" y="1000125"/>
            <a:ext cx="3929063" cy="1546225"/>
          </a:xfrm>
          <a:prstGeom prst="rect">
            <a:avLst/>
          </a:prstGeom>
          <a:noFill/>
          <a:ln w="9525">
            <a:noFill/>
            <a:miter lim="800000"/>
            <a:headEnd/>
            <a:tailEnd/>
          </a:ln>
        </p:spPr>
      </p:pic>
      <p:sp>
        <p:nvSpPr>
          <p:cNvPr id="5" name="Rectangle 4"/>
          <p:cNvSpPr>
            <a:spLocks noChangeArrowheads="1"/>
          </p:cNvSpPr>
          <p:nvPr userDrawn="1"/>
        </p:nvSpPr>
        <p:spPr bwMode="auto">
          <a:xfrm>
            <a:off x="142875" y="3038475"/>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6" name="Rectangle 5"/>
          <p:cNvSpPr>
            <a:spLocks noChangeArrowheads="1"/>
          </p:cNvSpPr>
          <p:nvPr userDrawn="1"/>
        </p:nvSpPr>
        <p:spPr bwMode="auto">
          <a:xfrm>
            <a:off x="138113"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7" name="Rectangle 6"/>
          <p:cNvSpPr>
            <a:spLocks noChangeArrowheads="1"/>
          </p:cNvSpPr>
          <p:nvPr userDrawn="1"/>
        </p:nvSpPr>
        <p:spPr bwMode="auto">
          <a:xfrm>
            <a:off x="138113" y="3929063"/>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endParaRPr>
          </a:p>
        </p:txBody>
      </p:sp>
      <p:sp>
        <p:nvSpPr>
          <p:cNvPr id="2" name="Title 1"/>
          <p:cNvSpPr>
            <a:spLocks noGrp="1"/>
          </p:cNvSpPr>
          <p:nvPr>
            <p:ph type="title"/>
          </p:nvPr>
        </p:nvSpPr>
        <p:spPr>
          <a:xfrm>
            <a:off x="1785918" y="3000372"/>
            <a:ext cx="7143800" cy="1362075"/>
          </a:xfrm>
        </p:spPr>
        <p:txBody>
          <a:bodyPr anchor="t"/>
          <a:lstStyle>
            <a:lvl1pPr algn="l">
              <a:defRPr sz="4000" b="1" cap="all"/>
            </a:lvl1pPr>
          </a:lstStyle>
          <a:p>
            <a:r>
              <a:rPr lang="en-US" dirty="0"/>
              <a:t>Click to edit Master title style</a:t>
            </a:r>
          </a:p>
        </p:txBody>
      </p:sp>
      <p:sp>
        <p:nvSpPr>
          <p:cNvPr id="8" name="Date Placeholder 3"/>
          <p:cNvSpPr>
            <a:spLocks noGrp="1"/>
          </p:cNvSpPr>
          <p:nvPr>
            <p:ph type="dt" sz="half" idx="10"/>
          </p:nvPr>
        </p:nvSpPr>
        <p:spPr/>
        <p:txBody>
          <a:bodyPr/>
          <a:lstStyle>
            <a:lvl1pPr>
              <a:defRPr/>
            </a:lvl1pPr>
          </a:lstStyle>
          <a:p>
            <a:pPr>
              <a:defRPr/>
            </a:pPr>
            <a:fld id="{FB870C75-BFAF-45F4-BE11-270A55C37EF2}"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42B7D67B-F80E-48A3-A740-9A53CCD7AB9F}" type="slidenum">
              <a:rPr lang="en-US"/>
              <a:pPr/>
              <a:t>‹#›</a:t>
            </a:fld>
            <a:endParaRPr lang="en-US"/>
          </a:p>
        </p:txBody>
      </p:sp>
    </p:spTree>
    <p:extLst>
      <p:ext uri="{BB962C8B-B14F-4D97-AF65-F5344CB8AC3E}">
        <p14:creationId xmlns:p14="http://schemas.microsoft.com/office/powerpoint/2010/main" val="4288774879"/>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0EC751-CA46-464C-955A-F2374332E2D1}" type="datetime1">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FBF41-65B0-7144-B5AE-D2F3D757026C}" type="slidenum">
              <a:rPr lang="en-US" smtClean="0"/>
              <a:pPr/>
              <a:t>‹#›</a:t>
            </a:fld>
            <a:endParaRPr lang="en-US"/>
          </a:p>
        </p:txBody>
      </p:sp>
    </p:spTree>
    <p:extLst>
      <p:ext uri="{BB962C8B-B14F-4D97-AF65-F5344CB8AC3E}">
        <p14:creationId xmlns:p14="http://schemas.microsoft.com/office/powerpoint/2010/main" val="2790576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0141DE-B043-40B2-88A1-E65AD71CD94E}" type="datetime1">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FBF41-65B0-7144-B5AE-D2F3D757026C}" type="slidenum">
              <a:rPr lang="en-US" smtClean="0"/>
              <a:pPr/>
              <a:t>‹#›</a:t>
            </a:fld>
            <a:endParaRPr lang="en-US"/>
          </a:p>
        </p:txBody>
      </p:sp>
    </p:spTree>
    <p:extLst>
      <p:ext uri="{BB962C8B-B14F-4D97-AF65-F5344CB8AC3E}">
        <p14:creationId xmlns:p14="http://schemas.microsoft.com/office/powerpoint/2010/main" val="1300818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446EBD-0C19-4C33-959D-E9E1E0E96A7E}" type="datetime1">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FBF41-65B0-7144-B5AE-D2F3D757026C}" type="slidenum">
              <a:rPr lang="en-US" smtClean="0"/>
              <a:pPr/>
              <a:t>‹#›</a:t>
            </a:fld>
            <a:endParaRPr lang="en-US"/>
          </a:p>
        </p:txBody>
      </p:sp>
    </p:spTree>
    <p:extLst>
      <p:ext uri="{BB962C8B-B14F-4D97-AF65-F5344CB8AC3E}">
        <p14:creationId xmlns:p14="http://schemas.microsoft.com/office/powerpoint/2010/main" val="1005524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76DCB2-6B03-42B0-B9B6-0A1406909DD7}" type="datetime1">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FBF41-65B0-7144-B5AE-D2F3D757026C}" type="slidenum">
              <a:rPr lang="en-US" smtClean="0"/>
              <a:pPr/>
              <a:t>‹#›</a:t>
            </a:fld>
            <a:endParaRPr lang="en-US"/>
          </a:p>
        </p:txBody>
      </p:sp>
    </p:spTree>
    <p:extLst>
      <p:ext uri="{BB962C8B-B14F-4D97-AF65-F5344CB8AC3E}">
        <p14:creationId xmlns:p14="http://schemas.microsoft.com/office/powerpoint/2010/main" val="3937657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24AF02-4D6A-442A-8AC3-B6F185D96358}" type="datetime1">
              <a:rPr lang="en-US" smtClean="0"/>
              <a:t>3/10/2017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5FBF41-65B0-7144-B5AE-D2F3D757026C}" type="slidenum">
              <a:rPr lang="en-US" smtClean="0"/>
              <a:pPr/>
              <a:t>‹#›</a:t>
            </a:fld>
            <a:endParaRPr lang="en-US"/>
          </a:p>
        </p:txBody>
      </p:sp>
    </p:spTree>
    <p:extLst>
      <p:ext uri="{BB962C8B-B14F-4D97-AF65-F5344CB8AC3E}">
        <p14:creationId xmlns:p14="http://schemas.microsoft.com/office/powerpoint/2010/main" val="2081258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E1493A-EB97-41E8-B2A0-8AA02B3A8AAD}" type="datetime1">
              <a:rPr lang="en-US" smtClean="0"/>
              <a:t>3/10/2017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5FBF41-65B0-7144-B5AE-D2F3D757026C}" type="slidenum">
              <a:rPr lang="en-US" smtClean="0"/>
              <a:pPr/>
              <a:t>‹#›</a:t>
            </a:fld>
            <a:endParaRPr lang="en-US"/>
          </a:p>
        </p:txBody>
      </p:sp>
    </p:spTree>
    <p:extLst>
      <p:ext uri="{BB962C8B-B14F-4D97-AF65-F5344CB8AC3E}">
        <p14:creationId xmlns:p14="http://schemas.microsoft.com/office/powerpoint/2010/main" val="4258255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71A16-92B1-4456-8ACB-3FA670E5F278}" type="datetime1">
              <a:rPr lang="en-US" smtClean="0"/>
              <a:t>3/10/2017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5FBF41-65B0-7144-B5AE-D2F3D757026C}" type="slidenum">
              <a:rPr lang="en-US" smtClean="0"/>
              <a:pPr/>
              <a:t>‹#›</a:t>
            </a:fld>
            <a:endParaRPr lang="en-US"/>
          </a:p>
        </p:txBody>
      </p:sp>
    </p:spTree>
    <p:extLst>
      <p:ext uri="{BB962C8B-B14F-4D97-AF65-F5344CB8AC3E}">
        <p14:creationId xmlns:p14="http://schemas.microsoft.com/office/powerpoint/2010/main" val="40587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ea typeface="+mn-ea"/>
              </a:defRPr>
            </a:lvl1pPr>
          </a:lstStyle>
          <a:p>
            <a:pPr>
              <a:defRPr/>
            </a:pPr>
            <a:fld id="{21BABA95-FB18-43A2-9981-52686011D810}" type="datetime1">
              <a:rPr lang="en-US" smtClean="0"/>
              <a:t>3/10/2017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mn-ea"/>
              </a:defRPr>
            </a:lvl1pPr>
          </a:lstStyle>
          <a:p>
            <a:pPr>
              <a:defRPr/>
            </a:pPr>
            <a:fld id="{138CA82A-4F73-4B05-B0DF-60E4DF2E140A}" type="slidenum">
              <a:rPr lang="en-US" smtClean="0"/>
              <a:pPr>
                <a:defRPr/>
              </a:pPr>
              <a:t>‹#›</a:t>
            </a:fld>
            <a:endParaRPr lang="en-US"/>
          </a:p>
        </p:txBody>
      </p:sp>
    </p:spTree>
    <p:extLst>
      <p:ext uri="{BB962C8B-B14F-4D97-AF65-F5344CB8AC3E}">
        <p14:creationId xmlns:p14="http://schemas.microsoft.com/office/powerpoint/2010/main" val="2555032013"/>
      </p:ext>
    </p:extLst>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59A870-3BD0-4080-96CB-46B36D02295B}" type="datetime1">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FBF41-65B0-7144-B5AE-D2F3D757026C}" type="slidenum">
              <a:rPr lang="en-US" smtClean="0"/>
              <a:pPr/>
              <a:t>‹#›</a:t>
            </a:fld>
            <a:endParaRPr lang="en-US"/>
          </a:p>
        </p:txBody>
      </p:sp>
    </p:spTree>
    <p:extLst>
      <p:ext uri="{BB962C8B-B14F-4D97-AF65-F5344CB8AC3E}">
        <p14:creationId xmlns:p14="http://schemas.microsoft.com/office/powerpoint/2010/main" val="40457947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843D7D-009D-4789-B1CE-21DB12A31E02}" type="datetime1">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FBF41-65B0-7144-B5AE-D2F3D757026C}" type="slidenum">
              <a:rPr lang="en-US" smtClean="0"/>
              <a:pPr/>
              <a:t>‹#›</a:t>
            </a:fld>
            <a:endParaRPr lang="en-US"/>
          </a:p>
        </p:txBody>
      </p:sp>
    </p:spTree>
    <p:extLst>
      <p:ext uri="{BB962C8B-B14F-4D97-AF65-F5344CB8AC3E}">
        <p14:creationId xmlns:p14="http://schemas.microsoft.com/office/powerpoint/2010/main" val="3175781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C65A43-5D21-403C-9F61-E121EC12CDBC}" type="datetime1">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FBF41-65B0-7144-B5AE-D2F3D757026C}" type="slidenum">
              <a:rPr lang="en-US" smtClean="0"/>
              <a:pPr/>
              <a:t>‹#›</a:t>
            </a:fld>
            <a:endParaRPr lang="en-US"/>
          </a:p>
        </p:txBody>
      </p:sp>
    </p:spTree>
    <p:extLst>
      <p:ext uri="{BB962C8B-B14F-4D97-AF65-F5344CB8AC3E}">
        <p14:creationId xmlns:p14="http://schemas.microsoft.com/office/powerpoint/2010/main" val="13432883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E38045-5DAE-4089-8C55-16BDAA24E925}" type="datetime1">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FBF41-65B0-7144-B5AE-D2F3D757026C}" type="slidenum">
              <a:rPr lang="en-US" smtClean="0"/>
              <a:pPr/>
              <a:t>‹#›</a:t>
            </a:fld>
            <a:endParaRPr lang="en-US"/>
          </a:p>
        </p:txBody>
      </p:sp>
    </p:spTree>
    <p:extLst>
      <p:ext uri="{BB962C8B-B14F-4D97-AF65-F5344CB8AC3E}">
        <p14:creationId xmlns:p14="http://schemas.microsoft.com/office/powerpoint/2010/main" val="3017120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554473"/>
            <a:ext cx="2057400" cy="365125"/>
          </a:xfrm>
          <a:prstGeom prst="rect">
            <a:avLst/>
          </a:prstGeom>
        </p:spPr>
        <p:txBody>
          <a:bodyPr/>
          <a:lstStyle/>
          <a:p>
            <a:fld id="{6C1621D0-0BC0-4B6B-B61B-CDF3119C1CB8}" type="datetime1">
              <a:rPr lang="en-US" smtClean="0"/>
              <a:t>3/10/2017</a:t>
            </a:fld>
            <a:endParaRPr lang="en-US" dirty="0"/>
          </a:p>
        </p:txBody>
      </p:sp>
      <p:sp>
        <p:nvSpPr>
          <p:cNvPr id="5" name="Footer Placeholder 4"/>
          <p:cNvSpPr>
            <a:spLocks noGrp="1"/>
          </p:cNvSpPr>
          <p:nvPr>
            <p:ph type="ftr" sz="quarter" idx="11"/>
          </p:nvPr>
        </p:nvSpPr>
        <p:spPr>
          <a:xfrm>
            <a:off x="3028950" y="6554473"/>
            <a:ext cx="3086100" cy="365125"/>
          </a:xfrm>
          <a:prstGeom prst="rect">
            <a:avLst/>
          </a:prstGeom>
        </p:spPr>
        <p:txBody>
          <a:bodyPr/>
          <a:lstStyle/>
          <a:p>
            <a:endParaRPr lang="en-US" dirty="0"/>
          </a:p>
        </p:txBody>
      </p:sp>
      <p:pic>
        <p:nvPicPr>
          <p:cNvPr id="8" name="Picture 7"/>
          <p:cNvPicPr>
            <a:picLocks noChangeAspect="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11053" y="9521"/>
            <a:ext cx="375615" cy="421289"/>
          </a:xfrm>
          <a:prstGeom prst="rect">
            <a:avLst/>
          </a:prstGeom>
          <a:effectLst>
            <a:glow rad="63500">
              <a:schemeClr val="bg1">
                <a:alpha val="40000"/>
              </a:schemeClr>
            </a:glow>
          </a:effectLst>
        </p:spPr>
      </p:pic>
      <p:sp>
        <p:nvSpPr>
          <p:cNvPr id="9" name="TextBox 8"/>
          <p:cNvSpPr txBox="1"/>
          <p:nvPr userDrawn="1"/>
        </p:nvSpPr>
        <p:spPr>
          <a:xfrm>
            <a:off x="32282" y="472699"/>
            <a:ext cx="516359" cy="215444"/>
          </a:xfrm>
          <a:prstGeom prst="rect">
            <a:avLst/>
          </a:prstGeom>
          <a:noFill/>
        </p:spPr>
        <p:txBody>
          <a:bodyPr wrap="square" rtlCol="0">
            <a:spAutoFit/>
          </a:bodyPr>
          <a:lstStyle/>
          <a:p>
            <a:pPr algn="ctr"/>
            <a:r>
              <a:rPr lang="en-US" sz="400" b="1" dirty="0">
                <a:solidFill>
                  <a:schemeClr val="accent4">
                    <a:lumMod val="50000"/>
                  </a:schemeClr>
                </a:solidFill>
                <a:effectLst>
                  <a:glow rad="63500">
                    <a:schemeClr val="bg1">
                      <a:alpha val="40000"/>
                    </a:schemeClr>
                  </a:glow>
                </a:effectLst>
                <a:latin typeface="Arial" panose="020B0604020202020204" pitchFamily="34" charset="0"/>
                <a:cs typeface="Arial" panose="020B0604020202020204" pitchFamily="34" charset="0"/>
              </a:rPr>
              <a:t>REPUBLIK INDONESIA</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4717" y="9521"/>
            <a:ext cx="591642" cy="633417"/>
          </a:xfrm>
          <a:prstGeom prst="rect">
            <a:avLst/>
          </a:prstGeom>
        </p:spPr>
      </p:pic>
      <p:sp>
        <p:nvSpPr>
          <p:cNvPr id="12" name="Rounded Rectangle 11"/>
          <p:cNvSpPr/>
          <p:nvPr userDrawn="1"/>
        </p:nvSpPr>
        <p:spPr>
          <a:xfrm>
            <a:off x="8359237" y="6503566"/>
            <a:ext cx="766118" cy="338173"/>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6" name="Slide Number Placeholder 5"/>
          <p:cNvSpPr>
            <a:spLocks noGrp="1"/>
          </p:cNvSpPr>
          <p:nvPr>
            <p:ph type="sldNum" sz="quarter" idx="12"/>
          </p:nvPr>
        </p:nvSpPr>
        <p:spPr>
          <a:xfrm>
            <a:off x="8544719" y="6511098"/>
            <a:ext cx="580637" cy="330641"/>
          </a:xfrm>
        </p:spPr>
        <p:txBody>
          <a:bodyPr/>
          <a:lstStyle>
            <a:lvl1pPr algn="r">
              <a:defRPr b="1">
                <a:solidFill>
                  <a:schemeClr val="tx1"/>
                </a:solidFill>
                <a:latin typeface="Calibri" panose="020F0502020204030204" pitchFamily="34" charset="0"/>
                <a:ea typeface="Tahoma" panose="020B0604030504040204" pitchFamily="34" charset="0"/>
                <a:cs typeface="Tahoma" panose="020B0604030504040204" pitchFamily="34" charset="0"/>
              </a:defRPr>
            </a:lvl1pPr>
          </a:lstStyle>
          <a:p>
            <a:fld id="{FEDA7C93-9141-4A12-827E-60EB1BD797E1}" type="slidenum">
              <a:rPr lang="en-US" smtClean="0"/>
              <a:pPr/>
              <a:t>‹#›</a:t>
            </a:fld>
            <a:endParaRPr lang="en-US" dirty="0"/>
          </a:p>
        </p:txBody>
      </p:sp>
    </p:spTree>
    <p:extLst>
      <p:ext uri="{BB962C8B-B14F-4D97-AF65-F5344CB8AC3E}">
        <p14:creationId xmlns:p14="http://schemas.microsoft.com/office/powerpoint/2010/main" val="4036935169"/>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D5FDD167-716E-4F96-A80E-98C43F6D5AD7}" type="datetime1">
              <a:rPr lang="en-US" altLang="zh-CN" smtClean="0"/>
              <a:t>3/10/2017</a:t>
            </a:fld>
            <a:endParaRPr lang="en-US" altLang="zh-CN" sz="1353">
              <a:latin typeface="Arial" pitchFamily="34" charset="0"/>
            </a:endParaRP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EAAD577-DB1D-41B6-AC22-EA3D7AC887DF}" type="slidenum">
              <a:rPr lang="en-US" altLang="zh-CN"/>
              <a:pPr>
                <a:defRPr/>
              </a:pPr>
              <a:t>‹#›</a:t>
            </a:fld>
            <a:endParaRPr lang="en-US" altLang="zh-CN" sz="1353">
              <a:latin typeface="Arial" pitchFamily="34" charset="0"/>
            </a:endParaRPr>
          </a:p>
        </p:txBody>
      </p:sp>
    </p:spTree>
    <p:extLst>
      <p:ext uri="{BB962C8B-B14F-4D97-AF65-F5344CB8AC3E}">
        <p14:creationId xmlns:p14="http://schemas.microsoft.com/office/powerpoint/2010/main" val="2796309571"/>
      </p:ext>
    </p:extLst>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877" y="1000126"/>
            <a:ext cx="3929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42875"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6" name="Rectangle 5"/>
          <p:cNvSpPr>
            <a:spLocks noChangeArrowheads="1"/>
          </p:cNvSpPr>
          <p:nvPr/>
        </p:nvSpPr>
        <p:spPr bwMode="auto">
          <a:xfrm>
            <a:off x="13811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7" name="Rectangle 6"/>
          <p:cNvSpPr>
            <a:spLocks noChangeArrowheads="1"/>
          </p:cNvSpPr>
          <p:nvPr/>
        </p:nvSpPr>
        <p:spPr bwMode="auto">
          <a:xfrm>
            <a:off x="13811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2" name="Title 1"/>
          <p:cNvSpPr>
            <a:spLocks noGrp="1"/>
          </p:cNvSpPr>
          <p:nvPr>
            <p:ph type="title"/>
          </p:nvPr>
        </p:nvSpPr>
        <p:spPr>
          <a:xfrm>
            <a:off x="1785917" y="3000373"/>
            <a:ext cx="7143800" cy="1362075"/>
          </a:xfrm>
        </p:spPr>
        <p:txBody>
          <a:bodyPr anchor="t"/>
          <a:lstStyle>
            <a:lvl1pPr algn="l">
              <a:defRPr sz="4000" b="1" cap="all"/>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ea typeface="+mn-ea"/>
              </a:defRPr>
            </a:lvl1pPr>
          </a:lstStyle>
          <a:p>
            <a:pPr>
              <a:defRPr/>
            </a:pPr>
            <a:fld id="{19C8CB56-8527-440B-9EEF-0D1ADA62091F}"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ea typeface="+mn-ea"/>
              </a:defRPr>
            </a:lvl1pPr>
          </a:lstStyle>
          <a:p>
            <a:pPr>
              <a:defRPr/>
            </a:pPr>
            <a:fld id="{FB6E572E-46D3-40D7-97FF-2EB653C535C9}" type="slidenum">
              <a:rPr lang="en-US" smtClean="0"/>
              <a:pPr>
                <a:defRPr/>
              </a:pPr>
              <a:t>‹#›</a:t>
            </a:fld>
            <a:endParaRPr lang="en-US"/>
          </a:p>
        </p:txBody>
      </p:sp>
      <p:sp>
        <p:nvSpPr>
          <p:cNvPr id="11" name="Rectangle 10"/>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12" name="Picture 7" descr="logo_Bappenas-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8877" y="1000126"/>
            <a:ext cx="3929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userDrawn="1"/>
        </p:nvSpPr>
        <p:spPr bwMode="auto">
          <a:xfrm>
            <a:off x="142875"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14" name="Rectangle 13"/>
          <p:cNvSpPr>
            <a:spLocks noChangeArrowheads="1"/>
          </p:cNvSpPr>
          <p:nvPr userDrawn="1"/>
        </p:nvSpPr>
        <p:spPr bwMode="auto">
          <a:xfrm>
            <a:off x="13811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
        <p:nvSpPr>
          <p:cNvPr id="15" name="Rectangle 14"/>
          <p:cNvSpPr>
            <a:spLocks noChangeArrowheads="1"/>
          </p:cNvSpPr>
          <p:nvPr userDrawn="1"/>
        </p:nvSpPr>
        <p:spPr bwMode="auto">
          <a:xfrm>
            <a:off x="13811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a:solidFill>
                <a:srgbClr val="FFFFFF"/>
              </a:solidFill>
              <a:cs typeface="Arial" charset="0"/>
            </a:endParaRPr>
          </a:p>
        </p:txBody>
      </p:sp>
    </p:spTree>
    <p:extLst>
      <p:ext uri="{BB962C8B-B14F-4D97-AF65-F5344CB8AC3E}">
        <p14:creationId xmlns:p14="http://schemas.microsoft.com/office/powerpoint/2010/main" val="2710154345"/>
      </p:ext>
    </p:extLst>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E:\Yanuar\Dropbox\Kerjaan\ppt_template_bappenas_newLogo\gradient-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820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E:\Yanuar\Dropbox\Kerjaan\ppt_template_bappenas_newLogo\logo_Bappenas-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228600"/>
            <a:ext cx="63246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2416204"/>
            <a:ext cx="6400800" cy="1470025"/>
          </a:xfrm>
        </p:spPr>
        <p:txBody>
          <a:bodyPr>
            <a:normAutofit/>
          </a:bodyPr>
          <a:lstStyle>
            <a:lvl1pPr algn="l">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3886200"/>
            <a:ext cx="5715000" cy="838200"/>
          </a:xfrm>
        </p:spPr>
        <p:txBody>
          <a:bodyPr>
            <a:normAutofit/>
          </a:bodyPr>
          <a:lstStyle>
            <a:lvl1pPr marL="0" indent="0" algn="l">
              <a:buNone/>
              <a:defRPr sz="200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1E544EFC-40B5-49BE-B123-95097382965E}" type="datetime1">
              <a:rPr lang="en-US" smtClean="0"/>
              <a:t>3/10/2017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1B1A511-E6A6-4302-A08A-A852CB09C141}" type="slidenum">
              <a:rPr lang="en-US"/>
              <a:pPr>
                <a:defRPr/>
              </a:pPr>
              <a:t>‹#›</a:t>
            </a:fld>
            <a:endParaRPr lang="en-US"/>
          </a:p>
        </p:txBody>
      </p:sp>
    </p:spTree>
    <p:extLst>
      <p:ext uri="{BB962C8B-B14F-4D97-AF65-F5344CB8AC3E}">
        <p14:creationId xmlns:p14="http://schemas.microsoft.com/office/powerpoint/2010/main" val="337325325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6307" y="274638"/>
            <a:ext cx="6550503" cy="102076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55615D-A0F1-4889-8C15-E94E20543400}" type="datetime1">
              <a:rPr lang="en-US" smtClean="0"/>
              <a:t>3/10/2017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noFill/>
          <a:ln>
            <a:noFill/>
          </a:ln>
        </p:spPr>
        <p:style>
          <a:lnRef idx="2">
            <a:schemeClr val="accent1"/>
          </a:lnRef>
          <a:fillRef idx="1">
            <a:schemeClr val="lt1"/>
          </a:fillRef>
          <a:effectRef idx="0">
            <a:schemeClr val="accent1"/>
          </a:effectRef>
          <a:fontRef idx="none"/>
        </p:style>
        <p:txBody>
          <a:bodyPr/>
          <a:lstStyle>
            <a:lvl1pPr>
              <a:defRPr/>
            </a:lvl1pPr>
          </a:lstStyle>
          <a:p>
            <a:pPr>
              <a:defRPr/>
            </a:pPr>
            <a:fld id="{859F723A-EF24-4E85-A698-206FE4F35225}" type="slidenum">
              <a:rPr lang="en-US"/>
              <a:pPr>
                <a:defRPr/>
              </a:pPr>
              <a:t>‹#›</a:t>
            </a:fld>
            <a:endParaRPr lang="en-US" dirty="0"/>
          </a:p>
        </p:txBody>
      </p:sp>
    </p:spTree>
    <p:extLst>
      <p:ext uri="{BB962C8B-B14F-4D97-AF65-F5344CB8AC3E}">
        <p14:creationId xmlns:p14="http://schemas.microsoft.com/office/powerpoint/2010/main" val="18825331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9" descr="E:\Yanuar\Dropbox\Kerjaan\ppt_template_bappenas_newLogo\logo_Bappenas-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101601"/>
            <a:ext cx="63246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0"/>
            <a:ext cx="45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3124205"/>
            <a:ext cx="70866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447800" y="4499005"/>
            <a:ext cx="7086600" cy="977899"/>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a:xfrm>
            <a:off x="5486401" y="6340504"/>
            <a:ext cx="3124200" cy="365125"/>
          </a:xfrm>
        </p:spPr>
        <p:txBody>
          <a:bodyPr/>
          <a:lstStyle>
            <a:lvl1pPr>
              <a:defRPr/>
            </a:lvl1pPr>
          </a:lstStyle>
          <a:p>
            <a:pPr>
              <a:defRPr/>
            </a:pPr>
            <a:fld id="{89B04D45-2BB3-4812-9B62-872778DF8CAE}" type="datetime1">
              <a:rPr lang="en-US" smtClean="0"/>
              <a:t>3/10/2017</a:t>
            </a:fld>
            <a:endParaRPr lang="en-US"/>
          </a:p>
        </p:txBody>
      </p:sp>
      <p:sp>
        <p:nvSpPr>
          <p:cNvPr id="7" name="Footer Placeholder 4"/>
          <p:cNvSpPr>
            <a:spLocks noGrp="1"/>
          </p:cNvSpPr>
          <p:nvPr>
            <p:ph type="ftr" sz="quarter" idx="11"/>
          </p:nvPr>
        </p:nvSpPr>
        <p:spPr>
          <a:xfrm>
            <a:off x="685801" y="6324629"/>
            <a:ext cx="3581400" cy="365125"/>
          </a:xfrm>
        </p:spPr>
        <p:txBody>
          <a:bodyPr/>
          <a:lstStyle>
            <a:lvl1pPr>
              <a:defRPr>
                <a:solidFill>
                  <a:sysClr val="windowText" lastClr="000000"/>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ysClr val="windowText" lastClr="000000"/>
                </a:solidFill>
              </a:defRPr>
            </a:lvl1pPr>
          </a:lstStyle>
          <a:p>
            <a:pPr>
              <a:defRPr/>
            </a:pPr>
            <a:fld id="{F4DC4E40-7052-471D-AB24-625DEE74C353}" type="slidenum">
              <a:rPr lang="en-US"/>
              <a:pPr>
                <a:defRPr/>
              </a:pPr>
              <a:t>‹#›</a:t>
            </a:fld>
            <a:endParaRPr lang="en-US"/>
          </a:p>
        </p:txBody>
      </p:sp>
    </p:spTree>
    <p:extLst>
      <p:ext uri="{BB962C8B-B14F-4D97-AF65-F5344CB8AC3E}">
        <p14:creationId xmlns:p14="http://schemas.microsoft.com/office/powerpoint/2010/main" val="85477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ea typeface="+mn-ea"/>
              </a:defRPr>
            </a:lvl1pPr>
          </a:lstStyle>
          <a:p>
            <a:pPr>
              <a:defRPr/>
            </a:pPr>
            <a:fld id="{F21D17AE-87EA-4663-B347-C53CFEE28E97}" type="datetime1">
              <a:rPr lang="en-US" smtClean="0"/>
              <a:t>3/10/2017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ea typeface="+mn-ea"/>
              </a:defRPr>
            </a:lvl1pPr>
          </a:lstStyle>
          <a:p>
            <a:pPr>
              <a:defRPr/>
            </a:pPr>
            <a:fld id="{77109172-38A1-42DF-8519-4910E4011AFE}" type="slidenum">
              <a:rPr lang="en-US" smtClean="0"/>
              <a:pPr>
                <a:defRPr/>
              </a:pPr>
              <a:t>‹#›</a:t>
            </a:fld>
            <a:endParaRPr lang="en-US"/>
          </a:p>
        </p:txBody>
      </p:sp>
    </p:spTree>
    <p:extLst>
      <p:ext uri="{BB962C8B-B14F-4D97-AF65-F5344CB8AC3E}">
        <p14:creationId xmlns:p14="http://schemas.microsoft.com/office/powerpoint/2010/main" val="1599135765"/>
      </p:ext>
    </p:extLst>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EA76E0-4C61-4E19-9EC7-9A7284F45404}" type="datetime1">
              <a:rPr lang="en-US" smtClean="0"/>
              <a:t>3/10/2017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noFill/>
          <a:ln>
            <a:noFill/>
          </a:ln>
        </p:spPr>
        <p:style>
          <a:lnRef idx="2">
            <a:schemeClr val="accent1"/>
          </a:lnRef>
          <a:fillRef idx="1">
            <a:schemeClr val="lt1"/>
          </a:fillRef>
          <a:effectRef idx="0">
            <a:schemeClr val="accent1"/>
          </a:effectRef>
          <a:fontRef idx="none"/>
        </p:style>
        <p:txBody>
          <a:bodyPr/>
          <a:lstStyle>
            <a:lvl1pPr>
              <a:defRPr/>
            </a:lvl1pPr>
          </a:lstStyle>
          <a:p>
            <a:pPr>
              <a:defRPr/>
            </a:pPr>
            <a:fld id="{1AC1D181-B822-4840-99CB-FA14B08520BA}" type="slidenum">
              <a:rPr lang="en-US"/>
              <a:pPr>
                <a:defRPr/>
              </a:pPr>
              <a:t>‹#›</a:t>
            </a:fld>
            <a:endParaRPr lang="en-US" dirty="0"/>
          </a:p>
        </p:txBody>
      </p:sp>
    </p:spTree>
    <p:extLst>
      <p:ext uri="{BB962C8B-B14F-4D97-AF65-F5344CB8AC3E}">
        <p14:creationId xmlns:p14="http://schemas.microsoft.com/office/powerpoint/2010/main" val="2426295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14" y="228600"/>
            <a:ext cx="6629399" cy="10668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4114800" cy="762000"/>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62200"/>
            <a:ext cx="4114800" cy="3763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5749" y="1600200"/>
            <a:ext cx="3961052"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5749" y="2362200"/>
            <a:ext cx="3961052" cy="3763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64CAAB6-05CC-49EE-90AA-EFCB6CCDC128}" type="datetime1">
              <a:rPr lang="en-US" smtClean="0"/>
              <a:t>3/10/2017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noFill/>
          <a:ln>
            <a:noFill/>
          </a:ln>
        </p:spPr>
        <p:style>
          <a:lnRef idx="2">
            <a:schemeClr val="accent1"/>
          </a:lnRef>
          <a:fillRef idx="1">
            <a:schemeClr val="lt1"/>
          </a:fillRef>
          <a:effectRef idx="0">
            <a:schemeClr val="accent1"/>
          </a:effectRef>
          <a:fontRef idx="none"/>
        </p:style>
        <p:txBody>
          <a:bodyPr/>
          <a:lstStyle>
            <a:lvl1pPr>
              <a:defRPr/>
            </a:lvl1pPr>
          </a:lstStyle>
          <a:p>
            <a:pPr>
              <a:defRPr/>
            </a:pPr>
            <a:fld id="{67880234-F64E-4780-8ED5-3326F922594A}" type="slidenum">
              <a:rPr lang="en-US"/>
              <a:pPr>
                <a:defRPr/>
              </a:pPr>
              <a:t>‹#›</a:t>
            </a:fld>
            <a:endParaRPr lang="en-US" dirty="0"/>
          </a:p>
        </p:txBody>
      </p:sp>
    </p:spTree>
    <p:extLst>
      <p:ext uri="{BB962C8B-B14F-4D97-AF65-F5344CB8AC3E}">
        <p14:creationId xmlns:p14="http://schemas.microsoft.com/office/powerpoint/2010/main" val="715057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05600" cy="1066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80AB5B-4725-47CA-920E-45EBF46B50BF}" type="datetime1">
              <a:rPr lang="en-US" smtClean="0"/>
              <a:t>3/10/2017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noFill/>
          <a:ln>
            <a:noFill/>
          </a:ln>
        </p:spPr>
        <p:style>
          <a:lnRef idx="2">
            <a:schemeClr val="accent1"/>
          </a:lnRef>
          <a:fillRef idx="1">
            <a:schemeClr val="lt1"/>
          </a:fillRef>
          <a:effectRef idx="0">
            <a:schemeClr val="accent1"/>
          </a:effectRef>
          <a:fontRef idx="none"/>
        </p:style>
        <p:txBody>
          <a:bodyPr/>
          <a:lstStyle>
            <a:lvl1pPr>
              <a:defRPr/>
            </a:lvl1pPr>
          </a:lstStyle>
          <a:p>
            <a:pPr>
              <a:defRPr/>
            </a:pPr>
            <a:fld id="{43AFE6AD-BEF0-44E5-B85C-0594298A6245}" type="slidenum">
              <a:rPr lang="en-US"/>
              <a:pPr>
                <a:defRPr/>
              </a:pPr>
              <a:t>‹#›</a:t>
            </a:fld>
            <a:endParaRPr lang="en-US" dirty="0"/>
          </a:p>
        </p:txBody>
      </p:sp>
    </p:spTree>
    <p:extLst>
      <p:ext uri="{BB962C8B-B14F-4D97-AF65-F5344CB8AC3E}">
        <p14:creationId xmlns:p14="http://schemas.microsoft.com/office/powerpoint/2010/main" val="16486065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6EA06C-A470-438F-B956-9B33665E5C6F}" type="datetime1">
              <a:rPr lang="en-US" smtClean="0"/>
              <a:t>3/10/2017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noFill/>
          <a:ln>
            <a:noFill/>
          </a:ln>
        </p:spPr>
        <p:style>
          <a:lnRef idx="2">
            <a:schemeClr val="accent1"/>
          </a:lnRef>
          <a:fillRef idx="1">
            <a:schemeClr val="lt1"/>
          </a:fillRef>
          <a:effectRef idx="0">
            <a:schemeClr val="accent1"/>
          </a:effectRef>
          <a:fontRef idx="none"/>
        </p:style>
        <p:txBody>
          <a:bodyPr/>
          <a:lstStyle>
            <a:lvl1pPr>
              <a:defRPr/>
            </a:lvl1pPr>
          </a:lstStyle>
          <a:p>
            <a:pPr>
              <a:defRPr/>
            </a:pPr>
            <a:fld id="{D28E15D2-33D9-421A-830D-CD996E54125B}" type="slidenum">
              <a:rPr lang="en-US"/>
              <a:pPr>
                <a:defRPr/>
              </a:pPr>
              <a:t>‹#›</a:t>
            </a:fld>
            <a:endParaRPr lang="en-US" dirty="0"/>
          </a:p>
        </p:txBody>
      </p:sp>
    </p:spTree>
    <p:extLst>
      <p:ext uri="{BB962C8B-B14F-4D97-AF65-F5344CB8AC3E}">
        <p14:creationId xmlns:p14="http://schemas.microsoft.com/office/powerpoint/2010/main" val="10751138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6788" y="1146179"/>
            <a:ext cx="5178425"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E:\Yanuar\Dropbox\Kerjaan\ppt_template_bappenas_newLogo\logo_Bappenas-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138" y="1"/>
            <a:ext cx="29114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10" y="1143001"/>
            <a:ext cx="3008313" cy="90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57600" y="273052"/>
            <a:ext cx="5029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10" y="2057404"/>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A69746E0-DBA8-4BD5-9C48-ADE39FFCD930}" type="datetime1">
              <a:rPr lang="en-US" smtClean="0"/>
              <a:t>3/10/2017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5AECAA20-029D-4232-9A45-0CC3E207658F}" type="slidenum">
              <a:rPr lang="en-US"/>
              <a:pPr>
                <a:defRPr/>
              </a:pPr>
              <a:t>‹#›</a:t>
            </a:fld>
            <a:endParaRPr lang="en-US"/>
          </a:p>
        </p:txBody>
      </p:sp>
    </p:spTree>
    <p:extLst>
      <p:ext uri="{BB962C8B-B14F-4D97-AF65-F5344CB8AC3E}">
        <p14:creationId xmlns:p14="http://schemas.microsoft.com/office/powerpoint/2010/main" val="3130880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2" descr="E:\Yanuar\Dropbox\Kerjaan\ppt_template_bappenas_newLogo\gradient-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E:\Yanuar\Dropbox\Kerjaan\ppt_template_bappenas_newLogo\gradient-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5820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16088" y="4953001"/>
            <a:ext cx="5827712" cy="4905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16088" y="533400"/>
            <a:ext cx="5827712" cy="4343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16088" y="5443539"/>
            <a:ext cx="5827712"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6019800" y="6340504"/>
            <a:ext cx="2438400" cy="365125"/>
          </a:xfrm>
        </p:spPr>
        <p:txBody>
          <a:bodyPr/>
          <a:lstStyle>
            <a:lvl1pPr>
              <a:defRPr/>
            </a:lvl1pPr>
          </a:lstStyle>
          <a:p>
            <a:pPr>
              <a:defRPr/>
            </a:pPr>
            <a:fld id="{A4C60EA6-C0D5-4DB1-B6B1-F4429A2042C8}" type="datetime1">
              <a:rPr lang="en-US" smtClean="0"/>
              <a:t>3/10/2017</a:t>
            </a:fld>
            <a:endParaRPr lang="en-US"/>
          </a:p>
        </p:txBody>
      </p:sp>
      <p:sp>
        <p:nvSpPr>
          <p:cNvPr id="8" name="Footer Placeholder 5"/>
          <p:cNvSpPr>
            <a:spLocks noGrp="1"/>
          </p:cNvSpPr>
          <p:nvPr>
            <p:ph type="ftr" sz="quarter" idx="11"/>
          </p:nvPr>
        </p:nvSpPr>
        <p:spPr>
          <a:xfrm>
            <a:off x="685800" y="6324629"/>
            <a:ext cx="2819400" cy="365125"/>
          </a:xfrm>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1FD604D6-0BBA-4ABC-B918-EA1B66DBB724}" type="slidenum">
              <a:rPr lang="en-US"/>
              <a:pPr>
                <a:defRPr/>
              </a:pPr>
              <a:t>‹#›</a:t>
            </a:fld>
            <a:endParaRPr lang="en-US"/>
          </a:p>
        </p:txBody>
      </p:sp>
    </p:spTree>
    <p:extLst>
      <p:ext uri="{BB962C8B-B14F-4D97-AF65-F5344CB8AC3E}">
        <p14:creationId xmlns:p14="http://schemas.microsoft.com/office/powerpoint/2010/main" val="2671592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a:endParaRPr lang="id-ID">
              <a:solidFill>
                <a:srgbClr val="000000"/>
              </a:solidFill>
              <a:latin typeface="Calibri" pitchFamily="34" charset="0"/>
              <a:ea typeface="MS PGothic" pitchFamily="34" charset="-128"/>
              <a:cs typeface="Arial" charset="0"/>
            </a:endParaRPr>
          </a:p>
        </p:txBody>
      </p:sp>
      <p:pic>
        <p:nvPicPr>
          <p:cNvPr id="4" name="Picture 7" descr="logo_Bappenas-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8884" y="1000130"/>
            <a:ext cx="3929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42876" y="3038476"/>
            <a:ext cx="395288" cy="39528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userDrawn="1"/>
        </p:nvSpPr>
        <p:spPr>
          <a:xfrm>
            <a:off x="138124" y="3479800"/>
            <a:ext cx="395287" cy="395288"/>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userDrawn="1"/>
        </p:nvSpPr>
        <p:spPr>
          <a:xfrm>
            <a:off x="138124" y="3929064"/>
            <a:ext cx="395287" cy="3952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6D2EA6E9-E6FF-494D-A076-C2F8D5372752}"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E1AC04CD-396C-409F-879B-F3980D8BF1C8}" type="slidenum">
              <a:rPr lang="en-US"/>
              <a:pPr>
                <a:defRPr/>
              </a:pPr>
              <a:t>‹#›</a:t>
            </a:fld>
            <a:endParaRPr lang="en-US"/>
          </a:p>
        </p:txBody>
      </p:sp>
    </p:spTree>
    <p:extLst>
      <p:ext uri="{BB962C8B-B14F-4D97-AF65-F5344CB8AC3E}">
        <p14:creationId xmlns:p14="http://schemas.microsoft.com/office/powerpoint/2010/main" val="1494132878"/>
      </p:ext>
    </p:extLst>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8884" y="1000130"/>
            <a:ext cx="3929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142876"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6" name="Rectangle 5"/>
          <p:cNvSpPr>
            <a:spLocks noChangeArrowheads="1"/>
          </p:cNvSpPr>
          <p:nvPr userDrawn="1"/>
        </p:nvSpPr>
        <p:spPr bwMode="auto">
          <a:xfrm>
            <a:off x="13812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7" name="Rectangle 6"/>
          <p:cNvSpPr>
            <a:spLocks noChangeArrowheads="1"/>
          </p:cNvSpPr>
          <p:nvPr userDrawn="1"/>
        </p:nvSpPr>
        <p:spPr bwMode="auto">
          <a:xfrm>
            <a:off x="13812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ea typeface="+mn-ea"/>
              </a:defRPr>
            </a:lvl1pPr>
          </a:lstStyle>
          <a:p>
            <a:pPr>
              <a:defRPr/>
            </a:pPr>
            <a:fld id="{BB559A8A-E9A7-42A8-82FC-C6658CBC0A4C}"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ea typeface="+mn-ea"/>
              </a:defRPr>
            </a:lvl1pPr>
          </a:lstStyle>
          <a:p>
            <a:pPr>
              <a:defRPr/>
            </a:pPr>
            <a:fld id="{FAF19D7F-12CD-4829-B17E-47EDECB226B3}" type="slidenum">
              <a:rPr lang="en-US"/>
              <a:pPr>
                <a:defRPr/>
              </a:pPr>
              <a:t>‹#›</a:t>
            </a:fld>
            <a:endParaRPr lang="en-US"/>
          </a:p>
        </p:txBody>
      </p:sp>
    </p:spTree>
    <p:extLst>
      <p:ext uri="{BB962C8B-B14F-4D97-AF65-F5344CB8AC3E}">
        <p14:creationId xmlns:p14="http://schemas.microsoft.com/office/powerpoint/2010/main" val="16485870"/>
      </p:ext>
    </p:extLst>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8884" y="1000130"/>
            <a:ext cx="3929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142876"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6" name="Rectangle 5"/>
          <p:cNvSpPr>
            <a:spLocks noChangeArrowheads="1"/>
          </p:cNvSpPr>
          <p:nvPr userDrawn="1"/>
        </p:nvSpPr>
        <p:spPr bwMode="auto">
          <a:xfrm>
            <a:off x="13812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7" name="Rectangle 6"/>
          <p:cNvSpPr>
            <a:spLocks noChangeArrowheads="1"/>
          </p:cNvSpPr>
          <p:nvPr userDrawn="1"/>
        </p:nvSpPr>
        <p:spPr bwMode="auto">
          <a:xfrm>
            <a:off x="13812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ea typeface="+mn-ea"/>
              </a:defRPr>
            </a:lvl1pPr>
          </a:lstStyle>
          <a:p>
            <a:pPr>
              <a:defRPr/>
            </a:pPr>
            <a:fld id="{FDF22433-8E1A-4BC2-8C8E-58F591382619}"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ea typeface="+mn-ea"/>
              </a:defRPr>
            </a:lvl1pPr>
          </a:lstStyle>
          <a:p>
            <a:pPr>
              <a:defRPr/>
            </a:pPr>
            <a:fld id="{9B355E9E-C12A-4876-BB6D-CB67A3FD9629}" type="slidenum">
              <a:rPr lang="en-US"/>
              <a:pPr>
                <a:defRPr/>
              </a:pPr>
              <a:t>‹#›</a:t>
            </a:fld>
            <a:endParaRPr lang="en-US"/>
          </a:p>
        </p:txBody>
      </p:sp>
    </p:spTree>
    <p:extLst>
      <p:ext uri="{BB962C8B-B14F-4D97-AF65-F5344CB8AC3E}">
        <p14:creationId xmlns:p14="http://schemas.microsoft.com/office/powerpoint/2010/main" val="2373196705"/>
      </p:ext>
    </p:extLst>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8884" y="1000130"/>
            <a:ext cx="3929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142876"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6" name="Rectangle 5"/>
          <p:cNvSpPr>
            <a:spLocks noChangeArrowheads="1"/>
          </p:cNvSpPr>
          <p:nvPr userDrawn="1"/>
        </p:nvSpPr>
        <p:spPr bwMode="auto">
          <a:xfrm>
            <a:off x="13812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7" name="Rectangle 6"/>
          <p:cNvSpPr>
            <a:spLocks noChangeArrowheads="1"/>
          </p:cNvSpPr>
          <p:nvPr userDrawn="1"/>
        </p:nvSpPr>
        <p:spPr bwMode="auto">
          <a:xfrm>
            <a:off x="13812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ea typeface="+mn-ea"/>
              </a:defRPr>
            </a:lvl1pPr>
          </a:lstStyle>
          <a:p>
            <a:pPr>
              <a:defRPr/>
            </a:pPr>
            <a:fld id="{1920BB3B-C26D-4EF8-B803-790283C80C9E}"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ea typeface="+mn-ea"/>
              </a:defRPr>
            </a:lvl1pPr>
          </a:lstStyle>
          <a:p>
            <a:pPr>
              <a:defRPr/>
            </a:pPr>
            <a:fld id="{903439F0-FB1F-4F58-B2AD-5BEE0F5A2CB5}" type="slidenum">
              <a:rPr lang="en-US"/>
              <a:pPr>
                <a:defRPr/>
              </a:pPr>
              <a:t>‹#›</a:t>
            </a:fld>
            <a:endParaRPr lang="en-US"/>
          </a:p>
        </p:txBody>
      </p:sp>
    </p:spTree>
    <p:extLst>
      <p:ext uri="{BB962C8B-B14F-4D97-AF65-F5344CB8AC3E}">
        <p14:creationId xmlns:p14="http://schemas.microsoft.com/office/powerpoint/2010/main" val="144590611"/>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ea typeface="+mn-ea"/>
              </a:defRPr>
            </a:lvl1pPr>
          </a:lstStyle>
          <a:p>
            <a:pPr>
              <a:defRPr/>
            </a:pPr>
            <a:fld id="{15DBC001-6B84-405C-B07F-D9F914C2FBF2}" type="datetime1">
              <a:rPr lang="en-US" smtClean="0"/>
              <a:t>3/10/2017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ea typeface="+mn-ea"/>
              </a:defRPr>
            </a:lvl1pPr>
          </a:lstStyle>
          <a:p>
            <a:pPr>
              <a:defRPr/>
            </a:pPr>
            <a:fld id="{9F179A45-15FE-4201-8ECA-92A3E7954A11}" type="slidenum">
              <a:rPr lang="en-US" smtClean="0"/>
              <a:pPr>
                <a:defRPr/>
              </a:pPr>
              <a:t>‹#›</a:t>
            </a:fld>
            <a:endParaRPr lang="en-US"/>
          </a:p>
        </p:txBody>
      </p:sp>
    </p:spTree>
    <p:extLst>
      <p:ext uri="{BB962C8B-B14F-4D97-AF65-F5344CB8AC3E}">
        <p14:creationId xmlns:p14="http://schemas.microsoft.com/office/powerpoint/2010/main" val="586110978"/>
      </p:ext>
    </p:extLst>
  </p:cSld>
  <p:clrMapOvr>
    <a:masterClrMapping/>
  </p:clrMapOvr>
  <p:transition>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8884" y="1000130"/>
            <a:ext cx="3929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142876"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6" name="Rectangle 5"/>
          <p:cNvSpPr>
            <a:spLocks noChangeArrowheads="1"/>
          </p:cNvSpPr>
          <p:nvPr userDrawn="1"/>
        </p:nvSpPr>
        <p:spPr bwMode="auto">
          <a:xfrm>
            <a:off x="13812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7" name="Rectangle 6"/>
          <p:cNvSpPr>
            <a:spLocks noChangeArrowheads="1"/>
          </p:cNvSpPr>
          <p:nvPr userDrawn="1"/>
        </p:nvSpPr>
        <p:spPr bwMode="auto">
          <a:xfrm>
            <a:off x="13812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ea typeface="+mn-ea"/>
              </a:defRPr>
            </a:lvl1pPr>
          </a:lstStyle>
          <a:p>
            <a:pPr>
              <a:defRPr/>
            </a:pPr>
            <a:fld id="{992F9577-64ED-44B0-B67E-3D99DCE4F64D}"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ea typeface="+mn-ea"/>
              </a:defRPr>
            </a:lvl1pPr>
          </a:lstStyle>
          <a:p>
            <a:pPr>
              <a:defRPr/>
            </a:pPr>
            <a:fld id="{72EA7768-3367-4AFF-B713-3DBF73DE4CCD}" type="slidenum">
              <a:rPr lang="en-US"/>
              <a:pPr>
                <a:defRPr/>
              </a:pPr>
              <a:t>‹#›</a:t>
            </a:fld>
            <a:endParaRPr lang="en-US"/>
          </a:p>
        </p:txBody>
      </p:sp>
    </p:spTree>
    <p:extLst>
      <p:ext uri="{BB962C8B-B14F-4D97-AF65-F5344CB8AC3E}">
        <p14:creationId xmlns:p14="http://schemas.microsoft.com/office/powerpoint/2010/main" val="304375501"/>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8884" y="1000130"/>
            <a:ext cx="3929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142876"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6" name="Rectangle 5"/>
          <p:cNvSpPr>
            <a:spLocks noChangeArrowheads="1"/>
          </p:cNvSpPr>
          <p:nvPr userDrawn="1"/>
        </p:nvSpPr>
        <p:spPr bwMode="auto">
          <a:xfrm>
            <a:off x="13812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7" name="Rectangle 6"/>
          <p:cNvSpPr>
            <a:spLocks noChangeArrowheads="1"/>
          </p:cNvSpPr>
          <p:nvPr userDrawn="1"/>
        </p:nvSpPr>
        <p:spPr bwMode="auto">
          <a:xfrm>
            <a:off x="13812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ea typeface="+mn-ea"/>
              </a:defRPr>
            </a:lvl1pPr>
          </a:lstStyle>
          <a:p>
            <a:pPr>
              <a:defRPr/>
            </a:pPr>
            <a:fld id="{5DF13EFB-228C-4D86-B3B9-B68B14C902E1}"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ea typeface="+mn-ea"/>
              </a:defRPr>
            </a:lvl1pPr>
          </a:lstStyle>
          <a:p>
            <a:pPr>
              <a:defRPr/>
            </a:pPr>
            <a:fld id="{43DA682E-77C8-4AC7-9CF8-DCA73581EC8F}" type="slidenum">
              <a:rPr lang="en-US"/>
              <a:pPr>
                <a:defRPr/>
              </a:pPr>
              <a:t>‹#›</a:t>
            </a:fld>
            <a:endParaRPr lang="en-US"/>
          </a:p>
        </p:txBody>
      </p:sp>
    </p:spTree>
    <p:extLst>
      <p:ext uri="{BB962C8B-B14F-4D97-AF65-F5344CB8AC3E}">
        <p14:creationId xmlns:p14="http://schemas.microsoft.com/office/powerpoint/2010/main" val="1996370111"/>
      </p:ext>
    </p:extLst>
  </p:cSld>
  <p:clrMapOvr>
    <a:masterClrMapping/>
  </p:clrMapOvr>
  <p:transition>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4" name="Picture 9" descr="E:\Yanuar\Dropbox\Kerjaan\ppt_template_bappenas_newLogo\logo_Bappenas2-01.png"/>
          <p:cNvPicPr>
            <a:picLocks noChangeAspect="1" noChangeArrowheads="1"/>
          </p:cNvPicPr>
          <p:nvPr userDrawn="1"/>
        </p:nvPicPr>
        <p:blipFill>
          <a:blip r:embed="rId2" cstate="print"/>
          <a:srcRect/>
          <a:stretch>
            <a:fillRect/>
          </a:stretch>
        </p:blipFill>
        <p:spPr bwMode="auto">
          <a:xfrm>
            <a:off x="285754" y="3"/>
            <a:ext cx="942975" cy="942975"/>
          </a:xfrm>
          <a:prstGeom prst="rect">
            <a:avLst/>
          </a:prstGeom>
          <a:noFill/>
          <a:ln w="9525">
            <a:noFill/>
            <a:miter lim="800000"/>
            <a:headEnd/>
            <a:tailEnd/>
          </a:ln>
        </p:spPr>
      </p:pic>
      <p:pic>
        <p:nvPicPr>
          <p:cNvPr id="5" name="Picture 2" descr="E:\Yanuar\Dropbox\Kerjaan\ppt_template_bappenas_newLogo\gradient-01.png"/>
          <p:cNvPicPr>
            <a:picLocks noChangeAspect="1" noChangeArrowheads="1"/>
          </p:cNvPicPr>
          <p:nvPr userDrawn="1"/>
        </p:nvPicPr>
        <p:blipFill>
          <a:blip r:embed="rId3" cstate="print"/>
          <a:srcRect/>
          <a:stretch>
            <a:fillRect/>
          </a:stretch>
        </p:blipFill>
        <p:spPr bwMode="auto">
          <a:xfrm>
            <a:off x="0" y="919166"/>
            <a:ext cx="9144000" cy="46037"/>
          </a:xfrm>
          <a:prstGeom prst="rect">
            <a:avLst/>
          </a:prstGeom>
          <a:noFill/>
          <a:ln w="9525">
            <a:noFill/>
            <a:miter lim="800000"/>
            <a:headEnd/>
            <a:tailEnd/>
          </a:ln>
        </p:spPr>
      </p:pic>
      <p:sp>
        <p:nvSpPr>
          <p:cNvPr id="2" name="Title 1"/>
          <p:cNvSpPr>
            <a:spLocks noGrp="1"/>
          </p:cNvSpPr>
          <p:nvPr>
            <p:ph type="title"/>
          </p:nvPr>
        </p:nvSpPr>
        <p:spPr>
          <a:xfrm>
            <a:off x="1828800" y="71414"/>
            <a:ext cx="6858000" cy="842946"/>
          </a:xfrm>
        </p:spPr>
        <p:txBody>
          <a:bodyPr/>
          <a:lstStyle/>
          <a:p>
            <a:r>
              <a:rPr lang="en-US" dirty="0" smtClean="0"/>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pPr>
              <a:defRPr/>
            </a:pPr>
            <a:fld id="{5EBEA4ED-42D1-4F4D-86DC-E395EEC65E33}" type="datetime1">
              <a:rPr lang="en-US" smtClean="0">
                <a:solidFill>
                  <a:prstClr val="black"/>
                </a:solidFill>
              </a:rPr>
              <a:t>3/10/2017</a:t>
            </a:fld>
            <a:endParaRPr lang="en-US">
              <a:solidFill>
                <a:prstClr val="black"/>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4"/>
          <p:cNvSpPr>
            <a:spLocks noGrp="1"/>
          </p:cNvSpPr>
          <p:nvPr>
            <p:ph type="sldNum" sz="quarter" idx="12"/>
          </p:nvPr>
        </p:nvSpPr>
        <p:spPr/>
        <p:txBody>
          <a:bodyPr/>
          <a:lstStyle>
            <a:lvl1pPr>
              <a:defRPr/>
            </a:lvl1pPr>
          </a:lstStyle>
          <a:p>
            <a:fld id="{7528C059-FD4D-44B5-9BE1-F3A48D5EEAC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04561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8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cstate="print"/>
          <a:srcRect/>
          <a:stretch>
            <a:fillRect/>
          </a:stretch>
        </p:blipFill>
        <p:spPr bwMode="auto">
          <a:xfrm>
            <a:off x="2428884" y="1000130"/>
            <a:ext cx="3929063" cy="1546225"/>
          </a:xfrm>
          <a:prstGeom prst="rect">
            <a:avLst/>
          </a:prstGeom>
          <a:noFill/>
          <a:ln w="9525">
            <a:noFill/>
            <a:miter lim="800000"/>
            <a:headEnd/>
            <a:tailEnd/>
          </a:ln>
        </p:spPr>
      </p:pic>
      <p:sp>
        <p:nvSpPr>
          <p:cNvPr id="5" name="Rectangle 4"/>
          <p:cNvSpPr>
            <a:spLocks noChangeArrowheads="1"/>
          </p:cNvSpPr>
          <p:nvPr userDrawn="1"/>
        </p:nvSpPr>
        <p:spPr bwMode="auto">
          <a:xfrm>
            <a:off x="142876"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fontAlgn="auto">
              <a:spcBef>
                <a:spcPts val="0"/>
              </a:spcBef>
              <a:spcAft>
                <a:spcPts val="0"/>
              </a:spcAft>
              <a:defRPr/>
            </a:pPr>
            <a:endParaRPr lang="en-US" smtClean="0">
              <a:solidFill>
                <a:srgbClr val="FFFFFF"/>
              </a:solidFill>
              <a:cs typeface="Arial" charset="0"/>
            </a:endParaRPr>
          </a:p>
        </p:txBody>
      </p:sp>
      <p:sp>
        <p:nvSpPr>
          <p:cNvPr id="6" name="Rectangle 5"/>
          <p:cNvSpPr>
            <a:spLocks noChangeArrowheads="1"/>
          </p:cNvSpPr>
          <p:nvPr userDrawn="1"/>
        </p:nvSpPr>
        <p:spPr bwMode="auto">
          <a:xfrm>
            <a:off x="13812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fontAlgn="auto">
              <a:spcBef>
                <a:spcPts val="0"/>
              </a:spcBef>
              <a:spcAft>
                <a:spcPts val="0"/>
              </a:spcAft>
              <a:defRPr/>
            </a:pPr>
            <a:endParaRPr lang="en-US" smtClean="0">
              <a:solidFill>
                <a:srgbClr val="FFFFFF"/>
              </a:solidFill>
              <a:cs typeface="Arial" charset="0"/>
            </a:endParaRPr>
          </a:p>
        </p:txBody>
      </p:sp>
      <p:sp>
        <p:nvSpPr>
          <p:cNvPr id="7" name="Rectangle 6"/>
          <p:cNvSpPr>
            <a:spLocks noChangeArrowheads="1"/>
          </p:cNvSpPr>
          <p:nvPr userDrawn="1"/>
        </p:nvSpPr>
        <p:spPr bwMode="auto">
          <a:xfrm>
            <a:off x="13812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fontAlgn="auto">
              <a:spcBef>
                <a:spcPts val="0"/>
              </a:spcBef>
              <a:spcAft>
                <a:spcPts val="0"/>
              </a:spcAft>
              <a:defRPr/>
            </a:pPr>
            <a:endParaRPr lang="en-US" smtClean="0">
              <a:solidFill>
                <a:srgbClr val="FFFFFF"/>
              </a:solidFill>
              <a:cs typeface="Arial" charset="0"/>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CE166E58-0D27-4EE9-94EA-BDE358B9FFA5}" type="datetime1">
              <a:rPr lang="en-US" smtClean="0">
                <a:solidFill>
                  <a:prstClr val="black"/>
                </a:solidFill>
              </a:rPr>
              <a:t>3/10/2017</a:t>
            </a:fld>
            <a:endParaRPr lang="en-US">
              <a:solidFill>
                <a:prstClr val="black"/>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10" name="Slide Number Placeholder 5"/>
          <p:cNvSpPr>
            <a:spLocks noGrp="1"/>
          </p:cNvSpPr>
          <p:nvPr>
            <p:ph type="sldNum" sz="quarter" idx="12"/>
          </p:nvPr>
        </p:nvSpPr>
        <p:spPr/>
        <p:txBody>
          <a:bodyPr/>
          <a:lstStyle>
            <a:lvl1pPr>
              <a:defRPr/>
            </a:lvl1pPr>
          </a:lstStyle>
          <a:p>
            <a:fld id="{7542EA64-1AB9-4227-98BF-C74D213BCD0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4533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id-ID">
              <a:solidFill>
                <a:srgbClr val="000000"/>
              </a:solidFill>
              <a:latin typeface="Calibri" pitchFamily="34" charset="0"/>
              <a:ea typeface="ＭＳ Ｐゴシック" pitchFamily="34" charset="-128"/>
              <a:cs typeface="Arial" charset="0"/>
            </a:endParaRPr>
          </a:p>
        </p:txBody>
      </p:sp>
      <p:pic>
        <p:nvPicPr>
          <p:cNvPr id="4" name="Picture 7" descr="logo_Bappenas-01.png"/>
          <p:cNvPicPr>
            <a:picLocks noChangeAspect="1"/>
          </p:cNvPicPr>
          <p:nvPr userDrawn="1"/>
        </p:nvPicPr>
        <p:blipFill>
          <a:blip r:embed="rId2"/>
          <a:srcRect/>
          <a:stretch>
            <a:fillRect/>
          </a:stretch>
        </p:blipFill>
        <p:spPr bwMode="auto">
          <a:xfrm>
            <a:off x="2428884" y="1000130"/>
            <a:ext cx="3929063" cy="1546225"/>
          </a:xfrm>
          <a:prstGeom prst="rect">
            <a:avLst/>
          </a:prstGeom>
          <a:noFill/>
          <a:ln w="9525">
            <a:noFill/>
            <a:miter lim="800000"/>
            <a:headEnd/>
            <a:tailEnd/>
          </a:ln>
        </p:spPr>
      </p:pic>
      <p:sp>
        <p:nvSpPr>
          <p:cNvPr id="5" name="Rectangle 4"/>
          <p:cNvSpPr/>
          <p:nvPr userDrawn="1"/>
        </p:nvSpPr>
        <p:spPr>
          <a:xfrm>
            <a:off x="142876" y="3038476"/>
            <a:ext cx="395288" cy="39528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userDrawn="1"/>
        </p:nvSpPr>
        <p:spPr>
          <a:xfrm>
            <a:off x="138124" y="3479800"/>
            <a:ext cx="395287" cy="395288"/>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userDrawn="1"/>
        </p:nvSpPr>
        <p:spPr>
          <a:xfrm>
            <a:off x="138124" y="3929064"/>
            <a:ext cx="395287" cy="3952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E7D6C65A-DA2E-47DF-B47C-211EE204EED4}" type="datetime1">
              <a:rPr lang="en-US" smtClean="0">
                <a:solidFill>
                  <a:prstClr val="black"/>
                </a:solidFill>
              </a:rPr>
              <a:t>3/10/2017</a:t>
            </a:fld>
            <a:endParaRPr lang="en-US">
              <a:solidFill>
                <a:prstClr val="black"/>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10" name="Slide Number Placeholder 5"/>
          <p:cNvSpPr>
            <a:spLocks noGrp="1"/>
          </p:cNvSpPr>
          <p:nvPr>
            <p:ph type="sldNum" sz="quarter" idx="12"/>
          </p:nvPr>
        </p:nvSpPr>
        <p:spPr/>
        <p:txBody>
          <a:bodyPr/>
          <a:lstStyle>
            <a:lvl1pPr>
              <a:defRPr/>
            </a:lvl1pPr>
          </a:lstStyle>
          <a:p>
            <a:pPr>
              <a:defRPr/>
            </a:pPr>
            <a:fld id="{9A3BD8EA-6F7F-4403-BEED-008126334D2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91437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0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srcRect/>
          <a:stretch>
            <a:fillRect/>
          </a:stretch>
        </p:blipFill>
        <p:spPr bwMode="auto">
          <a:xfrm>
            <a:off x="2428884" y="1000130"/>
            <a:ext cx="3929063" cy="1546225"/>
          </a:xfrm>
          <a:prstGeom prst="rect">
            <a:avLst/>
          </a:prstGeom>
          <a:noFill/>
          <a:ln w="9525">
            <a:noFill/>
            <a:miter lim="800000"/>
            <a:headEnd/>
            <a:tailEnd/>
          </a:ln>
        </p:spPr>
      </p:pic>
      <p:sp>
        <p:nvSpPr>
          <p:cNvPr id="5" name="Rectangle 4"/>
          <p:cNvSpPr>
            <a:spLocks noChangeArrowheads="1"/>
          </p:cNvSpPr>
          <p:nvPr userDrawn="1"/>
        </p:nvSpPr>
        <p:spPr bwMode="auto">
          <a:xfrm>
            <a:off x="142876"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6" name="Rectangle 5"/>
          <p:cNvSpPr>
            <a:spLocks noChangeArrowheads="1"/>
          </p:cNvSpPr>
          <p:nvPr userDrawn="1"/>
        </p:nvSpPr>
        <p:spPr bwMode="auto">
          <a:xfrm>
            <a:off x="13812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7" name="Rectangle 6"/>
          <p:cNvSpPr>
            <a:spLocks noChangeArrowheads="1"/>
          </p:cNvSpPr>
          <p:nvPr userDrawn="1"/>
        </p:nvSpPr>
        <p:spPr bwMode="auto">
          <a:xfrm>
            <a:off x="13812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D8A85A6E-A931-4A87-AC3A-B2F0480E4423}" type="datetime1">
              <a:rPr lang="en-US" smtClean="0">
                <a:solidFill>
                  <a:prstClr val="black"/>
                </a:solidFill>
              </a:rPr>
              <a:t>3/10/2017</a:t>
            </a:fld>
            <a:endParaRPr lang="en-US">
              <a:solidFill>
                <a:prstClr val="black"/>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10" name="Slide Number Placeholder 5"/>
          <p:cNvSpPr>
            <a:spLocks noGrp="1"/>
          </p:cNvSpPr>
          <p:nvPr>
            <p:ph type="sldNum" sz="quarter" idx="12"/>
          </p:nvPr>
        </p:nvSpPr>
        <p:spPr/>
        <p:txBody>
          <a:bodyPr/>
          <a:lstStyle>
            <a:lvl1pPr>
              <a:defRPr/>
            </a:lvl1pPr>
          </a:lstStyle>
          <a:p>
            <a:fld id="{42B7D67B-F80E-48A3-A740-9A53CCD7AB9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2207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1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srcRect/>
          <a:stretch>
            <a:fillRect/>
          </a:stretch>
        </p:blipFill>
        <p:spPr bwMode="auto">
          <a:xfrm>
            <a:off x="2428884" y="1000130"/>
            <a:ext cx="3929063" cy="1546225"/>
          </a:xfrm>
          <a:prstGeom prst="rect">
            <a:avLst/>
          </a:prstGeom>
          <a:noFill/>
          <a:ln w="9525">
            <a:noFill/>
            <a:miter lim="800000"/>
            <a:headEnd/>
            <a:tailEnd/>
          </a:ln>
        </p:spPr>
      </p:pic>
      <p:sp>
        <p:nvSpPr>
          <p:cNvPr id="5" name="Rectangle 4"/>
          <p:cNvSpPr>
            <a:spLocks noChangeArrowheads="1"/>
          </p:cNvSpPr>
          <p:nvPr userDrawn="1"/>
        </p:nvSpPr>
        <p:spPr bwMode="auto">
          <a:xfrm>
            <a:off x="142876"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6" name="Rectangle 5"/>
          <p:cNvSpPr>
            <a:spLocks noChangeArrowheads="1"/>
          </p:cNvSpPr>
          <p:nvPr userDrawn="1"/>
        </p:nvSpPr>
        <p:spPr bwMode="auto">
          <a:xfrm>
            <a:off x="13812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7" name="Rectangle 6"/>
          <p:cNvSpPr>
            <a:spLocks noChangeArrowheads="1"/>
          </p:cNvSpPr>
          <p:nvPr userDrawn="1"/>
        </p:nvSpPr>
        <p:spPr bwMode="auto">
          <a:xfrm>
            <a:off x="13812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37CC418A-26B4-45D8-8EE1-C5FD19082818}" type="datetime1">
              <a:rPr lang="en-US" smtClean="0">
                <a:solidFill>
                  <a:prstClr val="black"/>
                </a:solidFill>
              </a:rPr>
              <a:t>3/10/2017</a:t>
            </a:fld>
            <a:endParaRPr lang="en-US">
              <a:solidFill>
                <a:prstClr val="black"/>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10" name="Slide Number Placeholder 5"/>
          <p:cNvSpPr>
            <a:spLocks noGrp="1"/>
          </p:cNvSpPr>
          <p:nvPr>
            <p:ph type="sldNum" sz="quarter" idx="12"/>
          </p:nvPr>
        </p:nvSpPr>
        <p:spPr/>
        <p:txBody>
          <a:bodyPr/>
          <a:lstStyle>
            <a:lvl1pPr>
              <a:defRPr/>
            </a:lvl1pPr>
          </a:lstStyle>
          <a:p>
            <a:fld id="{42B7D67B-F80E-48A3-A740-9A53CCD7AB9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43944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2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srcRect/>
          <a:stretch>
            <a:fillRect/>
          </a:stretch>
        </p:blipFill>
        <p:spPr bwMode="auto">
          <a:xfrm>
            <a:off x="2428884" y="1000130"/>
            <a:ext cx="3929063" cy="1546225"/>
          </a:xfrm>
          <a:prstGeom prst="rect">
            <a:avLst/>
          </a:prstGeom>
          <a:noFill/>
          <a:ln w="9525">
            <a:noFill/>
            <a:miter lim="800000"/>
            <a:headEnd/>
            <a:tailEnd/>
          </a:ln>
        </p:spPr>
      </p:pic>
      <p:sp>
        <p:nvSpPr>
          <p:cNvPr id="5" name="Rectangle 4"/>
          <p:cNvSpPr>
            <a:spLocks noChangeArrowheads="1"/>
          </p:cNvSpPr>
          <p:nvPr userDrawn="1"/>
        </p:nvSpPr>
        <p:spPr bwMode="auto">
          <a:xfrm>
            <a:off x="142876"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6" name="Rectangle 5"/>
          <p:cNvSpPr>
            <a:spLocks noChangeArrowheads="1"/>
          </p:cNvSpPr>
          <p:nvPr userDrawn="1"/>
        </p:nvSpPr>
        <p:spPr bwMode="auto">
          <a:xfrm>
            <a:off x="13812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7" name="Rectangle 6"/>
          <p:cNvSpPr>
            <a:spLocks noChangeArrowheads="1"/>
          </p:cNvSpPr>
          <p:nvPr userDrawn="1"/>
        </p:nvSpPr>
        <p:spPr bwMode="auto">
          <a:xfrm>
            <a:off x="13812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1EDBE7C9-A192-4578-B605-8DA85306B440}" type="datetime1">
              <a:rPr lang="en-US" smtClean="0">
                <a:solidFill>
                  <a:prstClr val="black"/>
                </a:solidFill>
              </a:rPr>
              <a:t>3/10/2017</a:t>
            </a:fld>
            <a:endParaRPr lang="en-US">
              <a:solidFill>
                <a:prstClr val="black"/>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10" name="Slide Number Placeholder 5"/>
          <p:cNvSpPr>
            <a:spLocks noGrp="1"/>
          </p:cNvSpPr>
          <p:nvPr>
            <p:ph type="sldNum" sz="quarter" idx="12"/>
          </p:nvPr>
        </p:nvSpPr>
        <p:spPr/>
        <p:txBody>
          <a:bodyPr/>
          <a:lstStyle>
            <a:lvl1pPr>
              <a:defRPr/>
            </a:lvl1pPr>
          </a:lstStyle>
          <a:p>
            <a:fld id="{42B7D67B-F80E-48A3-A740-9A53CCD7AB9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0162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3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srcRect/>
          <a:stretch>
            <a:fillRect/>
          </a:stretch>
        </p:blipFill>
        <p:spPr bwMode="auto">
          <a:xfrm>
            <a:off x="2428884" y="1000130"/>
            <a:ext cx="3929063" cy="1546225"/>
          </a:xfrm>
          <a:prstGeom prst="rect">
            <a:avLst/>
          </a:prstGeom>
          <a:noFill/>
          <a:ln w="9525">
            <a:noFill/>
            <a:miter lim="800000"/>
            <a:headEnd/>
            <a:tailEnd/>
          </a:ln>
        </p:spPr>
      </p:pic>
      <p:sp>
        <p:nvSpPr>
          <p:cNvPr id="5" name="Rectangle 4"/>
          <p:cNvSpPr>
            <a:spLocks noChangeArrowheads="1"/>
          </p:cNvSpPr>
          <p:nvPr userDrawn="1"/>
        </p:nvSpPr>
        <p:spPr bwMode="auto">
          <a:xfrm>
            <a:off x="142876"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6" name="Rectangle 5"/>
          <p:cNvSpPr>
            <a:spLocks noChangeArrowheads="1"/>
          </p:cNvSpPr>
          <p:nvPr userDrawn="1"/>
        </p:nvSpPr>
        <p:spPr bwMode="auto">
          <a:xfrm>
            <a:off x="13812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7" name="Rectangle 6"/>
          <p:cNvSpPr>
            <a:spLocks noChangeArrowheads="1"/>
          </p:cNvSpPr>
          <p:nvPr userDrawn="1"/>
        </p:nvSpPr>
        <p:spPr bwMode="auto">
          <a:xfrm>
            <a:off x="13812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FDB0AB91-6574-47D9-9BAF-C6E5FF2172FB}" type="datetime1">
              <a:rPr lang="en-US" smtClean="0">
                <a:solidFill>
                  <a:prstClr val="black"/>
                </a:solidFill>
              </a:rPr>
              <a:t>3/10/2017</a:t>
            </a:fld>
            <a:endParaRPr lang="en-US">
              <a:solidFill>
                <a:prstClr val="black"/>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10" name="Slide Number Placeholder 5"/>
          <p:cNvSpPr>
            <a:spLocks noGrp="1"/>
          </p:cNvSpPr>
          <p:nvPr>
            <p:ph type="sldNum" sz="quarter" idx="12"/>
          </p:nvPr>
        </p:nvSpPr>
        <p:spPr/>
        <p:txBody>
          <a:bodyPr/>
          <a:lstStyle>
            <a:lvl1pPr>
              <a:defRPr/>
            </a:lvl1pPr>
          </a:lstStyle>
          <a:p>
            <a:fld id="{42B7D67B-F80E-48A3-A740-9A53CCD7AB9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3671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4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srcRect/>
          <a:stretch>
            <a:fillRect/>
          </a:stretch>
        </p:blipFill>
        <p:spPr bwMode="auto">
          <a:xfrm>
            <a:off x="2428884" y="1000130"/>
            <a:ext cx="3929063" cy="1546225"/>
          </a:xfrm>
          <a:prstGeom prst="rect">
            <a:avLst/>
          </a:prstGeom>
          <a:noFill/>
          <a:ln w="9525">
            <a:noFill/>
            <a:miter lim="800000"/>
            <a:headEnd/>
            <a:tailEnd/>
          </a:ln>
        </p:spPr>
      </p:pic>
      <p:sp>
        <p:nvSpPr>
          <p:cNvPr id="5" name="Rectangle 4"/>
          <p:cNvSpPr>
            <a:spLocks noChangeArrowheads="1"/>
          </p:cNvSpPr>
          <p:nvPr userDrawn="1"/>
        </p:nvSpPr>
        <p:spPr bwMode="auto">
          <a:xfrm>
            <a:off x="142876"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6" name="Rectangle 5"/>
          <p:cNvSpPr>
            <a:spLocks noChangeArrowheads="1"/>
          </p:cNvSpPr>
          <p:nvPr userDrawn="1"/>
        </p:nvSpPr>
        <p:spPr bwMode="auto">
          <a:xfrm>
            <a:off x="13812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7" name="Rectangle 6"/>
          <p:cNvSpPr>
            <a:spLocks noChangeArrowheads="1"/>
          </p:cNvSpPr>
          <p:nvPr userDrawn="1"/>
        </p:nvSpPr>
        <p:spPr bwMode="auto">
          <a:xfrm>
            <a:off x="13812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B546A0DC-8343-48A1-846C-15A400729250}" type="datetime1">
              <a:rPr lang="en-US" smtClean="0">
                <a:solidFill>
                  <a:prstClr val="black"/>
                </a:solidFill>
              </a:rPr>
              <a:t>3/10/2017</a:t>
            </a:fld>
            <a:endParaRPr lang="en-US">
              <a:solidFill>
                <a:prstClr val="black"/>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10" name="Slide Number Placeholder 5"/>
          <p:cNvSpPr>
            <a:spLocks noGrp="1"/>
          </p:cNvSpPr>
          <p:nvPr>
            <p:ph type="sldNum" sz="quarter" idx="12"/>
          </p:nvPr>
        </p:nvSpPr>
        <p:spPr/>
        <p:txBody>
          <a:bodyPr/>
          <a:lstStyle>
            <a:lvl1pPr>
              <a:defRPr/>
            </a:lvl1pPr>
          </a:lstStyle>
          <a:p>
            <a:fld id="{42B7D67B-F80E-48A3-A740-9A53CCD7AB9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024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n-ea"/>
              </a:defRPr>
            </a:lvl1pPr>
          </a:lstStyle>
          <a:p>
            <a:pPr>
              <a:defRPr/>
            </a:pPr>
            <a:fld id="{33BD6CA9-1BCA-4A99-9913-1737614B3776}" type="datetime1">
              <a:rPr lang="en-US" smtClean="0"/>
              <a:t>3/10/2017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ea typeface="+mn-ea"/>
              </a:defRPr>
            </a:lvl1pPr>
          </a:lstStyle>
          <a:p>
            <a:pPr>
              <a:defRPr/>
            </a:pPr>
            <a:fld id="{B2A02048-3784-4CCA-B104-CFAA803BAE0A}" type="slidenum">
              <a:rPr lang="en-US" smtClean="0"/>
              <a:pPr>
                <a:defRPr/>
              </a:pPr>
              <a:t>‹#›</a:t>
            </a:fld>
            <a:endParaRPr lang="en-US"/>
          </a:p>
        </p:txBody>
      </p:sp>
    </p:spTree>
    <p:extLst>
      <p:ext uri="{BB962C8B-B14F-4D97-AF65-F5344CB8AC3E}">
        <p14:creationId xmlns:p14="http://schemas.microsoft.com/office/powerpoint/2010/main" val="3335064457"/>
      </p:ext>
    </p:extLst>
  </p:cSld>
  <p:clrMapOvr>
    <a:masterClrMapping/>
  </p:clrMapOvr>
  <p:transition>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8884" y="1000130"/>
            <a:ext cx="3929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142876"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6" name="Rectangle 5"/>
          <p:cNvSpPr>
            <a:spLocks noChangeArrowheads="1"/>
          </p:cNvSpPr>
          <p:nvPr userDrawn="1"/>
        </p:nvSpPr>
        <p:spPr bwMode="auto">
          <a:xfrm>
            <a:off x="13812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7" name="Rectangle 6"/>
          <p:cNvSpPr>
            <a:spLocks noChangeArrowheads="1"/>
          </p:cNvSpPr>
          <p:nvPr userDrawn="1"/>
        </p:nvSpPr>
        <p:spPr bwMode="auto">
          <a:xfrm>
            <a:off x="13812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ea typeface="+mn-ea"/>
              </a:defRPr>
            </a:lvl1pPr>
          </a:lstStyle>
          <a:p>
            <a:pPr>
              <a:defRPr/>
            </a:pPr>
            <a:fld id="{8B33948C-75BD-40B6-B6ED-6ABE30D93DD1}"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ea typeface="+mn-ea"/>
              </a:defRPr>
            </a:lvl1pPr>
          </a:lstStyle>
          <a:p>
            <a:pPr>
              <a:defRPr/>
            </a:pPr>
            <a:fld id="{FB6E572E-46D3-40D7-97FF-2EB653C535C9}" type="slidenum">
              <a:rPr lang="en-US"/>
              <a:pPr>
                <a:defRPr/>
              </a:pPr>
              <a:t>‹#›</a:t>
            </a:fld>
            <a:endParaRPr lang="en-US"/>
          </a:p>
        </p:txBody>
      </p:sp>
    </p:spTree>
    <p:extLst>
      <p:ext uri="{BB962C8B-B14F-4D97-AF65-F5344CB8AC3E}">
        <p14:creationId xmlns:p14="http://schemas.microsoft.com/office/powerpoint/2010/main" val="2587540674"/>
      </p:ext>
    </p:extLst>
  </p:cSld>
  <p:clrMapOvr>
    <a:masterClrMapping/>
  </p:clrMapOvr>
  <p:transition>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54" y="1"/>
            <a:ext cx="9147354" cy="789680"/>
          </a:xfrm>
          <a:prstGeom prst="rect">
            <a:avLst/>
          </a:prstGeom>
        </p:spPr>
      </p:pic>
      <p:sp>
        <p:nvSpPr>
          <p:cNvPr id="4" name="Date Placeholder 3"/>
          <p:cNvSpPr>
            <a:spLocks noGrp="1"/>
          </p:cNvSpPr>
          <p:nvPr>
            <p:ph type="dt" sz="half" idx="10"/>
          </p:nvPr>
        </p:nvSpPr>
        <p:spPr>
          <a:xfrm>
            <a:off x="628653" y="6554505"/>
            <a:ext cx="2057400" cy="365125"/>
          </a:xfrm>
          <a:prstGeom prst="rect">
            <a:avLst/>
          </a:prstGeom>
        </p:spPr>
        <p:txBody>
          <a:bodyPr lIns="92837" tIns="46419" rIns="92837" bIns="46419"/>
          <a:lstStyle/>
          <a:p>
            <a:fld id="{458C3453-65A6-411F-9710-A20F78B298E5}" type="datetime1">
              <a:rPr lang="en-US" smtClean="0"/>
              <a:t>3/10/2017</a:t>
            </a:fld>
            <a:endParaRPr lang="id-ID"/>
          </a:p>
        </p:txBody>
      </p:sp>
      <p:sp>
        <p:nvSpPr>
          <p:cNvPr id="5" name="Footer Placeholder 4"/>
          <p:cNvSpPr>
            <a:spLocks noGrp="1"/>
          </p:cNvSpPr>
          <p:nvPr>
            <p:ph type="ftr" sz="quarter" idx="11"/>
          </p:nvPr>
        </p:nvSpPr>
        <p:spPr>
          <a:xfrm>
            <a:off x="5619533" y="4951"/>
            <a:ext cx="3086100" cy="365125"/>
          </a:xfrm>
          <a:prstGeom prst="rect">
            <a:avLst/>
          </a:prstGeom>
        </p:spPr>
        <p:txBody>
          <a:bodyPr lIns="92837" tIns="46419" rIns="92837" bIns="46419"/>
          <a:lstStyle>
            <a:lvl1pPr algn="r">
              <a:defRPr sz="1100" b="1" i="1">
                <a:solidFill>
                  <a:srgbClr val="0070C0"/>
                </a:solidFill>
              </a:defRPr>
            </a:lvl1pPr>
          </a:lstStyle>
          <a:p>
            <a:endParaRPr lang="id-ID"/>
          </a:p>
        </p:txBody>
      </p:sp>
      <p:pic>
        <p:nvPicPr>
          <p:cNvPr id="8" name="Picture 7"/>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11082" y="31035"/>
            <a:ext cx="375615" cy="518891"/>
          </a:xfrm>
          <a:prstGeom prst="rect">
            <a:avLst/>
          </a:prstGeom>
          <a:effectLst>
            <a:glow rad="63500">
              <a:schemeClr val="bg1">
                <a:alpha val="40000"/>
              </a:schemeClr>
            </a:glo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4717" y="-1208"/>
            <a:ext cx="591642" cy="780163"/>
          </a:xfrm>
          <a:prstGeom prst="rect">
            <a:avLst/>
          </a:prstGeom>
        </p:spPr>
      </p:pic>
      <p:sp>
        <p:nvSpPr>
          <p:cNvPr id="12" name="Rounded Rectangle 11"/>
          <p:cNvSpPr/>
          <p:nvPr/>
        </p:nvSpPr>
        <p:spPr>
          <a:xfrm>
            <a:off x="8705627" y="6554502"/>
            <a:ext cx="419729" cy="287266"/>
          </a:xfrm>
          <a:prstGeom prst="roundRect">
            <a:avLst/>
          </a:prstGeom>
          <a:solidFill>
            <a:schemeClr val="accent6">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2837" tIns="46419" rIns="92837" bIns="46419"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6" name="Slide Number Placeholder 5"/>
          <p:cNvSpPr>
            <a:spLocks noGrp="1"/>
          </p:cNvSpPr>
          <p:nvPr>
            <p:ph type="sldNum" sz="quarter" idx="12"/>
          </p:nvPr>
        </p:nvSpPr>
        <p:spPr>
          <a:xfrm>
            <a:off x="8359241" y="6511129"/>
            <a:ext cx="766118" cy="330641"/>
          </a:xfrm>
        </p:spPr>
        <p:txBody>
          <a:bodyPr/>
          <a:lstStyle>
            <a:lvl1pPr algn="r">
              <a:defRPr b="1">
                <a:solidFill>
                  <a:schemeClr val="tx1"/>
                </a:solidFill>
                <a:latin typeface="Calibri" panose="020F0502020204030204" pitchFamily="34" charset="0"/>
                <a:ea typeface="Tahoma" panose="020B0604030504040204" pitchFamily="34" charset="0"/>
                <a:cs typeface="Tahoma" panose="020B0604030504040204" pitchFamily="34" charset="0"/>
              </a:defRPr>
            </a:lvl1pPr>
          </a:lstStyle>
          <a:p>
            <a:fld id="{D55389AA-5B49-436A-905E-965AE4B35156}" type="slidenum">
              <a:rPr lang="id-ID" smtClean="0">
                <a:solidFill>
                  <a:prstClr val="black"/>
                </a:solidFill>
              </a:rPr>
              <a:pPr/>
              <a:t>‹#›</a:t>
            </a:fld>
            <a:endParaRPr lang="id-ID">
              <a:solidFill>
                <a:prstClr val="black"/>
              </a:solidFill>
            </a:endParaRPr>
          </a:p>
        </p:txBody>
      </p:sp>
      <p:sp>
        <p:nvSpPr>
          <p:cNvPr id="13" name="TextBox 12"/>
          <p:cNvSpPr txBox="1"/>
          <p:nvPr/>
        </p:nvSpPr>
        <p:spPr>
          <a:xfrm>
            <a:off x="32284" y="526519"/>
            <a:ext cx="516359" cy="452817"/>
          </a:xfrm>
          <a:prstGeom prst="rect">
            <a:avLst/>
          </a:prstGeom>
          <a:noFill/>
        </p:spPr>
        <p:txBody>
          <a:bodyPr wrap="square" lIns="92837" tIns="46419" rIns="92837" bIns="46419" rtlCol="0">
            <a:spAutoFit/>
          </a:bodyPr>
          <a:lstStyle/>
          <a:p>
            <a:pPr algn="ctr">
              <a:lnSpc>
                <a:spcPts val="711"/>
              </a:lnSpc>
            </a:pPr>
            <a:r>
              <a:rPr lang="en-US" sz="700" b="1" dirty="0">
                <a:solidFill>
                  <a:srgbClr val="8064A2">
                    <a:lumMod val="50000"/>
                  </a:srgbClr>
                </a:solidFill>
                <a:effectLst>
                  <a:glow rad="63500">
                    <a:prstClr val="white">
                      <a:alpha val="40000"/>
                    </a:prstClr>
                  </a:glow>
                </a:effectLst>
                <a:latin typeface="Calibri" panose="020F0502020204030204" pitchFamily="34" charset="0"/>
                <a:cs typeface="Arial" panose="020B0604020202020204" pitchFamily="34" charset="0"/>
              </a:rPr>
              <a:t>REPUBLIK INDONESIA</a:t>
            </a:r>
          </a:p>
        </p:txBody>
      </p:sp>
    </p:spTree>
    <p:extLst>
      <p:ext uri="{BB962C8B-B14F-4D97-AF65-F5344CB8AC3E}">
        <p14:creationId xmlns:p14="http://schemas.microsoft.com/office/powerpoint/2010/main" val="1593833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8884" y="1000130"/>
            <a:ext cx="3929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142876"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6" name="Rectangle 5"/>
          <p:cNvSpPr>
            <a:spLocks noChangeArrowheads="1"/>
          </p:cNvSpPr>
          <p:nvPr userDrawn="1"/>
        </p:nvSpPr>
        <p:spPr bwMode="auto">
          <a:xfrm>
            <a:off x="13812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7" name="Rectangle 6"/>
          <p:cNvSpPr>
            <a:spLocks noChangeArrowheads="1"/>
          </p:cNvSpPr>
          <p:nvPr userDrawn="1"/>
        </p:nvSpPr>
        <p:spPr bwMode="auto">
          <a:xfrm>
            <a:off x="13812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ea typeface="+mn-ea"/>
              </a:defRPr>
            </a:lvl1pPr>
          </a:lstStyle>
          <a:p>
            <a:pPr>
              <a:defRPr/>
            </a:pPr>
            <a:fld id="{222E95A8-A148-43B3-A462-722907FF1731}"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ea typeface="+mn-ea"/>
              </a:defRPr>
            </a:lvl1pPr>
          </a:lstStyle>
          <a:p>
            <a:pPr>
              <a:defRPr/>
            </a:pPr>
            <a:fld id="{FB6E572E-46D3-40D7-97FF-2EB653C535C9}" type="slidenum">
              <a:rPr lang="en-US"/>
              <a:pPr>
                <a:defRPr/>
              </a:pPr>
              <a:t>‹#›</a:t>
            </a:fld>
            <a:endParaRPr lang="en-US"/>
          </a:p>
        </p:txBody>
      </p:sp>
    </p:spTree>
    <p:extLst>
      <p:ext uri="{BB962C8B-B14F-4D97-AF65-F5344CB8AC3E}">
        <p14:creationId xmlns:p14="http://schemas.microsoft.com/office/powerpoint/2010/main" val="4036331962"/>
      </p:ext>
    </p:extLst>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6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2928938"/>
            <a:ext cx="9144000" cy="1571625"/>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rgbClr val="000000"/>
              </a:solidFill>
              <a:latin typeface="Calibri" charset="0"/>
              <a:ea typeface="ＭＳ Ｐゴシック" charset="0"/>
              <a:cs typeface="ＭＳ Ｐゴシック" charset="0"/>
            </a:endParaRPr>
          </a:p>
        </p:txBody>
      </p:sp>
      <p:pic>
        <p:nvPicPr>
          <p:cNvPr id="4" name="Picture 7" descr="logo_Bappenas-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8884" y="1000130"/>
            <a:ext cx="3929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142876" y="3038476"/>
            <a:ext cx="395288" cy="395288"/>
          </a:xfrm>
          <a:prstGeom prst="rect">
            <a:avLst/>
          </a:prstGeom>
          <a:gradFill rotWithShape="1">
            <a:gsLst>
              <a:gs pos="0">
                <a:srgbClr val="FF8F26"/>
              </a:gs>
              <a:gs pos="20000">
                <a:srgbClr val="FF8F2A"/>
              </a:gs>
              <a:gs pos="100000">
                <a:srgbClr val="CB6C1D"/>
              </a:gs>
            </a:gsLst>
            <a:lin ang="5400000"/>
          </a:gradFill>
          <a:ln w="9525">
            <a:solidFill>
              <a:srgbClr val="F69240"/>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6" name="Rectangle 5"/>
          <p:cNvSpPr>
            <a:spLocks noChangeArrowheads="1"/>
          </p:cNvSpPr>
          <p:nvPr userDrawn="1"/>
        </p:nvSpPr>
        <p:spPr bwMode="auto">
          <a:xfrm>
            <a:off x="138124" y="3479800"/>
            <a:ext cx="395287" cy="395288"/>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7" name="Rectangle 6"/>
          <p:cNvSpPr>
            <a:spLocks noChangeArrowheads="1"/>
          </p:cNvSpPr>
          <p:nvPr userDrawn="1"/>
        </p:nvSpPr>
        <p:spPr bwMode="auto">
          <a:xfrm>
            <a:off x="138124" y="3929064"/>
            <a:ext cx="395287" cy="395287"/>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en-US" smtClean="0">
              <a:solidFill>
                <a:srgbClr val="FFFFFF"/>
              </a:solidFill>
              <a:cs typeface="Arial" charset="0"/>
            </a:endParaRPr>
          </a:p>
        </p:txBody>
      </p:sp>
      <p:sp>
        <p:nvSpPr>
          <p:cNvPr id="2" name="Title 1"/>
          <p:cNvSpPr>
            <a:spLocks noGrp="1"/>
          </p:cNvSpPr>
          <p:nvPr>
            <p:ph type="title"/>
          </p:nvPr>
        </p:nvSpPr>
        <p:spPr>
          <a:xfrm>
            <a:off x="1785918" y="3000376"/>
            <a:ext cx="7143800" cy="1362075"/>
          </a:xfrm>
        </p:spPr>
        <p:txBody>
          <a:bodyPr anchor="t"/>
          <a:lstStyle>
            <a:lvl1pPr algn="l">
              <a:defRPr sz="4000" b="1" cap="all"/>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ea typeface="+mn-ea"/>
              </a:defRPr>
            </a:lvl1pPr>
          </a:lstStyle>
          <a:p>
            <a:pPr>
              <a:defRPr/>
            </a:pPr>
            <a:fld id="{08B38272-2108-4A9E-93E6-6F02ED020754}" type="datetime1">
              <a:rPr lang="en-US" smtClean="0"/>
              <a:t>3/10/2017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ea typeface="+mn-ea"/>
              </a:defRPr>
            </a:lvl1pPr>
          </a:lstStyle>
          <a:p>
            <a:pPr>
              <a:defRPr/>
            </a:pPr>
            <a:fld id="{FB6E572E-46D3-40D7-97FF-2EB653C535C9}" type="slidenum">
              <a:rPr lang="en-US"/>
              <a:pPr>
                <a:defRPr/>
              </a:pPr>
              <a:t>‹#›</a:t>
            </a:fld>
            <a:endParaRPr lang="en-US"/>
          </a:p>
        </p:txBody>
      </p:sp>
    </p:spTree>
    <p:extLst>
      <p:ext uri="{BB962C8B-B14F-4D97-AF65-F5344CB8AC3E}">
        <p14:creationId xmlns:p14="http://schemas.microsoft.com/office/powerpoint/2010/main" val="1294619161"/>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ea typeface="+mn-ea"/>
              </a:defRPr>
            </a:lvl1pPr>
          </a:lstStyle>
          <a:p>
            <a:pPr>
              <a:defRPr/>
            </a:pPr>
            <a:fld id="{994EE696-C3F3-421F-8167-C647236017C0}" type="datetime1">
              <a:rPr lang="en-US" smtClean="0"/>
              <a:t>3/10/2017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mn-ea"/>
              </a:defRPr>
            </a:lvl1pPr>
          </a:lstStyle>
          <a:p>
            <a:pPr>
              <a:defRPr/>
            </a:pPr>
            <a:fld id="{04FDC0D3-9440-4F0E-A6EA-0A68F2A38D8A}" type="slidenum">
              <a:rPr lang="en-US" smtClean="0"/>
              <a:pPr>
                <a:defRPr/>
              </a:pPr>
              <a:t>‹#›</a:t>
            </a:fld>
            <a:endParaRPr lang="en-US"/>
          </a:p>
        </p:txBody>
      </p:sp>
    </p:spTree>
    <p:extLst>
      <p:ext uri="{BB962C8B-B14F-4D97-AF65-F5344CB8AC3E}">
        <p14:creationId xmlns:p14="http://schemas.microsoft.com/office/powerpoint/2010/main" val="3166246937"/>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ea typeface="+mn-ea"/>
              </a:defRPr>
            </a:lvl1pPr>
          </a:lstStyle>
          <a:p>
            <a:pPr>
              <a:defRPr/>
            </a:pPr>
            <a:fld id="{06FE373E-8B99-494A-A03D-B0E3E6E6AF63}" type="datetime1">
              <a:rPr lang="en-US" smtClean="0"/>
              <a:t>3/10/2017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ea typeface="+mn-ea"/>
              </a:defRPr>
            </a:lvl1pPr>
          </a:lstStyle>
          <a:p>
            <a:pPr>
              <a:defRPr/>
            </a:pPr>
            <a:fld id="{3AF611BB-7FC4-46DE-88CC-52CC7BAF4FA9}" type="slidenum">
              <a:rPr lang="en-US" smtClean="0"/>
              <a:pPr>
                <a:defRPr/>
              </a:pPr>
              <a:t>‹#›</a:t>
            </a:fld>
            <a:endParaRPr lang="en-US"/>
          </a:p>
        </p:txBody>
      </p:sp>
    </p:spTree>
    <p:extLst>
      <p:ext uri="{BB962C8B-B14F-4D97-AF65-F5344CB8AC3E}">
        <p14:creationId xmlns:p14="http://schemas.microsoft.com/office/powerpoint/2010/main" val="2916175037"/>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2.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image" Target="../media/image1.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theme" Target="../theme/theme3.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0000"/>
                </a:solidFill>
                <a:latin typeface="Cambria" pitchFamily="18" charset="0"/>
                <a:ea typeface="MS PGothic" pitchFamily="34" charset="-128"/>
                <a:cs typeface="+mn-cs"/>
              </a:defRPr>
            </a:lvl1pPr>
          </a:lstStyle>
          <a:p>
            <a:pPr>
              <a:defRPr/>
            </a:pPr>
            <a:fld id="{4F39F27D-5644-4DD1-B8AF-A6475E694963}" type="datetime1">
              <a:rPr lang="en-US" smtClean="0"/>
              <a:t>3/10/2017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solidFill>
                <a:latin typeface="Cambria" pitchFamily="18"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978651" y="646112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b="1">
                <a:solidFill>
                  <a:srgbClr val="000000"/>
                </a:solidFill>
                <a:latin typeface="Cambria" pitchFamily="18" charset="0"/>
                <a:ea typeface="MS PGothic" pitchFamily="34" charset="-128"/>
                <a:cs typeface="+mn-cs"/>
              </a:defRPr>
            </a:lvl1pPr>
          </a:lstStyle>
          <a:p>
            <a:pPr>
              <a:defRPr/>
            </a:pPr>
            <a:fld id="{AEC8F05E-3D37-4429-A363-9C825B29156E}" type="slidenum">
              <a:rPr lang="en-US" smtClean="0"/>
              <a:pPr>
                <a:defRPr/>
              </a:pPr>
              <a:t>‹#›</a:t>
            </a:fld>
            <a:endParaRPr lang="en-US"/>
          </a:p>
        </p:txBody>
      </p:sp>
    </p:spTree>
    <p:extLst>
      <p:ext uri="{BB962C8B-B14F-4D97-AF65-F5344CB8AC3E}">
        <p14:creationId xmlns:p14="http://schemas.microsoft.com/office/powerpoint/2010/main" val="419700258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11" r:id="rId22"/>
    <p:sldLayoutId id="2147483820" r:id="rId23"/>
    <p:sldLayoutId id="2147483821" r:id="rId24"/>
    <p:sldLayoutId id="2147483823" r:id="rId25"/>
    <p:sldLayoutId id="2147483824" r:id="rId26"/>
    <p:sldLayoutId id="2147483762" r:id="rId27"/>
    <p:sldLayoutId id="2147483784" r:id="rId28"/>
    <p:sldLayoutId id="2147483785" r:id="rId29"/>
    <p:sldLayoutId id="2147483786" r:id="rId30"/>
    <p:sldLayoutId id="2147483788" r:id="rId31"/>
    <p:sldLayoutId id="2147483789" r:id="rId32"/>
  </p:sldLayoutIdLst>
  <p:transition>
    <p:wipe dir="d"/>
  </p:transition>
  <p:hf hdr="0" ftr="0" dt="0"/>
  <p:txStyles>
    <p:titleStyle>
      <a:lvl1pPr algn="ctr" rtl="0" eaLnBrk="1" fontAlgn="base" hangingPunct="1">
        <a:spcBef>
          <a:spcPct val="0"/>
        </a:spcBef>
        <a:spcAft>
          <a:spcPct val="0"/>
        </a:spcAft>
        <a:defRPr sz="4400" b="1" kern="1200">
          <a:solidFill>
            <a:schemeClr val="tx1"/>
          </a:solidFill>
          <a:latin typeface="Cambria" pitchFamily="18" charset="0"/>
          <a:ea typeface="MS PGothic" pitchFamily="34" charset="-128"/>
          <a:cs typeface="MS PGothic" charset="0"/>
        </a:defRPr>
      </a:lvl1pPr>
      <a:lvl2pPr algn="ctr" rtl="0" eaLnBrk="1" fontAlgn="base" hangingPunct="1">
        <a:spcBef>
          <a:spcPct val="0"/>
        </a:spcBef>
        <a:spcAft>
          <a:spcPct val="0"/>
        </a:spcAft>
        <a:defRPr sz="4400" b="1">
          <a:solidFill>
            <a:schemeClr val="tx1"/>
          </a:solidFill>
          <a:latin typeface="Cambria" pitchFamily="18" charset="0"/>
          <a:ea typeface="MS PGothic" pitchFamily="34" charset="-128"/>
          <a:cs typeface="MS PGothic" charset="0"/>
        </a:defRPr>
      </a:lvl2pPr>
      <a:lvl3pPr algn="ctr" rtl="0" eaLnBrk="1" fontAlgn="base" hangingPunct="1">
        <a:spcBef>
          <a:spcPct val="0"/>
        </a:spcBef>
        <a:spcAft>
          <a:spcPct val="0"/>
        </a:spcAft>
        <a:defRPr sz="4400" b="1">
          <a:solidFill>
            <a:schemeClr val="tx1"/>
          </a:solidFill>
          <a:latin typeface="Cambria" pitchFamily="18" charset="0"/>
          <a:ea typeface="MS PGothic" pitchFamily="34" charset="-128"/>
          <a:cs typeface="MS PGothic" charset="0"/>
        </a:defRPr>
      </a:lvl3pPr>
      <a:lvl4pPr algn="ctr" rtl="0" eaLnBrk="1" fontAlgn="base" hangingPunct="1">
        <a:spcBef>
          <a:spcPct val="0"/>
        </a:spcBef>
        <a:spcAft>
          <a:spcPct val="0"/>
        </a:spcAft>
        <a:defRPr sz="4400" b="1">
          <a:solidFill>
            <a:schemeClr val="tx1"/>
          </a:solidFill>
          <a:latin typeface="Cambria" pitchFamily="18" charset="0"/>
          <a:ea typeface="MS PGothic" pitchFamily="34" charset="-128"/>
          <a:cs typeface="MS PGothic" charset="0"/>
        </a:defRPr>
      </a:lvl4pPr>
      <a:lvl5pPr algn="ctr" rtl="0" eaLnBrk="1" fontAlgn="base" hangingPunct="1">
        <a:spcBef>
          <a:spcPct val="0"/>
        </a:spcBef>
        <a:spcAft>
          <a:spcPct val="0"/>
        </a:spcAft>
        <a:defRPr sz="4400" b="1">
          <a:solidFill>
            <a:schemeClr val="tx1"/>
          </a:solidFill>
          <a:latin typeface="Cambria" pitchFamily="18" charset="0"/>
          <a:ea typeface="MS PGothic" pitchFamily="34" charset="-128"/>
          <a:cs typeface="MS PGothic" charset="0"/>
        </a:defRPr>
      </a:lvl5pPr>
      <a:lvl6pPr marL="457200" algn="ctr" rtl="0" eaLnBrk="1" fontAlgn="base" hangingPunct="1">
        <a:spcBef>
          <a:spcPct val="0"/>
        </a:spcBef>
        <a:spcAft>
          <a:spcPct val="0"/>
        </a:spcAft>
        <a:defRPr sz="4400" b="1">
          <a:solidFill>
            <a:schemeClr val="tx1"/>
          </a:solidFill>
          <a:latin typeface="Cambria" pitchFamily="18" charset="0"/>
        </a:defRPr>
      </a:lvl6pPr>
      <a:lvl7pPr marL="914400" algn="ctr" rtl="0" eaLnBrk="1" fontAlgn="base" hangingPunct="1">
        <a:spcBef>
          <a:spcPct val="0"/>
        </a:spcBef>
        <a:spcAft>
          <a:spcPct val="0"/>
        </a:spcAft>
        <a:defRPr sz="4400" b="1">
          <a:solidFill>
            <a:schemeClr val="tx1"/>
          </a:solidFill>
          <a:latin typeface="Cambria" pitchFamily="18" charset="0"/>
        </a:defRPr>
      </a:lvl7pPr>
      <a:lvl8pPr marL="1371600" algn="ctr" rtl="0" eaLnBrk="1" fontAlgn="base" hangingPunct="1">
        <a:spcBef>
          <a:spcPct val="0"/>
        </a:spcBef>
        <a:spcAft>
          <a:spcPct val="0"/>
        </a:spcAft>
        <a:defRPr sz="4400" b="1">
          <a:solidFill>
            <a:schemeClr val="tx1"/>
          </a:solidFill>
          <a:latin typeface="Cambria" pitchFamily="18" charset="0"/>
        </a:defRPr>
      </a:lvl8pPr>
      <a:lvl9pPr marL="1828800" algn="ctr" rtl="0" eaLnBrk="1" fontAlgn="base" hangingPunct="1">
        <a:spcBef>
          <a:spcPct val="0"/>
        </a:spcBef>
        <a:spcAft>
          <a:spcPct val="0"/>
        </a:spcAft>
        <a:defRPr sz="4400" b="1">
          <a:solidFill>
            <a:schemeClr val="tx1"/>
          </a:solidFill>
          <a:latin typeface="Cambria"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Cambria" pitchFamily="18" charset="0"/>
          <a:ea typeface="MS PGothic" pitchFamily="34" charset="-128"/>
          <a:cs typeface="MS PGothic"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Cambria" pitchFamily="18" charset="0"/>
          <a:ea typeface="MS PGothic" pitchFamily="34" charset="-128"/>
          <a:cs typeface="MS PGothic"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Cambria" pitchFamily="18" charset="0"/>
          <a:ea typeface="MS PGothic" pitchFamily="34" charset="-128"/>
          <a:cs typeface="MS PGothic"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Cambria" pitchFamily="18" charset="0"/>
          <a:ea typeface="MS PGothic" pitchFamily="34" charset="-128"/>
          <a:cs typeface="MS PGothic"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Cambria" pitchFamily="18" charset="0"/>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53FF1-DD1C-45D9-B65B-CDDDD7EB56F4}" type="datetime1">
              <a:rPr lang="en-US" smtClean="0"/>
              <a:t>3/10/2017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FBF41-65B0-7144-B5AE-D2F3D757026C}" type="slidenum">
              <a:rPr lang="en-US" smtClean="0"/>
              <a:pPr/>
              <a:t>‹#›</a:t>
            </a:fld>
            <a:endParaRPr lang="en-US"/>
          </a:p>
        </p:txBody>
      </p:sp>
    </p:spTree>
    <p:extLst>
      <p:ext uri="{BB962C8B-B14F-4D97-AF65-F5344CB8AC3E}">
        <p14:creationId xmlns:p14="http://schemas.microsoft.com/office/powerpoint/2010/main" val="122618162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Lst>
  <p:hf hdr="0" ftr="0" dt="0"/>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228600"/>
            <a:ext cx="685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19800" y="6340504"/>
            <a:ext cx="2667000" cy="365125"/>
          </a:xfrm>
          <a:prstGeom prst="rect">
            <a:avLst/>
          </a:prstGeom>
        </p:spPr>
        <p:txBody>
          <a:bodyPr vert="horz" lIns="91440" tIns="45720" rIns="91440" bIns="45720" rtlCol="0" anchor="ctr"/>
          <a:lstStyle>
            <a:lvl1pPr algn="r" fontAlgn="auto">
              <a:spcBef>
                <a:spcPts val="0"/>
              </a:spcBef>
              <a:spcAft>
                <a:spcPts val="0"/>
              </a:spcAft>
              <a:defRPr sz="1200">
                <a:solidFill>
                  <a:sysClr val="windowText" lastClr="000000"/>
                </a:solidFill>
                <a:latin typeface="+mn-lt"/>
                <a:cs typeface="+mn-cs"/>
              </a:defRPr>
            </a:lvl1pPr>
          </a:lstStyle>
          <a:p>
            <a:pPr>
              <a:defRPr/>
            </a:pPr>
            <a:fld id="{ED777DE5-1E60-476B-8635-4C7BA10A0191}" type="datetime1">
              <a:rPr lang="en-US" smtClean="0"/>
              <a:t>3/10/2017</a:t>
            </a:fld>
            <a:endParaRPr lang="en-US"/>
          </a:p>
        </p:txBody>
      </p:sp>
      <p:sp>
        <p:nvSpPr>
          <p:cNvPr id="5" name="Footer Placeholder 4"/>
          <p:cNvSpPr>
            <a:spLocks noGrp="1"/>
          </p:cNvSpPr>
          <p:nvPr>
            <p:ph type="ftr" sz="quarter" idx="3"/>
          </p:nvPr>
        </p:nvSpPr>
        <p:spPr>
          <a:xfrm>
            <a:off x="457200" y="6324629"/>
            <a:ext cx="3048000" cy="365125"/>
          </a:xfrm>
          <a:prstGeom prst="rect">
            <a:avLst/>
          </a:prstGeom>
        </p:spPr>
        <p:txBody>
          <a:bodyPr vert="horz" lIns="91440" tIns="45720" rIns="91440" bIns="45720" rtlCol="0" anchor="ctr"/>
          <a:lstStyle>
            <a:lvl1pPr algn="ctr" fontAlgn="auto">
              <a:spcBef>
                <a:spcPts val="0"/>
              </a:spcBef>
              <a:spcAft>
                <a:spcPts val="0"/>
              </a:spcAft>
              <a:defRPr sz="1200">
                <a:solidFill>
                  <a:sysClr val="windowText" lastClr="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495800" y="6248429"/>
            <a:ext cx="533400" cy="511175"/>
          </a:xfrm>
          <a:prstGeom prst="ellipse">
            <a:avLst/>
          </a:prstGeom>
          <a:noFill/>
          <a:ln>
            <a:noFill/>
          </a:ln>
        </p:spPr>
        <p:style>
          <a:lnRef idx="2">
            <a:schemeClr val="accent1"/>
          </a:lnRef>
          <a:fillRef idx="1">
            <a:schemeClr val="lt1"/>
          </a:fillRef>
          <a:effectRef idx="0">
            <a:schemeClr val="accent1"/>
          </a:effectRef>
          <a:fontRef idx="none"/>
        </p:style>
        <p:txBody>
          <a:bodyPr vert="horz" lIns="91440" tIns="45720" rIns="91440" bIns="45720" rtlCol="0" anchor="ctr"/>
          <a:lstStyle>
            <a:lvl1pPr algn="r" fontAlgn="auto">
              <a:spcBef>
                <a:spcPts val="0"/>
              </a:spcBef>
              <a:spcAft>
                <a:spcPts val="0"/>
              </a:spcAft>
              <a:defRPr sz="1200">
                <a:solidFill>
                  <a:sysClr val="windowText" lastClr="000000"/>
                </a:solidFill>
                <a:latin typeface="+mn-lt"/>
                <a:cs typeface="+mn-cs"/>
              </a:defRPr>
            </a:lvl1pPr>
          </a:lstStyle>
          <a:p>
            <a:pPr>
              <a:defRPr/>
            </a:pPr>
            <a:fld id="{C44ABB2A-2F7C-4731-BD64-93BBD857A72A}" type="slidenum">
              <a:rPr lang="en-US"/>
              <a:pPr>
                <a:defRPr/>
              </a:pPr>
              <a:t>‹#›</a:t>
            </a:fld>
            <a:endParaRPr lang="en-US" dirty="0"/>
          </a:p>
        </p:txBody>
      </p:sp>
      <p:pic>
        <p:nvPicPr>
          <p:cNvPr id="1031" name="Picture 2" descr="E:\Yanuar\Dropbox\Kerjaan\ppt_template_bappenas_newLogo\gradient-01.png"/>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0" y="1371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 descr="E:\Yanuar\Dropbox\Kerjaan\ppt_template_bappenas_newLogo\logo_Bappenas2-01.png"/>
          <p:cNvPicPr>
            <a:picLocks noChangeAspect="1" noChangeArrowheads="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228600" y="-76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614866"/>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 id="2147483894" r:id="rId19"/>
    <p:sldLayoutId id="2147483895" r:id="rId20"/>
    <p:sldLayoutId id="2147483896" r:id="rId21"/>
    <p:sldLayoutId id="2147483897" r:id="rId22"/>
    <p:sldLayoutId id="2147483898" r:id="rId23"/>
    <p:sldLayoutId id="2147483899" r:id="rId24"/>
    <p:sldLayoutId id="2147483900" r:id="rId25"/>
    <p:sldLayoutId id="2147483901" r:id="rId26"/>
    <p:sldLayoutId id="2147483902" r:id="rId27"/>
  </p:sldLayoutIdLst>
  <p:timing>
    <p:tnLst>
      <p:par>
        <p:cTn id="1" dur="indefinite" restart="never" nodeType="tmRoot"/>
      </p:par>
    </p:tnLst>
  </p:timing>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mbria" pitchFamily="18" charset="0"/>
        </a:defRPr>
      </a:lvl2pPr>
      <a:lvl3pPr algn="ctr" rtl="0" eaLnBrk="0" fontAlgn="base" hangingPunct="0">
        <a:spcBef>
          <a:spcPct val="0"/>
        </a:spcBef>
        <a:spcAft>
          <a:spcPct val="0"/>
        </a:spcAft>
        <a:defRPr sz="4000">
          <a:solidFill>
            <a:schemeClr val="tx1"/>
          </a:solidFill>
          <a:latin typeface="Cambria" pitchFamily="18" charset="0"/>
        </a:defRPr>
      </a:lvl3pPr>
      <a:lvl4pPr algn="ctr" rtl="0" eaLnBrk="0" fontAlgn="base" hangingPunct="0">
        <a:spcBef>
          <a:spcPct val="0"/>
        </a:spcBef>
        <a:spcAft>
          <a:spcPct val="0"/>
        </a:spcAft>
        <a:defRPr sz="4000">
          <a:solidFill>
            <a:schemeClr val="tx1"/>
          </a:solidFill>
          <a:latin typeface="Cambria" pitchFamily="18" charset="0"/>
        </a:defRPr>
      </a:lvl4pPr>
      <a:lvl5pPr algn="ctr" rtl="0" eaLnBrk="0" fontAlgn="base" hangingPunct="0">
        <a:spcBef>
          <a:spcPct val="0"/>
        </a:spcBef>
        <a:spcAft>
          <a:spcPct val="0"/>
        </a:spcAft>
        <a:defRPr sz="4000">
          <a:solidFill>
            <a:schemeClr val="tx1"/>
          </a:solidFill>
          <a:latin typeface="Cambria" pitchFamily="18" charset="0"/>
        </a:defRPr>
      </a:lvl5pPr>
      <a:lvl6pPr marL="457200" algn="ctr" rtl="0" fontAlgn="base">
        <a:spcBef>
          <a:spcPct val="0"/>
        </a:spcBef>
        <a:spcAft>
          <a:spcPct val="0"/>
        </a:spcAft>
        <a:defRPr sz="4000">
          <a:solidFill>
            <a:schemeClr val="tx1"/>
          </a:solidFill>
          <a:latin typeface="Cambria" pitchFamily="18" charset="0"/>
        </a:defRPr>
      </a:lvl6pPr>
      <a:lvl7pPr marL="914400" algn="ctr" rtl="0" fontAlgn="base">
        <a:spcBef>
          <a:spcPct val="0"/>
        </a:spcBef>
        <a:spcAft>
          <a:spcPct val="0"/>
        </a:spcAft>
        <a:defRPr sz="4000">
          <a:solidFill>
            <a:schemeClr val="tx1"/>
          </a:solidFill>
          <a:latin typeface="Cambria" pitchFamily="18" charset="0"/>
        </a:defRPr>
      </a:lvl7pPr>
      <a:lvl8pPr marL="1371600" algn="ctr" rtl="0" fontAlgn="base">
        <a:spcBef>
          <a:spcPct val="0"/>
        </a:spcBef>
        <a:spcAft>
          <a:spcPct val="0"/>
        </a:spcAft>
        <a:defRPr sz="4000">
          <a:solidFill>
            <a:schemeClr val="tx1"/>
          </a:solidFill>
          <a:latin typeface="Cambria" pitchFamily="18" charset="0"/>
        </a:defRPr>
      </a:lvl8pPr>
      <a:lvl9pPr marL="1828800" algn="ctr" rtl="0" fontAlgn="base">
        <a:spcBef>
          <a:spcPct val="0"/>
        </a:spcBef>
        <a:spcAft>
          <a:spcPct val="0"/>
        </a:spcAft>
        <a:defRPr sz="4000">
          <a:solidFill>
            <a:schemeClr val="tx1"/>
          </a:solidFill>
          <a:latin typeface="Cambri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diagramColors" Target="../diagrams/colors2.xml"/><Relationship Id="rId11" Type="http://schemas.openxmlformats.org/officeDocument/2006/relationships/image" Target="../media/image21.jpeg"/><Relationship Id="rId5" Type="http://schemas.openxmlformats.org/officeDocument/2006/relationships/diagramQuickStyle" Target="../diagrams/quickStyle2.xml"/><Relationship Id="rId10" Type="http://schemas.openxmlformats.org/officeDocument/2006/relationships/image" Target="../media/image20.png"/><Relationship Id="rId4" Type="http://schemas.openxmlformats.org/officeDocument/2006/relationships/diagramLayout" Target="../diagrams/layout2.xml"/><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520535" y="2057399"/>
            <a:ext cx="8007350" cy="1815882"/>
          </a:xfrm>
          <a:prstGeom prst="rect">
            <a:avLst/>
          </a:prstGeom>
          <a:noFill/>
          <a:ln w="9525">
            <a:noFill/>
            <a:miter lim="800000"/>
            <a:headEnd/>
            <a:tailEnd/>
          </a:ln>
          <a:effectLst/>
        </p:spPr>
        <p:txBody>
          <a:bodyPr anchor="ctr">
            <a:spAutoFit/>
          </a:bodyPr>
          <a:lstStyle/>
          <a:p>
            <a:pPr algn="ctr" fontAlgn="auto">
              <a:spcAft>
                <a:spcPts val="0"/>
              </a:spcAft>
              <a:defRPr/>
            </a:pPr>
            <a:r>
              <a:rPr lang="en-US" sz="2800" b="1" dirty="0">
                <a:solidFill>
                  <a:schemeClr val="tx2">
                    <a:lumMod val="75000"/>
                  </a:schemeClr>
                </a:solidFill>
                <a:latin typeface="Cambria" panose="02040503050406030204" pitchFamily="18" charset="0"/>
              </a:rPr>
              <a:t>Review Theme: </a:t>
            </a:r>
            <a:br>
              <a:rPr lang="en-US" sz="2800" b="1" dirty="0">
                <a:solidFill>
                  <a:schemeClr val="tx2">
                    <a:lumMod val="75000"/>
                  </a:schemeClr>
                </a:solidFill>
                <a:latin typeface="Cambria" panose="02040503050406030204" pitchFamily="18" charset="0"/>
              </a:rPr>
            </a:br>
            <a:r>
              <a:rPr lang="en-US" sz="2800" b="1" dirty="0">
                <a:solidFill>
                  <a:schemeClr val="tx2">
                    <a:lumMod val="75000"/>
                  </a:schemeClr>
                </a:solidFill>
                <a:latin typeface="Cambria" panose="02040503050406030204" pitchFamily="18" charset="0"/>
              </a:rPr>
              <a:t>Achievements  and Challenges In The Implementation Of The MDGs </a:t>
            </a:r>
            <a:r>
              <a:rPr lang="en-US" sz="2800" b="1" dirty="0" smtClean="0">
                <a:solidFill>
                  <a:schemeClr val="tx2">
                    <a:lumMod val="75000"/>
                  </a:schemeClr>
                </a:solidFill>
                <a:latin typeface="Cambria" panose="02040503050406030204" pitchFamily="18" charset="0"/>
              </a:rPr>
              <a:t>for Women and </a:t>
            </a:r>
            <a:r>
              <a:rPr lang="en-US" sz="2800" b="1" dirty="0">
                <a:solidFill>
                  <a:schemeClr val="tx2">
                    <a:lumMod val="75000"/>
                  </a:schemeClr>
                </a:solidFill>
                <a:latin typeface="Cambria" panose="02040503050406030204" pitchFamily="18" charset="0"/>
              </a:rPr>
              <a:t>Girls in Indonesia</a:t>
            </a:r>
          </a:p>
        </p:txBody>
      </p:sp>
      <p:sp>
        <p:nvSpPr>
          <p:cNvPr id="2" name="TextBox 1"/>
          <p:cNvSpPr txBox="1"/>
          <p:nvPr/>
        </p:nvSpPr>
        <p:spPr>
          <a:xfrm>
            <a:off x="3185285" y="4281734"/>
            <a:ext cx="2677849" cy="461665"/>
          </a:xfrm>
          <a:prstGeom prst="rect">
            <a:avLst/>
          </a:prstGeom>
          <a:noFill/>
        </p:spPr>
        <p:txBody>
          <a:bodyPr wrap="none" rtlCol="0">
            <a:spAutoFit/>
          </a:bodyPr>
          <a:lstStyle/>
          <a:p>
            <a:r>
              <a:rPr lang="en-AU" sz="2400" b="1" dirty="0" err="1">
                <a:latin typeface="Cambria" panose="02040503050406030204" pitchFamily="18" charset="0"/>
              </a:rPr>
              <a:t>Subandi</a:t>
            </a:r>
            <a:r>
              <a:rPr lang="en-AU" sz="2400" b="1" dirty="0">
                <a:latin typeface="Cambria" panose="02040503050406030204" pitchFamily="18" charset="0"/>
              </a:rPr>
              <a:t> </a:t>
            </a:r>
            <a:r>
              <a:rPr lang="en-AU" sz="2400" b="1" dirty="0" err="1">
                <a:latin typeface="Cambria" panose="02040503050406030204" pitchFamily="18" charset="0"/>
              </a:rPr>
              <a:t>Sardjoko</a:t>
            </a:r>
            <a:endParaRPr lang="en-GB" sz="2400" b="1" dirty="0">
              <a:latin typeface="Cambria" panose="02040503050406030204" pitchFamily="18" charset="0"/>
            </a:endParaRPr>
          </a:p>
        </p:txBody>
      </p:sp>
      <p:sp>
        <p:nvSpPr>
          <p:cNvPr id="5" name="TextBox 4"/>
          <p:cNvSpPr txBox="1"/>
          <p:nvPr/>
        </p:nvSpPr>
        <p:spPr>
          <a:xfrm>
            <a:off x="905255" y="5028741"/>
            <a:ext cx="7492181" cy="1354217"/>
          </a:xfrm>
          <a:prstGeom prst="rect">
            <a:avLst/>
          </a:prstGeom>
          <a:noFill/>
        </p:spPr>
        <p:txBody>
          <a:bodyPr wrap="square" rtlCol="0">
            <a:spAutoFit/>
          </a:bodyPr>
          <a:lstStyle/>
          <a:p>
            <a:pPr algn="ctr"/>
            <a:r>
              <a:rPr lang="id-ID" b="1" dirty="0">
                <a:solidFill>
                  <a:schemeClr val="accent5">
                    <a:lumMod val="75000"/>
                  </a:schemeClr>
                </a:solidFill>
                <a:latin typeface="Cambria" pitchFamily="18" charset="0"/>
              </a:rPr>
              <a:t>Deputy </a:t>
            </a:r>
            <a:r>
              <a:rPr lang="id-ID" b="1" dirty="0" smtClean="0">
                <a:solidFill>
                  <a:schemeClr val="accent5">
                    <a:lumMod val="75000"/>
                  </a:schemeClr>
                </a:solidFill>
                <a:latin typeface="Cambria" pitchFamily="18" charset="0"/>
              </a:rPr>
              <a:t>Minister for </a:t>
            </a:r>
            <a:r>
              <a:rPr lang="id-ID" b="1" dirty="0">
                <a:solidFill>
                  <a:schemeClr val="accent5">
                    <a:lumMod val="75000"/>
                  </a:schemeClr>
                </a:solidFill>
                <a:latin typeface="Cambria" pitchFamily="18" charset="0"/>
              </a:rPr>
              <a:t>Human, Society and </a:t>
            </a:r>
            <a:r>
              <a:rPr lang="id-ID" b="1" dirty="0" smtClean="0">
                <a:solidFill>
                  <a:schemeClr val="accent5">
                    <a:lumMod val="75000"/>
                  </a:schemeClr>
                </a:solidFill>
                <a:latin typeface="Cambria" pitchFamily="18" charset="0"/>
              </a:rPr>
              <a:t>Cultural </a:t>
            </a:r>
            <a:r>
              <a:rPr lang="id-ID" b="1" dirty="0">
                <a:solidFill>
                  <a:schemeClr val="accent5">
                    <a:lumMod val="75000"/>
                  </a:schemeClr>
                </a:solidFill>
                <a:latin typeface="Cambria" pitchFamily="18" charset="0"/>
              </a:rPr>
              <a:t>Development</a:t>
            </a:r>
            <a:endParaRPr lang="en-US" b="1" dirty="0">
              <a:solidFill>
                <a:schemeClr val="accent5">
                  <a:lumMod val="75000"/>
                </a:schemeClr>
              </a:solidFill>
              <a:latin typeface="Cambria" pitchFamily="18" charset="0"/>
            </a:endParaRPr>
          </a:p>
          <a:p>
            <a:pPr algn="ctr"/>
            <a:r>
              <a:rPr lang="id-ID" b="1" dirty="0" smtClean="0">
                <a:solidFill>
                  <a:schemeClr val="accent5">
                    <a:lumMod val="75000"/>
                  </a:schemeClr>
                </a:solidFill>
                <a:latin typeface="Cambria" pitchFamily="18" charset="0"/>
              </a:rPr>
              <a:t>Ministry of </a:t>
            </a:r>
            <a:r>
              <a:rPr lang="en-US" b="1" dirty="0" smtClean="0">
                <a:solidFill>
                  <a:schemeClr val="accent5">
                    <a:lumMod val="75000"/>
                  </a:schemeClr>
                </a:solidFill>
                <a:latin typeface="Cambria" pitchFamily="18" charset="0"/>
              </a:rPr>
              <a:t>National </a:t>
            </a:r>
            <a:r>
              <a:rPr lang="en-US" b="1" dirty="0">
                <a:solidFill>
                  <a:schemeClr val="accent5">
                    <a:lumMod val="75000"/>
                  </a:schemeClr>
                </a:solidFill>
                <a:latin typeface="Cambria" pitchFamily="18" charset="0"/>
              </a:rPr>
              <a:t>Development </a:t>
            </a:r>
            <a:r>
              <a:rPr lang="en-US" b="1" dirty="0" smtClean="0">
                <a:solidFill>
                  <a:schemeClr val="accent5">
                    <a:lumMod val="75000"/>
                  </a:schemeClr>
                </a:solidFill>
                <a:latin typeface="Cambria" pitchFamily="18" charset="0"/>
              </a:rPr>
              <a:t>Planning</a:t>
            </a:r>
            <a:r>
              <a:rPr lang="id-ID" b="1" dirty="0" smtClean="0">
                <a:solidFill>
                  <a:schemeClr val="accent5">
                    <a:lumMod val="75000"/>
                  </a:schemeClr>
                </a:solidFill>
                <a:latin typeface="Cambria" pitchFamily="18" charset="0"/>
              </a:rPr>
              <a:t>/BAPPENAS</a:t>
            </a:r>
            <a:endParaRPr lang="en-US" b="1" dirty="0">
              <a:solidFill>
                <a:schemeClr val="accent5">
                  <a:lumMod val="75000"/>
                </a:schemeClr>
              </a:solidFill>
              <a:latin typeface="Cambria" pitchFamily="18" charset="0"/>
            </a:endParaRPr>
          </a:p>
          <a:p>
            <a:pPr algn="ctr"/>
            <a:r>
              <a:rPr lang="en-US" b="1" dirty="0">
                <a:solidFill>
                  <a:schemeClr val="accent5">
                    <a:lumMod val="75000"/>
                  </a:schemeClr>
                </a:solidFill>
                <a:latin typeface="Cambria" pitchFamily="18" charset="0"/>
              </a:rPr>
              <a:t> </a:t>
            </a:r>
            <a:endParaRPr lang="en-US" b="1" dirty="0">
              <a:effectLst>
                <a:glow rad="101600">
                  <a:schemeClr val="bg1">
                    <a:alpha val="60000"/>
                  </a:schemeClr>
                </a:glow>
              </a:effectLst>
              <a:latin typeface="Cambria" pitchFamily="18" charset="0"/>
              <a:ea typeface="Open Sans" panose="020B0606030504020204" pitchFamily="34" charset="0"/>
              <a:cs typeface="Open Sans" panose="020B0606030504020204" pitchFamily="34" charset="0"/>
            </a:endParaRPr>
          </a:p>
          <a:p>
            <a:pPr algn="ctr"/>
            <a:r>
              <a:rPr lang="en-US" sz="1400" b="1" dirty="0" smtClean="0">
                <a:latin typeface="Cambria" pitchFamily="18" charset="0"/>
              </a:rPr>
              <a:t>Presented </a:t>
            </a:r>
            <a:r>
              <a:rPr lang="en-US" sz="1400" b="1" dirty="0">
                <a:latin typeface="Cambria" pitchFamily="18" charset="0"/>
              </a:rPr>
              <a:t>at the 61st </a:t>
            </a:r>
            <a:r>
              <a:rPr lang="en-US" sz="1400" b="1" dirty="0" smtClean="0">
                <a:latin typeface="Cambria" pitchFamily="18" charset="0"/>
              </a:rPr>
              <a:t>Session </a:t>
            </a:r>
            <a:r>
              <a:rPr lang="en-US" sz="1400" b="1" dirty="0">
                <a:latin typeface="Cambria" pitchFamily="18" charset="0"/>
              </a:rPr>
              <a:t>of </a:t>
            </a:r>
            <a:r>
              <a:rPr lang="en-US" sz="1400" b="1" dirty="0" smtClean="0">
                <a:latin typeface="Cambria" pitchFamily="18" charset="0"/>
              </a:rPr>
              <a:t>CSW, dated 15 - </a:t>
            </a:r>
            <a:r>
              <a:rPr lang="en-US" sz="1400" b="1" dirty="0">
                <a:latin typeface="Cambria" pitchFamily="18" charset="0"/>
              </a:rPr>
              <a:t>16 March 2017, </a:t>
            </a:r>
          </a:p>
          <a:p>
            <a:pPr algn="ctr"/>
            <a:r>
              <a:rPr lang="en-US" sz="1400" b="1" dirty="0">
                <a:latin typeface="Cambria" pitchFamily="18" charset="0"/>
              </a:rPr>
              <a:t>United Nations Headquarters</a:t>
            </a:r>
            <a:endParaRPr lang="en-GB" sz="1400" dirty="0">
              <a:latin typeface="Cambria"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34380082"/>
              </p:ext>
            </p:extLst>
          </p:nvPr>
        </p:nvGraphicFramePr>
        <p:xfrm>
          <a:off x="457201" y="1465312"/>
          <a:ext cx="8534399" cy="549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a:xfrm>
            <a:off x="8610600" y="6329765"/>
            <a:ext cx="533400" cy="511175"/>
          </a:xfrm>
        </p:spPr>
        <p:txBody>
          <a:bodyPr/>
          <a:lstStyle/>
          <a:p>
            <a:fld id="{1AE44E08-932A-403B-B6DD-BD79DC738876}" type="slidenum">
              <a:rPr lang="en-AU" smtClean="0">
                <a:solidFill>
                  <a:prstClr val="black"/>
                </a:solidFill>
              </a:rPr>
              <a:pPr/>
              <a:t>10</a:t>
            </a:fld>
            <a:endParaRPr lang="en-AU">
              <a:solidFill>
                <a:prstClr val="black"/>
              </a:solidFill>
            </a:endParaRPr>
          </a:p>
        </p:txBody>
      </p:sp>
      <p:sp>
        <p:nvSpPr>
          <p:cNvPr id="7" name="TextBox 6"/>
          <p:cNvSpPr txBox="1"/>
          <p:nvPr/>
        </p:nvSpPr>
        <p:spPr>
          <a:xfrm>
            <a:off x="850398" y="6352401"/>
            <a:ext cx="3393429" cy="276999"/>
          </a:xfrm>
          <a:prstGeom prst="rect">
            <a:avLst/>
          </a:prstGeom>
          <a:noFill/>
        </p:spPr>
        <p:txBody>
          <a:bodyPr wrap="none" rtlCol="0">
            <a:spAutoFit/>
          </a:bodyPr>
          <a:lstStyle/>
          <a:p>
            <a:r>
              <a:rPr lang="en-US" sz="1200" b="1" dirty="0">
                <a:solidFill>
                  <a:prstClr val="black"/>
                </a:solidFill>
                <a:latin typeface="Arial" charset="0"/>
                <a:cs typeface="Arial" charset="0"/>
              </a:rPr>
              <a:t>1998:</a:t>
            </a:r>
            <a:r>
              <a:rPr lang="en-US" sz="1200" dirty="0">
                <a:solidFill>
                  <a:prstClr val="black"/>
                </a:solidFill>
                <a:latin typeface="Arial" charset="0"/>
                <a:cs typeface="Arial" charset="0"/>
              </a:rPr>
              <a:t> </a:t>
            </a:r>
            <a:r>
              <a:rPr lang="id-ID" sz="1200" dirty="0" smtClean="0">
                <a:solidFill>
                  <a:prstClr val="black"/>
                </a:solidFill>
                <a:latin typeface="Arial" charset="0"/>
                <a:cs typeface="Arial" charset="0"/>
              </a:rPr>
              <a:t>Gender Analysisi Pathway (</a:t>
            </a:r>
            <a:r>
              <a:rPr lang="en-US" sz="1200" dirty="0" smtClean="0">
                <a:solidFill>
                  <a:prstClr val="black"/>
                </a:solidFill>
                <a:latin typeface="Arial" charset="0"/>
                <a:cs typeface="Arial" charset="0"/>
              </a:rPr>
              <a:t>GAP</a:t>
            </a:r>
            <a:r>
              <a:rPr lang="id-ID" sz="1200" dirty="0" smtClean="0">
                <a:solidFill>
                  <a:prstClr val="black"/>
                </a:solidFill>
                <a:latin typeface="Arial" charset="0"/>
                <a:cs typeface="Arial" charset="0"/>
              </a:rPr>
              <a:t>)</a:t>
            </a:r>
            <a:r>
              <a:rPr lang="en-US" sz="1200" dirty="0" smtClean="0">
                <a:solidFill>
                  <a:prstClr val="black"/>
                </a:solidFill>
                <a:latin typeface="Arial" charset="0"/>
                <a:cs typeface="Arial" charset="0"/>
              </a:rPr>
              <a:t> </a:t>
            </a:r>
            <a:r>
              <a:rPr lang="id-ID" sz="1200" dirty="0">
                <a:solidFill>
                  <a:prstClr val="black"/>
                </a:solidFill>
                <a:latin typeface="Arial" charset="0"/>
                <a:cs typeface="Arial" charset="0"/>
              </a:rPr>
              <a:t>drafted</a:t>
            </a:r>
            <a:endParaRPr lang="en-US" sz="1200" dirty="0">
              <a:solidFill>
                <a:prstClr val="black"/>
              </a:solidFill>
              <a:latin typeface="Arial" charset="0"/>
              <a:cs typeface="Arial" charset="0"/>
            </a:endParaRPr>
          </a:p>
        </p:txBody>
      </p:sp>
      <p:sp>
        <p:nvSpPr>
          <p:cNvPr id="8" name="Oval 7"/>
          <p:cNvSpPr/>
          <p:nvPr/>
        </p:nvSpPr>
        <p:spPr>
          <a:xfrm>
            <a:off x="533400" y="6202681"/>
            <a:ext cx="152400" cy="12191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9" name="TextBox 8"/>
          <p:cNvSpPr txBox="1"/>
          <p:nvPr/>
        </p:nvSpPr>
        <p:spPr>
          <a:xfrm>
            <a:off x="1524000" y="5486400"/>
            <a:ext cx="6961819" cy="830997"/>
          </a:xfrm>
          <a:prstGeom prst="rect">
            <a:avLst/>
          </a:prstGeom>
          <a:noFill/>
        </p:spPr>
        <p:txBody>
          <a:bodyPr wrap="square" rtlCol="0">
            <a:spAutoFit/>
          </a:bodyPr>
          <a:lstStyle/>
          <a:p>
            <a:r>
              <a:rPr lang="id-ID" sz="1200" b="1" dirty="0">
                <a:solidFill>
                  <a:prstClr val="black"/>
                </a:solidFill>
                <a:latin typeface="Arial" charset="0"/>
                <a:cs typeface="Arial" charset="0"/>
              </a:rPr>
              <a:t>GBHN </a:t>
            </a:r>
            <a:r>
              <a:rPr lang="en-US" sz="1200" b="1" dirty="0">
                <a:solidFill>
                  <a:prstClr val="black"/>
                </a:solidFill>
                <a:latin typeface="Arial" charset="0"/>
                <a:cs typeface="Arial" charset="0"/>
              </a:rPr>
              <a:t>19</a:t>
            </a:r>
            <a:r>
              <a:rPr lang="id-ID" sz="1200" b="1" dirty="0" smtClean="0">
                <a:solidFill>
                  <a:prstClr val="black"/>
                </a:solidFill>
                <a:latin typeface="Arial" charset="0"/>
                <a:cs typeface="Arial" charset="0"/>
              </a:rPr>
              <a:t>99-2004: </a:t>
            </a:r>
            <a:r>
              <a:rPr lang="id-ID" sz="1200" dirty="0" smtClean="0">
                <a:solidFill>
                  <a:prstClr val="black"/>
                </a:solidFill>
                <a:latin typeface="Arial" charset="0"/>
                <a:cs typeface="Arial" charset="0"/>
              </a:rPr>
              <a:t>Gender equity and equality as one of the objectives of national development</a:t>
            </a:r>
          </a:p>
          <a:p>
            <a:r>
              <a:rPr lang="en-US" sz="1200" b="1" dirty="0" err="1" smtClean="0">
                <a:solidFill>
                  <a:prstClr val="black"/>
                </a:solidFill>
                <a:latin typeface="Arial" charset="0"/>
                <a:cs typeface="Arial" charset="0"/>
              </a:rPr>
              <a:t>Propenas</a:t>
            </a:r>
            <a:r>
              <a:rPr lang="en-US" sz="1200" b="1" dirty="0" smtClean="0">
                <a:solidFill>
                  <a:prstClr val="black"/>
                </a:solidFill>
                <a:latin typeface="Arial" charset="0"/>
                <a:cs typeface="Arial" charset="0"/>
              </a:rPr>
              <a:t> 2000-200</a:t>
            </a:r>
            <a:r>
              <a:rPr lang="id-ID" sz="1200" b="1" dirty="0" smtClean="0">
                <a:solidFill>
                  <a:prstClr val="black"/>
                </a:solidFill>
                <a:latin typeface="Arial" charset="0"/>
                <a:cs typeface="Arial" charset="0"/>
              </a:rPr>
              <a:t>4:</a:t>
            </a:r>
            <a:r>
              <a:rPr lang="en-US" sz="1200" b="1" dirty="0" smtClean="0">
                <a:solidFill>
                  <a:prstClr val="black"/>
                </a:solidFill>
                <a:latin typeface="Arial" charset="0"/>
                <a:cs typeface="Arial" charset="0"/>
              </a:rPr>
              <a:t> </a:t>
            </a:r>
            <a:r>
              <a:rPr lang="en-US" sz="1200" dirty="0">
                <a:solidFill>
                  <a:prstClr val="black"/>
                </a:solidFill>
                <a:latin typeface="Arial" charset="0"/>
                <a:cs typeface="Arial" charset="0"/>
              </a:rPr>
              <a:t>19 </a:t>
            </a:r>
            <a:r>
              <a:rPr lang="id-ID" sz="1200" dirty="0" smtClean="0">
                <a:solidFill>
                  <a:prstClr val="black"/>
                </a:solidFill>
                <a:latin typeface="Arial" charset="0"/>
                <a:cs typeface="Arial" charset="0"/>
              </a:rPr>
              <a:t>development programs were considered gender responsive</a:t>
            </a:r>
            <a:br>
              <a:rPr lang="id-ID" sz="1200" dirty="0" smtClean="0">
                <a:solidFill>
                  <a:prstClr val="black"/>
                </a:solidFill>
                <a:latin typeface="Arial" charset="0"/>
                <a:cs typeface="Arial" charset="0"/>
              </a:rPr>
            </a:br>
            <a:r>
              <a:rPr lang="en-US" sz="1200" b="1" dirty="0" err="1">
                <a:solidFill>
                  <a:prstClr val="black"/>
                </a:solidFill>
                <a:latin typeface="Arial" charset="0"/>
                <a:cs typeface="Arial" charset="0"/>
              </a:rPr>
              <a:t>Inpres</a:t>
            </a:r>
            <a:r>
              <a:rPr lang="en-US" sz="1200" b="1" dirty="0">
                <a:solidFill>
                  <a:prstClr val="black"/>
                </a:solidFill>
                <a:latin typeface="Arial" charset="0"/>
                <a:cs typeface="Arial" charset="0"/>
              </a:rPr>
              <a:t> No.9 / </a:t>
            </a:r>
            <a:r>
              <a:rPr lang="en-US" sz="1200" b="1" dirty="0" smtClean="0">
                <a:solidFill>
                  <a:prstClr val="black"/>
                </a:solidFill>
                <a:latin typeface="Arial" charset="0"/>
                <a:cs typeface="Arial" charset="0"/>
              </a:rPr>
              <a:t>2000</a:t>
            </a:r>
            <a:r>
              <a:rPr lang="id-ID" sz="1200" b="1" dirty="0" smtClean="0">
                <a:solidFill>
                  <a:prstClr val="black"/>
                </a:solidFill>
                <a:latin typeface="Arial" charset="0"/>
                <a:cs typeface="Arial" charset="0"/>
              </a:rPr>
              <a:t>: </a:t>
            </a:r>
            <a:r>
              <a:rPr lang="id-ID" sz="1200" dirty="0" smtClean="0">
                <a:solidFill>
                  <a:prstClr val="black"/>
                </a:solidFill>
                <a:latin typeface="Arial" charset="0"/>
                <a:cs typeface="Arial" charset="0"/>
              </a:rPr>
              <a:t>The instruction for all ministries and government bodies as well </a:t>
            </a:r>
            <a:r>
              <a:rPr lang="id-ID" sz="1200" dirty="0">
                <a:solidFill>
                  <a:prstClr val="black"/>
                </a:solidFill>
                <a:latin typeface="Arial" charset="0"/>
                <a:cs typeface="Arial" charset="0"/>
              </a:rPr>
              <a:t>as the regional heads to implement Gender Mainstreaming (PUG</a:t>
            </a:r>
            <a:r>
              <a:rPr lang="id-ID" sz="1200" dirty="0" smtClean="0">
                <a:solidFill>
                  <a:prstClr val="black"/>
                </a:solidFill>
                <a:latin typeface="Arial" charset="0"/>
                <a:cs typeface="Arial" charset="0"/>
              </a:rPr>
              <a:t>)</a:t>
            </a:r>
            <a:endParaRPr lang="id-ID" sz="1200" dirty="0">
              <a:solidFill>
                <a:prstClr val="black"/>
              </a:solidFill>
              <a:latin typeface="Arial" charset="0"/>
              <a:cs typeface="Arial" charset="0"/>
            </a:endParaRPr>
          </a:p>
        </p:txBody>
      </p:sp>
      <p:sp>
        <p:nvSpPr>
          <p:cNvPr id="10" name="TextBox 9"/>
          <p:cNvSpPr txBox="1"/>
          <p:nvPr/>
        </p:nvSpPr>
        <p:spPr>
          <a:xfrm>
            <a:off x="2002115" y="5029200"/>
            <a:ext cx="6303685" cy="461665"/>
          </a:xfrm>
          <a:prstGeom prst="rect">
            <a:avLst/>
          </a:prstGeom>
          <a:noFill/>
        </p:spPr>
        <p:txBody>
          <a:bodyPr wrap="square" rtlCol="0">
            <a:spAutoFit/>
          </a:bodyPr>
          <a:lstStyle/>
          <a:p>
            <a:r>
              <a:rPr lang="id-ID" sz="1200" b="1" dirty="0" smtClean="0">
                <a:solidFill>
                  <a:prstClr val="black"/>
                </a:solidFill>
                <a:latin typeface="Arial" charset="0"/>
                <a:cs typeface="Arial" charset="0"/>
              </a:rPr>
              <a:t>RPJMN </a:t>
            </a:r>
            <a:r>
              <a:rPr lang="id-ID" sz="1200" b="1" dirty="0">
                <a:solidFill>
                  <a:prstClr val="black"/>
                </a:solidFill>
                <a:latin typeface="Arial" charset="0"/>
                <a:cs typeface="Arial" charset="0"/>
              </a:rPr>
              <a:t>2004-2009</a:t>
            </a:r>
            <a:r>
              <a:rPr lang="en-US" sz="1200" b="1" dirty="0">
                <a:solidFill>
                  <a:prstClr val="black"/>
                </a:solidFill>
                <a:latin typeface="Arial" charset="0"/>
                <a:cs typeface="Arial" charset="0"/>
              </a:rPr>
              <a:t>: </a:t>
            </a:r>
            <a:r>
              <a:rPr lang="id-ID" sz="1200" dirty="0" smtClean="0">
                <a:solidFill>
                  <a:prstClr val="black"/>
                </a:solidFill>
                <a:latin typeface="Arial" charset="0"/>
                <a:cs typeface="Arial" charset="0"/>
              </a:rPr>
              <a:t>PUG is stated as one of the principles to be maintreamed in </a:t>
            </a:r>
            <a:r>
              <a:rPr lang="id-ID" sz="1200" dirty="0">
                <a:solidFill>
                  <a:prstClr val="black"/>
                </a:solidFill>
                <a:latin typeface="Arial" charset="0"/>
                <a:cs typeface="Arial" charset="0"/>
              </a:rPr>
              <a:t>all </a:t>
            </a:r>
            <a:r>
              <a:rPr lang="id-ID" sz="1200" dirty="0" smtClean="0">
                <a:solidFill>
                  <a:prstClr val="black"/>
                </a:solidFill>
                <a:latin typeface="Arial" charset="0"/>
                <a:cs typeface="Arial" charset="0"/>
              </a:rPr>
              <a:t>development policies/programs/activities</a:t>
            </a:r>
            <a:r>
              <a:rPr lang="en-US" sz="1200" dirty="0" smtClean="0">
                <a:solidFill>
                  <a:prstClr val="black"/>
                </a:solidFill>
                <a:latin typeface="Arial" charset="0"/>
                <a:cs typeface="Arial" charset="0"/>
              </a:rPr>
              <a:t>;</a:t>
            </a:r>
            <a:r>
              <a:rPr lang="id-ID" sz="1200" dirty="0" smtClean="0">
                <a:solidFill>
                  <a:prstClr val="black"/>
                </a:solidFill>
                <a:latin typeface="Arial" charset="0"/>
                <a:cs typeface="Arial" charset="0"/>
              </a:rPr>
              <a:t> and</a:t>
            </a:r>
            <a:r>
              <a:rPr lang="en-US" sz="1200" dirty="0" smtClean="0">
                <a:solidFill>
                  <a:prstClr val="black"/>
                </a:solidFill>
                <a:latin typeface="Arial" charset="0"/>
                <a:cs typeface="Arial" charset="0"/>
              </a:rPr>
              <a:t> </a:t>
            </a:r>
            <a:r>
              <a:rPr lang="en-US" sz="1200" b="1" dirty="0" smtClean="0">
                <a:solidFill>
                  <a:prstClr val="black"/>
                </a:solidFill>
                <a:latin typeface="Arial" charset="0"/>
                <a:cs typeface="Arial" charset="0"/>
              </a:rPr>
              <a:t>RPJP</a:t>
            </a:r>
            <a:r>
              <a:rPr lang="id-ID" sz="1200" b="1" dirty="0" smtClean="0">
                <a:solidFill>
                  <a:prstClr val="black"/>
                </a:solidFill>
                <a:latin typeface="Arial" charset="0"/>
                <a:cs typeface="Arial" charset="0"/>
              </a:rPr>
              <a:t>N</a:t>
            </a:r>
            <a:r>
              <a:rPr lang="en-US" sz="1200" b="1" dirty="0" smtClean="0">
                <a:solidFill>
                  <a:prstClr val="black"/>
                </a:solidFill>
                <a:latin typeface="Arial" charset="0"/>
                <a:cs typeface="Arial" charset="0"/>
              </a:rPr>
              <a:t> 2005-2025</a:t>
            </a:r>
            <a:r>
              <a:rPr lang="en-US" sz="1200" dirty="0" smtClean="0">
                <a:solidFill>
                  <a:prstClr val="black"/>
                </a:solidFill>
                <a:latin typeface="Arial" charset="0"/>
                <a:cs typeface="Arial" charset="0"/>
              </a:rPr>
              <a:t>.</a:t>
            </a:r>
            <a:endParaRPr lang="id-ID" sz="1200" dirty="0">
              <a:solidFill>
                <a:prstClr val="black"/>
              </a:solidFill>
              <a:latin typeface="Arial" charset="0"/>
              <a:cs typeface="Arial" charset="0"/>
            </a:endParaRPr>
          </a:p>
        </p:txBody>
      </p:sp>
      <p:sp>
        <p:nvSpPr>
          <p:cNvPr id="11" name="TextBox 10"/>
          <p:cNvSpPr txBox="1"/>
          <p:nvPr/>
        </p:nvSpPr>
        <p:spPr>
          <a:xfrm>
            <a:off x="1659426" y="2362200"/>
            <a:ext cx="4512774" cy="276999"/>
          </a:xfrm>
          <a:prstGeom prst="rect">
            <a:avLst/>
          </a:prstGeom>
          <a:noFill/>
          <a:ln>
            <a:noFill/>
          </a:ln>
        </p:spPr>
        <p:txBody>
          <a:bodyPr wrap="none" rtlCol="0">
            <a:spAutoFit/>
          </a:bodyPr>
          <a:lstStyle>
            <a:defPPr>
              <a:defRPr lang="en-US"/>
            </a:defPPr>
            <a:lvl1pPr>
              <a:defRPr sz="1200" b="1">
                <a:solidFill>
                  <a:prstClr val="black"/>
                </a:solidFill>
              </a:defRPr>
            </a:lvl1pPr>
          </a:lstStyle>
          <a:p>
            <a:r>
              <a:rPr lang="en-US" dirty="0">
                <a:latin typeface="Arial" charset="0"/>
                <a:cs typeface="Arial" charset="0"/>
              </a:rPr>
              <a:t>RPJMN 2015-2019</a:t>
            </a:r>
            <a:r>
              <a:rPr lang="id-ID" dirty="0">
                <a:latin typeface="Arial" charset="0"/>
                <a:cs typeface="Arial" charset="0"/>
              </a:rPr>
              <a:t>: </a:t>
            </a:r>
            <a:r>
              <a:rPr lang="id-ID" b="0" dirty="0" smtClean="0">
                <a:latin typeface="Arial" charset="0"/>
                <a:cs typeface="Arial" charset="0"/>
              </a:rPr>
              <a:t>Gender Mainstreaming in national priorities</a:t>
            </a:r>
            <a:endParaRPr lang="id-ID" b="0" dirty="0">
              <a:latin typeface="Arial" charset="0"/>
              <a:cs typeface="Arial" charset="0"/>
            </a:endParaRPr>
          </a:p>
        </p:txBody>
      </p:sp>
      <p:sp>
        <p:nvSpPr>
          <p:cNvPr id="14" name="Oval 13"/>
          <p:cNvSpPr/>
          <p:nvPr/>
        </p:nvSpPr>
        <p:spPr>
          <a:xfrm>
            <a:off x="1084209" y="5437324"/>
            <a:ext cx="206829" cy="16526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5" name="Oval 14"/>
          <p:cNvSpPr/>
          <p:nvPr/>
        </p:nvSpPr>
        <p:spPr>
          <a:xfrm>
            <a:off x="2426697" y="4339951"/>
            <a:ext cx="304800" cy="3048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6" name="Oval 15"/>
          <p:cNvSpPr/>
          <p:nvPr/>
        </p:nvSpPr>
        <p:spPr>
          <a:xfrm>
            <a:off x="6097973" y="2658344"/>
            <a:ext cx="533400" cy="5334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7" name="Oval 16"/>
          <p:cNvSpPr/>
          <p:nvPr/>
        </p:nvSpPr>
        <p:spPr>
          <a:xfrm>
            <a:off x="4334145" y="3301258"/>
            <a:ext cx="464819" cy="483787"/>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8" name="TextBox 17"/>
          <p:cNvSpPr txBox="1"/>
          <p:nvPr/>
        </p:nvSpPr>
        <p:spPr>
          <a:xfrm>
            <a:off x="152400" y="3200400"/>
            <a:ext cx="4343401" cy="461665"/>
          </a:xfrm>
          <a:prstGeom prst="rect">
            <a:avLst/>
          </a:prstGeom>
          <a:noFill/>
          <a:ln>
            <a:noFill/>
          </a:ln>
        </p:spPr>
        <p:txBody>
          <a:bodyPr wrap="square" rtlCol="0">
            <a:spAutoFit/>
          </a:bodyPr>
          <a:lstStyle/>
          <a:p>
            <a:r>
              <a:rPr lang="id-ID" sz="1200" b="1" dirty="0" smtClean="0">
                <a:solidFill>
                  <a:prstClr val="black"/>
                </a:solidFill>
                <a:latin typeface="Arial" charset="0"/>
                <a:cs typeface="Arial" charset="0"/>
              </a:rPr>
              <a:t>2012: </a:t>
            </a:r>
            <a:r>
              <a:rPr lang="id-ID" sz="1200" dirty="0" smtClean="0">
                <a:solidFill>
                  <a:prstClr val="black"/>
                </a:solidFill>
                <a:latin typeface="Arial" charset="0"/>
                <a:cs typeface="Arial" charset="0"/>
              </a:rPr>
              <a:t>National Strategy to Accelerate Gender Mainstreaming through </a:t>
            </a:r>
            <a:r>
              <a:rPr lang="en-US" sz="1200" dirty="0" smtClean="0">
                <a:solidFill>
                  <a:prstClr val="black"/>
                </a:solidFill>
                <a:latin typeface="Arial" charset="0"/>
                <a:cs typeface="Arial" charset="0"/>
              </a:rPr>
              <a:t>PPRG </a:t>
            </a:r>
            <a:r>
              <a:rPr lang="id-ID" sz="1200" dirty="0" smtClean="0">
                <a:solidFill>
                  <a:prstClr val="black"/>
                </a:solidFill>
                <a:latin typeface="Arial" charset="0"/>
                <a:cs typeface="Arial" charset="0"/>
              </a:rPr>
              <a:t>(Stranas PPRG) </a:t>
            </a:r>
            <a:endParaRPr lang="id-ID" sz="1200" dirty="0">
              <a:solidFill>
                <a:prstClr val="black"/>
              </a:solidFill>
              <a:latin typeface="Arial" charset="0"/>
              <a:cs typeface="Arial" charset="0"/>
            </a:endParaRPr>
          </a:p>
        </p:txBody>
      </p:sp>
      <p:sp>
        <p:nvSpPr>
          <p:cNvPr id="19" name="Oval 18"/>
          <p:cNvSpPr/>
          <p:nvPr/>
        </p:nvSpPr>
        <p:spPr>
          <a:xfrm>
            <a:off x="5209495" y="2968004"/>
            <a:ext cx="451056" cy="499518"/>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20" name="TextBox 19"/>
          <p:cNvSpPr txBox="1"/>
          <p:nvPr/>
        </p:nvSpPr>
        <p:spPr>
          <a:xfrm>
            <a:off x="823288" y="2743200"/>
            <a:ext cx="4386208" cy="461665"/>
          </a:xfrm>
          <a:prstGeom prst="rect">
            <a:avLst/>
          </a:prstGeom>
          <a:noFill/>
          <a:ln>
            <a:noFill/>
          </a:ln>
        </p:spPr>
        <p:txBody>
          <a:bodyPr wrap="square" rtlCol="0">
            <a:spAutoFit/>
          </a:bodyPr>
          <a:lstStyle>
            <a:defPPr>
              <a:defRPr lang="en-US"/>
            </a:defPPr>
            <a:lvl1pPr>
              <a:defRPr sz="1200" b="1">
                <a:solidFill>
                  <a:prstClr val="black"/>
                </a:solidFill>
              </a:defRPr>
            </a:lvl1pPr>
          </a:lstStyle>
          <a:p>
            <a:r>
              <a:rPr lang="en-US" dirty="0">
                <a:latin typeface="Arial" charset="0"/>
                <a:cs typeface="Arial" charset="0"/>
              </a:rPr>
              <a:t>UU No. 6/2014 </a:t>
            </a:r>
            <a:r>
              <a:rPr lang="id-ID" dirty="0" smtClean="0">
                <a:latin typeface="Arial" charset="0"/>
                <a:cs typeface="Arial" charset="0"/>
              </a:rPr>
              <a:t>on Rurals </a:t>
            </a:r>
            <a:r>
              <a:rPr lang="id-ID" b="0" dirty="0" smtClean="0">
                <a:latin typeface="Arial" charset="0"/>
                <a:cs typeface="Arial" charset="0"/>
              </a:rPr>
              <a:t>that mandating the involvement of women in decision making</a:t>
            </a:r>
            <a:endParaRPr lang="id-ID" dirty="0" smtClean="0">
              <a:latin typeface="Arial" charset="0"/>
              <a:cs typeface="Arial" charset="0"/>
            </a:endParaRPr>
          </a:p>
        </p:txBody>
      </p:sp>
      <p:sp>
        <p:nvSpPr>
          <p:cNvPr id="22" name="Oval 21"/>
          <p:cNvSpPr/>
          <p:nvPr/>
        </p:nvSpPr>
        <p:spPr>
          <a:xfrm>
            <a:off x="6995249" y="2358709"/>
            <a:ext cx="596539" cy="65989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23" name="TextBox 22"/>
          <p:cNvSpPr txBox="1"/>
          <p:nvPr/>
        </p:nvSpPr>
        <p:spPr>
          <a:xfrm>
            <a:off x="2545202" y="1976735"/>
            <a:ext cx="4759636" cy="461665"/>
          </a:xfrm>
          <a:prstGeom prst="rect">
            <a:avLst/>
          </a:prstGeom>
          <a:noFill/>
          <a:ln>
            <a:noFill/>
          </a:ln>
        </p:spPr>
        <p:txBody>
          <a:bodyPr wrap="none" rtlCol="0">
            <a:spAutoFit/>
          </a:bodyPr>
          <a:lstStyle>
            <a:defPPr>
              <a:defRPr lang="en-US"/>
            </a:defPPr>
            <a:lvl1pPr>
              <a:defRPr sz="1200" b="1">
                <a:solidFill>
                  <a:prstClr val="black"/>
                </a:solidFill>
              </a:defRPr>
            </a:lvl1pPr>
          </a:lstStyle>
          <a:p>
            <a:r>
              <a:rPr lang="id-ID" dirty="0">
                <a:latin typeface="Arial" charset="0"/>
                <a:cs typeface="Arial" charset="0"/>
              </a:rPr>
              <a:t>2016: </a:t>
            </a:r>
            <a:r>
              <a:rPr lang="id-ID" b="0" dirty="0" smtClean="0">
                <a:latin typeface="Arial" charset="0"/>
                <a:cs typeface="Arial" charset="0"/>
              </a:rPr>
              <a:t>Evaluation of Stranas </a:t>
            </a:r>
            <a:r>
              <a:rPr lang="id-ID" b="0" dirty="0" smtClean="0">
                <a:solidFill>
                  <a:schemeClr val="tx1"/>
                </a:solidFill>
                <a:latin typeface="Arial" charset="0"/>
                <a:cs typeface="Arial" charset="0"/>
              </a:rPr>
              <a:t>PPRG to develop </a:t>
            </a:r>
            <a:r>
              <a:rPr lang="id-ID" b="0" dirty="0" smtClean="0">
                <a:latin typeface="Arial" charset="0"/>
                <a:cs typeface="Arial" charset="0"/>
              </a:rPr>
              <a:t>the existing strategy </a:t>
            </a:r>
            <a:endParaRPr lang="id-ID" b="0" dirty="0">
              <a:latin typeface="Arial" charset="0"/>
              <a:cs typeface="Arial" charset="0"/>
            </a:endParaRPr>
          </a:p>
          <a:p>
            <a:endParaRPr lang="id-ID" b="0" dirty="0">
              <a:latin typeface="Arial" charset="0"/>
              <a:cs typeface="Arial" charset="0"/>
            </a:endParaRPr>
          </a:p>
        </p:txBody>
      </p:sp>
      <p:sp>
        <p:nvSpPr>
          <p:cNvPr id="24" name="Title 1"/>
          <p:cNvSpPr>
            <a:spLocks noGrp="1"/>
          </p:cNvSpPr>
          <p:nvPr>
            <p:ph type="title"/>
          </p:nvPr>
        </p:nvSpPr>
        <p:spPr>
          <a:xfrm>
            <a:off x="1828800" y="304800"/>
            <a:ext cx="6860722" cy="838200"/>
          </a:xfrm>
        </p:spPr>
        <p:txBody>
          <a:bodyPr>
            <a:normAutofit/>
          </a:bodyPr>
          <a:lstStyle/>
          <a:p>
            <a:r>
              <a:rPr lang="en-US" sz="3600" b="1" dirty="0">
                <a:latin typeface="Cambria" panose="02040503050406030204" pitchFamily="18" charset="0"/>
              </a:rPr>
              <a:t>3</a:t>
            </a:r>
            <a:r>
              <a:rPr lang="en-US" sz="3600" b="1" dirty="0" smtClean="0">
                <a:solidFill>
                  <a:schemeClr val="tx1"/>
                </a:solidFill>
                <a:latin typeface="Cambria" panose="02040503050406030204" pitchFamily="18" charset="0"/>
              </a:rPr>
              <a:t>. </a:t>
            </a:r>
            <a:r>
              <a:rPr lang="en-US" sz="3600" b="1" dirty="0" smtClean="0">
                <a:solidFill>
                  <a:schemeClr val="tx1"/>
                </a:solidFill>
                <a:latin typeface="Cambria" panose="02040503050406030204" pitchFamily="18" charset="0"/>
              </a:rPr>
              <a:t>Example </a:t>
            </a:r>
            <a:r>
              <a:rPr lang="en-US" sz="3600" b="1" dirty="0" smtClean="0">
                <a:solidFill>
                  <a:schemeClr val="tx1"/>
                </a:solidFill>
                <a:latin typeface="Cambria" panose="02040503050406030204" pitchFamily="18" charset="0"/>
              </a:rPr>
              <a:t>of Good </a:t>
            </a:r>
            <a:r>
              <a:rPr lang="en-US" sz="3600" b="1" dirty="0" smtClean="0">
                <a:solidFill>
                  <a:schemeClr val="tx1"/>
                </a:solidFill>
                <a:latin typeface="Cambria" panose="02040503050406030204" pitchFamily="18" charset="0"/>
              </a:rPr>
              <a:t>Practice</a:t>
            </a:r>
            <a:r>
              <a:rPr lang="id-ID" sz="3600" b="1" dirty="0" smtClean="0">
                <a:solidFill>
                  <a:schemeClr val="tx1"/>
                </a:solidFill>
                <a:latin typeface="Cambria" panose="02040503050406030204" pitchFamily="18" charset="0"/>
              </a:rPr>
              <a:t>s </a:t>
            </a:r>
            <a:r>
              <a:rPr lang="id-ID" sz="1600" b="1" dirty="0" smtClean="0">
                <a:solidFill>
                  <a:schemeClr val="tx1"/>
                </a:solidFill>
                <a:latin typeface="Cambria" panose="02040503050406030204" pitchFamily="18" charset="0"/>
              </a:rPr>
              <a:t>(1)</a:t>
            </a:r>
            <a:endParaRPr lang="en-US" sz="3600" b="1" dirty="0">
              <a:solidFill>
                <a:schemeClr val="tx1"/>
              </a:solidFill>
              <a:latin typeface="Cambria" panose="02040503050406030204" pitchFamily="18" charset="0"/>
            </a:endParaRPr>
          </a:p>
        </p:txBody>
      </p:sp>
      <p:sp>
        <p:nvSpPr>
          <p:cNvPr id="25" name="Content Placeholder 2"/>
          <p:cNvSpPr txBox="1">
            <a:spLocks/>
          </p:cNvSpPr>
          <p:nvPr/>
        </p:nvSpPr>
        <p:spPr bwMode="auto">
          <a:xfrm>
            <a:off x="114300" y="1495043"/>
            <a:ext cx="2781299" cy="71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buNone/>
            </a:pPr>
            <a:r>
              <a:rPr lang="en-GB" sz="2000" b="1" dirty="0" smtClean="0"/>
              <a:t>A. </a:t>
            </a:r>
            <a:r>
              <a:rPr lang="en-GB" sz="2000" b="1" u="sng" dirty="0" smtClean="0"/>
              <a:t>Good Practice at Policy Level</a:t>
            </a:r>
            <a:endParaRPr lang="en-GB" sz="2000" b="1" u="sng" dirty="0"/>
          </a:p>
        </p:txBody>
      </p:sp>
    </p:spTree>
    <p:extLst>
      <p:ext uri="{BB962C8B-B14F-4D97-AF65-F5344CB8AC3E}">
        <p14:creationId xmlns:p14="http://schemas.microsoft.com/office/powerpoint/2010/main" val="4855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886700" cy="515201"/>
          </a:xfrm>
        </p:spPr>
        <p:txBody>
          <a:bodyPr>
            <a:normAutofit fontScale="90000"/>
          </a:bodyPr>
          <a:lstStyle/>
          <a:p>
            <a:r>
              <a:rPr lang="en-US" b="1" dirty="0">
                <a:solidFill>
                  <a:schemeClr val="tx1"/>
                </a:solidFill>
                <a:latin typeface="Cambria" panose="02040503050406030204" pitchFamily="18" charset="0"/>
              </a:rPr>
              <a:t>3. </a:t>
            </a:r>
            <a:r>
              <a:rPr lang="en-US" b="1" dirty="0" smtClean="0">
                <a:solidFill>
                  <a:schemeClr val="tx1"/>
                </a:solidFill>
                <a:latin typeface="Cambria" panose="02040503050406030204" pitchFamily="18" charset="0"/>
              </a:rPr>
              <a:t>Example </a:t>
            </a:r>
            <a:r>
              <a:rPr lang="en-US" b="1" dirty="0" smtClean="0">
                <a:latin typeface="Cambria" panose="02040503050406030204" pitchFamily="18" charset="0"/>
              </a:rPr>
              <a:t>of </a:t>
            </a:r>
            <a:r>
              <a:rPr lang="en-US" b="1" dirty="0" smtClean="0">
                <a:solidFill>
                  <a:schemeClr val="tx1"/>
                </a:solidFill>
                <a:latin typeface="Cambria" panose="02040503050406030204" pitchFamily="18" charset="0"/>
              </a:rPr>
              <a:t>Good </a:t>
            </a:r>
            <a:r>
              <a:rPr lang="en-US" b="1" dirty="0" smtClean="0">
                <a:solidFill>
                  <a:schemeClr val="tx1"/>
                </a:solidFill>
                <a:latin typeface="Cambria" panose="02040503050406030204" pitchFamily="18" charset="0"/>
              </a:rPr>
              <a:t>Practice</a:t>
            </a:r>
            <a:r>
              <a:rPr lang="id-ID" b="1" dirty="0">
                <a:latin typeface="Cambria" panose="02040503050406030204" pitchFamily="18" charset="0"/>
              </a:rPr>
              <a:t>s </a:t>
            </a:r>
            <a:r>
              <a:rPr lang="id-ID" sz="2200" b="1" dirty="0" smtClean="0">
                <a:latin typeface="Cambria" panose="02040503050406030204" pitchFamily="18" charset="0"/>
              </a:rPr>
              <a:t>(2)</a:t>
            </a:r>
            <a:endParaRPr lang="en-GB" dirty="0">
              <a:solidFill>
                <a:schemeClr val="tx1"/>
              </a:solidFill>
            </a:endParaRPr>
          </a:p>
        </p:txBody>
      </p:sp>
      <p:sp>
        <p:nvSpPr>
          <p:cNvPr id="3" name="Content Placeholder 2"/>
          <p:cNvSpPr>
            <a:spLocks noGrp="1"/>
          </p:cNvSpPr>
          <p:nvPr>
            <p:ph idx="1"/>
          </p:nvPr>
        </p:nvSpPr>
        <p:spPr>
          <a:xfrm>
            <a:off x="377041" y="1676400"/>
            <a:ext cx="8430986" cy="4953000"/>
          </a:xfrm>
        </p:spPr>
        <p:txBody>
          <a:bodyPr>
            <a:noAutofit/>
          </a:bodyPr>
          <a:lstStyle/>
          <a:p>
            <a:pPr marL="457200" indent="-457200">
              <a:spcBef>
                <a:spcPts val="0"/>
              </a:spcBef>
              <a:spcAft>
                <a:spcPts val="0"/>
              </a:spcAft>
              <a:buAutoNum type="alphaUcPeriod" startAt="2"/>
            </a:pPr>
            <a:r>
              <a:rPr lang="en-US" sz="2000" b="1" u="sng" dirty="0" smtClean="0">
                <a:latin typeface="+mj-lt"/>
              </a:rPr>
              <a:t>Successful </a:t>
            </a:r>
            <a:r>
              <a:rPr lang="en-US" sz="2000" b="1" u="sng" dirty="0">
                <a:latin typeface="+mj-lt"/>
              </a:rPr>
              <a:t>collaborations with </a:t>
            </a:r>
            <a:r>
              <a:rPr lang="en-US" sz="2000" b="1" u="sng" dirty="0" smtClean="0">
                <a:latin typeface="+mj-lt"/>
              </a:rPr>
              <a:t>stakeholders</a:t>
            </a:r>
          </a:p>
          <a:p>
            <a:pPr marL="0" indent="0">
              <a:spcBef>
                <a:spcPts val="0"/>
              </a:spcBef>
              <a:spcAft>
                <a:spcPts val="0"/>
              </a:spcAft>
              <a:buNone/>
            </a:pPr>
            <a:endParaRPr lang="en-US" sz="2000" b="1" u="sng" dirty="0">
              <a:latin typeface="+mj-lt"/>
            </a:endParaRPr>
          </a:p>
          <a:p>
            <a:pPr marL="0" indent="-190500">
              <a:spcBef>
                <a:spcPts val="0"/>
              </a:spcBef>
              <a:spcAft>
                <a:spcPts val="0"/>
              </a:spcAft>
              <a:buFont typeface="+mj-lt"/>
              <a:buAutoNum type="arabicPeriod"/>
            </a:pPr>
            <a:r>
              <a:rPr lang="en-GB" sz="1600" b="1" dirty="0">
                <a:latin typeface="+mj-lt"/>
                <a:ea typeface="Calibri" panose="020F0502020204030204" pitchFamily="34" charset="0"/>
                <a:cs typeface="Arial" pitchFamily="34" charset="0"/>
              </a:rPr>
              <a:t>Government</a:t>
            </a:r>
          </a:p>
          <a:p>
            <a:pPr marL="177800" indent="0">
              <a:spcBef>
                <a:spcPts val="0"/>
              </a:spcBef>
              <a:spcAft>
                <a:spcPts val="0"/>
              </a:spcAft>
              <a:buNone/>
            </a:pPr>
            <a:r>
              <a:rPr lang="en-GB" sz="1600" dirty="0">
                <a:latin typeface="+mj-lt"/>
                <a:ea typeface="Calibri" panose="020F0502020204030204" pitchFamily="34" charset="0"/>
                <a:cs typeface="Arial" pitchFamily="34" charset="0"/>
              </a:rPr>
              <a:t>The Ministry of Education </a:t>
            </a:r>
            <a:r>
              <a:rPr lang="en-GB" sz="1600" dirty="0" smtClean="0">
                <a:latin typeface="+mj-lt"/>
                <a:ea typeface="Calibri" panose="020F0502020204030204" pitchFamily="34" charset="0"/>
                <a:cs typeface="Arial" pitchFamily="34" charset="0"/>
              </a:rPr>
              <a:t>has implemented reforms to </a:t>
            </a:r>
            <a:r>
              <a:rPr lang="en-GB" sz="1600" dirty="0">
                <a:latin typeface="+mj-lt"/>
                <a:ea typeface="Calibri" panose="020F0502020204030204" pitchFamily="34" charset="0"/>
                <a:cs typeface="Arial" pitchFamily="34" charset="0"/>
              </a:rPr>
              <a:t>realize gender equality and </a:t>
            </a:r>
            <a:r>
              <a:rPr lang="en-GB" sz="1600" dirty="0" smtClean="0">
                <a:latin typeface="+mj-lt"/>
                <a:ea typeface="Calibri" panose="020F0502020204030204" pitchFamily="34" charset="0"/>
                <a:cs typeface="Arial" pitchFamily="34" charset="0"/>
              </a:rPr>
              <a:t>equity:</a:t>
            </a:r>
            <a:endParaRPr lang="en-GB" sz="1600" dirty="0">
              <a:latin typeface="+mj-lt"/>
              <a:ea typeface="Calibri" panose="020F0502020204030204" pitchFamily="34" charset="0"/>
              <a:cs typeface="Arial" pitchFamily="34" charset="0"/>
            </a:endParaRPr>
          </a:p>
          <a:p>
            <a:pPr marL="458788" lvl="1" indent="-214313">
              <a:spcBef>
                <a:spcPts val="0"/>
              </a:spcBef>
              <a:spcAft>
                <a:spcPts val="0"/>
              </a:spcAft>
              <a:buFont typeface="+mj-lt"/>
              <a:buAutoNum type="alphaLcPeriod"/>
            </a:pPr>
            <a:r>
              <a:rPr lang="en-GB" sz="1600" dirty="0" smtClean="0">
                <a:latin typeface="+mj-lt"/>
                <a:ea typeface="Calibri" panose="020F0502020204030204" pitchFamily="34" charset="0"/>
                <a:cs typeface="Arial" pitchFamily="34" charset="0"/>
              </a:rPr>
              <a:t>Capacity </a:t>
            </a:r>
            <a:r>
              <a:rPr lang="en-GB" sz="1600" dirty="0">
                <a:latin typeface="+mj-lt"/>
                <a:ea typeface="Calibri" panose="020F0502020204030204" pitchFamily="34" charset="0"/>
                <a:cs typeface="Arial" pitchFamily="34" charset="0"/>
              </a:rPr>
              <a:t>building for policy makers and planners </a:t>
            </a:r>
            <a:r>
              <a:rPr lang="en-GB" sz="1600" dirty="0" smtClean="0">
                <a:latin typeface="+mj-lt"/>
                <a:ea typeface="Calibri" panose="020F0502020204030204" pitchFamily="34" charset="0"/>
                <a:cs typeface="Arial" pitchFamily="34" charset="0"/>
              </a:rPr>
              <a:t>to be able to formulate gender sensitive policies</a:t>
            </a:r>
            <a:r>
              <a:rPr lang="en-GB" sz="1600" dirty="0">
                <a:latin typeface="+mj-lt"/>
                <a:ea typeface="Calibri" panose="020F0502020204030204" pitchFamily="34" charset="0"/>
                <a:cs typeface="Arial" pitchFamily="34" charset="0"/>
              </a:rPr>
              <a:t>, action plans and </a:t>
            </a:r>
            <a:r>
              <a:rPr lang="en-GB" sz="1600" dirty="0" smtClean="0">
                <a:latin typeface="+mj-lt"/>
                <a:ea typeface="Calibri" panose="020F0502020204030204" pitchFamily="34" charset="0"/>
                <a:cs typeface="Arial" pitchFamily="34" charset="0"/>
              </a:rPr>
              <a:t>programs, </a:t>
            </a:r>
            <a:r>
              <a:rPr lang="en-GB" sz="1600" dirty="0">
                <a:latin typeface="+mj-lt"/>
                <a:ea typeface="Calibri" panose="020F0502020204030204" pitchFamily="34" charset="0"/>
                <a:cs typeface="Arial" pitchFamily="34" charset="0"/>
              </a:rPr>
              <a:t>such as gender responsive school education (PSBG), both </a:t>
            </a:r>
            <a:r>
              <a:rPr lang="en-GB" sz="1600" dirty="0" smtClean="0">
                <a:latin typeface="+mj-lt"/>
                <a:ea typeface="Calibri" panose="020F0502020204030204" pitchFamily="34" charset="0"/>
                <a:cs typeface="Arial" pitchFamily="34" charset="0"/>
              </a:rPr>
              <a:t>at the </a:t>
            </a:r>
            <a:r>
              <a:rPr lang="en-GB" sz="1600" dirty="0">
                <a:latin typeface="+mj-lt"/>
                <a:ea typeface="Calibri" panose="020F0502020204030204" pitchFamily="34" charset="0"/>
                <a:cs typeface="Arial" pitchFamily="34" charset="0"/>
              </a:rPr>
              <a:t>national and sub-national </a:t>
            </a:r>
            <a:r>
              <a:rPr lang="en-GB" sz="1600" dirty="0" smtClean="0">
                <a:latin typeface="+mj-lt"/>
                <a:ea typeface="Calibri" panose="020F0502020204030204" pitchFamily="34" charset="0"/>
                <a:cs typeface="Arial" pitchFamily="34" charset="0"/>
              </a:rPr>
              <a:t>levels</a:t>
            </a:r>
            <a:endParaRPr lang="en-GB" sz="1600" dirty="0">
              <a:latin typeface="+mj-lt"/>
              <a:ea typeface="Calibri" panose="020F0502020204030204" pitchFamily="34" charset="0"/>
              <a:cs typeface="Arial" pitchFamily="34" charset="0"/>
            </a:endParaRPr>
          </a:p>
          <a:p>
            <a:pPr marL="458788" lvl="1" indent="-214313">
              <a:spcBef>
                <a:spcPts val="0"/>
              </a:spcBef>
              <a:spcAft>
                <a:spcPts val="0"/>
              </a:spcAft>
              <a:buFont typeface="+mj-lt"/>
              <a:buAutoNum type="alphaLcPeriod"/>
            </a:pPr>
            <a:r>
              <a:rPr lang="en-GB" sz="1600" dirty="0">
                <a:latin typeface="+mj-lt"/>
                <a:ea typeface="Calibri" panose="020F0502020204030204" pitchFamily="34" charset="0"/>
                <a:cs typeface="Arial" pitchFamily="34" charset="0"/>
              </a:rPr>
              <a:t>Increased partnerships with women's studies centres </a:t>
            </a:r>
            <a:r>
              <a:rPr lang="en-GB" sz="1600" dirty="0" smtClean="0">
                <a:latin typeface="+mj-lt"/>
                <a:ea typeface="Calibri" panose="020F0502020204030204" pitchFamily="34" charset="0"/>
                <a:cs typeface="Arial" pitchFamily="34" charset="0"/>
              </a:rPr>
              <a:t>and </a:t>
            </a:r>
            <a:r>
              <a:rPr lang="en-GB" sz="1600" dirty="0">
                <a:latin typeface="+mj-lt"/>
                <a:ea typeface="Calibri" panose="020F0502020204030204" pitchFamily="34" charset="0"/>
                <a:cs typeface="Arial" pitchFamily="34" charset="0"/>
              </a:rPr>
              <a:t>other research </a:t>
            </a:r>
            <a:r>
              <a:rPr lang="en-GB" sz="1600" dirty="0" smtClean="0">
                <a:latin typeface="+mj-lt"/>
                <a:ea typeface="Calibri" panose="020F0502020204030204" pitchFamily="34" charset="0"/>
                <a:cs typeface="Arial" pitchFamily="34" charset="0"/>
              </a:rPr>
              <a:t>institutions</a:t>
            </a:r>
            <a:endParaRPr lang="en-GB" sz="1600" dirty="0">
              <a:latin typeface="+mj-lt"/>
              <a:ea typeface="Calibri" panose="020F0502020204030204" pitchFamily="34" charset="0"/>
              <a:cs typeface="Arial" pitchFamily="34" charset="0"/>
            </a:endParaRPr>
          </a:p>
          <a:p>
            <a:pPr marL="458788" lvl="1" indent="-214313">
              <a:spcBef>
                <a:spcPts val="0"/>
              </a:spcBef>
              <a:spcAft>
                <a:spcPts val="0"/>
              </a:spcAft>
              <a:buFont typeface="+mj-lt"/>
              <a:buAutoNum type="alphaLcPeriod"/>
            </a:pPr>
            <a:r>
              <a:rPr lang="en-GB" sz="1600" dirty="0">
                <a:latin typeface="+mj-lt"/>
                <a:ea typeface="Calibri" panose="020F0502020204030204" pitchFamily="34" charset="0"/>
                <a:cs typeface="Arial" pitchFamily="34" charset="0"/>
              </a:rPr>
              <a:t>Increased partnerships with NGOs / women's organizations in developing </a:t>
            </a:r>
            <a:r>
              <a:rPr lang="en-GB" sz="1600" dirty="0" smtClean="0">
                <a:latin typeface="+mj-lt"/>
                <a:ea typeface="Calibri" panose="020F0502020204030204" pitchFamily="34" charset="0"/>
                <a:cs typeface="Arial" pitchFamily="34" charset="0"/>
              </a:rPr>
              <a:t>tailored training for women, including in gender-based </a:t>
            </a:r>
            <a:r>
              <a:rPr lang="en-GB" sz="1600" dirty="0">
                <a:latin typeface="+mj-lt"/>
                <a:ea typeface="Calibri" panose="020F0502020204030204" pitchFamily="34" charset="0"/>
                <a:cs typeface="Arial" pitchFamily="34" charset="0"/>
              </a:rPr>
              <a:t>family education (PKBG</a:t>
            </a:r>
            <a:r>
              <a:rPr lang="en-GB" sz="1600" dirty="0" smtClean="0">
                <a:latin typeface="+mj-lt"/>
                <a:ea typeface="Calibri" panose="020F0502020204030204" pitchFamily="34" charset="0"/>
                <a:cs typeface="Arial" pitchFamily="34" charset="0"/>
              </a:rPr>
              <a:t>)</a:t>
            </a:r>
            <a:endParaRPr lang="en-GB" sz="1600" dirty="0">
              <a:latin typeface="+mj-lt"/>
              <a:ea typeface="Calibri" panose="020F0502020204030204" pitchFamily="34" charset="0"/>
              <a:cs typeface="Arial" pitchFamily="34" charset="0"/>
            </a:endParaRPr>
          </a:p>
          <a:p>
            <a:pPr marL="458788" lvl="1" indent="-214313">
              <a:spcBef>
                <a:spcPts val="0"/>
              </a:spcBef>
              <a:spcAft>
                <a:spcPts val="0"/>
              </a:spcAft>
              <a:buFont typeface="+mj-lt"/>
              <a:buAutoNum type="alphaLcPeriod"/>
            </a:pPr>
            <a:r>
              <a:rPr lang="en-GB" sz="1600" dirty="0" smtClean="0">
                <a:latin typeface="+mj-lt"/>
                <a:ea typeface="Calibri" panose="020F0502020204030204" pitchFamily="34" charset="0"/>
                <a:cs typeface="Arial" pitchFamily="34" charset="0"/>
              </a:rPr>
              <a:t>Strengthening </a:t>
            </a:r>
            <a:r>
              <a:rPr lang="en-GB" sz="1600" dirty="0">
                <a:latin typeface="+mj-lt"/>
                <a:ea typeface="Calibri" panose="020F0502020204030204" pitchFamily="34" charset="0"/>
                <a:cs typeface="Arial" pitchFamily="34" charset="0"/>
              </a:rPr>
              <a:t>data systems </a:t>
            </a:r>
            <a:r>
              <a:rPr lang="en-GB" sz="1600" dirty="0" smtClean="0">
                <a:latin typeface="+mj-lt"/>
                <a:ea typeface="Calibri" panose="020F0502020204030204" pitchFamily="34" charset="0"/>
                <a:cs typeface="Arial" pitchFamily="34" charset="0"/>
              </a:rPr>
              <a:t>to be able to collect credible gender statistics</a:t>
            </a:r>
            <a:endParaRPr lang="id-ID" sz="1600" dirty="0" smtClean="0">
              <a:latin typeface="+mj-lt"/>
              <a:ea typeface="Calibri" panose="020F0502020204030204" pitchFamily="34" charset="0"/>
              <a:cs typeface="Arial" pitchFamily="34" charset="0"/>
            </a:endParaRPr>
          </a:p>
          <a:p>
            <a:pPr marL="0" lvl="1" indent="-214313">
              <a:spcBef>
                <a:spcPts val="0"/>
              </a:spcBef>
              <a:spcAft>
                <a:spcPts val="0"/>
              </a:spcAft>
              <a:buFont typeface="+mj-lt"/>
              <a:buAutoNum type="alphaLcPeriod"/>
            </a:pPr>
            <a:endParaRPr lang="en-GB" sz="1600" dirty="0">
              <a:latin typeface="+mj-lt"/>
              <a:ea typeface="Calibri" panose="020F0502020204030204" pitchFamily="34" charset="0"/>
              <a:cs typeface="Arial" pitchFamily="34" charset="0"/>
            </a:endParaRPr>
          </a:p>
          <a:p>
            <a:pPr marL="0" indent="-190500">
              <a:spcBef>
                <a:spcPts val="0"/>
              </a:spcBef>
              <a:spcAft>
                <a:spcPts val="0"/>
              </a:spcAft>
              <a:buFont typeface="+mj-lt"/>
              <a:buAutoNum type="arabicPeriod" startAt="2"/>
            </a:pPr>
            <a:r>
              <a:rPr lang="en-GB" sz="1600" b="1" dirty="0">
                <a:latin typeface="+mj-lt"/>
                <a:cs typeface="Arial" pitchFamily="34" charset="0"/>
              </a:rPr>
              <a:t>Non State Actors</a:t>
            </a:r>
          </a:p>
          <a:p>
            <a:pPr marL="177800" indent="0">
              <a:spcBef>
                <a:spcPts val="0"/>
              </a:spcBef>
              <a:spcAft>
                <a:spcPts val="0"/>
              </a:spcAft>
              <a:buNone/>
            </a:pPr>
            <a:r>
              <a:rPr lang="en-GB" sz="1600" dirty="0" smtClean="0">
                <a:latin typeface="+mj-lt"/>
                <a:ea typeface="Calibri" panose="020F0502020204030204" pitchFamily="34" charset="0"/>
                <a:cs typeface="Arial" pitchFamily="34" charset="0"/>
              </a:rPr>
              <a:t>Training of women in IT facilities and development of micro businesses by the </a:t>
            </a:r>
            <a:r>
              <a:rPr lang="en-GB" sz="1600" dirty="0" err="1" smtClean="0">
                <a:latin typeface="+mj-lt"/>
                <a:ea typeface="Calibri" panose="020F0502020204030204" pitchFamily="34" charset="0"/>
                <a:cs typeface="Arial" pitchFamily="34" charset="0"/>
              </a:rPr>
              <a:t>Sragen</a:t>
            </a:r>
            <a:r>
              <a:rPr lang="en-GB" sz="1600" dirty="0" smtClean="0">
                <a:latin typeface="+mj-lt"/>
                <a:ea typeface="Calibri" panose="020F0502020204030204" pitchFamily="34" charset="0"/>
                <a:cs typeface="Arial" pitchFamily="34" charset="0"/>
              </a:rPr>
              <a:t> </a:t>
            </a:r>
            <a:r>
              <a:rPr lang="en-GB" sz="1600" dirty="0">
                <a:latin typeface="+mj-lt"/>
                <a:ea typeface="Calibri" panose="020F0502020204030204" pitchFamily="34" charset="0"/>
                <a:cs typeface="Arial" pitchFamily="34" charset="0"/>
              </a:rPr>
              <a:t>Library Office and the Independent Women's </a:t>
            </a:r>
            <a:r>
              <a:rPr lang="en-GB" sz="1600" dirty="0" err="1">
                <a:latin typeface="+mj-lt"/>
                <a:ea typeface="Calibri" panose="020F0502020204030204" pitchFamily="34" charset="0"/>
                <a:cs typeface="Arial" pitchFamily="34" charset="0"/>
              </a:rPr>
              <a:t>Center</a:t>
            </a:r>
            <a:r>
              <a:rPr lang="en-GB" sz="1600" dirty="0">
                <a:latin typeface="+mj-lt"/>
                <a:ea typeface="Calibri" panose="020F0502020204030204" pitchFamily="34" charset="0"/>
                <a:cs typeface="Arial" pitchFamily="34" charset="0"/>
              </a:rPr>
              <a:t> (WMC) </a:t>
            </a:r>
            <a:r>
              <a:rPr lang="en-GB" sz="1600" dirty="0" smtClean="0">
                <a:latin typeface="+mj-lt"/>
                <a:ea typeface="Calibri" panose="020F0502020204030204" pitchFamily="34" charset="0"/>
                <a:cs typeface="Arial" pitchFamily="34" charset="0"/>
              </a:rPr>
              <a:t>resulted in an increase in sales turnover of 30-40% per year through improved online marketing. </a:t>
            </a:r>
            <a:endParaRPr lang="en-GB" sz="1600" dirty="0">
              <a:latin typeface="+mj-lt"/>
              <a:ea typeface="Calibri" panose="020F0502020204030204" pitchFamily="34" charset="0"/>
              <a:cs typeface="Arial" pitchFamily="34" charset="0"/>
            </a:endParaRPr>
          </a:p>
        </p:txBody>
      </p:sp>
      <p:sp>
        <p:nvSpPr>
          <p:cNvPr id="5" name="Slide Number Placeholder 3"/>
          <p:cNvSpPr>
            <a:spLocks noGrp="1"/>
          </p:cNvSpPr>
          <p:nvPr>
            <p:ph type="sldNum" sz="quarter" idx="12"/>
          </p:nvPr>
        </p:nvSpPr>
        <p:spPr>
          <a:xfrm>
            <a:off x="7239000" y="6461126"/>
            <a:ext cx="2133600" cy="365125"/>
          </a:xfrm>
        </p:spPr>
        <p:txBody>
          <a:bodyPr/>
          <a:lstStyle/>
          <a:p>
            <a:pPr>
              <a:defRPr/>
            </a:pPr>
            <a:fld id="{FB00C2BA-67DC-4DB4-AAA4-F8BAC098C867}" type="slidenum">
              <a:rPr lang="en-US" smtClean="0"/>
              <a:pPr>
                <a:defRPr/>
              </a:pPr>
              <a:t>11</a:t>
            </a:fld>
            <a:endParaRPr lang="en-US"/>
          </a:p>
        </p:txBody>
      </p:sp>
    </p:spTree>
    <p:extLst>
      <p:ext uri="{BB962C8B-B14F-4D97-AF65-F5344CB8AC3E}">
        <p14:creationId xmlns:p14="http://schemas.microsoft.com/office/powerpoint/2010/main" val="59855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39727" y="1066800"/>
            <a:ext cx="8438348"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228601" y="1295400"/>
            <a:ext cx="8839199" cy="143978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fontAlgn="auto">
              <a:spcBef>
                <a:spcPts val="0"/>
              </a:spcBef>
              <a:spcAft>
                <a:spcPts val="600"/>
              </a:spcAft>
              <a:buNone/>
            </a:pPr>
            <a:r>
              <a:rPr lang="en-US" sz="1600" b="1" dirty="0">
                <a:latin typeface="Cambria" pitchFamily="18" charset="0"/>
              </a:rPr>
              <a:t>C. Leveraging investment in women through ODA: </a:t>
            </a:r>
            <a:r>
              <a:rPr lang="en-US" sz="1600" b="1" dirty="0" smtClean="0">
                <a:latin typeface="Cambria" pitchFamily="18" charset="0"/>
              </a:rPr>
              <a:t>Austral</a:t>
            </a:r>
            <a:r>
              <a:rPr lang="id-ID" sz="1600" b="1" dirty="0" smtClean="0">
                <a:latin typeface="Cambria" pitchFamily="18" charset="0"/>
              </a:rPr>
              <a:t>i</a:t>
            </a:r>
            <a:r>
              <a:rPr lang="en-US" sz="1600" b="1" dirty="0" smtClean="0">
                <a:latin typeface="Cambria" pitchFamily="18" charset="0"/>
              </a:rPr>
              <a:t>a’s </a:t>
            </a:r>
            <a:r>
              <a:rPr lang="en-US" sz="1600" b="1" dirty="0">
                <a:latin typeface="Cambria" pitchFamily="18" charset="0"/>
              </a:rPr>
              <a:t>MAMPU Program</a:t>
            </a:r>
          </a:p>
          <a:p>
            <a:pPr marL="342900" lvl="1" indent="-342900" fontAlgn="auto">
              <a:spcBef>
                <a:spcPts val="0"/>
              </a:spcBef>
              <a:spcAft>
                <a:spcPts val="600"/>
              </a:spcAft>
              <a:buFont typeface="Wingdings" panose="05000000000000000000" pitchFamily="2" charset="2"/>
              <a:buChar char="Ø"/>
            </a:pPr>
            <a:r>
              <a:rPr lang="en-US" sz="1600" dirty="0" smtClean="0">
                <a:solidFill>
                  <a:prstClr val="black"/>
                </a:solidFill>
                <a:latin typeface="Cambria" pitchFamily="18" charset="0"/>
              </a:rPr>
              <a:t>Australia-Indonesia </a:t>
            </a:r>
            <a:r>
              <a:rPr lang="en-US" sz="1600" dirty="0">
                <a:solidFill>
                  <a:prstClr val="black"/>
                </a:solidFill>
                <a:latin typeface="Cambria" pitchFamily="18" charset="0"/>
              </a:rPr>
              <a:t>Partnership for Women’s Empowerment and Gender Equality (‘MAMPU Program’), 2012-2020</a:t>
            </a:r>
          </a:p>
          <a:p>
            <a:pPr marL="342900" lvl="1" indent="-342900" fontAlgn="auto">
              <a:spcBef>
                <a:spcPts val="0"/>
              </a:spcBef>
              <a:spcAft>
                <a:spcPts val="600"/>
              </a:spcAft>
              <a:buFont typeface="Wingdings" panose="05000000000000000000" pitchFamily="2" charset="2"/>
              <a:buChar char="Ø"/>
            </a:pPr>
            <a:r>
              <a:rPr lang="en-US" sz="1600" dirty="0" smtClean="0">
                <a:solidFill>
                  <a:prstClr val="black"/>
                </a:solidFill>
                <a:latin typeface="Cambria" pitchFamily="18" charset="0"/>
              </a:rPr>
              <a:t>Supports networks of CSOs (national and local) to work on solutions to </a:t>
            </a:r>
            <a:r>
              <a:rPr lang="en-US" sz="1600" b="1" dirty="0" smtClean="0">
                <a:solidFill>
                  <a:prstClr val="black"/>
                </a:solidFill>
                <a:latin typeface="Cambria" pitchFamily="18" charset="0"/>
              </a:rPr>
              <a:t>increase poor women’s access to basic Government services and programs</a:t>
            </a:r>
            <a:r>
              <a:rPr lang="en-US" sz="1600" dirty="0" smtClean="0">
                <a:solidFill>
                  <a:prstClr val="black"/>
                </a:solidFill>
                <a:latin typeface="Cambria" pitchFamily="18" charset="0"/>
              </a:rPr>
              <a:t> in five thematic </a:t>
            </a:r>
            <a:r>
              <a:rPr lang="en-US" sz="1600" dirty="0" smtClean="0">
                <a:solidFill>
                  <a:prstClr val="black"/>
                </a:solidFill>
                <a:latin typeface="Cambria" pitchFamily="18" charset="0"/>
              </a:rPr>
              <a:t>areas</a:t>
            </a:r>
            <a:endParaRPr lang="en-US" sz="1600" dirty="0">
              <a:solidFill>
                <a:prstClr val="black"/>
              </a:solidFill>
              <a:latin typeface="Cambria" pitchFamily="18" charset="0"/>
            </a:endParaRPr>
          </a:p>
          <a:p>
            <a:pPr marL="742950" lvl="2" indent="-342900" fontAlgn="auto">
              <a:spcBef>
                <a:spcPts val="0"/>
              </a:spcBef>
              <a:spcAft>
                <a:spcPts val="600"/>
              </a:spcAft>
              <a:buFont typeface="Wingdings" pitchFamily="2" charset="2"/>
              <a:buChar char="§"/>
            </a:pPr>
            <a:endParaRPr lang="en-US" sz="1600" dirty="0">
              <a:solidFill>
                <a:prstClr val="black"/>
              </a:solidFill>
              <a:latin typeface="Cambria" pitchFamily="18" charset="0"/>
            </a:endParaRPr>
          </a:p>
          <a:p>
            <a:pPr marL="342900" lvl="1" indent="-342900" fontAlgn="auto">
              <a:spcBef>
                <a:spcPts val="0"/>
              </a:spcBef>
              <a:spcAft>
                <a:spcPts val="600"/>
              </a:spcAft>
              <a:buFont typeface="Wingdings" panose="05000000000000000000" pitchFamily="2" charset="2"/>
              <a:buChar char="Ø"/>
            </a:pPr>
            <a:endParaRPr lang="en-US" sz="1600" dirty="0" smtClean="0">
              <a:solidFill>
                <a:prstClr val="black"/>
              </a:solidFill>
              <a:latin typeface="Cambria" pitchFamily="18" charset="0"/>
            </a:endParaRPr>
          </a:p>
        </p:txBody>
      </p:sp>
      <p:sp>
        <p:nvSpPr>
          <p:cNvPr id="10" name="Title 1"/>
          <p:cNvSpPr>
            <a:spLocks noGrp="1"/>
          </p:cNvSpPr>
          <p:nvPr>
            <p:ph type="title"/>
          </p:nvPr>
        </p:nvSpPr>
        <p:spPr/>
        <p:txBody>
          <a:bodyPr>
            <a:normAutofit/>
          </a:bodyPr>
          <a:lstStyle/>
          <a:p>
            <a:pPr algn="ctr"/>
            <a:r>
              <a:rPr lang="en-US" sz="3600" b="1" dirty="0">
                <a:solidFill>
                  <a:schemeClr val="tx1"/>
                </a:solidFill>
              </a:rPr>
              <a:t>3. </a:t>
            </a:r>
            <a:r>
              <a:rPr lang="en-US" sz="3600" b="1" dirty="0" smtClean="0">
                <a:solidFill>
                  <a:schemeClr val="tx1"/>
                </a:solidFill>
              </a:rPr>
              <a:t>Example </a:t>
            </a:r>
            <a:r>
              <a:rPr lang="en-US" sz="3600" b="1" dirty="0" smtClean="0">
                <a:solidFill>
                  <a:schemeClr val="tx1"/>
                </a:solidFill>
              </a:rPr>
              <a:t>of Good </a:t>
            </a:r>
            <a:r>
              <a:rPr lang="en-US" sz="3600" b="1" dirty="0" smtClean="0">
                <a:solidFill>
                  <a:schemeClr val="tx1"/>
                </a:solidFill>
              </a:rPr>
              <a:t>Practice</a:t>
            </a:r>
            <a:r>
              <a:rPr lang="id-ID" sz="3600" b="1" dirty="0" smtClean="0">
                <a:solidFill>
                  <a:schemeClr val="tx1"/>
                </a:solidFill>
              </a:rPr>
              <a:t>s </a:t>
            </a:r>
            <a:r>
              <a:rPr lang="id-ID" sz="2000" b="1" dirty="0" smtClean="0">
                <a:solidFill>
                  <a:schemeClr val="tx1"/>
                </a:solidFill>
              </a:rPr>
              <a:t>(3)</a:t>
            </a:r>
            <a:endParaRPr lang="en-GB" sz="3600" dirty="0">
              <a:solidFill>
                <a:schemeClr val="tx1"/>
              </a:solidFill>
            </a:endParaRPr>
          </a:p>
        </p:txBody>
      </p:sp>
      <p:sp>
        <p:nvSpPr>
          <p:cNvPr id="12" name="Slide Number Placeholder 3"/>
          <p:cNvSpPr>
            <a:spLocks noGrp="1"/>
          </p:cNvSpPr>
          <p:nvPr>
            <p:ph type="sldNum" sz="quarter" idx="12"/>
          </p:nvPr>
        </p:nvSpPr>
        <p:spPr/>
        <p:txBody>
          <a:bodyPr/>
          <a:lstStyle/>
          <a:p>
            <a:pPr>
              <a:defRPr/>
            </a:pPr>
            <a:fld id="{FB00C2BA-67DC-4DB4-AAA4-F8BAC098C867}" type="slidenum">
              <a:rPr lang="en-US" sz="1050" smtClean="0">
                <a:solidFill>
                  <a:schemeClr val="tx1"/>
                </a:solidFill>
              </a:rPr>
              <a:pPr>
                <a:defRPr/>
              </a:pPr>
              <a:t>12</a:t>
            </a:fld>
            <a:endParaRPr lang="en-US" sz="1050">
              <a:solidFill>
                <a:schemeClr val="tx1"/>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0800" y="2743200"/>
            <a:ext cx="2667000" cy="1888068"/>
          </a:xfrm>
          <a:prstGeom prst="rect">
            <a:avLst/>
          </a:prstGeom>
        </p:spPr>
      </p:pic>
      <p:sp>
        <p:nvSpPr>
          <p:cNvPr id="9" name="Content Placeholder 2"/>
          <p:cNvSpPr txBox="1">
            <a:spLocks/>
          </p:cNvSpPr>
          <p:nvPr/>
        </p:nvSpPr>
        <p:spPr>
          <a:xfrm>
            <a:off x="228601" y="2801256"/>
            <a:ext cx="6105447" cy="410115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fontAlgn="auto">
              <a:spcBef>
                <a:spcPts val="0"/>
              </a:spcBef>
              <a:spcAft>
                <a:spcPts val="600"/>
              </a:spcAft>
              <a:buFont typeface="Wingdings" pitchFamily="2" charset="2"/>
              <a:buChar char="§"/>
            </a:pPr>
            <a:endParaRPr lang="en-US" sz="1600" dirty="0" smtClean="0">
              <a:solidFill>
                <a:srgbClr val="002060"/>
              </a:solidFill>
              <a:latin typeface="Cambria" pitchFamily="18" charset="0"/>
            </a:endParaRPr>
          </a:p>
          <a:p>
            <a:pPr marL="342900" lvl="1" indent="-342900" fontAlgn="auto">
              <a:spcBef>
                <a:spcPts val="0"/>
              </a:spcBef>
              <a:spcAft>
                <a:spcPts val="600"/>
              </a:spcAft>
              <a:buFont typeface="Wingdings" pitchFamily="2" charset="2"/>
              <a:buChar char="§"/>
            </a:pPr>
            <a:r>
              <a:rPr lang="en-US" sz="1600" b="1" dirty="0" smtClean="0">
                <a:solidFill>
                  <a:srgbClr val="002060"/>
                </a:solidFill>
                <a:latin typeface="Cambria" pitchFamily="18" charset="0"/>
              </a:rPr>
              <a:t>DESBUMI</a:t>
            </a:r>
            <a:r>
              <a:rPr lang="en-US" sz="1600" dirty="0" smtClean="0">
                <a:solidFill>
                  <a:srgbClr val="002060"/>
                </a:solidFill>
                <a:latin typeface="Cambria" pitchFamily="18" charset="0"/>
              </a:rPr>
              <a:t> </a:t>
            </a:r>
            <a:r>
              <a:rPr lang="en-US" sz="1600" dirty="0">
                <a:solidFill>
                  <a:srgbClr val="002060"/>
                </a:solidFill>
                <a:latin typeface="Cambria" pitchFamily="18" charset="0"/>
              </a:rPr>
              <a:t>– </a:t>
            </a:r>
            <a:r>
              <a:rPr lang="en-US" sz="1600" b="1" dirty="0" smtClean="0">
                <a:solidFill>
                  <a:prstClr val="black"/>
                </a:solidFill>
                <a:latin typeface="Cambria" pitchFamily="18" charset="0"/>
              </a:rPr>
              <a:t> </a:t>
            </a:r>
            <a:r>
              <a:rPr lang="en-US" sz="1600" dirty="0" smtClean="0">
                <a:solidFill>
                  <a:prstClr val="black"/>
                </a:solidFill>
                <a:latin typeface="Cambria" pitchFamily="18" charset="0"/>
              </a:rPr>
              <a:t>Village-based </a:t>
            </a:r>
            <a:r>
              <a:rPr lang="en-US" sz="1600" dirty="0">
                <a:solidFill>
                  <a:prstClr val="black"/>
                </a:solidFill>
                <a:latin typeface="Cambria" pitchFamily="18" charset="0"/>
              </a:rPr>
              <a:t>approach to provide women migrant workers better access to </a:t>
            </a:r>
            <a:r>
              <a:rPr lang="en-US" sz="1600" dirty="0" smtClean="0">
                <a:solidFill>
                  <a:prstClr val="black"/>
                </a:solidFill>
                <a:latin typeface="Cambria" pitchFamily="18" charset="0"/>
              </a:rPr>
              <a:t>services. Initially </a:t>
            </a:r>
            <a:r>
              <a:rPr lang="en-US" sz="1600" dirty="0">
                <a:solidFill>
                  <a:prstClr val="black"/>
                </a:solidFill>
                <a:latin typeface="Cambria" pitchFamily="18" charset="0"/>
              </a:rPr>
              <a:t>trialed </a:t>
            </a:r>
            <a:r>
              <a:rPr lang="en-US" sz="1600" dirty="0" smtClean="0">
                <a:solidFill>
                  <a:prstClr val="black"/>
                </a:solidFill>
                <a:latin typeface="Cambria" pitchFamily="18" charset="0"/>
              </a:rPr>
              <a:t>by Australia in </a:t>
            </a:r>
            <a:r>
              <a:rPr lang="en-US" sz="1600" dirty="0">
                <a:solidFill>
                  <a:prstClr val="black"/>
                </a:solidFill>
                <a:latin typeface="Cambria" pitchFamily="18" charset="0"/>
              </a:rPr>
              <a:t>18 </a:t>
            </a:r>
            <a:r>
              <a:rPr lang="en-US" sz="1600" dirty="0" smtClean="0">
                <a:solidFill>
                  <a:prstClr val="black"/>
                </a:solidFill>
                <a:latin typeface="Cambria" pitchFamily="18" charset="0"/>
              </a:rPr>
              <a:t>villages, in October </a:t>
            </a:r>
            <a:r>
              <a:rPr lang="en-US" sz="1600" dirty="0">
                <a:solidFill>
                  <a:prstClr val="black"/>
                </a:solidFill>
                <a:latin typeface="Cambria" pitchFamily="18" charset="0"/>
              </a:rPr>
              <a:t>2016, </a:t>
            </a:r>
            <a:r>
              <a:rPr lang="en-US" sz="1600" dirty="0" smtClean="0">
                <a:solidFill>
                  <a:prstClr val="black"/>
                </a:solidFill>
                <a:latin typeface="Cambria" pitchFamily="18" charset="0"/>
              </a:rPr>
              <a:t>the Ministry for </a:t>
            </a:r>
            <a:r>
              <a:rPr lang="en-US" sz="1600" dirty="0" err="1">
                <a:solidFill>
                  <a:prstClr val="black"/>
                </a:solidFill>
                <a:latin typeface="Cambria" pitchFamily="18" charset="0"/>
              </a:rPr>
              <a:t>Labour</a:t>
            </a:r>
            <a:r>
              <a:rPr lang="en-US" sz="1600" dirty="0">
                <a:solidFill>
                  <a:prstClr val="black"/>
                </a:solidFill>
                <a:latin typeface="Cambria" pitchFamily="18" charset="0"/>
              </a:rPr>
              <a:t> </a:t>
            </a:r>
            <a:r>
              <a:rPr lang="en-US" sz="1600" dirty="0" smtClean="0">
                <a:solidFill>
                  <a:prstClr val="black"/>
                </a:solidFill>
                <a:latin typeface="Cambria" pitchFamily="18" charset="0"/>
              </a:rPr>
              <a:t>rolled out the initiative to 100 villages across Indonesia.</a:t>
            </a:r>
          </a:p>
          <a:p>
            <a:pPr marL="0" lvl="1" indent="0" fontAlgn="auto">
              <a:spcBef>
                <a:spcPts val="0"/>
              </a:spcBef>
              <a:spcAft>
                <a:spcPts val="600"/>
              </a:spcAft>
              <a:buNone/>
            </a:pPr>
            <a:endParaRPr lang="id-ID" sz="1600" dirty="0" smtClean="0">
              <a:solidFill>
                <a:prstClr val="black"/>
              </a:solidFill>
              <a:latin typeface="Cambria" pitchFamily="18" charset="0"/>
            </a:endParaRPr>
          </a:p>
          <a:p>
            <a:pPr marL="0" lvl="1" indent="0" fontAlgn="auto">
              <a:spcBef>
                <a:spcPts val="0"/>
              </a:spcBef>
              <a:spcAft>
                <a:spcPts val="600"/>
              </a:spcAft>
              <a:buNone/>
            </a:pPr>
            <a:endParaRPr lang="en-US" sz="1600" dirty="0" smtClean="0">
              <a:solidFill>
                <a:prstClr val="black"/>
              </a:solidFill>
              <a:latin typeface="Cambria" pitchFamily="18" charset="0"/>
            </a:endParaRPr>
          </a:p>
          <a:p>
            <a:pPr marL="342900" lvl="1" indent="-342900" fontAlgn="auto">
              <a:spcBef>
                <a:spcPts val="0"/>
              </a:spcBef>
              <a:spcAft>
                <a:spcPts val="600"/>
              </a:spcAft>
              <a:buFont typeface="Wingdings" pitchFamily="2" charset="2"/>
              <a:buChar char="§"/>
            </a:pPr>
            <a:r>
              <a:rPr lang="en-US" sz="1600" b="1" dirty="0" smtClean="0">
                <a:solidFill>
                  <a:srgbClr val="002060"/>
                </a:solidFill>
                <a:latin typeface="Cambria" pitchFamily="18" charset="0"/>
              </a:rPr>
              <a:t>‘</a:t>
            </a:r>
            <a:r>
              <a:rPr lang="en-US" sz="1600" b="1" dirty="0">
                <a:solidFill>
                  <a:srgbClr val="002060"/>
                </a:solidFill>
                <a:latin typeface="Cambria" pitchFamily="18" charset="0"/>
              </a:rPr>
              <a:t>Integrated Criminal Justice System’ (SPPT-PT) </a:t>
            </a:r>
            <a:r>
              <a:rPr lang="en-US" sz="1600" b="1" dirty="0" smtClean="0">
                <a:solidFill>
                  <a:srgbClr val="002060"/>
                </a:solidFill>
                <a:latin typeface="Cambria" pitchFamily="18" charset="0"/>
              </a:rPr>
              <a:t>– </a:t>
            </a:r>
            <a:r>
              <a:rPr lang="en-US" sz="1600" dirty="0">
                <a:solidFill>
                  <a:prstClr val="black"/>
                </a:solidFill>
                <a:latin typeface="Cambria" pitchFamily="18" charset="0"/>
              </a:rPr>
              <a:t>Is </a:t>
            </a:r>
            <a:r>
              <a:rPr lang="en-US" sz="1600" dirty="0" smtClean="0">
                <a:solidFill>
                  <a:prstClr val="black"/>
                </a:solidFill>
                <a:latin typeface="Cambria" pitchFamily="18" charset="0"/>
              </a:rPr>
              <a:t>an integrated, cross-sectoral </a:t>
            </a:r>
            <a:r>
              <a:rPr lang="en-US" sz="1600" dirty="0">
                <a:solidFill>
                  <a:prstClr val="black"/>
                </a:solidFill>
                <a:latin typeface="Cambria" pitchFamily="18" charset="0"/>
              </a:rPr>
              <a:t>system for better handling </a:t>
            </a:r>
            <a:r>
              <a:rPr lang="en-US" sz="1600" dirty="0" smtClean="0">
                <a:solidFill>
                  <a:prstClr val="black"/>
                </a:solidFill>
                <a:latin typeface="Cambria" pitchFamily="18" charset="0"/>
              </a:rPr>
              <a:t>cases </a:t>
            </a:r>
            <a:r>
              <a:rPr lang="en-US" sz="1600" dirty="0">
                <a:solidFill>
                  <a:prstClr val="black"/>
                </a:solidFill>
                <a:latin typeface="Cambria" pitchFamily="18" charset="0"/>
              </a:rPr>
              <a:t>of Violence Against Women between counsellors, police, health services, and court </a:t>
            </a:r>
            <a:r>
              <a:rPr lang="en-US" sz="1600" dirty="0" smtClean="0">
                <a:solidFill>
                  <a:prstClr val="black"/>
                </a:solidFill>
                <a:latin typeface="Cambria" pitchFamily="18" charset="0"/>
              </a:rPr>
              <a:t>system. Initially </a:t>
            </a:r>
            <a:r>
              <a:rPr lang="en-US" sz="1600" dirty="0">
                <a:solidFill>
                  <a:prstClr val="black"/>
                </a:solidFill>
                <a:latin typeface="Cambria" pitchFamily="18" charset="0"/>
              </a:rPr>
              <a:t>trialed in </a:t>
            </a:r>
            <a:r>
              <a:rPr lang="en-US" sz="1600" dirty="0" smtClean="0">
                <a:solidFill>
                  <a:prstClr val="black"/>
                </a:solidFill>
                <a:latin typeface="Cambria" pitchFamily="18" charset="0"/>
              </a:rPr>
              <a:t>Semarang, </a:t>
            </a:r>
            <a:r>
              <a:rPr lang="en-US" sz="1600" dirty="0">
                <a:solidFill>
                  <a:prstClr val="black"/>
                </a:solidFill>
                <a:latin typeface="Cambria" pitchFamily="18" charset="0"/>
              </a:rPr>
              <a:t>Central Java </a:t>
            </a:r>
            <a:r>
              <a:rPr lang="en-US" sz="1600" dirty="0" smtClean="0">
                <a:solidFill>
                  <a:prstClr val="black"/>
                </a:solidFill>
                <a:latin typeface="Cambria" pitchFamily="18" charset="0"/>
              </a:rPr>
              <a:t>in 2015, the successful case management system was adopted by the provincial government of </a:t>
            </a:r>
            <a:r>
              <a:rPr lang="en-US" sz="1600" dirty="0">
                <a:solidFill>
                  <a:prstClr val="black"/>
                </a:solidFill>
                <a:latin typeface="Cambria" pitchFamily="18" charset="0"/>
              </a:rPr>
              <a:t>Central Java </a:t>
            </a:r>
            <a:r>
              <a:rPr lang="en-US" sz="1600" dirty="0" smtClean="0">
                <a:solidFill>
                  <a:prstClr val="black"/>
                </a:solidFill>
                <a:latin typeface="Cambria" pitchFamily="18" charset="0"/>
              </a:rPr>
              <a:t>to </a:t>
            </a:r>
            <a:r>
              <a:rPr lang="en-US" sz="1600" dirty="0">
                <a:solidFill>
                  <a:prstClr val="black"/>
                </a:solidFill>
                <a:latin typeface="Cambria" pitchFamily="18" charset="0"/>
              </a:rPr>
              <a:t>scale up </a:t>
            </a:r>
            <a:r>
              <a:rPr lang="en-US" sz="1600" dirty="0" smtClean="0">
                <a:solidFill>
                  <a:prstClr val="black"/>
                </a:solidFill>
                <a:latin typeface="Cambria" pitchFamily="18" charset="0"/>
              </a:rPr>
              <a:t>the approach </a:t>
            </a:r>
            <a:r>
              <a:rPr lang="en-US" sz="1600" dirty="0">
                <a:solidFill>
                  <a:prstClr val="black"/>
                </a:solidFill>
                <a:latin typeface="Cambria" pitchFamily="18" charset="0"/>
              </a:rPr>
              <a:t>across Central </a:t>
            </a:r>
            <a:r>
              <a:rPr lang="en-US" sz="1600" dirty="0" smtClean="0">
                <a:solidFill>
                  <a:prstClr val="black"/>
                </a:solidFill>
                <a:latin typeface="Cambria" pitchFamily="18" charset="0"/>
              </a:rPr>
              <a:t>Java</a:t>
            </a:r>
            <a:r>
              <a:rPr lang="en-US" sz="1600" dirty="0" smtClean="0">
                <a:solidFill>
                  <a:prstClr val="black"/>
                </a:solidFill>
                <a:latin typeface="Cambria" pitchFamily="18" charset="0"/>
              </a:rPr>
              <a:t>.</a:t>
            </a:r>
            <a:endParaRPr lang="en-US" sz="1600" dirty="0">
              <a:solidFill>
                <a:prstClr val="black"/>
              </a:solidFill>
              <a:latin typeface="Cambria" pitchFamily="18" charset="0"/>
            </a:endParaRPr>
          </a:p>
          <a:p>
            <a:pPr marL="342900" lvl="1" indent="-342900" fontAlgn="auto">
              <a:spcBef>
                <a:spcPts val="0"/>
              </a:spcBef>
              <a:spcAft>
                <a:spcPts val="600"/>
              </a:spcAft>
              <a:buFont typeface="Wingdings" panose="05000000000000000000" pitchFamily="2" charset="2"/>
              <a:buChar char="Ø"/>
            </a:pPr>
            <a:endParaRPr lang="en-US" sz="1600" dirty="0" smtClean="0">
              <a:solidFill>
                <a:prstClr val="black"/>
              </a:solidFill>
              <a:latin typeface="Cambria" pitchFamily="18" charset="0"/>
            </a:endParaRPr>
          </a:p>
        </p:txBody>
      </p:sp>
      <p:pic>
        <p:nvPicPr>
          <p:cNvPr id="11" name="Picture 10"/>
          <p:cNvPicPr>
            <a:picLocks noChangeAspect="1"/>
          </p:cNvPicPr>
          <p:nvPr/>
        </p:nvPicPr>
        <p:blipFill>
          <a:blip r:embed="rId4"/>
          <a:stretch>
            <a:fillRect/>
          </a:stretch>
        </p:blipFill>
        <p:spPr>
          <a:xfrm>
            <a:off x="6393439" y="4793452"/>
            <a:ext cx="2674361" cy="1803246"/>
          </a:xfrm>
          <a:prstGeom prst="rect">
            <a:avLst/>
          </a:prstGeom>
        </p:spPr>
      </p:pic>
    </p:spTree>
    <p:extLst>
      <p:ext uri="{BB962C8B-B14F-4D97-AF65-F5344CB8AC3E}">
        <p14:creationId xmlns:p14="http://schemas.microsoft.com/office/powerpoint/2010/main" val="735681453"/>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768" y="304800"/>
            <a:ext cx="7886700" cy="349611"/>
          </a:xfrm>
        </p:spPr>
        <p:txBody>
          <a:bodyPr>
            <a:normAutofit fontScale="90000"/>
          </a:bodyPr>
          <a:lstStyle/>
          <a:p>
            <a:r>
              <a:rPr lang="en-US" b="1" dirty="0">
                <a:solidFill>
                  <a:schemeClr val="tx1"/>
                </a:solidFill>
                <a:latin typeface="Cambria" panose="02040503050406030204" pitchFamily="18" charset="0"/>
              </a:rPr>
              <a:t>4. Key Gaps and Challenges</a:t>
            </a:r>
            <a:endParaRPr lang="en-GB" b="1" dirty="0">
              <a:solidFill>
                <a:schemeClr val="tx1"/>
              </a:solidFill>
              <a:latin typeface="Cambria" panose="02040503050406030204" pitchFamily="18" charset="0"/>
            </a:endParaRPr>
          </a:p>
        </p:txBody>
      </p:sp>
      <p:sp>
        <p:nvSpPr>
          <p:cNvPr id="3" name="Content Placeholder 2"/>
          <p:cNvSpPr>
            <a:spLocks noGrp="1"/>
          </p:cNvSpPr>
          <p:nvPr>
            <p:ph idx="1"/>
          </p:nvPr>
        </p:nvSpPr>
        <p:spPr>
          <a:xfrm>
            <a:off x="519545" y="1688522"/>
            <a:ext cx="8317923" cy="4559877"/>
          </a:xfrm>
        </p:spPr>
        <p:txBody>
          <a:bodyPr>
            <a:normAutofit fontScale="62500" lnSpcReduction="20000"/>
          </a:bodyPr>
          <a:lstStyle/>
          <a:p>
            <a:pPr marL="0" indent="0">
              <a:buNone/>
            </a:pPr>
            <a:r>
              <a:rPr lang="en-GB" b="1" dirty="0"/>
              <a:t>The challenges faced in achieving Goal 3 of the MDGs </a:t>
            </a:r>
            <a:r>
              <a:rPr lang="en-GB" b="1" dirty="0" smtClean="0"/>
              <a:t>were</a:t>
            </a:r>
            <a:r>
              <a:rPr lang="en-GB" b="1" dirty="0"/>
              <a:t>:</a:t>
            </a:r>
          </a:p>
          <a:p>
            <a:pPr marL="385763" indent="-385763">
              <a:buFont typeface="+mj-lt"/>
              <a:buAutoNum type="arabicPeriod"/>
            </a:pPr>
            <a:r>
              <a:rPr lang="en-GB" i="1" dirty="0"/>
              <a:t>The mindset </a:t>
            </a:r>
            <a:r>
              <a:rPr lang="en-GB" dirty="0"/>
              <a:t>of decision makers still interprets gender as a woman’s agenda and product of the West, and therefore they persist in gender bias and discrimination,</a:t>
            </a:r>
          </a:p>
          <a:p>
            <a:pPr marL="385763" indent="-385763">
              <a:buFont typeface="+mj-lt"/>
              <a:buAutoNum type="arabicPeriod"/>
            </a:pPr>
            <a:r>
              <a:rPr lang="en-GB" dirty="0"/>
              <a:t>Gender mainstreaming has not yet been implemented at a conceptual level and in context with international, national and thematic issues in all facets of development that represent the competence of the central and regional governments under the complex system of decentralization and regional autonomy,</a:t>
            </a:r>
          </a:p>
          <a:p>
            <a:pPr marL="385763" indent="-385763">
              <a:buFont typeface="+mj-lt"/>
              <a:buAutoNum type="arabicPeriod"/>
            </a:pPr>
            <a:r>
              <a:rPr lang="en-GB" dirty="0"/>
              <a:t>Protection of women and children remains inadequate, particularly in the face of globalization issues related to human trafficking and violence in increasingly complex and diverse forms, including physical and psychological violence, exploitation, neglect and so on,</a:t>
            </a:r>
          </a:p>
          <a:p>
            <a:pPr marL="385763" indent="-385763">
              <a:buFont typeface="+mj-lt"/>
              <a:buAutoNum type="arabicPeriod"/>
            </a:pPr>
            <a:r>
              <a:rPr lang="en-GB" dirty="0"/>
              <a:t>Political education for </a:t>
            </a:r>
            <a:r>
              <a:rPr lang="en-GB" dirty="0" err="1" smtClean="0"/>
              <a:t>wom</a:t>
            </a:r>
            <a:r>
              <a:rPr lang="id-ID" dirty="0" smtClean="0"/>
              <a:t>e</a:t>
            </a:r>
            <a:r>
              <a:rPr lang="en-GB" dirty="0" smtClean="0"/>
              <a:t>n </a:t>
            </a:r>
            <a:r>
              <a:rPr lang="en-GB" dirty="0"/>
              <a:t>candidates </a:t>
            </a:r>
            <a:r>
              <a:rPr lang="en-GB" dirty="0" smtClean="0"/>
              <a:t>face </a:t>
            </a:r>
            <a:r>
              <a:rPr lang="en-GB" dirty="0"/>
              <a:t>many impediments.</a:t>
            </a:r>
          </a:p>
        </p:txBody>
      </p:sp>
      <p:sp>
        <p:nvSpPr>
          <p:cNvPr id="4" name="Slide Number Placeholder 3"/>
          <p:cNvSpPr>
            <a:spLocks noGrp="1"/>
          </p:cNvSpPr>
          <p:nvPr>
            <p:ph type="sldNum" sz="quarter" idx="12"/>
          </p:nvPr>
        </p:nvSpPr>
        <p:spPr/>
        <p:txBody>
          <a:bodyPr/>
          <a:lstStyle/>
          <a:p>
            <a:pPr>
              <a:defRPr/>
            </a:pPr>
            <a:fld id="{FB00C2BA-67DC-4DB4-AAA4-F8BAC098C867}" type="slidenum">
              <a:rPr lang="en-US" smtClean="0"/>
              <a:pPr>
                <a:defRPr/>
              </a:pPr>
              <a:t>13</a:t>
            </a:fld>
            <a:endParaRPr lang="en-US"/>
          </a:p>
        </p:txBody>
      </p:sp>
    </p:spTree>
    <p:extLst>
      <p:ext uri="{BB962C8B-B14F-4D97-AF65-F5344CB8AC3E}">
        <p14:creationId xmlns:p14="http://schemas.microsoft.com/office/powerpoint/2010/main" val="1216827977"/>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848600" cy="536648"/>
          </a:xfrm>
        </p:spPr>
        <p:txBody>
          <a:bodyPr>
            <a:noAutofit/>
          </a:bodyPr>
          <a:lstStyle/>
          <a:p>
            <a:pPr algn="ctr"/>
            <a:r>
              <a:rPr lang="en-US" sz="3200" b="1" dirty="0">
                <a:solidFill>
                  <a:srgbClr val="0000FF"/>
                </a:solidFill>
                <a:latin typeface="Cambria" panose="02040503050406030204" pitchFamily="18" charset="0"/>
              </a:rPr>
              <a:t>II. Efforts to implement the SDGs in </a:t>
            </a:r>
            <a:r>
              <a:rPr lang="en-US" sz="3200" b="1" dirty="0" smtClean="0">
                <a:solidFill>
                  <a:srgbClr val="0000FF"/>
                </a:solidFill>
                <a:latin typeface="Cambria" panose="02040503050406030204" pitchFamily="18" charset="0"/>
              </a:rPr>
              <a:t>Indonesia Related to Gender</a:t>
            </a:r>
            <a:endParaRPr lang="en-GB" sz="3200" b="1" dirty="0">
              <a:solidFill>
                <a:srgbClr val="0000FF"/>
              </a:solidFill>
              <a:latin typeface="Cambria" panose="02040503050406030204" pitchFamily="18" charset="0"/>
            </a:endParaRPr>
          </a:p>
        </p:txBody>
      </p:sp>
      <p:graphicFrame>
        <p:nvGraphicFramePr>
          <p:cNvPr id="4" name="Diagram 3"/>
          <p:cNvGraphicFramePr/>
          <p:nvPr>
            <p:extLst>
              <p:ext uri="{D42A27DB-BD31-4B8C-83A1-F6EECF244321}">
                <p14:modId xmlns:p14="http://schemas.microsoft.com/office/powerpoint/2010/main" val="1290111457"/>
              </p:ext>
            </p:extLst>
          </p:nvPr>
        </p:nvGraphicFramePr>
        <p:xfrm>
          <a:off x="228600" y="1523999"/>
          <a:ext cx="8686800" cy="5105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FB00C2BA-67DC-4DB4-AAA4-F8BAC098C867}" type="slidenum">
              <a:rPr lang="en-US" smtClean="0"/>
              <a:pPr>
                <a:defRPr/>
              </a:pPr>
              <a:t>14</a:t>
            </a:fld>
            <a:endParaRPr lang="en-US"/>
          </a:p>
        </p:txBody>
      </p:sp>
    </p:spTree>
    <p:extLst>
      <p:ext uri="{BB962C8B-B14F-4D97-AF65-F5344CB8AC3E}">
        <p14:creationId xmlns:p14="http://schemas.microsoft.com/office/powerpoint/2010/main" val="247424853"/>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2619617"/>
            <a:ext cx="4974492" cy="2561983"/>
          </a:xfrm>
          <a:prstGeom prst="rect">
            <a:avLst/>
          </a:prstGeom>
          <a:solidFill>
            <a:schemeClr val="accent6">
              <a:lumMod val="20000"/>
              <a:lumOff val="80000"/>
            </a:schemeClr>
          </a:solidFill>
        </p:spPr>
        <p:txBody>
          <a:bodyPr wrap="square" rtlCol="0">
            <a:spAutoFit/>
          </a:bodyPr>
          <a:lstStyle/>
          <a:p>
            <a:pPr marL="285750" indent="-285750" algn="ctr">
              <a:lnSpc>
                <a:spcPct val="114000"/>
              </a:lnSpc>
              <a:spcAft>
                <a:spcPts val="600"/>
              </a:spcAft>
            </a:pPr>
            <a:r>
              <a:rPr lang="id-ID" sz="2400" b="1" dirty="0" smtClean="0">
                <a:solidFill>
                  <a:prstClr val="black"/>
                </a:solidFill>
                <a:cs typeface="Arial" pitchFamily="34" charset="0"/>
              </a:rPr>
              <a:t>The </a:t>
            </a:r>
            <a:r>
              <a:rPr lang="en-US" sz="2400" b="1" dirty="0" smtClean="0">
                <a:solidFill>
                  <a:prstClr val="black"/>
                </a:solidFill>
                <a:cs typeface="Arial" pitchFamily="34" charset="0"/>
              </a:rPr>
              <a:t>Status </a:t>
            </a:r>
            <a:r>
              <a:rPr lang="id-ID" sz="2400" b="1" dirty="0" smtClean="0">
                <a:solidFill>
                  <a:prstClr val="black"/>
                </a:solidFill>
                <a:cs typeface="Arial" pitchFamily="34" charset="0"/>
              </a:rPr>
              <a:t>of January</a:t>
            </a:r>
            <a:r>
              <a:rPr lang="en-US" sz="2400" b="1" dirty="0" smtClean="0">
                <a:solidFill>
                  <a:prstClr val="black"/>
                </a:solidFill>
                <a:cs typeface="Arial" pitchFamily="34" charset="0"/>
              </a:rPr>
              <a:t> 201</a:t>
            </a:r>
            <a:r>
              <a:rPr lang="id-ID" sz="2400" b="1" dirty="0" smtClean="0">
                <a:solidFill>
                  <a:prstClr val="black"/>
                </a:solidFill>
                <a:cs typeface="Arial" pitchFamily="34" charset="0"/>
              </a:rPr>
              <a:t>7</a:t>
            </a:r>
            <a:r>
              <a:rPr lang="en-US" sz="2400" b="1" dirty="0" smtClean="0">
                <a:solidFill>
                  <a:prstClr val="black"/>
                </a:solidFill>
                <a:cs typeface="Arial" pitchFamily="34" charset="0"/>
              </a:rPr>
              <a:t>:</a:t>
            </a:r>
          </a:p>
          <a:p>
            <a:pPr marL="285750" indent="-285750">
              <a:lnSpc>
                <a:spcPct val="114000"/>
              </a:lnSpc>
              <a:spcAft>
                <a:spcPts val="600"/>
              </a:spcAft>
              <a:buFont typeface="Arial" pitchFamily="34" charset="0"/>
              <a:buChar char="•"/>
            </a:pPr>
            <a:r>
              <a:rPr lang="id-ID" dirty="0" smtClean="0">
                <a:solidFill>
                  <a:prstClr val="black"/>
                </a:solidFill>
                <a:cs typeface="Arial" pitchFamily="34" charset="0"/>
              </a:rPr>
              <a:t>Based on the mapping </a:t>
            </a:r>
            <a:r>
              <a:rPr lang="id-ID" dirty="0" smtClean="0">
                <a:solidFill>
                  <a:prstClr val="black"/>
                </a:solidFill>
                <a:cs typeface="Arial" pitchFamily="34" charset="0"/>
              </a:rPr>
              <a:t>of indicators </a:t>
            </a:r>
            <a:r>
              <a:rPr lang="id-ID" dirty="0" smtClean="0">
                <a:solidFill>
                  <a:prstClr val="black"/>
                </a:solidFill>
                <a:cs typeface="Arial" pitchFamily="34" charset="0"/>
              </a:rPr>
              <a:t>SDGs, there are more</a:t>
            </a:r>
            <a:r>
              <a:rPr lang="en-AU" dirty="0" smtClean="0">
                <a:solidFill>
                  <a:prstClr val="black"/>
                </a:solidFill>
                <a:cs typeface="Arial" pitchFamily="34" charset="0"/>
              </a:rPr>
              <a:t> or</a:t>
            </a:r>
            <a:r>
              <a:rPr lang="id-ID" dirty="0" smtClean="0">
                <a:solidFill>
                  <a:prstClr val="black"/>
                </a:solidFill>
                <a:cs typeface="Arial" pitchFamily="34" charset="0"/>
              </a:rPr>
              <a:t> less </a:t>
            </a:r>
            <a:r>
              <a:rPr lang="id-ID" b="1" dirty="0" smtClean="0">
                <a:solidFill>
                  <a:prstClr val="black"/>
                </a:solidFill>
                <a:cs typeface="Arial" pitchFamily="34" charset="0"/>
              </a:rPr>
              <a:t>120 indicators</a:t>
            </a:r>
            <a:r>
              <a:rPr lang="id-ID" dirty="0" smtClean="0">
                <a:solidFill>
                  <a:prstClr val="black"/>
                </a:solidFill>
                <a:cs typeface="Arial" pitchFamily="34" charset="0"/>
              </a:rPr>
              <a:t> relevant to gender.</a:t>
            </a:r>
          </a:p>
          <a:p>
            <a:pPr marL="285750" indent="-285750">
              <a:lnSpc>
                <a:spcPct val="114000"/>
              </a:lnSpc>
              <a:spcAft>
                <a:spcPts val="600"/>
              </a:spcAft>
              <a:buFont typeface="Arial" pitchFamily="34" charset="0"/>
              <a:buChar char="•"/>
            </a:pPr>
            <a:r>
              <a:rPr lang="id-ID" dirty="0" smtClean="0">
                <a:solidFill>
                  <a:prstClr val="black"/>
                </a:solidFill>
                <a:cs typeface="Arial" pitchFamily="34" charset="0"/>
              </a:rPr>
              <a:t>Out of the 120 indicators, 17 are directly related to gender </a:t>
            </a:r>
            <a:r>
              <a:rPr lang="en-AU" dirty="0" smtClean="0">
                <a:solidFill>
                  <a:prstClr val="black"/>
                </a:solidFill>
                <a:cs typeface="Arial" pitchFamily="34" charset="0"/>
              </a:rPr>
              <a:t>under </a:t>
            </a:r>
            <a:r>
              <a:rPr lang="id-ID" dirty="0" smtClean="0">
                <a:solidFill>
                  <a:prstClr val="black"/>
                </a:solidFill>
                <a:cs typeface="Arial" pitchFamily="34" charset="0"/>
              </a:rPr>
              <a:t>Goal-5: achieve gender equality and empower all women</a:t>
            </a:r>
          </a:p>
        </p:txBody>
      </p:sp>
      <p:sp>
        <p:nvSpPr>
          <p:cNvPr id="6" name="Title 1"/>
          <p:cNvSpPr>
            <a:spLocks noGrp="1"/>
          </p:cNvSpPr>
          <p:nvPr>
            <p:ph type="title"/>
          </p:nvPr>
        </p:nvSpPr>
        <p:spPr>
          <a:xfrm>
            <a:off x="1752600" y="-27384"/>
            <a:ext cx="7004078" cy="1325563"/>
          </a:xfrm>
        </p:spPr>
        <p:txBody>
          <a:bodyPr>
            <a:noAutofit/>
          </a:bodyPr>
          <a:lstStyle/>
          <a:p>
            <a:pPr>
              <a:lnSpc>
                <a:spcPct val="100000"/>
              </a:lnSpc>
            </a:pPr>
            <a:r>
              <a:rPr lang="en-US" sz="3200" b="1" dirty="0" smtClean="0">
                <a:cs typeface="Neo Sans Std"/>
              </a:rPr>
              <a:t>1. Gender Mainstreaming</a:t>
            </a:r>
            <a:r>
              <a:rPr lang="id-ID" sz="3200" b="1" dirty="0" smtClean="0">
                <a:cs typeface="Neo Sans Std"/>
              </a:rPr>
              <a:t> </a:t>
            </a:r>
            <a:r>
              <a:rPr lang="id-ID" sz="3200" b="1" dirty="0" smtClean="0">
                <a:cs typeface="Neo Sans Std"/>
              </a:rPr>
              <a:t>in </a:t>
            </a:r>
            <a:r>
              <a:rPr lang="en-US" sz="3200" b="1" dirty="0" smtClean="0">
                <a:cs typeface="Neo Sans Std"/>
              </a:rPr>
              <a:t>SDGs </a:t>
            </a:r>
            <a:r>
              <a:rPr lang="id-ID" sz="3200" b="1" dirty="0" smtClean="0">
                <a:cs typeface="Neo Sans Std"/>
              </a:rPr>
              <a:t/>
            </a:r>
            <a:br>
              <a:rPr lang="id-ID" sz="3200" b="1" dirty="0" smtClean="0">
                <a:cs typeface="Neo Sans Std"/>
              </a:rPr>
            </a:br>
            <a:r>
              <a:rPr lang="en-US" sz="3200" b="1" dirty="0" smtClean="0">
                <a:cs typeface="Neo Sans Std"/>
              </a:rPr>
              <a:t>in </a:t>
            </a:r>
            <a:r>
              <a:rPr lang="en-US" sz="3200" b="1" dirty="0" smtClean="0">
                <a:cs typeface="Neo Sans Std"/>
              </a:rPr>
              <a:t>Indonesian policy</a:t>
            </a:r>
            <a:endParaRPr lang="en-US" sz="3200" b="1" dirty="0"/>
          </a:p>
        </p:txBody>
      </p:sp>
      <p:sp>
        <p:nvSpPr>
          <p:cNvPr id="4" name="TextBox 3"/>
          <p:cNvSpPr txBox="1"/>
          <p:nvPr/>
        </p:nvSpPr>
        <p:spPr>
          <a:xfrm>
            <a:off x="304800" y="2673965"/>
            <a:ext cx="2743201" cy="2431435"/>
          </a:xfrm>
          <a:prstGeom prst="rect">
            <a:avLst/>
          </a:prstGeom>
          <a:solidFill>
            <a:schemeClr val="accent4">
              <a:lumMod val="40000"/>
              <a:lumOff val="60000"/>
            </a:schemeClr>
          </a:solidFill>
        </p:spPr>
        <p:txBody>
          <a:bodyPr wrap="square" rtlCol="0">
            <a:spAutoFit/>
          </a:bodyPr>
          <a:lstStyle/>
          <a:p>
            <a:pPr marL="285750" indent="-285750">
              <a:spcBef>
                <a:spcPts val="600"/>
              </a:spcBef>
              <a:spcAft>
                <a:spcPts val="600"/>
              </a:spcAft>
            </a:pPr>
            <a:r>
              <a:rPr lang="en-US" sz="2400" b="1" dirty="0" err="1" smtClean="0">
                <a:solidFill>
                  <a:prstClr val="black"/>
                </a:solidFill>
                <a:cs typeface="Arial" pitchFamily="34" charset="0"/>
              </a:rPr>
              <a:t>Strateg</a:t>
            </a:r>
            <a:r>
              <a:rPr lang="id-ID" sz="2400" b="1" dirty="0" smtClean="0">
                <a:solidFill>
                  <a:prstClr val="black"/>
                </a:solidFill>
                <a:cs typeface="Arial" pitchFamily="34" charset="0"/>
              </a:rPr>
              <a:t>y</a:t>
            </a:r>
            <a:r>
              <a:rPr lang="en-US" sz="2400" b="1" dirty="0" smtClean="0">
                <a:solidFill>
                  <a:prstClr val="black"/>
                </a:solidFill>
                <a:cs typeface="Arial" pitchFamily="34" charset="0"/>
              </a:rPr>
              <a:t>:</a:t>
            </a:r>
          </a:p>
          <a:p>
            <a:pPr marL="285750" indent="-285750">
              <a:spcBef>
                <a:spcPts val="600"/>
              </a:spcBef>
              <a:spcAft>
                <a:spcPts val="600"/>
              </a:spcAft>
              <a:buFont typeface="Arial" pitchFamily="34" charset="0"/>
              <a:buChar char="•"/>
            </a:pPr>
            <a:r>
              <a:rPr lang="id-ID" dirty="0" smtClean="0">
                <a:solidFill>
                  <a:prstClr val="black"/>
                </a:solidFill>
                <a:cs typeface="Arial" pitchFamily="34" charset="0"/>
              </a:rPr>
              <a:t>Ensure the policy directions and indicators </a:t>
            </a:r>
            <a:r>
              <a:rPr lang="en-AU" dirty="0" smtClean="0">
                <a:solidFill>
                  <a:prstClr val="black"/>
                </a:solidFill>
                <a:cs typeface="Arial" pitchFamily="34" charset="0"/>
              </a:rPr>
              <a:t>reflect SDG gender markers</a:t>
            </a:r>
            <a:endParaRPr lang="id-ID" dirty="0" smtClean="0">
              <a:solidFill>
                <a:prstClr val="black"/>
              </a:solidFill>
              <a:cs typeface="Arial" pitchFamily="34" charset="0"/>
            </a:endParaRPr>
          </a:p>
          <a:p>
            <a:pPr marL="285750" indent="-285750">
              <a:spcBef>
                <a:spcPts val="600"/>
              </a:spcBef>
              <a:spcAft>
                <a:spcPts val="600"/>
              </a:spcAft>
              <a:buFont typeface="Arial" pitchFamily="34" charset="0"/>
              <a:buChar char="•"/>
            </a:pPr>
            <a:r>
              <a:rPr lang="id-ID" dirty="0" smtClean="0">
                <a:solidFill>
                  <a:prstClr val="black"/>
                </a:solidFill>
                <a:cs typeface="Arial" pitchFamily="34" charset="0"/>
              </a:rPr>
              <a:t>Ensure indicators </a:t>
            </a:r>
            <a:r>
              <a:rPr lang="en-AU" dirty="0" smtClean="0">
                <a:solidFill>
                  <a:prstClr val="black"/>
                </a:solidFill>
                <a:cs typeface="Arial" pitchFamily="34" charset="0"/>
              </a:rPr>
              <a:t>are </a:t>
            </a:r>
            <a:r>
              <a:rPr lang="id-ID" dirty="0" smtClean="0">
                <a:solidFill>
                  <a:prstClr val="black"/>
                </a:solidFill>
                <a:cs typeface="Arial" pitchFamily="34" charset="0"/>
              </a:rPr>
              <a:t>disaggregated by sex</a:t>
            </a:r>
            <a:endParaRPr lang="en-US" dirty="0" smtClean="0">
              <a:solidFill>
                <a:prstClr val="black"/>
              </a:solidFill>
              <a:cs typeface="Arial" pitchFamily="34" charset="0"/>
            </a:endParaRPr>
          </a:p>
        </p:txBody>
      </p:sp>
      <p:sp>
        <p:nvSpPr>
          <p:cNvPr id="5" name="Right Arrow 4"/>
          <p:cNvSpPr/>
          <p:nvPr/>
        </p:nvSpPr>
        <p:spPr>
          <a:xfrm>
            <a:off x="3200400" y="3421117"/>
            <a:ext cx="441434" cy="630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lide Number Placeholder 2"/>
          <p:cNvSpPr>
            <a:spLocks noGrp="1"/>
          </p:cNvSpPr>
          <p:nvPr>
            <p:ph type="sldNum" sz="quarter" idx="12"/>
          </p:nvPr>
        </p:nvSpPr>
        <p:spPr>
          <a:xfrm>
            <a:off x="8610600" y="6346825"/>
            <a:ext cx="533400" cy="511175"/>
          </a:xfrm>
        </p:spPr>
        <p:txBody>
          <a:bodyPr/>
          <a:lstStyle/>
          <a:p>
            <a:pPr>
              <a:defRPr/>
            </a:pPr>
            <a:fld id="{859F723A-EF24-4E85-A698-206FE4F35225}" type="slidenum">
              <a:rPr lang="en-US" smtClean="0"/>
              <a:pPr>
                <a:defRPr/>
              </a:pPr>
              <a:t>15</a:t>
            </a:fld>
            <a:endParaRPr lang="en-US" dirty="0"/>
          </a:p>
        </p:txBody>
      </p:sp>
    </p:spTree>
    <p:extLst>
      <p:ext uri="{BB962C8B-B14F-4D97-AF65-F5344CB8AC3E}">
        <p14:creationId xmlns:p14="http://schemas.microsoft.com/office/powerpoint/2010/main" val="291755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64571"/>
            <a:ext cx="7294006" cy="1128043"/>
          </a:xfrm>
        </p:spPr>
        <p:txBody>
          <a:bodyPr>
            <a:normAutofit fontScale="90000"/>
          </a:bodyPr>
          <a:lstStyle/>
          <a:p>
            <a:r>
              <a:rPr lang="en-US" sz="3600" b="1" dirty="0" smtClean="0"/>
              <a:t>Gender</a:t>
            </a:r>
            <a:r>
              <a:rPr lang="id-ID" sz="3600" b="1" dirty="0" smtClean="0"/>
              <a:t>-related Indicators</a:t>
            </a:r>
            <a:r>
              <a:rPr lang="en-US" sz="3600" b="1" dirty="0" smtClean="0"/>
              <a:t> </a:t>
            </a:r>
            <a:r>
              <a:rPr lang="id-ID" sz="3600" b="1" dirty="0" smtClean="0"/>
              <a:t>in</a:t>
            </a:r>
            <a:r>
              <a:rPr lang="en-US" sz="3600" b="1" dirty="0" smtClean="0"/>
              <a:t> SDGs</a:t>
            </a:r>
            <a:endParaRPr lang="en-US" sz="3600" b="1" dirty="0"/>
          </a:p>
        </p:txBody>
      </p:sp>
      <p:sp>
        <p:nvSpPr>
          <p:cNvPr id="3" name="Content Placeholder 2"/>
          <p:cNvSpPr>
            <a:spLocks noGrp="1"/>
          </p:cNvSpPr>
          <p:nvPr>
            <p:ph idx="1"/>
          </p:nvPr>
        </p:nvSpPr>
        <p:spPr>
          <a:xfrm>
            <a:off x="251522" y="1828800"/>
            <a:ext cx="4392488" cy="3849216"/>
          </a:xfrm>
        </p:spPr>
        <p:txBody>
          <a:bodyPr>
            <a:noAutofit/>
          </a:bodyPr>
          <a:lstStyle/>
          <a:p>
            <a:pPr marL="0" indent="0">
              <a:lnSpc>
                <a:spcPct val="100000"/>
              </a:lnSpc>
              <a:spcBef>
                <a:spcPts val="600"/>
              </a:spcBef>
              <a:buNone/>
            </a:pPr>
            <a:r>
              <a:rPr lang="id-ID" sz="2000" b="1" u="sng" dirty="0" smtClean="0"/>
              <a:t>Related </a:t>
            </a:r>
            <a:r>
              <a:rPr lang="id-ID" sz="2000" b="1" u="sng" dirty="0" smtClean="0"/>
              <a:t>to</a:t>
            </a:r>
            <a:r>
              <a:rPr lang="en-US" sz="2000" b="1" u="sng" dirty="0" smtClean="0"/>
              <a:t>:</a:t>
            </a:r>
            <a:endParaRPr lang="en-US" sz="2000" b="1" u="sng" dirty="0" smtClean="0"/>
          </a:p>
          <a:p>
            <a:pPr>
              <a:lnSpc>
                <a:spcPct val="100000"/>
              </a:lnSpc>
              <a:spcBef>
                <a:spcPts val="600"/>
              </a:spcBef>
            </a:pPr>
            <a:r>
              <a:rPr lang="id-ID" sz="2000" dirty="0" smtClean="0"/>
              <a:t>Poverty</a:t>
            </a:r>
            <a:endParaRPr lang="en-US" sz="2000" dirty="0" smtClean="0"/>
          </a:p>
          <a:p>
            <a:pPr>
              <a:lnSpc>
                <a:spcPct val="100000"/>
              </a:lnSpc>
              <a:spcBef>
                <a:spcPts val="600"/>
              </a:spcBef>
            </a:pPr>
            <a:r>
              <a:rPr lang="id-ID" sz="2000" dirty="0" smtClean="0"/>
              <a:t>Food and Nutrition</a:t>
            </a:r>
            <a:endParaRPr lang="en-US" sz="2000" dirty="0" smtClean="0"/>
          </a:p>
          <a:p>
            <a:pPr>
              <a:lnSpc>
                <a:spcPct val="100000"/>
              </a:lnSpc>
              <a:spcBef>
                <a:spcPts val="600"/>
              </a:spcBef>
            </a:pPr>
            <a:r>
              <a:rPr lang="id-ID" sz="2000" dirty="0" smtClean="0"/>
              <a:t>Health</a:t>
            </a:r>
            <a:endParaRPr lang="en-US" sz="2000" dirty="0" smtClean="0"/>
          </a:p>
          <a:p>
            <a:pPr>
              <a:lnSpc>
                <a:spcPct val="100000"/>
              </a:lnSpc>
              <a:spcBef>
                <a:spcPts val="600"/>
              </a:spcBef>
            </a:pPr>
            <a:r>
              <a:rPr lang="id-ID" sz="2000" dirty="0" smtClean="0"/>
              <a:t>Family Planning</a:t>
            </a:r>
            <a:endParaRPr lang="en-US" sz="2000" dirty="0" smtClean="0"/>
          </a:p>
          <a:p>
            <a:pPr>
              <a:lnSpc>
                <a:spcPct val="100000"/>
              </a:lnSpc>
              <a:spcBef>
                <a:spcPts val="600"/>
              </a:spcBef>
            </a:pPr>
            <a:r>
              <a:rPr lang="id-ID" sz="2000" dirty="0" smtClean="0"/>
              <a:t>Education</a:t>
            </a:r>
            <a:endParaRPr lang="en-US" sz="2000" dirty="0" smtClean="0"/>
          </a:p>
          <a:p>
            <a:pPr>
              <a:lnSpc>
                <a:spcPct val="100000"/>
              </a:lnSpc>
              <a:spcBef>
                <a:spcPts val="600"/>
              </a:spcBef>
            </a:pPr>
            <a:r>
              <a:rPr lang="id-ID" sz="2000" dirty="0" smtClean="0"/>
              <a:t>Violence against women and children</a:t>
            </a:r>
            <a:endParaRPr lang="en-US" sz="2000" dirty="0" smtClean="0"/>
          </a:p>
          <a:p>
            <a:pPr>
              <a:lnSpc>
                <a:spcPct val="100000"/>
              </a:lnSpc>
              <a:spcBef>
                <a:spcPts val="600"/>
              </a:spcBef>
            </a:pPr>
            <a:r>
              <a:rPr lang="id-ID" sz="2000" dirty="0" smtClean="0"/>
              <a:t>Clean water and sanitation</a:t>
            </a:r>
            <a:endParaRPr lang="en-US" sz="2000" dirty="0" smtClean="0"/>
          </a:p>
          <a:p>
            <a:pPr>
              <a:lnSpc>
                <a:spcPct val="100000"/>
              </a:lnSpc>
              <a:spcBef>
                <a:spcPts val="600"/>
              </a:spcBef>
            </a:pPr>
            <a:r>
              <a:rPr lang="id-ID" sz="2000" dirty="0" smtClean="0"/>
              <a:t>Energy</a:t>
            </a:r>
            <a:endParaRPr lang="en-US" sz="2000" dirty="0" smtClean="0"/>
          </a:p>
        </p:txBody>
      </p:sp>
      <p:sp>
        <p:nvSpPr>
          <p:cNvPr id="5" name="Content Placeholder 2"/>
          <p:cNvSpPr txBox="1">
            <a:spLocks/>
          </p:cNvSpPr>
          <p:nvPr/>
        </p:nvSpPr>
        <p:spPr bwMode="auto">
          <a:xfrm>
            <a:off x="4644010" y="1812878"/>
            <a:ext cx="4392488" cy="38549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indent="0">
              <a:lnSpc>
                <a:spcPct val="100000"/>
              </a:lnSpc>
              <a:spcBef>
                <a:spcPts val="600"/>
              </a:spcBef>
              <a:buFont typeface="Arial" panose="020B0604020202020204" pitchFamily="34" charset="0"/>
              <a:buNone/>
              <a:defRPr sz="24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sz="2000" dirty="0" smtClean="0">
              <a:solidFill>
                <a:prstClr val="black"/>
              </a:solidFill>
              <a:latin typeface="+mj-lt"/>
              <a:cs typeface="Arial" charset="0"/>
            </a:endParaRPr>
          </a:p>
          <a:p>
            <a:pPr marL="342900" indent="-342900">
              <a:buFont typeface="Arial" panose="020B0604020202020204" pitchFamily="34" charset="0"/>
              <a:buChar char="•"/>
            </a:pPr>
            <a:r>
              <a:rPr lang="id-ID" sz="2000" dirty="0" smtClean="0">
                <a:solidFill>
                  <a:prstClr val="black"/>
                </a:solidFill>
                <a:latin typeface="+mj-lt"/>
                <a:cs typeface="Arial" charset="0"/>
              </a:rPr>
              <a:t>Reduce inequality</a:t>
            </a:r>
            <a:endParaRPr lang="en-US" sz="2000" dirty="0">
              <a:solidFill>
                <a:prstClr val="black"/>
              </a:solidFill>
              <a:latin typeface="+mj-lt"/>
              <a:cs typeface="Arial" charset="0"/>
            </a:endParaRPr>
          </a:p>
          <a:p>
            <a:pPr marL="342900" indent="-342900">
              <a:buFont typeface="Arial" panose="020B0604020202020204" pitchFamily="34" charset="0"/>
              <a:buChar char="•"/>
            </a:pPr>
            <a:r>
              <a:rPr lang="id-ID" sz="2000" dirty="0" smtClean="0">
                <a:solidFill>
                  <a:prstClr val="black"/>
                </a:solidFill>
                <a:latin typeface="+mj-lt"/>
                <a:cs typeface="Arial" charset="0"/>
              </a:rPr>
              <a:t>Employment</a:t>
            </a:r>
            <a:endParaRPr lang="en-US" sz="2000" dirty="0">
              <a:solidFill>
                <a:prstClr val="black"/>
              </a:solidFill>
              <a:latin typeface="+mj-lt"/>
              <a:cs typeface="Arial" charset="0"/>
            </a:endParaRPr>
          </a:p>
          <a:p>
            <a:pPr marL="342900" indent="-342900">
              <a:buFont typeface="Arial" panose="020B0604020202020204" pitchFamily="34" charset="0"/>
              <a:buChar char="•"/>
            </a:pPr>
            <a:r>
              <a:rPr lang="en-US" sz="2000" dirty="0" err="1" smtClean="0">
                <a:solidFill>
                  <a:prstClr val="black"/>
                </a:solidFill>
                <a:latin typeface="+mj-lt"/>
                <a:cs typeface="Arial" charset="0"/>
              </a:rPr>
              <a:t>Industr</a:t>
            </a:r>
            <a:r>
              <a:rPr lang="id-ID" sz="2000" dirty="0" smtClean="0">
                <a:solidFill>
                  <a:prstClr val="black"/>
                </a:solidFill>
                <a:latin typeface="+mj-lt"/>
                <a:cs typeface="Arial" charset="0"/>
              </a:rPr>
              <a:t>y</a:t>
            </a:r>
            <a:endParaRPr lang="en-US" sz="2000" dirty="0">
              <a:solidFill>
                <a:prstClr val="black"/>
              </a:solidFill>
              <a:latin typeface="+mj-lt"/>
              <a:cs typeface="Arial" charset="0"/>
            </a:endParaRPr>
          </a:p>
          <a:p>
            <a:pPr marL="342900" indent="-342900">
              <a:buFont typeface="Arial" panose="020B0604020202020204" pitchFamily="34" charset="0"/>
              <a:buChar char="•"/>
            </a:pPr>
            <a:r>
              <a:rPr lang="id-ID" sz="2000" dirty="0" smtClean="0">
                <a:solidFill>
                  <a:prstClr val="black"/>
                </a:solidFill>
                <a:latin typeface="+mj-lt"/>
                <a:cs typeface="Arial" charset="0"/>
              </a:rPr>
              <a:t>Urban and Settlement</a:t>
            </a:r>
            <a:endParaRPr lang="en-US" sz="2000" dirty="0">
              <a:solidFill>
                <a:prstClr val="black"/>
              </a:solidFill>
              <a:latin typeface="+mj-lt"/>
              <a:cs typeface="Arial" charset="0"/>
            </a:endParaRPr>
          </a:p>
          <a:p>
            <a:pPr marL="342900" indent="-342900">
              <a:buFont typeface="Arial" panose="020B0604020202020204" pitchFamily="34" charset="0"/>
              <a:buChar char="•"/>
            </a:pPr>
            <a:r>
              <a:rPr lang="id-ID" sz="2000" dirty="0" smtClean="0">
                <a:solidFill>
                  <a:prstClr val="black"/>
                </a:solidFill>
                <a:latin typeface="+mj-lt"/>
                <a:cs typeface="Arial" charset="0"/>
              </a:rPr>
              <a:t>Climate change</a:t>
            </a:r>
            <a:endParaRPr lang="en-US" sz="2000" dirty="0">
              <a:solidFill>
                <a:prstClr val="black"/>
              </a:solidFill>
              <a:latin typeface="+mj-lt"/>
              <a:cs typeface="Arial" charset="0"/>
            </a:endParaRPr>
          </a:p>
          <a:p>
            <a:pPr marL="342900" indent="-342900">
              <a:buFont typeface="Arial" panose="020B0604020202020204" pitchFamily="34" charset="0"/>
              <a:buChar char="•"/>
            </a:pPr>
            <a:r>
              <a:rPr lang="id-ID" sz="2000" dirty="0" smtClean="0">
                <a:solidFill>
                  <a:prstClr val="black"/>
                </a:solidFill>
                <a:latin typeface="+mj-lt"/>
                <a:cs typeface="Arial" charset="0"/>
              </a:rPr>
              <a:t>Marine</a:t>
            </a:r>
            <a:endParaRPr lang="en-US" sz="2000" dirty="0">
              <a:solidFill>
                <a:prstClr val="black"/>
              </a:solidFill>
              <a:latin typeface="+mj-lt"/>
              <a:cs typeface="Arial" charset="0"/>
            </a:endParaRPr>
          </a:p>
          <a:p>
            <a:pPr marL="342900" indent="-342900">
              <a:buFont typeface="Arial" panose="020B0604020202020204" pitchFamily="34" charset="0"/>
              <a:buChar char="•"/>
            </a:pPr>
            <a:r>
              <a:rPr lang="id-ID" sz="2000" dirty="0" smtClean="0">
                <a:solidFill>
                  <a:prstClr val="black"/>
                </a:solidFill>
                <a:latin typeface="+mj-lt"/>
                <a:cs typeface="Arial" charset="0"/>
              </a:rPr>
              <a:t>Peaceful, justice, and strong institutional</a:t>
            </a:r>
          </a:p>
          <a:p>
            <a:pPr marL="342900" indent="-342900">
              <a:buFont typeface="Arial" panose="020B0604020202020204" pitchFamily="34" charset="0"/>
              <a:buChar char="•"/>
            </a:pPr>
            <a:r>
              <a:rPr lang="id-ID" sz="2000" dirty="0" smtClean="0">
                <a:solidFill>
                  <a:prstClr val="black"/>
                </a:solidFill>
                <a:latin typeface="+mj-lt"/>
                <a:cs typeface="Arial" charset="0"/>
              </a:rPr>
              <a:t>Partnership</a:t>
            </a:r>
            <a:r>
              <a:rPr lang="en-US" sz="2000" dirty="0" smtClean="0">
                <a:solidFill>
                  <a:prstClr val="black"/>
                </a:solidFill>
                <a:latin typeface="+mj-lt"/>
                <a:cs typeface="Arial" charset="0"/>
              </a:rPr>
              <a:t> </a:t>
            </a:r>
          </a:p>
          <a:p>
            <a:pPr marL="342900" indent="-342900">
              <a:buFont typeface="Arial" panose="020B0604020202020204" pitchFamily="34" charset="0"/>
              <a:buChar char="•"/>
            </a:pPr>
            <a:endParaRPr lang="en-US" sz="2000" dirty="0">
              <a:solidFill>
                <a:prstClr val="black"/>
              </a:solidFill>
              <a:latin typeface="+mj-lt"/>
              <a:cs typeface="Arial" charset="0"/>
            </a:endParaRPr>
          </a:p>
        </p:txBody>
      </p:sp>
      <p:sp>
        <p:nvSpPr>
          <p:cNvPr id="6" name="Slide Number Placeholder 3"/>
          <p:cNvSpPr>
            <a:spLocks noGrp="1"/>
          </p:cNvSpPr>
          <p:nvPr>
            <p:ph type="sldNum" sz="quarter" idx="12"/>
          </p:nvPr>
        </p:nvSpPr>
        <p:spPr>
          <a:xfrm>
            <a:off x="7010400" y="6461126"/>
            <a:ext cx="2133600" cy="365125"/>
          </a:xfrm>
        </p:spPr>
        <p:txBody>
          <a:bodyPr/>
          <a:lstStyle/>
          <a:p>
            <a:pPr>
              <a:defRPr/>
            </a:pPr>
            <a:fld id="{FB00C2BA-67DC-4DB4-AAA4-F8BAC098C867}" type="slidenum">
              <a:rPr lang="en-US" smtClean="0"/>
              <a:pPr>
                <a:defRPr/>
              </a:pPr>
              <a:t>16</a:t>
            </a:fld>
            <a:endParaRPr lang="en-US"/>
          </a:p>
        </p:txBody>
      </p:sp>
    </p:spTree>
    <p:extLst>
      <p:ext uri="{BB962C8B-B14F-4D97-AF65-F5344CB8AC3E}">
        <p14:creationId xmlns:p14="http://schemas.microsoft.com/office/powerpoint/2010/main" val="542296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800" dirty="0">
                <a:solidFill>
                  <a:schemeClr val="tx1"/>
                </a:solidFill>
              </a:rPr>
              <a:t>2. Metadata </a:t>
            </a:r>
            <a:r>
              <a:rPr lang="id-ID" sz="2800" dirty="0" smtClean="0">
                <a:solidFill>
                  <a:schemeClr val="tx1"/>
                </a:solidFill>
              </a:rPr>
              <a:t>of </a:t>
            </a:r>
            <a:r>
              <a:rPr lang="en-GB" sz="2800" dirty="0" smtClean="0">
                <a:solidFill>
                  <a:schemeClr val="tx1"/>
                </a:solidFill>
              </a:rPr>
              <a:t>SDGs </a:t>
            </a:r>
            <a:r>
              <a:rPr lang="en-GB" sz="2800" dirty="0">
                <a:solidFill>
                  <a:schemeClr val="tx1"/>
                </a:solidFill>
              </a:rPr>
              <a:t>Indicators in Indonesia </a:t>
            </a:r>
            <a:br>
              <a:rPr lang="en-GB" sz="2800" dirty="0">
                <a:solidFill>
                  <a:schemeClr val="tx1"/>
                </a:solidFill>
              </a:rPr>
            </a:br>
            <a:r>
              <a:rPr lang="en-GB" sz="2800" dirty="0">
                <a:solidFill>
                  <a:schemeClr val="tx1"/>
                </a:solidFill>
              </a:rPr>
              <a:t>(Provision of </a:t>
            </a:r>
            <a:r>
              <a:rPr lang="en-GB" sz="2800" dirty="0" smtClean="0">
                <a:solidFill>
                  <a:schemeClr val="tx1"/>
                </a:solidFill>
              </a:rPr>
              <a:t>data</a:t>
            </a:r>
            <a:r>
              <a:rPr lang="id-ID" sz="2800" dirty="0" smtClean="0">
                <a:solidFill>
                  <a:schemeClr val="tx1"/>
                </a:solidFill>
              </a:rPr>
              <a:t>-</a:t>
            </a:r>
            <a:r>
              <a:rPr lang="en-GB" sz="2800" dirty="0" smtClean="0">
                <a:solidFill>
                  <a:schemeClr val="tx1"/>
                </a:solidFill>
              </a:rPr>
              <a:t>disaggregated </a:t>
            </a:r>
            <a:r>
              <a:rPr lang="en-GB" sz="2800" dirty="0">
                <a:solidFill>
                  <a:schemeClr val="tx1"/>
                </a:solidFill>
              </a:rPr>
              <a:t>by s</a:t>
            </a:r>
            <a:r>
              <a:rPr lang="en-GB" sz="2800" dirty="0" smtClean="0">
                <a:solidFill>
                  <a:schemeClr val="tx1"/>
                </a:solidFill>
              </a:rPr>
              <a:t>ex</a:t>
            </a:r>
            <a:r>
              <a:rPr lang="en-GB" sz="2800" dirty="0">
                <a:solidFill>
                  <a:schemeClr val="tx1"/>
                </a:solidFill>
              </a:rPr>
              <a:t>)</a:t>
            </a:r>
          </a:p>
        </p:txBody>
      </p:sp>
      <p:sp>
        <p:nvSpPr>
          <p:cNvPr id="3" name="Content Placeholder 2"/>
          <p:cNvSpPr>
            <a:spLocks noGrp="1"/>
          </p:cNvSpPr>
          <p:nvPr>
            <p:ph idx="1"/>
          </p:nvPr>
        </p:nvSpPr>
        <p:spPr>
          <a:xfrm>
            <a:off x="533400" y="1447800"/>
            <a:ext cx="8110567" cy="5257800"/>
          </a:xfrm>
        </p:spPr>
        <p:txBody>
          <a:bodyPr>
            <a:normAutofit/>
          </a:bodyPr>
          <a:lstStyle/>
          <a:p>
            <a:pPr marL="385763" indent="-385763">
              <a:buFont typeface="+mj-lt"/>
              <a:buAutoNum type="arabicPeriod"/>
            </a:pPr>
            <a:r>
              <a:rPr lang="en-US" sz="2400" dirty="0" smtClean="0"/>
              <a:t>Strengthen the </a:t>
            </a:r>
            <a:r>
              <a:rPr lang="en-US" sz="2400" b="1" dirty="0" smtClean="0"/>
              <a:t>evidence base </a:t>
            </a:r>
            <a:r>
              <a:rPr lang="en-US" sz="2400" dirty="0" smtClean="0"/>
              <a:t>by improving data collection</a:t>
            </a:r>
            <a:r>
              <a:rPr lang="en-US" sz="2400" dirty="0"/>
              <a:t>, </a:t>
            </a:r>
            <a:r>
              <a:rPr lang="en-US" sz="2400" dirty="0" smtClean="0"/>
              <a:t>report on gender indicators and develop new methodologies for measuring progress and performance</a:t>
            </a:r>
            <a:endParaRPr lang="en-US" sz="2400" dirty="0"/>
          </a:p>
          <a:p>
            <a:pPr marL="385763" indent="-385763">
              <a:buFont typeface="+mj-lt"/>
              <a:buAutoNum type="arabicPeriod"/>
            </a:pPr>
            <a:r>
              <a:rPr lang="en-GB" sz="2400" dirty="0"/>
              <a:t>Goal 5: Gender Equity </a:t>
            </a:r>
            <a:r>
              <a:rPr lang="en-US" sz="2400" dirty="0"/>
              <a:t>Metadata SDGs Indicators :</a:t>
            </a:r>
          </a:p>
          <a:p>
            <a:pPr marL="728663" lvl="1" indent="-385763">
              <a:buFont typeface="+mj-lt"/>
              <a:buAutoNum type="romanUcPeriod"/>
            </a:pPr>
            <a:r>
              <a:rPr lang="en-US" sz="2400" dirty="0"/>
              <a:t>Concept and Definition</a:t>
            </a:r>
          </a:p>
          <a:p>
            <a:pPr marL="728663" lvl="1" indent="-385763">
              <a:buFont typeface="+mj-lt"/>
              <a:buAutoNum type="romanUcPeriod"/>
            </a:pPr>
            <a:r>
              <a:rPr lang="en-US" sz="2400" dirty="0"/>
              <a:t>Methodology</a:t>
            </a:r>
          </a:p>
          <a:p>
            <a:pPr marL="728663" lvl="1" indent="-385763">
              <a:buFont typeface="+mj-lt"/>
              <a:buAutoNum type="romanUcPeriod"/>
            </a:pPr>
            <a:r>
              <a:rPr lang="en-US" sz="2400" dirty="0"/>
              <a:t>Benefit</a:t>
            </a:r>
          </a:p>
          <a:p>
            <a:pPr marL="728663" lvl="1" indent="-385763">
              <a:buFont typeface="+mj-lt"/>
              <a:buAutoNum type="romanUcPeriod"/>
            </a:pPr>
            <a:r>
              <a:rPr lang="en-US" sz="2400" dirty="0"/>
              <a:t>Data Resources</a:t>
            </a:r>
          </a:p>
          <a:p>
            <a:pPr marL="728663" lvl="1" indent="-385763">
              <a:buFont typeface="+mj-lt"/>
              <a:buAutoNum type="romanUcPeriod"/>
            </a:pPr>
            <a:r>
              <a:rPr lang="en-US" sz="2400" dirty="0"/>
              <a:t>Disaggregation</a:t>
            </a:r>
          </a:p>
          <a:p>
            <a:pPr marL="728663" lvl="1" indent="-385763">
              <a:buFont typeface="+mj-lt"/>
              <a:buAutoNum type="romanUcPeriod"/>
            </a:pPr>
            <a:r>
              <a:rPr lang="en-US" sz="2400" dirty="0"/>
              <a:t>Frequency for Data Collection</a:t>
            </a:r>
          </a:p>
          <a:p>
            <a:pPr marL="385763" indent="-385763">
              <a:buFont typeface="+mj-lt"/>
              <a:buAutoNum type="arabicPeriod"/>
            </a:pPr>
            <a:endParaRPr lang="en-GB" sz="2400" dirty="0"/>
          </a:p>
        </p:txBody>
      </p:sp>
      <p:sp>
        <p:nvSpPr>
          <p:cNvPr id="4" name="Slide Number Placeholder 3"/>
          <p:cNvSpPr>
            <a:spLocks noGrp="1"/>
          </p:cNvSpPr>
          <p:nvPr>
            <p:ph type="sldNum" sz="quarter" idx="12"/>
          </p:nvPr>
        </p:nvSpPr>
        <p:spPr/>
        <p:txBody>
          <a:bodyPr/>
          <a:lstStyle/>
          <a:p>
            <a:pPr>
              <a:defRPr/>
            </a:pPr>
            <a:fld id="{FB00C2BA-67DC-4DB4-AAA4-F8BAC098C867}" type="slidenum">
              <a:rPr lang="en-US" smtClean="0"/>
              <a:pPr>
                <a:defRPr/>
              </a:pPr>
              <a:t>17</a:t>
            </a:fld>
            <a:endParaRPr lang="en-US"/>
          </a:p>
        </p:txBody>
      </p:sp>
    </p:spTree>
    <p:extLst>
      <p:ext uri="{BB962C8B-B14F-4D97-AF65-F5344CB8AC3E}">
        <p14:creationId xmlns:p14="http://schemas.microsoft.com/office/powerpoint/2010/main" val="2547045014"/>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082644" cy="488156"/>
          </a:xfrm>
        </p:spPr>
        <p:txBody>
          <a:bodyPr>
            <a:noAutofit/>
          </a:bodyPr>
          <a:lstStyle/>
          <a:p>
            <a:pPr algn="ctr"/>
            <a:r>
              <a:rPr lang="en-GB" sz="2800" b="1" dirty="0">
                <a:latin typeface="Cambria" panose="02040503050406030204" pitchFamily="18" charset="0"/>
              </a:rPr>
              <a:t>Metadata </a:t>
            </a:r>
            <a:r>
              <a:rPr lang="id-ID" sz="2800" b="1" dirty="0" smtClean="0">
                <a:latin typeface="Cambria" panose="02040503050406030204" pitchFamily="18" charset="0"/>
              </a:rPr>
              <a:t>of </a:t>
            </a:r>
            <a:r>
              <a:rPr lang="en-GB" sz="2800" b="1" dirty="0" smtClean="0">
                <a:latin typeface="Cambria" panose="02040503050406030204" pitchFamily="18" charset="0"/>
              </a:rPr>
              <a:t>SDGs </a:t>
            </a:r>
            <a:r>
              <a:rPr lang="en-GB" sz="2800" b="1" dirty="0">
                <a:latin typeface="Cambria" panose="02040503050406030204" pitchFamily="18" charset="0"/>
              </a:rPr>
              <a:t>Indicators in Indonesia </a:t>
            </a:r>
            <a:r>
              <a:rPr lang="en-GB" sz="1600" b="1" dirty="0">
                <a:latin typeface="Cambria" panose="02040503050406030204" pitchFamily="18" charset="0"/>
              </a:rPr>
              <a:t>(1) </a:t>
            </a:r>
            <a:r>
              <a:rPr lang="en-GB" sz="2800" b="1" dirty="0">
                <a:latin typeface="Cambria" panose="02040503050406030204" pitchFamily="18" charset="0"/>
              </a:rPr>
              <a:t/>
            </a:r>
            <a:br>
              <a:rPr lang="en-GB" sz="2800" b="1" dirty="0">
                <a:latin typeface="Cambria" panose="02040503050406030204" pitchFamily="18" charset="0"/>
              </a:rPr>
            </a:br>
            <a:r>
              <a:rPr lang="en-GB" sz="1600" dirty="0"/>
              <a:t>Related to </a:t>
            </a:r>
            <a:r>
              <a:rPr lang="en-US" sz="1600" dirty="0"/>
              <a:t>CSW58 - Five Key Areas of Focus of the Agreed Conclusions</a:t>
            </a:r>
            <a:endParaRPr lang="en-GB" sz="1600" dirty="0"/>
          </a:p>
        </p:txBody>
      </p:sp>
      <p:graphicFrame>
        <p:nvGraphicFramePr>
          <p:cNvPr id="4" name="Content Placeholder 3"/>
          <p:cNvGraphicFramePr>
            <a:graphicFrameLocks noGrp="1"/>
          </p:cNvGraphicFramePr>
          <p:nvPr>
            <p:ph idx="1"/>
          </p:nvPr>
        </p:nvGraphicFramePr>
        <p:xfrm>
          <a:off x="141514" y="1619250"/>
          <a:ext cx="8654142" cy="4168527"/>
        </p:xfrm>
        <a:graphic>
          <a:graphicData uri="http://schemas.openxmlformats.org/drawingml/2006/table">
            <a:tbl>
              <a:tblPr firstRow="1" firstCol="1" bandRow="1"/>
              <a:tblGrid>
                <a:gridCol w="2042483">
                  <a:extLst>
                    <a:ext uri="{9D8B030D-6E8A-4147-A177-3AD203B41FA5}">
                      <a16:colId xmlns="" xmlns:a16="http://schemas.microsoft.com/office/drawing/2014/main" val="649387202"/>
                    </a:ext>
                  </a:extLst>
                </a:gridCol>
                <a:gridCol w="704304">
                  <a:extLst>
                    <a:ext uri="{9D8B030D-6E8A-4147-A177-3AD203B41FA5}">
                      <a16:colId xmlns="" xmlns:a16="http://schemas.microsoft.com/office/drawing/2014/main" val="3479068099"/>
                    </a:ext>
                  </a:extLst>
                </a:gridCol>
                <a:gridCol w="4265288">
                  <a:extLst>
                    <a:ext uri="{9D8B030D-6E8A-4147-A177-3AD203B41FA5}">
                      <a16:colId xmlns="" xmlns:a16="http://schemas.microsoft.com/office/drawing/2014/main" val="2984671877"/>
                    </a:ext>
                  </a:extLst>
                </a:gridCol>
                <a:gridCol w="1642067">
                  <a:extLst>
                    <a:ext uri="{9D8B030D-6E8A-4147-A177-3AD203B41FA5}">
                      <a16:colId xmlns="" xmlns:a16="http://schemas.microsoft.com/office/drawing/2014/main" val="3743092729"/>
                    </a:ext>
                  </a:extLst>
                </a:gridCol>
              </a:tblGrid>
              <a:tr h="248603">
                <a:tc>
                  <a:txBody>
                    <a:bodyPr/>
                    <a:lstStyle/>
                    <a:p>
                      <a:pPr algn="ctr">
                        <a:lnSpc>
                          <a:spcPct val="107000"/>
                        </a:lnSpc>
                        <a:spcAft>
                          <a:spcPts val="0"/>
                        </a:spcAft>
                      </a:pPr>
                      <a:r>
                        <a:rPr lang="en-US" sz="1500" b="1" dirty="0">
                          <a:solidFill>
                            <a:srgbClr val="FFFFFF"/>
                          </a:solidFill>
                          <a:effectLst/>
                          <a:latin typeface="Rockwell" panose="02060603020205020403" pitchFamily="18" charset="0"/>
                          <a:ea typeface="Calibri" panose="020F0502020204030204" pitchFamily="34" charset="0"/>
                          <a:cs typeface="Franklin Gothic Book" panose="020B0503020102020204" pitchFamily="34" charset="0"/>
                        </a:rPr>
                        <a:t>TARGET</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1519"/>
                    </a:solidFill>
                  </a:tcPr>
                </a:tc>
                <a:tc gridSpan="2">
                  <a:txBody>
                    <a:bodyPr/>
                    <a:lstStyle/>
                    <a:p>
                      <a:pPr algn="ctr">
                        <a:lnSpc>
                          <a:spcPct val="107000"/>
                        </a:lnSpc>
                        <a:spcAft>
                          <a:spcPts val="0"/>
                        </a:spcAft>
                      </a:pPr>
                      <a:r>
                        <a:rPr lang="en-US" sz="1500" b="1">
                          <a:solidFill>
                            <a:srgbClr val="FFFFFF"/>
                          </a:solidFill>
                          <a:effectLst/>
                          <a:latin typeface="Rockwell" panose="02060603020205020403" pitchFamily="18" charset="0"/>
                          <a:ea typeface="Calibri" panose="020F0502020204030204" pitchFamily="34" charset="0"/>
                          <a:cs typeface="Franklin Gothic Book" panose="020B0503020102020204" pitchFamily="34" charset="0"/>
                        </a:rPr>
                        <a:t>INDICATOR</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1519"/>
                    </a:solidFill>
                  </a:tcPr>
                </a:tc>
                <a:tc hMerge="1">
                  <a:txBody>
                    <a:bodyPr/>
                    <a:lstStyle/>
                    <a:p>
                      <a:endParaRPr lang="en-GB"/>
                    </a:p>
                  </a:txBody>
                  <a:tcPr/>
                </a:tc>
                <a:tc>
                  <a:txBody>
                    <a:bodyPr/>
                    <a:lstStyle/>
                    <a:p>
                      <a:pPr algn="ctr">
                        <a:lnSpc>
                          <a:spcPct val="107000"/>
                        </a:lnSpc>
                        <a:spcAft>
                          <a:spcPts val="0"/>
                        </a:spcAft>
                      </a:pPr>
                      <a:r>
                        <a:rPr lang="en-US" sz="1500" b="1">
                          <a:solidFill>
                            <a:srgbClr val="FFFFFF"/>
                          </a:solidFill>
                          <a:effectLst/>
                          <a:latin typeface="Rockwell" panose="02060603020205020403" pitchFamily="18" charset="0"/>
                          <a:ea typeface="Calibri" panose="020F0502020204030204" pitchFamily="34" charset="0"/>
                          <a:cs typeface="Franklin Gothic Book" panose="020B0503020102020204" pitchFamily="34" charset="0"/>
                        </a:rPr>
                        <a:t>REMARKS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1519"/>
                    </a:solidFill>
                  </a:tcPr>
                </a:tc>
                <a:extLst>
                  <a:ext uri="{0D108BD9-81ED-4DB2-BD59-A6C34878D82A}">
                    <a16:rowId xmlns="" xmlns:a16="http://schemas.microsoft.com/office/drawing/2014/main" val="1636191377"/>
                  </a:ext>
                </a:extLst>
              </a:tr>
              <a:tr h="242316">
                <a:tc gridSpan="4">
                  <a:txBody>
                    <a:bodyPr/>
                    <a:lstStyle/>
                    <a:p>
                      <a:pPr>
                        <a:lnSpc>
                          <a:spcPct val="106000"/>
                        </a:lnSpc>
                        <a:spcAft>
                          <a:spcPts val="0"/>
                        </a:spcAft>
                      </a:pPr>
                      <a:r>
                        <a:rPr lang="en-US" sz="1500" b="1" dirty="0"/>
                        <a:t>ENABLING ENVIRONMENT </a:t>
                      </a:r>
                      <a:endParaRPr lang="en-GB" sz="1500" dirty="0">
                        <a:effectLst/>
                        <a:latin typeface="Calibri" panose="020F0502020204030204" pitchFamily="34" charset="0"/>
                        <a:ea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53930963"/>
                  </a:ext>
                </a:extLst>
              </a:tr>
              <a:tr h="969264">
                <a:tc>
                  <a:txBody>
                    <a:bodyPr/>
                    <a:lstStyle/>
                    <a:p>
                      <a:pPr>
                        <a:lnSpc>
                          <a:spcPct val="106000"/>
                        </a:lnSpc>
                        <a:spcAft>
                          <a:spcPts val="0"/>
                        </a:spcAft>
                      </a:pPr>
                      <a:r>
                        <a:rPr lang="en-GB" sz="1500" kern="1200" dirty="0">
                          <a:solidFill>
                            <a:srgbClr val="000000"/>
                          </a:solidFill>
                          <a:effectLst/>
                          <a:latin typeface="Rockwell" panose="02060603020205020403" pitchFamily="18" charset="0"/>
                          <a:ea typeface="Calibri" panose="020F0502020204030204" pitchFamily="34" charset="0"/>
                        </a:rPr>
                        <a:t>5.1 End all forms of discrimination against all women and girls everywhere</a:t>
                      </a:r>
                      <a:endParaRPr lang="en-GB" sz="1500" dirty="0">
                        <a:effectLst/>
                        <a:latin typeface="Calibri" panose="020F0502020204030204" pitchFamily="34" charset="0"/>
                        <a:ea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500" dirty="0">
                          <a:effectLst/>
                          <a:latin typeface="Rockwell" panose="02060603020205020403" pitchFamily="18" charset="0"/>
                          <a:ea typeface="Calibri" panose="020F0502020204030204" pitchFamily="34" charset="0"/>
                          <a:cs typeface="Times New Roman" panose="02020603050405020304" pitchFamily="18" charset="0"/>
                        </a:rPr>
                        <a:t>5.1.1*</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500" dirty="0">
                          <a:effectLst/>
                          <a:latin typeface="Rockwell" panose="02060603020205020403" pitchFamily="18" charset="0"/>
                          <a:ea typeface="Calibri" panose="020F0502020204030204" pitchFamily="34" charset="0"/>
                          <a:cs typeface="Times New Roman" panose="02020603050405020304" pitchFamily="18" charset="0"/>
                        </a:rPr>
                        <a:t>Whether or not legal frameworks are in place to promote, enforce and monitor equality and non-discrimination on the basis of sex.</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500" dirty="0">
                          <a:effectLst/>
                          <a:latin typeface="Rockwell" panose="02060603020205020403" pitchFamily="18" charset="0"/>
                          <a:ea typeface="Calibri" panose="020F0502020204030204" pitchFamily="34" charset="0"/>
                          <a:cs typeface="Times New Roman" panose="02020603050405020304" pitchFamily="18" charset="0"/>
                        </a:rPr>
                        <a:t>National indicator that matches the global indicator</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67255606"/>
                  </a:ext>
                </a:extLst>
              </a:tr>
              <a:tr h="242316">
                <a:tc gridSpan="4">
                  <a:txBody>
                    <a:bodyPr/>
                    <a:lstStyle/>
                    <a:p>
                      <a:pPr>
                        <a:lnSpc>
                          <a:spcPct val="106000"/>
                        </a:lnSpc>
                        <a:spcAft>
                          <a:spcPts val="0"/>
                        </a:spcAft>
                      </a:pPr>
                      <a:r>
                        <a:rPr lang="en-US" sz="1500" b="1" dirty="0"/>
                        <a:t>FULL REALIZATION OF WOMEN’S AND GIRLS’ HUMAN RIGHTS</a:t>
                      </a:r>
                      <a:r>
                        <a:rPr lang="en-US" sz="1500" dirty="0"/>
                        <a:t> </a:t>
                      </a:r>
                      <a:endParaRPr lang="en-GB" sz="1500" dirty="0">
                        <a:effectLst/>
                        <a:latin typeface="Calibri" panose="020F0502020204030204" pitchFamily="34" charset="0"/>
                        <a:ea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68033902"/>
                  </a:ext>
                </a:extLst>
              </a:tr>
              <a:tr h="1243018">
                <a:tc rowSpan="2">
                  <a:txBody>
                    <a:bodyPr/>
                    <a:lstStyle/>
                    <a:p>
                      <a:pPr>
                        <a:lnSpc>
                          <a:spcPct val="106000"/>
                        </a:lnSpc>
                        <a:spcAft>
                          <a:spcPts val="0"/>
                        </a:spcAft>
                      </a:pPr>
                      <a:r>
                        <a:rPr lang="en-GB" sz="1500" kern="1200" dirty="0">
                          <a:solidFill>
                            <a:srgbClr val="000000"/>
                          </a:solidFill>
                          <a:effectLst/>
                          <a:latin typeface="Rockwell" panose="02060603020205020403" pitchFamily="18" charset="0"/>
                          <a:ea typeface="Calibri" panose="020F0502020204030204" pitchFamily="34" charset="0"/>
                        </a:rPr>
                        <a:t>5.2 Eliminate all forms of violence against all women and girls in the public and private spheres, including trafficking and sexual and other types of exploitation</a:t>
                      </a:r>
                      <a:endParaRPr lang="en-GB" sz="1500" dirty="0">
                        <a:effectLst/>
                        <a:latin typeface="Calibri" panose="020F0502020204030204" pitchFamily="34" charset="0"/>
                        <a:ea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500" dirty="0">
                          <a:effectLst/>
                          <a:latin typeface="Rockwell" panose="02060603020205020403" pitchFamily="18" charset="0"/>
                          <a:ea typeface="Calibri" panose="020F0502020204030204" pitchFamily="34" charset="0"/>
                          <a:cs typeface="Times New Roman" panose="02020603050405020304" pitchFamily="18" charset="0"/>
                        </a:rPr>
                        <a:t>5.2.1*</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500" dirty="0">
                          <a:effectLst/>
                          <a:latin typeface="Rockwell" panose="02060603020205020403" pitchFamily="18" charset="0"/>
                          <a:ea typeface="Calibri" panose="020F0502020204030204" pitchFamily="34" charset="0"/>
                          <a:cs typeface="Times New Roman" panose="02020603050405020304" pitchFamily="18" charset="0"/>
                        </a:rPr>
                        <a:t>Proportion of ever-partnered women and girls aged 15 years and older subjected to physical, sexual or psychological violence by a current or former intimate partner in the previous 12 months, by form of violence and by age.</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500" dirty="0">
                          <a:effectLst/>
                          <a:latin typeface="Rockwell" panose="02060603020205020403" pitchFamily="18" charset="0"/>
                          <a:ea typeface="Calibri" panose="020F0502020204030204" pitchFamily="34" charset="0"/>
                          <a:cs typeface="Times New Roman" panose="02020603050405020304" pitchFamily="18" charset="0"/>
                        </a:rPr>
                        <a:t>National indicator that matches the global indicator</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41528434"/>
                  </a:ext>
                </a:extLst>
              </a:tr>
              <a:tr h="1223010">
                <a:tc vMerge="1">
                  <a:txBody>
                    <a:bodyPr/>
                    <a:lstStyle/>
                    <a:p>
                      <a:endParaRPr lang="en-GB"/>
                    </a:p>
                  </a:txBody>
                  <a:tcPr/>
                </a:tc>
                <a:tc>
                  <a:txBody>
                    <a:bodyPr/>
                    <a:lstStyle/>
                    <a:p>
                      <a:pPr>
                        <a:lnSpc>
                          <a:spcPct val="107000"/>
                        </a:lnSpc>
                        <a:spcAft>
                          <a:spcPts val="0"/>
                        </a:spcAft>
                      </a:pPr>
                      <a:r>
                        <a:rPr lang="en-US" sz="1500">
                          <a:effectLst/>
                          <a:latin typeface="Rockwell" panose="02060603020205020403" pitchFamily="18" charset="0"/>
                          <a:ea typeface="Calibri" panose="020F0502020204030204" pitchFamily="34" charset="0"/>
                          <a:cs typeface="Times New Roman" panose="02020603050405020304" pitchFamily="18" charset="0"/>
                        </a:rPr>
                        <a:t>5.2.2*</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500" dirty="0">
                          <a:effectLst/>
                          <a:latin typeface="Rockwell" panose="02060603020205020403" pitchFamily="18" charset="0"/>
                          <a:ea typeface="Calibri" panose="020F0502020204030204" pitchFamily="34" charset="0"/>
                          <a:cs typeface="Times New Roman" panose="02020603050405020304" pitchFamily="18" charset="0"/>
                        </a:rPr>
                        <a:t>Proportion of women and girls aged 15 years and older subjected to sexual violence by persons other than an intimate partner in the previous  12 months, by age and place of occurrence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500" dirty="0">
                          <a:effectLst/>
                          <a:latin typeface="Rockwell" panose="02060603020205020403" pitchFamily="18" charset="0"/>
                          <a:ea typeface="Calibri" panose="020F0502020204030204" pitchFamily="34" charset="0"/>
                          <a:cs typeface="Times New Roman" panose="02020603050405020304" pitchFamily="18" charset="0"/>
                        </a:rPr>
                        <a:t>National indicator that matches the global indicator</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5283997"/>
                  </a:ext>
                </a:extLst>
              </a:tr>
            </a:tbl>
          </a:graphicData>
        </a:graphic>
      </p:graphicFrame>
      <p:sp>
        <p:nvSpPr>
          <p:cNvPr id="3" name="Slide Number Placeholder 2"/>
          <p:cNvSpPr>
            <a:spLocks noGrp="1"/>
          </p:cNvSpPr>
          <p:nvPr>
            <p:ph type="sldNum" sz="quarter" idx="12"/>
          </p:nvPr>
        </p:nvSpPr>
        <p:spPr/>
        <p:txBody>
          <a:bodyPr/>
          <a:lstStyle/>
          <a:p>
            <a:pPr>
              <a:defRPr/>
            </a:pPr>
            <a:fld id="{FB00C2BA-67DC-4DB4-AAA4-F8BAC098C867}" type="slidenum">
              <a:rPr lang="en-US" smtClean="0"/>
              <a:pPr>
                <a:defRPr/>
              </a:pPr>
              <a:t>18</a:t>
            </a:fld>
            <a:endParaRPr lang="en-US"/>
          </a:p>
        </p:txBody>
      </p:sp>
    </p:spTree>
    <p:extLst>
      <p:ext uri="{BB962C8B-B14F-4D97-AF65-F5344CB8AC3E}">
        <p14:creationId xmlns:p14="http://schemas.microsoft.com/office/powerpoint/2010/main" val="503606678"/>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1514" y="1619250"/>
          <a:ext cx="8654141" cy="4060372"/>
        </p:xfrm>
        <a:graphic>
          <a:graphicData uri="http://schemas.openxmlformats.org/drawingml/2006/table">
            <a:tbl>
              <a:tblPr firstRow="1" firstCol="1" bandRow="1"/>
              <a:tblGrid>
                <a:gridCol w="2913413">
                  <a:extLst>
                    <a:ext uri="{9D8B030D-6E8A-4147-A177-3AD203B41FA5}">
                      <a16:colId xmlns="" xmlns:a16="http://schemas.microsoft.com/office/drawing/2014/main" val="649387202"/>
                    </a:ext>
                  </a:extLst>
                </a:gridCol>
                <a:gridCol w="498764">
                  <a:extLst>
                    <a:ext uri="{9D8B030D-6E8A-4147-A177-3AD203B41FA5}">
                      <a16:colId xmlns="" xmlns:a16="http://schemas.microsoft.com/office/drawing/2014/main" val="3479068099"/>
                    </a:ext>
                  </a:extLst>
                </a:gridCol>
                <a:gridCol w="3599897">
                  <a:extLst>
                    <a:ext uri="{9D8B030D-6E8A-4147-A177-3AD203B41FA5}">
                      <a16:colId xmlns="" xmlns:a16="http://schemas.microsoft.com/office/drawing/2014/main" val="2984671877"/>
                    </a:ext>
                  </a:extLst>
                </a:gridCol>
                <a:gridCol w="1642067">
                  <a:extLst>
                    <a:ext uri="{9D8B030D-6E8A-4147-A177-3AD203B41FA5}">
                      <a16:colId xmlns="" xmlns:a16="http://schemas.microsoft.com/office/drawing/2014/main" val="3743092729"/>
                    </a:ext>
                  </a:extLst>
                </a:gridCol>
              </a:tblGrid>
              <a:tr h="283844">
                <a:tc>
                  <a:txBody>
                    <a:bodyPr/>
                    <a:lstStyle/>
                    <a:p>
                      <a:pPr algn="ctr">
                        <a:lnSpc>
                          <a:spcPct val="107000"/>
                        </a:lnSpc>
                        <a:spcAft>
                          <a:spcPts val="0"/>
                        </a:spcAft>
                      </a:pPr>
                      <a:r>
                        <a:rPr lang="en-US" sz="1500" b="1" dirty="0">
                          <a:solidFill>
                            <a:srgbClr val="FFFFFF"/>
                          </a:solidFill>
                          <a:effectLst/>
                          <a:latin typeface="Rockwell" panose="02060603020205020403" pitchFamily="18" charset="0"/>
                          <a:ea typeface="Calibri" panose="020F0502020204030204" pitchFamily="34" charset="0"/>
                          <a:cs typeface="Franklin Gothic Book" panose="020B0503020102020204" pitchFamily="34" charset="0"/>
                        </a:rPr>
                        <a:t>TARGET</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1519"/>
                    </a:solidFill>
                  </a:tcPr>
                </a:tc>
                <a:tc gridSpan="2">
                  <a:txBody>
                    <a:bodyPr/>
                    <a:lstStyle/>
                    <a:p>
                      <a:pPr algn="ctr">
                        <a:lnSpc>
                          <a:spcPct val="107000"/>
                        </a:lnSpc>
                        <a:spcAft>
                          <a:spcPts val="0"/>
                        </a:spcAft>
                      </a:pPr>
                      <a:r>
                        <a:rPr lang="en-US" sz="1500" b="1">
                          <a:solidFill>
                            <a:srgbClr val="FFFFFF"/>
                          </a:solidFill>
                          <a:effectLst/>
                          <a:latin typeface="Rockwell" panose="02060603020205020403" pitchFamily="18" charset="0"/>
                          <a:ea typeface="Calibri" panose="020F0502020204030204" pitchFamily="34" charset="0"/>
                          <a:cs typeface="Franklin Gothic Book" panose="020B0503020102020204" pitchFamily="34" charset="0"/>
                        </a:rPr>
                        <a:t>INDICATOR</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1519"/>
                    </a:solidFill>
                  </a:tcPr>
                </a:tc>
                <a:tc hMerge="1">
                  <a:txBody>
                    <a:bodyPr/>
                    <a:lstStyle/>
                    <a:p>
                      <a:endParaRPr lang="en-GB"/>
                    </a:p>
                  </a:txBody>
                  <a:tcPr/>
                </a:tc>
                <a:tc>
                  <a:txBody>
                    <a:bodyPr/>
                    <a:lstStyle/>
                    <a:p>
                      <a:pPr algn="ctr">
                        <a:lnSpc>
                          <a:spcPct val="107000"/>
                        </a:lnSpc>
                        <a:spcAft>
                          <a:spcPts val="0"/>
                        </a:spcAft>
                      </a:pPr>
                      <a:r>
                        <a:rPr lang="en-US" sz="1500" b="1">
                          <a:solidFill>
                            <a:srgbClr val="FFFFFF"/>
                          </a:solidFill>
                          <a:effectLst/>
                          <a:latin typeface="Rockwell" panose="02060603020205020403" pitchFamily="18" charset="0"/>
                          <a:ea typeface="Calibri" panose="020F0502020204030204" pitchFamily="34" charset="0"/>
                          <a:cs typeface="Franklin Gothic Book" panose="020B0503020102020204" pitchFamily="34" charset="0"/>
                        </a:rPr>
                        <a:t>REMARKS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1519"/>
                    </a:solidFill>
                  </a:tcPr>
                </a:tc>
                <a:extLst>
                  <a:ext uri="{0D108BD9-81ED-4DB2-BD59-A6C34878D82A}">
                    <a16:rowId xmlns="" xmlns:a16="http://schemas.microsoft.com/office/drawing/2014/main" val="1636191377"/>
                  </a:ext>
                </a:extLst>
              </a:tr>
              <a:tr h="276665">
                <a:tc gridSpan="4">
                  <a:txBody>
                    <a:bodyPr/>
                    <a:lstStyle/>
                    <a:p>
                      <a:pPr>
                        <a:lnSpc>
                          <a:spcPct val="106000"/>
                        </a:lnSpc>
                        <a:spcAft>
                          <a:spcPts val="0"/>
                        </a:spcAft>
                      </a:pPr>
                      <a:r>
                        <a:rPr lang="en-US" sz="1500" b="1" dirty="0"/>
                        <a:t>FULL REALIZATION OF WOMEN’S AND GIRLS’ HUMAN RIGHTS</a:t>
                      </a:r>
                      <a:r>
                        <a:rPr lang="en-US" sz="1500" dirty="0"/>
                        <a:t> </a:t>
                      </a:r>
                      <a:endParaRPr lang="en-GB" sz="1500" dirty="0">
                        <a:effectLst/>
                        <a:latin typeface="Calibri" panose="020F0502020204030204" pitchFamily="34" charset="0"/>
                        <a:ea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53930963"/>
                  </a:ext>
                </a:extLst>
              </a:tr>
              <a:tr h="753979">
                <a:tc rowSpan="2">
                  <a:txBody>
                    <a:bodyPr/>
                    <a:lstStyle/>
                    <a:p>
                      <a:r>
                        <a:rPr lang="en-GB" sz="1400" kern="12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5.3 Eliminate all harmful practices, such as child, early and forced marriage and female genital mutilation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6000"/>
                        </a:lnSpc>
                        <a:spcAft>
                          <a:spcPts val="0"/>
                        </a:spcAft>
                      </a:pPr>
                      <a:r>
                        <a:rPr lang="en-GB" sz="1400" dirty="0">
                          <a:effectLst/>
                          <a:latin typeface="Rockwell" panose="02060603020205020403" pitchFamily="18" charset="0"/>
                          <a:ea typeface="Times New Roman" panose="02020603050405020304" pitchFamily="18" charset="0"/>
                          <a:cs typeface="Arial" panose="020B0604020202020204" pitchFamily="34"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a:effectLst/>
                          <a:latin typeface="Rockwell" panose="02060603020205020403" pitchFamily="18" charset="0"/>
                          <a:ea typeface="Calibri" panose="020F0502020204030204" pitchFamily="34" charset="0"/>
                          <a:cs typeface="Times New Roman" panose="02020603050405020304" pitchFamily="18" charset="0"/>
                        </a:rPr>
                        <a:t>5.3.1*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a:effectLst/>
                          <a:latin typeface="Rockwell" panose="02060603020205020403" pitchFamily="18" charset="0"/>
                          <a:ea typeface="Calibri" panose="020F0502020204030204" pitchFamily="34" charset="0"/>
                          <a:cs typeface="Times New Roman" panose="02020603050405020304" pitchFamily="18" charset="0"/>
                        </a:rPr>
                        <a:t>Proportion of women aged 20-24 years who were married or in a union before age 15 and before age 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400" dirty="0">
                          <a:effectLst/>
                          <a:latin typeface="Rockwell" panose="02060603020205020403" pitchFamily="18" charset="0"/>
                          <a:ea typeface="Calibri" panose="020F0502020204030204" pitchFamily="34" charset="0"/>
                          <a:cs typeface="Times New Roman" panose="02020603050405020304" pitchFamily="18" charset="0"/>
                        </a:rPr>
                        <a:t>National indicator that matches the global indicator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67255606"/>
                  </a:ext>
                </a:extLst>
              </a:tr>
              <a:tr h="753979">
                <a:tc vMerge="1">
                  <a:txBody>
                    <a:bodyPr/>
                    <a:lstStyle/>
                    <a:p>
                      <a:pPr>
                        <a:lnSpc>
                          <a:spcPct val="106000"/>
                        </a:lnSpc>
                        <a:spcAft>
                          <a:spcPts val="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a:effectLst/>
                          <a:latin typeface="Rockwell" panose="02060603020205020403" pitchFamily="18" charset="0"/>
                          <a:ea typeface="Calibri" panose="020F0502020204030204" pitchFamily="34" charset="0"/>
                          <a:cs typeface="Times New Roman" panose="02020603050405020304" pitchFamily="18" charset="0"/>
                        </a:rPr>
                        <a:t>5.3.2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a:effectLst/>
                          <a:latin typeface="Rockwell" panose="02060603020205020403" pitchFamily="18" charset="0"/>
                          <a:ea typeface="Calibri" panose="020F0502020204030204" pitchFamily="34" charset="0"/>
                          <a:cs typeface="Times New Roman" panose="02020603050405020304" pitchFamily="18" charset="0"/>
                        </a:rPr>
                        <a:t>Proportion of girls and women aged 15-49 years who have undergone female genital mutilation/cutting, by age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a:effectLst/>
                          <a:latin typeface="Rockwell" panose="02060603020205020403" pitchFamily="18" charset="0"/>
                          <a:ea typeface="Calibri" panose="020F0502020204030204" pitchFamily="34" charset="0"/>
                          <a:cs typeface="Times New Roman" panose="02020603050405020304" pitchFamily="18" charset="0"/>
                        </a:rPr>
                        <a:t>Missing Indicator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87618495"/>
                  </a:ext>
                </a:extLst>
              </a:tr>
              <a:tr h="1991905">
                <a:tc>
                  <a:txBody>
                    <a:bodyPr/>
                    <a:lstStyle/>
                    <a:p>
                      <a:pPr>
                        <a:lnSpc>
                          <a:spcPct val="106000"/>
                        </a:lnSpc>
                        <a:spcAft>
                          <a:spcPts val="0"/>
                        </a:spcAft>
                      </a:pPr>
                      <a:r>
                        <a:rPr lang="en-GB" sz="1400" kern="12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5.4 Recognize and value unpaid care and domestic work through the provision of public services,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6000"/>
                        </a:lnSpc>
                        <a:spcAft>
                          <a:spcPts val="0"/>
                        </a:spcAft>
                      </a:pPr>
                      <a:r>
                        <a:rPr lang="en-GB" sz="1400" kern="12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infrastructure and social protection policies and the promotion of shared responsibility within the household and the family as nationally appropriate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a:effectLst/>
                          <a:latin typeface="Rockwell" panose="02060603020205020403" pitchFamily="18" charset="0"/>
                          <a:ea typeface="Calibri" panose="020F0502020204030204" pitchFamily="34" charset="0"/>
                          <a:cs typeface="Times New Roman" panose="02020603050405020304" pitchFamily="18" charset="0"/>
                        </a:rPr>
                        <a:t>5.4.1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a:effectLst/>
                          <a:latin typeface="Rockwell" panose="02060603020205020403" pitchFamily="18" charset="0"/>
                          <a:ea typeface="Calibri" panose="020F0502020204030204" pitchFamily="34" charset="0"/>
                          <a:cs typeface="Times New Roman" panose="02020603050405020304" pitchFamily="18" charset="0"/>
                        </a:rPr>
                        <a:t>Percentage of time spent on unpaid domestic and care work, by sex, age and location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400" dirty="0">
                          <a:effectLst/>
                          <a:latin typeface="Rockwell" panose="02060603020205020403" pitchFamily="18" charset="0"/>
                          <a:ea typeface="Calibri" panose="020F0502020204030204" pitchFamily="34" charset="0"/>
                          <a:cs typeface="Times New Roman" panose="02020603050405020304" pitchFamily="18" charset="0"/>
                        </a:rPr>
                        <a:t>Missing Indicator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41528434"/>
                  </a:ext>
                </a:extLst>
              </a:tr>
            </a:tbl>
          </a:graphicData>
        </a:graphic>
      </p:graphicFrame>
      <p:sp>
        <p:nvSpPr>
          <p:cNvPr id="2" name="Slide Number Placeholder 1"/>
          <p:cNvSpPr>
            <a:spLocks noGrp="1"/>
          </p:cNvSpPr>
          <p:nvPr>
            <p:ph type="sldNum" sz="quarter" idx="12"/>
          </p:nvPr>
        </p:nvSpPr>
        <p:spPr/>
        <p:txBody>
          <a:bodyPr/>
          <a:lstStyle/>
          <a:p>
            <a:pPr>
              <a:defRPr/>
            </a:pPr>
            <a:fld id="{FB00C2BA-67DC-4DB4-AAA4-F8BAC098C867}" type="slidenum">
              <a:rPr lang="en-US" smtClean="0"/>
              <a:pPr>
                <a:defRPr/>
              </a:pPr>
              <a:t>19</a:t>
            </a:fld>
            <a:endParaRPr lang="en-US"/>
          </a:p>
        </p:txBody>
      </p:sp>
      <p:sp>
        <p:nvSpPr>
          <p:cNvPr id="5" name="Title 1"/>
          <p:cNvSpPr>
            <a:spLocks noGrp="1"/>
          </p:cNvSpPr>
          <p:nvPr>
            <p:ph type="title"/>
          </p:nvPr>
        </p:nvSpPr>
        <p:spPr>
          <a:xfrm>
            <a:off x="914400" y="304800"/>
            <a:ext cx="8082644" cy="488156"/>
          </a:xfrm>
        </p:spPr>
        <p:txBody>
          <a:bodyPr>
            <a:noAutofit/>
          </a:bodyPr>
          <a:lstStyle/>
          <a:p>
            <a:pPr algn="ctr"/>
            <a:r>
              <a:rPr lang="en-GB" sz="2800" b="1" dirty="0">
                <a:latin typeface="Cambria" panose="02040503050406030204" pitchFamily="18" charset="0"/>
              </a:rPr>
              <a:t>Metadata </a:t>
            </a:r>
            <a:r>
              <a:rPr lang="id-ID" sz="2800" b="1" dirty="0" smtClean="0">
                <a:latin typeface="Cambria" panose="02040503050406030204" pitchFamily="18" charset="0"/>
              </a:rPr>
              <a:t>of </a:t>
            </a:r>
            <a:r>
              <a:rPr lang="en-GB" sz="2800" b="1" dirty="0" smtClean="0">
                <a:latin typeface="Cambria" panose="02040503050406030204" pitchFamily="18" charset="0"/>
              </a:rPr>
              <a:t>SDGs </a:t>
            </a:r>
            <a:r>
              <a:rPr lang="en-GB" sz="2800" b="1" dirty="0">
                <a:latin typeface="Cambria" panose="02040503050406030204" pitchFamily="18" charset="0"/>
              </a:rPr>
              <a:t>Indicators in Indonesia </a:t>
            </a:r>
            <a:r>
              <a:rPr lang="en-GB" sz="1600" b="1" dirty="0" smtClean="0">
                <a:latin typeface="Cambria" panose="02040503050406030204" pitchFamily="18" charset="0"/>
              </a:rPr>
              <a:t>(</a:t>
            </a:r>
            <a:r>
              <a:rPr lang="id-ID" sz="1600" b="1" dirty="0" smtClean="0">
                <a:latin typeface="Cambria" panose="02040503050406030204" pitchFamily="18" charset="0"/>
              </a:rPr>
              <a:t>2</a:t>
            </a:r>
            <a:r>
              <a:rPr lang="en-GB" sz="1600" b="1" dirty="0" smtClean="0">
                <a:latin typeface="Cambria" panose="02040503050406030204" pitchFamily="18" charset="0"/>
              </a:rPr>
              <a:t>) </a:t>
            </a:r>
            <a:r>
              <a:rPr lang="en-GB" sz="2800" b="1" dirty="0">
                <a:latin typeface="Cambria" panose="02040503050406030204" pitchFamily="18" charset="0"/>
              </a:rPr>
              <a:t/>
            </a:r>
            <a:br>
              <a:rPr lang="en-GB" sz="2800" b="1" dirty="0">
                <a:latin typeface="Cambria" panose="02040503050406030204" pitchFamily="18" charset="0"/>
              </a:rPr>
            </a:br>
            <a:r>
              <a:rPr lang="en-GB" sz="1600" dirty="0"/>
              <a:t>Related to </a:t>
            </a:r>
            <a:r>
              <a:rPr lang="en-US" sz="1600" dirty="0"/>
              <a:t>CSW58 - Five Key Areas of Focus of the Agreed Conclusions</a:t>
            </a:r>
            <a:endParaRPr lang="en-GB" sz="1600" dirty="0"/>
          </a:p>
        </p:txBody>
      </p:sp>
    </p:spTree>
    <p:extLst>
      <p:ext uri="{BB962C8B-B14F-4D97-AF65-F5344CB8AC3E}">
        <p14:creationId xmlns:p14="http://schemas.microsoft.com/office/powerpoint/2010/main" val="3191571123"/>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solidFill>
                  <a:schemeClr val="tx1"/>
                </a:solidFill>
              </a:rPr>
              <a:t>OUTLINE</a:t>
            </a:r>
            <a:endParaRPr lang="en-GB" sz="4000" dirty="0">
              <a:solidFill>
                <a:schemeClr val="tx1"/>
              </a:solidFill>
            </a:endParaRPr>
          </a:p>
        </p:txBody>
      </p:sp>
      <p:graphicFrame>
        <p:nvGraphicFramePr>
          <p:cNvPr id="7" name="Diagram 6"/>
          <p:cNvGraphicFramePr/>
          <p:nvPr>
            <p:extLst>
              <p:ext uri="{D42A27DB-BD31-4B8C-83A1-F6EECF244321}">
                <p14:modId xmlns:p14="http://schemas.microsoft.com/office/powerpoint/2010/main" val="2399847524"/>
              </p:ext>
            </p:extLst>
          </p:nvPr>
        </p:nvGraphicFramePr>
        <p:xfrm>
          <a:off x="402772" y="1371600"/>
          <a:ext cx="8207828" cy="533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FB00C2BA-67DC-4DB4-AAA4-F8BAC098C867}" type="slidenum">
              <a:rPr lang="en-US" smtClean="0"/>
              <a:pPr>
                <a:defRPr/>
              </a:pPr>
              <a:t>2</a:t>
            </a:fld>
            <a:endParaRPr lang="en-US"/>
          </a:p>
        </p:txBody>
      </p:sp>
    </p:spTree>
    <p:extLst>
      <p:ext uri="{BB962C8B-B14F-4D97-AF65-F5344CB8AC3E}">
        <p14:creationId xmlns:p14="http://schemas.microsoft.com/office/powerpoint/2010/main" val="314334647"/>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1514" y="1619250"/>
          <a:ext cx="8654141" cy="4345063"/>
        </p:xfrm>
        <a:graphic>
          <a:graphicData uri="http://schemas.openxmlformats.org/drawingml/2006/table">
            <a:tbl>
              <a:tblPr firstRow="1" firstCol="1" bandRow="1"/>
              <a:tblGrid>
                <a:gridCol w="2913413">
                  <a:extLst>
                    <a:ext uri="{9D8B030D-6E8A-4147-A177-3AD203B41FA5}">
                      <a16:colId xmlns="" xmlns:a16="http://schemas.microsoft.com/office/drawing/2014/main" val="649387202"/>
                    </a:ext>
                  </a:extLst>
                </a:gridCol>
                <a:gridCol w="635330">
                  <a:extLst>
                    <a:ext uri="{9D8B030D-6E8A-4147-A177-3AD203B41FA5}">
                      <a16:colId xmlns="" xmlns:a16="http://schemas.microsoft.com/office/drawing/2014/main" val="3479068099"/>
                    </a:ext>
                  </a:extLst>
                </a:gridCol>
                <a:gridCol w="3463331">
                  <a:extLst>
                    <a:ext uri="{9D8B030D-6E8A-4147-A177-3AD203B41FA5}">
                      <a16:colId xmlns="" xmlns:a16="http://schemas.microsoft.com/office/drawing/2014/main" val="2984671877"/>
                    </a:ext>
                  </a:extLst>
                </a:gridCol>
                <a:gridCol w="1642067">
                  <a:extLst>
                    <a:ext uri="{9D8B030D-6E8A-4147-A177-3AD203B41FA5}">
                      <a16:colId xmlns="" xmlns:a16="http://schemas.microsoft.com/office/drawing/2014/main" val="3743092729"/>
                    </a:ext>
                  </a:extLst>
                </a:gridCol>
              </a:tblGrid>
              <a:tr h="248603">
                <a:tc>
                  <a:txBody>
                    <a:bodyPr/>
                    <a:lstStyle/>
                    <a:p>
                      <a:pPr algn="ctr">
                        <a:lnSpc>
                          <a:spcPct val="107000"/>
                        </a:lnSpc>
                        <a:spcAft>
                          <a:spcPts val="0"/>
                        </a:spcAft>
                      </a:pPr>
                      <a:r>
                        <a:rPr lang="en-US" sz="1500" b="1" dirty="0">
                          <a:solidFill>
                            <a:srgbClr val="FFFFFF"/>
                          </a:solidFill>
                          <a:effectLst/>
                          <a:latin typeface="Rockwell" panose="02060603020205020403" pitchFamily="18" charset="0"/>
                          <a:ea typeface="Calibri" panose="020F0502020204030204" pitchFamily="34" charset="0"/>
                          <a:cs typeface="Franklin Gothic Book" panose="020B0503020102020204" pitchFamily="34" charset="0"/>
                        </a:rPr>
                        <a:t>TARGET</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1519"/>
                    </a:solidFill>
                  </a:tcPr>
                </a:tc>
                <a:tc gridSpan="2">
                  <a:txBody>
                    <a:bodyPr/>
                    <a:lstStyle/>
                    <a:p>
                      <a:pPr algn="ctr">
                        <a:lnSpc>
                          <a:spcPct val="107000"/>
                        </a:lnSpc>
                        <a:spcAft>
                          <a:spcPts val="0"/>
                        </a:spcAft>
                      </a:pPr>
                      <a:r>
                        <a:rPr lang="en-US" sz="1500" b="1">
                          <a:solidFill>
                            <a:srgbClr val="FFFFFF"/>
                          </a:solidFill>
                          <a:effectLst/>
                          <a:latin typeface="Rockwell" panose="02060603020205020403" pitchFamily="18" charset="0"/>
                          <a:ea typeface="Calibri" panose="020F0502020204030204" pitchFamily="34" charset="0"/>
                          <a:cs typeface="Franklin Gothic Book" panose="020B0503020102020204" pitchFamily="34" charset="0"/>
                        </a:rPr>
                        <a:t>INDICATOR</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1519"/>
                    </a:solidFill>
                  </a:tcPr>
                </a:tc>
                <a:tc hMerge="1">
                  <a:txBody>
                    <a:bodyPr/>
                    <a:lstStyle/>
                    <a:p>
                      <a:endParaRPr lang="en-GB"/>
                    </a:p>
                  </a:txBody>
                  <a:tcPr/>
                </a:tc>
                <a:tc>
                  <a:txBody>
                    <a:bodyPr/>
                    <a:lstStyle/>
                    <a:p>
                      <a:pPr algn="ctr">
                        <a:lnSpc>
                          <a:spcPct val="107000"/>
                        </a:lnSpc>
                        <a:spcAft>
                          <a:spcPts val="0"/>
                        </a:spcAft>
                      </a:pPr>
                      <a:r>
                        <a:rPr lang="en-US" sz="1500" b="1">
                          <a:solidFill>
                            <a:srgbClr val="FFFFFF"/>
                          </a:solidFill>
                          <a:effectLst/>
                          <a:latin typeface="Rockwell" panose="02060603020205020403" pitchFamily="18" charset="0"/>
                          <a:ea typeface="Calibri" panose="020F0502020204030204" pitchFamily="34" charset="0"/>
                          <a:cs typeface="Franklin Gothic Book" panose="020B0503020102020204" pitchFamily="34" charset="0"/>
                        </a:rPr>
                        <a:t>REMARKS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1519"/>
                    </a:solidFill>
                  </a:tcPr>
                </a:tc>
                <a:extLst>
                  <a:ext uri="{0D108BD9-81ED-4DB2-BD59-A6C34878D82A}">
                    <a16:rowId xmlns="" xmlns:a16="http://schemas.microsoft.com/office/drawing/2014/main" val="1636191377"/>
                  </a:ext>
                </a:extLst>
              </a:tr>
              <a:tr h="242316">
                <a:tc gridSpan="4">
                  <a:txBody>
                    <a:bodyPr/>
                    <a:lstStyle/>
                    <a:p>
                      <a:pPr>
                        <a:lnSpc>
                          <a:spcPct val="106000"/>
                        </a:lnSpc>
                        <a:spcAft>
                          <a:spcPts val="0"/>
                        </a:spcAft>
                      </a:pPr>
                      <a:r>
                        <a:rPr lang="en-US" sz="1500" b="1" dirty="0"/>
                        <a:t>WOMEN’S PARTICIPATION</a:t>
                      </a:r>
                      <a:r>
                        <a:rPr lang="en-US" sz="1500" dirty="0"/>
                        <a:t> </a:t>
                      </a:r>
                      <a:endParaRPr lang="en-GB" sz="1500" dirty="0">
                        <a:effectLst/>
                        <a:latin typeface="Calibri" panose="020F0502020204030204" pitchFamily="34" charset="0"/>
                        <a:ea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53930963"/>
                  </a:ext>
                </a:extLst>
              </a:tr>
              <a:tr h="587074">
                <a:tc rowSpan="2">
                  <a:txBody>
                    <a:bodyPr/>
                    <a:lstStyle/>
                    <a:p>
                      <a:pPr>
                        <a:lnSpc>
                          <a:spcPct val="106000"/>
                        </a:lnSpc>
                        <a:spcAft>
                          <a:spcPts val="0"/>
                        </a:spcAft>
                      </a:pPr>
                      <a:r>
                        <a:rPr lang="en-GB" sz="1200" kern="120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5.5 Ensure women’s full and effective participation and equal opportunities for leadership at all levels of decision-making in political, economic and public life</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a:effectLst/>
                          <a:latin typeface="Rockwell" panose="02060603020205020403" pitchFamily="18" charset="0"/>
                          <a:ea typeface="Calibri" panose="020F0502020204030204" pitchFamily="34" charset="0"/>
                          <a:cs typeface="Times New Roman" panose="02020603050405020304" pitchFamily="18" charset="0"/>
                        </a:rPr>
                        <a:t>5.5.1*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kern="120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Proportion of seats held by women in national parliaments and local governments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kern="120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200">
                          <a:effectLst/>
                          <a:latin typeface="Rockwell" panose="02060603020205020403" pitchFamily="18" charset="0"/>
                          <a:ea typeface="Calibri" panose="020F0502020204030204" pitchFamily="34" charset="0"/>
                          <a:cs typeface="Times New Roman" panose="02020603050405020304" pitchFamily="18" charset="0"/>
                        </a:rPr>
                        <a:t>National indicator that matches the global indicator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67255606"/>
                  </a:ext>
                </a:extLst>
              </a:tr>
              <a:tr h="587074">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200">
                          <a:effectLst/>
                          <a:latin typeface="Rockwell" panose="02060603020205020403" pitchFamily="18" charset="0"/>
                          <a:ea typeface="Calibri" panose="020F0502020204030204" pitchFamily="34" charset="0"/>
                          <a:cs typeface="Times New Roman" panose="02020603050405020304" pitchFamily="18" charset="0"/>
                        </a:rPr>
                        <a:t>5.5.2*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kern="120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Proportion of women in managerial positions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200" dirty="0">
                          <a:effectLst/>
                          <a:latin typeface="Rockwell" panose="02060603020205020403" pitchFamily="18" charset="0"/>
                          <a:ea typeface="Calibri" panose="020F0502020204030204" pitchFamily="34" charset="0"/>
                          <a:cs typeface="Times New Roman" panose="02020603050405020304" pitchFamily="18" charset="0"/>
                        </a:rPr>
                        <a:t>National indicator that matches the global indicator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87618495"/>
                  </a:ext>
                </a:extLst>
              </a:tr>
              <a:tr h="193834">
                <a:tc gridSpan="4">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US" sz="1200" b="1" dirty="0"/>
                        <a:t>FULL REALIZATION OF WOMEN’S AND GIRLS’ HUMAN RIGHTS</a:t>
                      </a:r>
                      <a:r>
                        <a:rPr lang="en-US" sz="1200" dirty="0"/>
                        <a:t> </a:t>
                      </a:r>
                      <a:endParaRPr lang="en-GB" sz="1200" dirty="0">
                        <a:effectLst/>
                        <a:latin typeface="Calibri" panose="020F0502020204030204" pitchFamily="34" charset="0"/>
                        <a:ea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68033902"/>
                  </a:ext>
                </a:extLst>
              </a:tr>
              <a:tr h="1243018">
                <a:tc rowSpan="2">
                  <a:txBody>
                    <a:bodyPr/>
                    <a:lstStyle/>
                    <a:p>
                      <a:pPr>
                        <a:lnSpc>
                          <a:spcPct val="106000"/>
                        </a:lnSpc>
                        <a:spcAft>
                          <a:spcPts val="0"/>
                        </a:spcAft>
                      </a:pPr>
                      <a:r>
                        <a:rPr lang="en-GB" sz="1200" kern="120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5.6 Ensure universal access to sexual and reproductive health and reproductive rights as agreed in accordance with the Programme of Action of the International Conference on Population and</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6000"/>
                        </a:lnSpc>
                        <a:spcAft>
                          <a:spcPts val="0"/>
                        </a:spcAft>
                      </a:pPr>
                      <a:r>
                        <a:rPr lang="en-GB" sz="1200" kern="120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Development and the Beijing Platform for Action and the outcome documents of their review conferences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Rockwell" panose="02060603020205020403" pitchFamily="18" charset="0"/>
                          <a:ea typeface="Calibri" panose="020F0502020204030204" pitchFamily="34" charset="0"/>
                          <a:cs typeface="Times New Roman" panose="02020603050405020304" pitchFamily="18" charset="0"/>
                        </a:rPr>
                        <a:t>5.6.1*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Proportion of women aged 15-49 years who make their own informed decisions regarding sexual relations, contraceptive use and reproductive health care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200">
                          <a:effectLst/>
                          <a:latin typeface="Rockwell" panose="02060603020205020403" pitchFamily="18" charset="0"/>
                          <a:ea typeface="Calibri" panose="020F0502020204030204" pitchFamily="34" charset="0"/>
                          <a:cs typeface="Times New Roman" panose="02020603050405020304" pitchFamily="18" charset="0"/>
                        </a:rPr>
                        <a:t>National indicator that matches the global indicator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41528434"/>
                  </a:ext>
                </a:extLst>
              </a:tr>
              <a:tr h="1243018">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Rockwell" panose="02060603020205020403" pitchFamily="18" charset="0"/>
                          <a:ea typeface="Calibri" panose="020F0502020204030204" pitchFamily="34" charset="0"/>
                          <a:cs typeface="Times New Roman" panose="02020603050405020304" pitchFamily="18" charset="0"/>
                        </a:rPr>
                        <a:t>5.6.2*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Rockwell" panose="02060603020205020403" pitchFamily="18" charset="0"/>
                          <a:ea typeface="Calibri" panose="020F0502020204030204" pitchFamily="34" charset="0"/>
                          <a:cs typeface="Times New Roman" panose="02020603050405020304" pitchFamily="18" charset="0"/>
                        </a:rPr>
                        <a:t>Number of countries with laws and regulations that guarantee women aged 15-49 access to sexual and reproductive health care, information and education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200" dirty="0">
                          <a:effectLst/>
                          <a:latin typeface="Rockwell" panose="02060603020205020403" pitchFamily="18" charset="0"/>
                          <a:ea typeface="Calibri" panose="020F0502020204030204" pitchFamily="34" charset="0"/>
                          <a:cs typeface="Times New Roman" panose="02020603050405020304" pitchFamily="18" charset="0"/>
                        </a:rPr>
                        <a:t>National indicator that matches the global indicator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84106783"/>
                  </a:ext>
                </a:extLst>
              </a:tr>
            </a:tbl>
          </a:graphicData>
        </a:graphic>
      </p:graphicFrame>
      <p:sp>
        <p:nvSpPr>
          <p:cNvPr id="2" name="Slide Number Placeholder 1"/>
          <p:cNvSpPr>
            <a:spLocks noGrp="1"/>
          </p:cNvSpPr>
          <p:nvPr>
            <p:ph type="sldNum" sz="quarter" idx="12"/>
          </p:nvPr>
        </p:nvSpPr>
        <p:spPr/>
        <p:txBody>
          <a:bodyPr/>
          <a:lstStyle/>
          <a:p>
            <a:pPr>
              <a:defRPr/>
            </a:pPr>
            <a:fld id="{FB00C2BA-67DC-4DB4-AAA4-F8BAC098C867}" type="slidenum">
              <a:rPr lang="en-US" smtClean="0"/>
              <a:pPr>
                <a:defRPr/>
              </a:pPr>
              <a:t>20</a:t>
            </a:fld>
            <a:endParaRPr lang="en-US"/>
          </a:p>
        </p:txBody>
      </p:sp>
      <p:sp>
        <p:nvSpPr>
          <p:cNvPr id="7" name="Title 1"/>
          <p:cNvSpPr txBox="1">
            <a:spLocks/>
          </p:cNvSpPr>
          <p:nvPr/>
        </p:nvSpPr>
        <p:spPr bwMode="auto">
          <a:xfrm>
            <a:off x="914400" y="304800"/>
            <a:ext cx="8082644" cy="48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b="1" kern="1200">
                <a:solidFill>
                  <a:schemeClr val="accent5">
                    <a:lumMod val="75000"/>
                  </a:schemeClr>
                </a:solidFill>
                <a:latin typeface="Cambria" pitchFamily="18" charset="0"/>
                <a:ea typeface="MS PGothic" pitchFamily="34" charset="-128"/>
                <a:cs typeface="MS PGothic" charset="0"/>
              </a:defRPr>
            </a:lvl1pPr>
            <a:lvl2pPr algn="ctr" rtl="0" eaLnBrk="1" fontAlgn="base" hangingPunct="1">
              <a:spcBef>
                <a:spcPct val="0"/>
              </a:spcBef>
              <a:spcAft>
                <a:spcPct val="0"/>
              </a:spcAft>
              <a:defRPr sz="4400" b="1">
                <a:solidFill>
                  <a:schemeClr val="tx1"/>
                </a:solidFill>
                <a:latin typeface="Cambria" pitchFamily="18" charset="0"/>
                <a:ea typeface="MS PGothic" pitchFamily="34" charset="-128"/>
                <a:cs typeface="MS PGothic" charset="0"/>
              </a:defRPr>
            </a:lvl2pPr>
            <a:lvl3pPr algn="ctr" rtl="0" eaLnBrk="1" fontAlgn="base" hangingPunct="1">
              <a:spcBef>
                <a:spcPct val="0"/>
              </a:spcBef>
              <a:spcAft>
                <a:spcPct val="0"/>
              </a:spcAft>
              <a:defRPr sz="4400" b="1">
                <a:solidFill>
                  <a:schemeClr val="tx1"/>
                </a:solidFill>
                <a:latin typeface="Cambria" pitchFamily="18" charset="0"/>
                <a:ea typeface="MS PGothic" pitchFamily="34" charset="-128"/>
                <a:cs typeface="MS PGothic" charset="0"/>
              </a:defRPr>
            </a:lvl3pPr>
            <a:lvl4pPr algn="ctr" rtl="0" eaLnBrk="1" fontAlgn="base" hangingPunct="1">
              <a:spcBef>
                <a:spcPct val="0"/>
              </a:spcBef>
              <a:spcAft>
                <a:spcPct val="0"/>
              </a:spcAft>
              <a:defRPr sz="4400" b="1">
                <a:solidFill>
                  <a:schemeClr val="tx1"/>
                </a:solidFill>
                <a:latin typeface="Cambria" pitchFamily="18" charset="0"/>
                <a:ea typeface="MS PGothic" pitchFamily="34" charset="-128"/>
                <a:cs typeface="MS PGothic" charset="0"/>
              </a:defRPr>
            </a:lvl4pPr>
            <a:lvl5pPr algn="ctr" rtl="0" eaLnBrk="1" fontAlgn="base" hangingPunct="1">
              <a:spcBef>
                <a:spcPct val="0"/>
              </a:spcBef>
              <a:spcAft>
                <a:spcPct val="0"/>
              </a:spcAft>
              <a:defRPr sz="4400" b="1">
                <a:solidFill>
                  <a:schemeClr val="tx1"/>
                </a:solidFill>
                <a:latin typeface="Cambria" pitchFamily="18" charset="0"/>
                <a:ea typeface="MS PGothic" pitchFamily="34" charset="-128"/>
                <a:cs typeface="MS PGothic" charset="0"/>
              </a:defRPr>
            </a:lvl5pPr>
            <a:lvl6pPr marL="457200" algn="ctr" rtl="0" eaLnBrk="1" fontAlgn="base" hangingPunct="1">
              <a:spcBef>
                <a:spcPct val="0"/>
              </a:spcBef>
              <a:spcAft>
                <a:spcPct val="0"/>
              </a:spcAft>
              <a:defRPr sz="4400" b="1">
                <a:solidFill>
                  <a:schemeClr val="tx1"/>
                </a:solidFill>
                <a:latin typeface="Cambria" pitchFamily="18" charset="0"/>
              </a:defRPr>
            </a:lvl6pPr>
            <a:lvl7pPr marL="914400" algn="ctr" rtl="0" eaLnBrk="1" fontAlgn="base" hangingPunct="1">
              <a:spcBef>
                <a:spcPct val="0"/>
              </a:spcBef>
              <a:spcAft>
                <a:spcPct val="0"/>
              </a:spcAft>
              <a:defRPr sz="4400" b="1">
                <a:solidFill>
                  <a:schemeClr val="tx1"/>
                </a:solidFill>
                <a:latin typeface="Cambria" pitchFamily="18" charset="0"/>
              </a:defRPr>
            </a:lvl7pPr>
            <a:lvl8pPr marL="1371600" algn="ctr" rtl="0" eaLnBrk="1" fontAlgn="base" hangingPunct="1">
              <a:spcBef>
                <a:spcPct val="0"/>
              </a:spcBef>
              <a:spcAft>
                <a:spcPct val="0"/>
              </a:spcAft>
              <a:defRPr sz="4400" b="1">
                <a:solidFill>
                  <a:schemeClr val="tx1"/>
                </a:solidFill>
                <a:latin typeface="Cambria" pitchFamily="18" charset="0"/>
              </a:defRPr>
            </a:lvl8pPr>
            <a:lvl9pPr marL="1828800" algn="ctr" rtl="0" eaLnBrk="1" fontAlgn="base" hangingPunct="1">
              <a:spcBef>
                <a:spcPct val="0"/>
              </a:spcBef>
              <a:spcAft>
                <a:spcPct val="0"/>
              </a:spcAft>
              <a:defRPr sz="4400" b="1">
                <a:solidFill>
                  <a:schemeClr val="tx1"/>
                </a:solidFill>
                <a:latin typeface="Cambria" pitchFamily="18" charset="0"/>
              </a:defRPr>
            </a:lvl9pPr>
          </a:lstStyle>
          <a:p>
            <a:r>
              <a:rPr lang="en-GB" sz="2800" dirty="0" smtClean="0"/>
              <a:t>Metadata </a:t>
            </a:r>
            <a:r>
              <a:rPr lang="id-ID" sz="2800" dirty="0" smtClean="0"/>
              <a:t>of </a:t>
            </a:r>
            <a:r>
              <a:rPr lang="en-GB" sz="2800" dirty="0" smtClean="0"/>
              <a:t>SDGs Indicators in Indonesia </a:t>
            </a:r>
            <a:r>
              <a:rPr lang="en-GB" sz="1600" dirty="0" smtClean="0"/>
              <a:t>(</a:t>
            </a:r>
            <a:r>
              <a:rPr lang="id-ID" sz="1600" dirty="0" smtClean="0"/>
              <a:t>3</a:t>
            </a:r>
            <a:r>
              <a:rPr lang="en-GB" sz="1600" dirty="0" smtClean="0"/>
              <a:t>) </a:t>
            </a:r>
            <a:r>
              <a:rPr lang="en-GB" sz="2800" dirty="0" smtClean="0"/>
              <a:t/>
            </a:r>
            <a:br>
              <a:rPr lang="en-GB" sz="2800" dirty="0" smtClean="0"/>
            </a:br>
            <a:r>
              <a:rPr lang="en-GB" sz="1600" dirty="0" smtClean="0"/>
              <a:t>Related to </a:t>
            </a:r>
            <a:r>
              <a:rPr lang="en-US" sz="1600" dirty="0" smtClean="0"/>
              <a:t>CSW58 - Five Key Areas of Focus of the Agreed Conclusions</a:t>
            </a:r>
            <a:endParaRPr lang="en-GB" sz="1600" dirty="0"/>
          </a:p>
        </p:txBody>
      </p:sp>
    </p:spTree>
    <p:extLst>
      <p:ext uri="{BB962C8B-B14F-4D97-AF65-F5344CB8AC3E}">
        <p14:creationId xmlns:p14="http://schemas.microsoft.com/office/powerpoint/2010/main" val="3799548689"/>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4172" y="1673678"/>
          <a:ext cx="8654141" cy="4222958"/>
        </p:xfrm>
        <a:graphic>
          <a:graphicData uri="http://schemas.openxmlformats.org/drawingml/2006/table">
            <a:tbl>
              <a:tblPr firstRow="1" firstCol="1" bandRow="1"/>
              <a:tblGrid>
                <a:gridCol w="2913413">
                  <a:extLst>
                    <a:ext uri="{9D8B030D-6E8A-4147-A177-3AD203B41FA5}">
                      <a16:colId xmlns="" xmlns:a16="http://schemas.microsoft.com/office/drawing/2014/main" val="649387202"/>
                    </a:ext>
                  </a:extLst>
                </a:gridCol>
                <a:gridCol w="635330">
                  <a:extLst>
                    <a:ext uri="{9D8B030D-6E8A-4147-A177-3AD203B41FA5}">
                      <a16:colId xmlns="" xmlns:a16="http://schemas.microsoft.com/office/drawing/2014/main" val="3479068099"/>
                    </a:ext>
                  </a:extLst>
                </a:gridCol>
                <a:gridCol w="3463331">
                  <a:extLst>
                    <a:ext uri="{9D8B030D-6E8A-4147-A177-3AD203B41FA5}">
                      <a16:colId xmlns="" xmlns:a16="http://schemas.microsoft.com/office/drawing/2014/main" val="2984671877"/>
                    </a:ext>
                  </a:extLst>
                </a:gridCol>
                <a:gridCol w="1642067">
                  <a:extLst>
                    <a:ext uri="{9D8B030D-6E8A-4147-A177-3AD203B41FA5}">
                      <a16:colId xmlns="" xmlns:a16="http://schemas.microsoft.com/office/drawing/2014/main" val="3743092729"/>
                    </a:ext>
                  </a:extLst>
                </a:gridCol>
              </a:tblGrid>
              <a:tr h="248603">
                <a:tc>
                  <a:txBody>
                    <a:bodyPr/>
                    <a:lstStyle/>
                    <a:p>
                      <a:pPr algn="ctr">
                        <a:lnSpc>
                          <a:spcPct val="107000"/>
                        </a:lnSpc>
                        <a:spcAft>
                          <a:spcPts val="0"/>
                        </a:spcAft>
                      </a:pPr>
                      <a:r>
                        <a:rPr lang="en-US" sz="1500" b="1" dirty="0">
                          <a:solidFill>
                            <a:srgbClr val="FFFFFF"/>
                          </a:solidFill>
                          <a:effectLst/>
                          <a:latin typeface="Rockwell" panose="02060603020205020403" pitchFamily="18" charset="0"/>
                          <a:ea typeface="Calibri" panose="020F0502020204030204" pitchFamily="34" charset="0"/>
                          <a:cs typeface="Franklin Gothic Book" panose="020B0503020102020204" pitchFamily="34" charset="0"/>
                        </a:rPr>
                        <a:t>TARGET</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1519"/>
                    </a:solidFill>
                  </a:tcPr>
                </a:tc>
                <a:tc gridSpan="2">
                  <a:txBody>
                    <a:bodyPr/>
                    <a:lstStyle/>
                    <a:p>
                      <a:pPr algn="ctr">
                        <a:lnSpc>
                          <a:spcPct val="107000"/>
                        </a:lnSpc>
                        <a:spcAft>
                          <a:spcPts val="0"/>
                        </a:spcAft>
                      </a:pPr>
                      <a:r>
                        <a:rPr lang="en-US" sz="1500" b="1">
                          <a:solidFill>
                            <a:srgbClr val="FFFFFF"/>
                          </a:solidFill>
                          <a:effectLst/>
                          <a:latin typeface="Rockwell" panose="02060603020205020403" pitchFamily="18" charset="0"/>
                          <a:ea typeface="Calibri" panose="020F0502020204030204" pitchFamily="34" charset="0"/>
                          <a:cs typeface="Franklin Gothic Book" panose="020B0503020102020204" pitchFamily="34" charset="0"/>
                        </a:rPr>
                        <a:t>INDICATOR</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1519"/>
                    </a:solidFill>
                  </a:tcPr>
                </a:tc>
                <a:tc hMerge="1">
                  <a:txBody>
                    <a:bodyPr/>
                    <a:lstStyle/>
                    <a:p>
                      <a:endParaRPr lang="en-GB"/>
                    </a:p>
                  </a:txBody>
                  <a:tcPr/>
                </a:tc>
                <a:tc>
                  <a:txBody>
                    <a:bodyPr/>
                    <a:lstStyle/>
                    <a:p>
                      <a:pPr algn="ctr">
                        <a:lnSpc>
                          <a:spcPct val="107000"/>
                        </a:lnSpc>
                        <a:spcAft>
                          <a:spcPts val="0"/>
                        </a:spcAft>
                      </a:pPr>
                      <a:r>
                        <a:rPr lang="en-US" sz="1500" b="1">
                          <a:solidFill>
                            <a:srgbClr val="FFFFFF"/>
                          </a:solidFill>
                          <a:effectLst/>
                          <a:latin typeface="Rockwell" panose="02060603020205020403" pitchFamily="18" charset="0"/>
                          <a:ea typeface="Calibri" panose="020F0502020204030204" pitchFamily="34" charset="0"/>
                          <a:cs typeface="Franklin Gothic Book" panose="020B0503020102020204" pitchFamily="34" charset="0"/>
                        </a:rPr>
                        <a:t>REMARKS</a:t>
                      </a:r>
                      <a:endParaRPr lang="en-GB" sz="1500">
                        <a:effectLst/>
                        <a:latin typeface="Calibri" panose="020F0502020204030204" pitchFamily="34" charset="0"/>
                        <a:ea typeface="Calibri" panose="020F0502020204030204" pitchFamily="34" charset="0"/>
                        <a:cs typeface="Times New Roman" panose="02020603050405020304" pitchFamily="18" charset="0"/>
                      </a:endParaRPr>
                    </a:p>
                  </a:txBody>
                  <a:tcPr marL="9466" marR="94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1519"/>
                    </a:solidFill>
                  </a:tcPr>
                </a:tc>
                <a:extLst>
                  <a:ext uri="{0D108BD9-81ED-4DB2-BD59-A6C34878D82A}">
                    <a16:rowId xmlns="" xmlns:a16="http://schemas.microsoft.com/office/drawing/2014/main" val="1636191377"/>
                  </a:ext>
                </a:extLst>
              </a:tr>
              <a:tr h="242316">
                <a:tc gridSpan="4">
                  <a:txBody>
                    <a:bodyPr/>
                    <a:lstStyle/>
                    <a:p>
                      <a:pPr>
                        <a:lnSpc>
                          <a:spcPct val="106000"/>
                        </a:lnSpc>
                        <a:spcAft>
                          <a:spcPts val="0"/>
                        </a:spcAft>
                      </a:pPr>
                      <a:r>
                        <a:rPr lang="en-US" sz="1500" b="1" dirty="0"/>
                        <a:t>FULL REALIZATION OF WOMEN’S AND GIRLS’ HUMAN RIGHTS</a:t>
                      </a:r>
                      <a:r>
                        <a:rPr lang="en-US" sz="1500" dirty="0"/>
                        <a:t> </a:t>
                      </a:r>
                      <a:endParaRPr lang="en-GB" sz="1500" dirty="0">
                        <a:effectLst/>
                        <a:latin typeface="Calibri" panose="020F0502020204030204" pitchFamily="34" charset="0"/>
                        <a:ea typeface="Times New Roman" panose="02020603050405020304" pitchFamily="18" charset="0"/>
                      </a:endParaRPr>
                    </a:p>
                  </a:txBody>
                  <a:tcPr marL="9466" marR="94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621" marR="12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53930963"/>
                  </a:ext>
                </a:extLst>
              </a:tr>
              <a:tr h="978456">
                <a:tc rowSpan="2">
                  <a:txBody>
                    <a:bodyPr/>
                    <a:lstStyle/>
                    <a:p>
                      <a:r>
                        <a:rPr lang="en-GB" sz="1200" kern="120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5.a Undertake reforms to give women equal rights to economic resources, as well as access to ownership and control over land and other forms of property, financial services, inheritance and natural resources, in accordance with national laws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6000"/>
                        </a:lnSpc>
                        <a:spcAft>
                          <a:spcPts val="0"/>
                        </a:spcAft>
                      </a:pPr>
                      <a:r>
                        <a:rPr lang="en-GB" sz="1200">
                          <a:effectLst/>
                          <a:latin typeface="Rockwell" panose="02060603020205020403" pitchFamily="18" charset="0"/>
                          <a:ea typeface="Times New Roman" panose="02020603050405020304" pitchFamily="18" charset="0"/>
                          <a:cs typeface="Arial" panose="020B0604020202020204" pitchFamily="34"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Rockwell" panose="02060603020205020403" pitchFamily="18" charset="0"/>
                          <a:ea typeface="Calibri" panose="020F0502020204030204" pitchFamily="34" charset="0"/>
                          <a:cs typeface="Times New Roman" panose="02020603050405020304" pitchFamily="18" charset="0"/>
                        </a:rPr>
                        <a:t>5.a.1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Rockwell" panose="02060603020205020403" pitchFamily="18" charset="0"/>
                          <a:ea typeface="Calibri" panose="020F0502020204030204" pitchFamily="34" charset="0"/>
                          <a:cs typeface="Times New Roman" panose="02020603050405020304" pitchFamily="18" charset="0"/>
                        </a:rPr>
                        <a:t>(a) Proportion of total agricultural population with ownership or secure rights over agricultural land, by sex; and (b) share of women among owners or rightsbearers of agricultural land, type of tenure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Rockwell" panose="02060603020205020403" pitchFamily="18" charset="0"/>
                          <a:ea typeface="Calibri" panose="020F0502020204030204" pitchFamily="34" charset="0"/>
                          <a:cs typeface="Times New Roman" panose="02020603050405020304" pitchFamily="18" charset="0"/>
                        </a:rPr>
                        <a:t>Missing Indicator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67255606"/>
                  </a:ext>
                </a:extLst>
              </a:tr>
              <a:tr h="782765">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Rockwell" panose="02060603020205020403" pitchFamily="18" charset="0"/>
                          <a:ea typeface="Calibri" panose="020F0502020204030204" pitchFamily="34" charset="0"/>
                          <a:cs typeface="Times New Roman" panose="02020603050405020304" pitchFamily="18" charset="0"/>
                        </a:rPr>
                        <a:t>5.a.2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Rockwell" panose="02060603020205020403" pitchFamily="18" charset="0"/>
                          <a:ea typeface="Calibri" panose="020F0502020204030204" pitchFamily="34" charset="0"/>
                          <a:cs typeface="Times New Roman" panose="02020603050405020304" pitchFamily="18" charset="0"/>
                        </a:rPr>
                        <a:t>Proportion of countries where the legal framework (including customary law) guarantees women’s equal rights to land ownership and/or control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Rockwell" panose="02060603020205020403" pitchFamily="18" charset="0"/>
                          <a:ea typeface="Calibri" panose="020F0502020204030204" pitchFamily="34" charset="0"/>
                          <a:cs typeface="Times New Roman" panose="02020603050405020304" pitchFamily="18" charset="0"/>
                        </a:rPr>
                        <a:t>Missing Indicator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87618495"/>
                  </a:ext>
                </a:extLst>
              </a:tr>
              <a:tr h="775335">
                <a:tc>
                  <a:txBody>
                    <a:bodyPr/>
                    <a:lstStyle/>
                    <a:p>
                      <a:pPr>
                        <a:lnSpc>
                          <a:spcPct val="106000"/>
                        </a:lnSpc>
                        <a:spcAft>
                          <a:spcPts val="0"/>
                        </a:spcAft>
                      </a:pPr>
                      <a:r>
                        <a:rPr lang="en-GB" sz="1200" kern="12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5.b Enhance the use of enabling technology, in particular information and communications technology, to promote the empowerment of women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Rockwell" panose="02060603020205020403" pitchFamily="18" charset="0"/>
                          <a:ea typeface="Calibri" panose="020F0502020204030204" pitchFamily="34" charset="0"/>
                          <a:cs typeface="Times New Roman" panose="02020603050405020304" pitchFamily="18" charset="0"/>
                        </a:rPr>
                        <a:t>5.b.1*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Rockwell" panose="02060603020205020403" pitchFamily="18" charset="0"/>
                          <a:ea typeface="Calibri" panose="020F0502020204030204" pitchFamily="34" charset="0"/>
                          <a:cs typeface="Times New Roman" panose="02020603050405020304" pitchFamily="18" charset="0"/>
                        </a:rPr>
                        <a:t>Proportion of individuals who own a mobile telephone, by sex</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AU" sz="1200" dirty="0">
                          <a:effectLst/>
                          <a:latin typeface="Rockwell" panose="02060603020205020403" pitchFamily="18" charset="0"/>
                          <a:ea typeface="Calibri" panose="020F0502020204030204" pitchFamily="34" charset="0"/>
                          <a:cs typeface="Times New Roman" panose="02020603050405020304" pitchFamily="18" charset="0"/>
                        </a:rPr>
                        <a:t>National indicator that matches the global indicator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41528434"/>
                  </a:ext>
                </a:extLst>
              </a:tr>
              <a:tr h="218075">
                <a:tc gridSpan="4">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US" sz="1400" b="1" dirty="0"/>
                        <a:t>MAXIMIZING INVESTMENTS</a:t>
                      </a:r>
                      <a:r>
                        <a:rPr lang="en-US" sz="1400" dirty="0"/>
                        <a:t> </a:t>
                      </a:r>
                      <a:endParaRPr lang="en-GB" sz="1400" dirty="0">
                        <a:effectLst/>
                        <a:latin typeface="Calibri" panose="020F0502020204030204" pitchFamily="34"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pPr>
                        <a:lnSpc>
                          <a:spcPct val="107000"/>
                        </a:lnSpc>
                        <a:spcAft>
                          <a:spcPts val="0"/>
                        </a:spcAft>
                      </a:pP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44542041"/>
                  </a:ext>
                </a:extLst>
              </a:tr>
              <a:tr h="969169">
                <a:tc>
                  <a:txBody>
                    <a:bodyPr/>
                    <a:lstStyle/>
                    <a:p>
                      <a:pPr>
                        <a:lnSpc>
                          <a:spcPct val="106000"/>
                        </a:lnSpc>
                        <a:spcAft>
                          <a:spcPts val="0"/>
                        </a:spcAft>
                      </a:pPr>
                      <a:r>
                        <a:rPr lang="en-GB" sz="1200" kern="120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5.c Adopt and strengthen sound policies and enforceable legislation for the promotion of gender equality and the empowerment of all women and girls at all levels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Rockwell" panose="02060603020205020403" pitchFamily="18" charset="0"/>
                          <a:ea typeface="Calibri" panose="020F0502020204030204" pitchFamily="34" charset="0"/>
                          <a:cs typeface="Times New Roman" panose="02020603050405020304" pitchFamily="18" charset="0"/>
                        </a:rPr>
                        <a:t>5.c.1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Rockwell" panose="02060603020205020403" pitchFamily="18" charset="0"/>
                          <a:ea typeface="Calibri" panose="020F0502020204030204" pitchFamily="34" charset="0"/>
                          <a:cs typeface="Times New Roman" panose="02020603050405020304" pitchFamily="18" charset="0"/>
                        </a:rPr>
                        <a:t>Proportion of countries with systems to track and make public allocations for gender equality and women’s empowerment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Rockwell" panose="02060603020205020403" pitchFamily="18" charset="0"/>
                          <a:ea typeface="Calibri" panose="020F0502020204030204" pitchFamily="34" charset="0"/>
                          <a:cs typeface="Times New Roman" panose="02020603050405020304" pitchFamily="18" charset="0"/>
                        </a:rPr>
                        <a:t>Missing Indicator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84106783"/>
                  </a:ext>
                </a:extLst>
              </a:tr>
            </a:tbl>
          </a:graphicData>
        </a:graphic>
      </p:graphicFrame>
      <p:sp>
        <p:nvSpPr>
          <p:cNvPr id="2" name="Slide Number Placeholder 1"/>
          <p:cNvSpPr>
            <a:spLocks noGrp="1"/>
          </p:cNvSpPr>
          <p:nvPr>
            <p:ph type="sldNum" sz="quarter" idx="12"/>
          </p:nvPr>
        </p:nvSpPr>
        <p:spPr/>
        <p:txBody>
          <a:bodyPr/>
          <a:lstStyle/>
          <a:p>
            <a:pPr>
              <a:defRPr/>
            </a:pPr>
            <a:fld id="{FB00C2BA-67DC-4DB4-AAA4-F8BAC098C867}" type="slidenum">
              <a:rPr lang="en-US" smtClean="0"/>
              <a:pPr>
                <a:defRPr/>
              </a:pPr>
              <a:t>21</a:t>
            </a:fld>
            <a:endParaRPr lang="en-US"/>
          </a:p>
        </p:txBody>
      </p:sp>
      <p:sp>
        <p:nvSpPr>
          <p:cNvPr id="5" name="Title 1"/>
          <p:cNvSpPr>
            <a:spLocks noGrp="1"/>
          </p:cNvSpPr>
          <p:nvPr>
            <p:ph type="title"/>
          </p:nvPr>
        </p:nvSpPr>
        <p:spPr>
          <a:xfrm>
            <a:off x="914400" y="304800"/>
            <a:ext cx="8082644" cy="488156"/>
          </a:xfrm>
        </p:spPr>
        <p:txBody>
          <a:bodyPr>
            <a:noAutofit/>
          </a:bodyPr>
          <a:lstStyle/>
          <a:p>
            <a:pPr algn="ctr"/>
            <a:r>
              <a:rPr lang="en-GB" sz="2800" b="1" dirty="0">
                <a:latin typeface="Cambria" panose="02040503050406030204" pitchFamily="18" charset="0"/>
              </a:rPr>
              <a:t>Metadata </a:t>
            </a:r>
            <a:r>
              <a:rPr lang="id-ID" sz="2800" b="1" dirty="0" smtClean="0">
                <a:latin typeface="Cambria" panose="02040503050406030204" pitchFamily="18" charset="0"/>
              </a:rPr>
              <a:t>of </a:t>
            </a:r>
            <a:r>
              <a:rPr lang="en-GB" sz="2800" b="1" dirty="0" smtClean="0">
                <a:latin typeface="Cambria" panose="02040503050406030204" pitchFamily="18" charset="0"/>
              </a:rPr>
              <a:t>SDGs </a:t>
            </a:r>
            <a:r>
              <a:rPr lang="en-GB" sz="2800" b="1" dirty="0">
                <a:latin typeface="Cambria" panose="02040503050406030204" pitchFamily="18" charset="0"/>
              </a:rPr>
              <a:t>Indicators in Indonesia </a:t>
            </a:r>
            <a:r>
              <a:rPr lang="en-GB" sz="1600" b="1" dirty="0" smtClean="0">
                <a:latin typeface="Cambria" panose="02040503050406030204" pitchFamily="18" charset="0"/>
              </a:rPr>
              <a:t>(</a:t>
            </a:r>
            <a:r>
              <a:rPr lang="id-ID" sz="1600" b="1" dirty="0" smtClean="0">
                <a:latin typeface="Cambria" panose="02040503050406030204" pitchFamily="18" charset="0"/>
              </a:rPr>
              <a:t>4</a:t>
            </a:r>
            <a:r>
              <a:rPr lang="en-GB" sz="1600" b="1" dirty="0" smtClean="0">
                <a:latin typeface="Cambria" panose="02040503050406030204" pitchFamily="18" charset="0"/>
              </a:rPr>
              <a:t>) </a:t>
            </a:r>
            <a:r>
              <a:rPr lang="en-GB" sz="2800" b="1" dirty="0">
                <a:latin typeface="Cambria" panose="02040503050406030204" pitchFamily="18" charset="0"/>
              </a:rPr>
              <a:t/>
            </a:r>
            <a:br>
              <a:rPr lang="en-GB" sz="2800" b="1" dirty="0">
                <a:latin typeface="Cambria" panose="02040503050406030204" pitchFamily="18" charset="0"/>
              </a:rPr>
            </a:br>
            <a:r>
              <a:rPr lang="en-GB" sz="1600" dirty="0"/>
              <a:t>Related to </a:t>
            </a:r>
            <a:r>
              <a:rPr lang="en-US" sz="1600" dirty="0"/>
              <a:t>CSW58 - Five Key Areas of Focus of the Agreed Conclusions</a:t>
            </a:r>
            <a:endParaRPr lang="en-GB" sz="1600" dirty="0"/>
          </a:p>
        </p:txBody>
      </p:sp>
    </p:spTree>
    <p:extLst>
      <p:ext uri="{BB962C8B-B14F-4D97-AF65-F5344CB8AC3E}">
        <p14:creationId xmlns:p14="http://schemas.microsoft.com/office/powerpoint/2010/main" val="537113462"/>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1447800"/>
            <a:ext cx="8688317" cy="4800600"/>
          </a:xfrm>
          <a:prstGeom prst="rect">
            <a:avLst/>
          </a:prstGeom>
          <a:ln w="19050">
            <a:solidFill>
              <a:schemeClr val="tx1"/>
            </a:solidFill>
          </a:ln>
        </p:spPr>
      </p:pic>
      <p:sp>
        <p:nvSpPr>
          <p:cNvPr id="5" name="Rectangle 4"/>
          <p:cNvSpPr/>
          <p:nvPr/>
        </p:nvSpPr>
        <p:spPr>
          <a:xfrm>
            <a:off x="914400" y="112693"/>
            <a:ext cx="8055428" cy="954107"/>
          </a:xfrm>
          <a:prstGeom prst="rect">
            <a:avLst/>
          </a:prstGeom>
        </p:spPr>
        <p:txBody>
          <a:bodyPr wrap="square">
            <a:spAutoFit/>
          </a:bodyPr>
          <a:lstStyle/>
          <a:p>
            <a:pPr algn="ctr"/>
            <a:r>
              <a:rPr lang="en-US" sz="2800" b="1" dirty="0" smtClean="0">
                <a:latin typeface="Cambria" panose="02040503050406030204" pitchFamily="18" charset="0"/>
              </a:rPr>
              <a:t>Example</a:t>
            </a:r>
            <a:r>
              <a:rPr lang="id-ID" sz="2800" b="1" dirty="0" smtClean="0">
                <a:latin typeface="Cambria" panose="02040503050406030204" pitchFamily="18" charset="0"/>
              </a:rPr>
              <a:t>: </a:t>
            </a:r>
            <a:r>
              <a:rPr lang="en-US" sz="2800" b="1" dirty="0" smtClean="0">
                <a:latin typeface="Cambria" panose="02040503050406030204" pitchFamily="18" charset="0"/>
              </a:rPr>
              <a:t>Metadata </a:t>
            </a:r>
            <a:r>
              <a:rPr lang="id-ID" sz="2800" b="1" dirty="0" smtClean="0">
                <a:latin typeface="Cambria" panose="02040503050406030204" pitchFamily="18" charset="0"/>
              </a:rPr>
              <a:t>of </a:t>
            </a:r>
            <a:r>
              <a:rPr lang="en-US" sz="2800" b="1" dirty="0" smtClean="0">
                <a:latin typeface="Cambria" panose="02040503050406030204" pitchFamily="18" charset="0"/>
              </a:rPr>
              <a:t>SDGs </a:t>
            </a:r>
            <a:r>
              <a:rPr lang="en-US" sz="2800" b="1" dirty="0">
                <a:latin typeface="Cambria" panose="02040503050406030204" pitchFamily="18" charset="0"/>
              </a:rPr>
              <a:t>indicators Document </a:t>
            </a:r>
            <a:r>
              <a:rPr lang="en-US" sz="2800" b="1" dirty="0" smtClean="0">
                <a:latin typeface="Cambria" panose="02040503050406030204" pitchFamily="18" charset="0"/>
              </a:rPr>
              <a:t> </a:t>
            </a:r>
            <a:r>
              <a:rPr lang="en-US" sz="2800" b="1" dirty="0">
                <a:latin typeface="Cambria" panose="02040503050406030204" pitchFamily="18" charset="0"/>
              </a:rPr>
              <a:t>Goal 5: Gender Equity</a:t>
            </a:r>
            <a:endParaRPr lang="en-GB" sz="2800" b="1" dirty="0">
              <a:latin typeface="Cambria" panose="02040503050406030204" pitchFamily="18" charset="0"/>
            </a:endParaRPr>
          </a:p>
        </p:txBody>
      </p:sp>
      <p:sp>
        <p:nvSpPr>
          <p:cNvPr id="2" name="Slide Number Placeholder 1"/>
          <p:cNvSpPr>
            <a:spLocks noGrp="1"/>
          </p:cNvSpPr>
          <p:nvPr>
            <p:ph type="sldNum" sz="quarter" idx="12"/>
          </p:nvPr>
        </p:nvSpPr>
        <p:spPr/>
        <p:txBody>
          <a:bodyPr/>
          <a:lstStyle/>
          <a:p>
            <a:pPr>
              <a:defRPr/>
            </a:pPr>
            <a:fld id="{FB00C2BA-67DC-4DB4-AAA4-F8BAC098C867}" type="slidenum">
              <a:rPr lang="en-US" smtClean="0"/>
              <a:pPr>
                <a:defRPr/>
              </a:pPr>
              <a:t>22</a:t>
            </a:fld>
            <a:endParaRPr lang="en-US"/>
          </a:p>
        </p:txBody>
      </p:sp>
    </p:spTree>
    <p:extLst>
      <p:ext uri="{BB962C8B-B14F-4D97-AF65-F5344CB8AC3E}">
        <p14:creationId xmlns:p14="http://schemas.microsoft.com/office/powerpoint/2010/main" val="954527667"/>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B00C2BA-67DC-4DB4-AAA4-F8BAC098C867}" type="slidenum">
              <a:rPr lang="en-US" smtClean="0"/>
              <a:pPr>
                <a:defRPr/>
              </a:pPr>
              <a:t>23</a:t>
            </a:fld>
            <a:endParaRPr lang="en-US"/>
          </a:p>
        </p:txBody>
      </p:sp>
      <p:sp>
        <p:nvSpPr>
          <p:cNvPr id="5" name="Title 4"/>
          <p:cNvSpPr>
            <a:spLocks noGrp="1"/>
          </p:cNvSpPr>
          <p:nvPr>
            <p:ph type="title"/>
          </p:nvPr>
        </p:nvSpPr>
        <p:spPr>
          <a:xfrm>
            <a:off x="957267" y="258774"/>
            <a:ext cx="7686700" cy="553998"/>
          </a:xfrm>
          <a:prstGeom prst="rect">
            <a:avLst/>
          </a:prstGeom>
        </p:spPr>
        <p:txBody>
          <a:bodyPr wrap="square">
            <a:spAutoFit/>
          </a:bodyPr>
          <a:lstStyle/>
          <a:p>
            <a:pPr algn="ctr" defTabSz="342900" fontAlgn="auto">
              <a:spcBef>
                <a:spcPts val="0"/>
              </a:spcBef>
              <a:spcAft>
                <a:spcPts val="0"/>
              </a:spcAft>
            </a:pPr>
            <a:r>
              <a:rPr lang="en-US" sz="3000" b="1" dirty="0">
                <a:solidFill>
                  <a:prstClr val="black"/>
                </a:solidFill>
                <a:latin typeface="Cambria" pitchFamily="18" charset="0"/>
                <a:ea typeface="MS PGothic" pitchFamily="34" charset="-128"/>
                <a:cs typeface="ＭＳ Ｐゴシック" charset="0"/>
              </a:rPr>
              <a:t>3</a:t>
            </a:r>
            <a:r>
              <a:rPr lang="en-US" sz="3000" b="1" dirty="0" smtClean="0">
                <a:solidFill>
                  <a:prstClr val="black"/>
                </a:solidFill>
                <a:latin typeface="Cambria" pitchFamily="18" charset="0"/>
                <a:ea typeface="MS PGothic" pitchFamily="34" charset="-128"/>
                <a:cs typeface="ＭＳ Ｐゴシック" charset="0"/>
              </a:rPr>
              <a:t>. </a:t>
            </a:r>
            <a:r>
              <a:rPr lang="en-US" sz="3000" b="1" dirty="0">
                <a:solidFill>
                  <a:prstClr val="black"/>
                </a:solidFill>
                <a:latin typeface="Cambria" pitchFamily="18" charset="0"/>
                <a:ea typeface="MS PGothic" pitchFamily="34" charset="-128"/>
                <a:cs typeface="ＭＳ Ｐゴシック" charset="0"/>
              </a:rPr>
              <a:t>Challenges </a:t>
            </a:r>
            <a:r>
              <a:rPr lang="en-US" sz="3000" dirty="0" smtClean="0">
                <a:solidFill>
                  <a:prstClr val="black"/>
                </a:solidFill>
                <a:cs typeface="ＭＳ Ｐゴシック" charset="0"/>
              </a:rPr>
              <a:t>in </a:t>
            </a:r>
            <a:r>
              <a:rPr lang="id-ID" sz="3000" dirty="0" smtClean="0">
                <a:solidFill>
                  <a:prstClr val="black"/>
                </a:solidFill>
                <a:cs typeface="ＭＳ Ｐゴシック" charset="0"/>
              </a:rPr>
              <a:t>I</a:t>
            </a:r>
            <a:r>
              <a:rPr lang="en-US" sz="3000" dirty="0" err="1" smtClean="0">
                <a:solidFill>
                  <a:prstClr val="black"/>
                </a:solidFill>
                <a:cs typeface="ＭＳ Ｐゴシック" charset="0"/>
              </a:rPr>
              <a:t>mplementing</a:t>
            </a:r>
            <a:r>
              <a:rPr lang="en-US" sz="3000" dirty="0" smtClean="0">
                <a:solidFill>
                  <a:prstClr val="black"/>
                </a:solidFill>
                <a:cs typeface="ＭＳ Ｐゴシック" charset="0"/>
              </a:rPr>
              <a:t> </a:t>
            </a:r>
            <a:r>
              <a:rPr lang="en-US" sz="3000" b="1" dirty="0" smtClean="0">
                <a:solidFill>
                  <a:prstClr val="black"/>
                </a:solidFill>
                <a:latin typeface="Cambria" pitchFamily="18" charset="0"/>
                <a:ea typeface="MS PGothic" pitchFamily="34" charset="-128"/>
                <a:cs typeface="ＭＳ Ｐゴシック" charset="0"/>
              </a:rPr>
              <a:t>the SDGs</a:t>
            </a:r>
            <a:endParaRPr lang="en-GB" sz="3000" dirty="0">
              <a:solidFill>
                <a:prstClr val="black"/>
              </a:solidFill>
              <a:latin typeface="Cambria"/>
            </a:endParaRPr>
          </a:p>
        </p:txBody>
      </p:sp>
      <p:sp>
        <p:nvSpPr>
          <p:cNvPr id="6" name="Content Placeholder 5"/>
          <p:cNvSpPr txBox="1">
            <a:spLocks noGrp="1"/>
          </p:cNvSpPr>
          <p:nvPr>
            <p:ph idx="1"/>
          </p:nvPr>
        </p:nvSpPr>
        <p:spPr>
          <a:xfrm>
            <a:off x="457200" y="1617851"/>
            <a:ext cx="8229600" cy="4785926"/>
          </a:xfrm>
          <a:prstGeom prst="rect">
            <a:avLst/>
          </a:prstGeom>
          <a:noFill/>
        </p:spPr>
        <p:txBody>
          <a:bodyPr wrap="square" rtlCol="0">
            <a:spAutoFit/>
          </a:bodyPr>
          <a:lstStyle/>
          <a:p>
            <a:pPr marL="341313" indent="-341313" defTabSz="342900" fontAlgn="auto">
              <a:spcBef>
                <a:spcPts val="0"/>
              </a:spcBef>
              <a:spcAft>
                <a:spcPts val="600"/>
              </a:spcAft>
              <a:buFontTx/>
              <a:buAutoNum type="arabicPeriod"/>
            </a:pPr>
            <a:r>
              <a:rPr lang="en-US" sz="2000" dirty="0">
                <a:solidFill>
                  <a:prstClr val="black"/>
                </a:solidFill>
                <a:latin typeface="Cambria"/>
              </a:rPr>
              <a:t>Implementation of the inclusive and ‘no one left behind’ principle.</a:t>
            </a:r>
          </a:p>
          <a:p>
            <a:pPr marL="341313" indent="-341313" defTabSz="342900" fontAlgn="auto">
              <a:spcBef>
                <a:spcPts val="0"/>
              </a:spcBef>
              <a:spcAft>
                <a:spcPts val="600"/>
              </a:spcAft>
              <a:buFontTx/>
              <a:buAutoNum type="arabicPeriod"/>
            </a:pPr>
            <a:r>
              <a:rPr lang="en-US" sz="2000" dirty="0">
                <a:solidFill>
                  <a:prstClr val="black"/>
                </a:solidFill>
                <a:latin typeface="Cambria"/>
              </a:rPr>
              <a:t>Provincial coordination in developing the SDGs Subnational Action Plan involving all Districts/Municipalities and all stakeholders in the provincial and district/municipality level. </a:t>
            </a:r>
          </a:p>
          <a:p>
            <a:pPr marL="341313" indent="-341313" defTabSz="342900" fontAlgn="auto">
              <a:spcBef>
                <a:spcPts val="0"/>
              </a:spcBef>
              <a:spcAft>
                <a:spcPts val="600"/>
              </a:spcAft>
              <a:buFontTx/>
              <a:buAutoNum type="arabicPeriod"/>
            </a:pPr>
            <a:r>
              <a:rPr lang="en-US" sz="2000" dirty="0">
                <a:solidFill>
                  <a:prstClr val="black"/>
                </a:solidFill>
                <a:latin typeface="Cambria"/>
              </a:rPr>
              <a:t>Development of the SDGs database and its disaggregation (by sex, urban-rural, age group, income level, disability, migration status, </a:t>
            </a:r>
            <a:r>
              <a:rPr lang="en-US" sz="2000" dirty="0" err="1">
                <a:solidFill>
                  <a:prstClr val="black"/>
                </a:solidFill>
                <a:latin typeface="Cambria"/>
              </a:rPr>
              <a:t>etc</a:t>
            </a:r>
            <a:r>
              <a:rPr lang="en-US" sz="2000" dirty="0">
                <a:solidFill>
                  <a:prstClr val="black"/>
                </a:solidFill>
                <a:latin typeface="Cambria"/>
              </a:rPr>
              <a:t>).</a:t>
            </a:r>
          </a:p>
          <a:p>
            <a:pPr marL="341313" indent="-341313" defTabSz="342900" fontAlgn="auto">
              <a:spcBef>
                <a:spcPts val="0"/>
              </a:spcBef>
              <a:spcAft>
                <a:spcPts val="600"/>
              </a:spcAft>
              <a:buFontTx/>
              <a:buAutoNum type="arabicPeriod"/>
            </a:pPr>
            <a:r>
              <a:rPr lang="en-US" sz="2000" dirty="0">
                <a:solidFill>
                  <a:prstClr val="black"/>
                </a:solidFill>
                <a:latin typeface="Cambria"/>
              </a:rPr>
              <a:t>Coordination for monitoring and evaluation involving all </a:t>
            </a:r>
            <a:r>
              <a:rPr lang="en-US" sz="2000" dirty="0" smtClean="0">
                <a:solidFill>
                  <a:prstClr val="black"/>
                </a:solidFill>
                <a:latin typeface="Cambria"/>
              </a:rPr>
              <a:t>stakeholders, </a:t>
            </a:r>
            <a:r>
              <a:rPr lang="en-US" sz="2000" dirty="0">
                <a:solidFill>
                  <a:prstClr val="black"/>
                </a:solidFill>
                <a:latin typeface="Cambria"/>
              </a:rPr>
              <a:t>at the national, provincial and district/municipality level.</a:t>
            </a:r>
          </a:p>
          <a:p>
            <a:pPr marL="341313" indent="-341313" defTabSz="342900" fontAlgn="auto">
              <a:spcBef>
                <a:spcPts val="0"/>
              </a:spcBef>
              <a:spcAft>
                <a:spcPts val="600"/>
              </a:spcAft>
              <a:buFontTx/>
              <a:buAutoNum type="arabicPeriod"/>
            </a:pPr>
            <a:r>
              <a:rPr lang="en-US" sz="2000" dirty="0">
                <a:solidFill>
                  <a:prstClr val="black"/>
                </a:solidFill>
                <a:latin typeface="Cambria"/>
              </a:rPr>
              <a:t>Coordination in developing the SDGs Achievement Annual Report, at the national, provincial, and district/municipality level, involving all stakeholders.</a:t>
            </a:r>
          </a:p>
          <a:p>
            <a:pPr marL="341313" indent="-341313" defTabSz="342900" fontAlgn="auto">
              <a:spcBef>
                <a:spcPts val="0"/>
              </a:spcBef>
              <a:spcAft>
                <a:spcPts val="600"/>
              </a:spcAft>
              <a:buFontTx/>
              <a:buAutoNum type="arabicPeriod"/>
            </a:pPr>
            <a:r>
              <a:rPr lang="en-US" sz="2000" dirty="0" smtClean="0">
                <a:solidFill>
                  <a:prstClr val="black"/>
                </a:solidFill>
                <a:latin typeface="Cambria"/>
              </a:rPr>
              <a:t>Dissemination of SDG information to </a:t>
            </a:r>
            <a:r>
              <a:rPr lang="en-US" sz="2000" dirty="0">
                <a:solidFill>
                  <a:prstClr val="black"/>
                </a:solidFill>
                <a:latin typeface="Cambria"/>
              </a:rPr>
              <a:t>the public to ensure they understand the benefits and are part of the SDGs implementation in their everyday life. </a:t>
            </a:r>
          </a:p>
        </p:txBody>
      </p:sp>
    </p:spTree>
    <p:extLst>
      <p:ext uri="{BB962C8B-B14F-4D97-AF65-F5344CB8AC3E}">
        <p14:creationId xmlns:p14="http://schemas.microsoft.com/office/powerpoint/2010/main" val="2901852752"/>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514600"/>
            <a:ext cx="8229600" cy="4525963"/>
          </a:xfrm>
        </p:spPr>
        <p:txBody>
          <a:bodyPr/>
          <a:lstStyle/>
          <a:p>
            <a:pPr marL="0" indent="0" algn="ctr">
              <a:buNone/>
            </a:pPr>
            <a:r>
              <a:rPr lang="en-GB" sz="6000" dirty="0"/>
              <a:t>Thank You</a:t>
            </a:r>
          </a:p>
          <a:p>
            <a:pPr algn="ctr"/>
            <a:endParaRPr lang="en-GB" sz="6000" dirty="0"/>
          </a:p>
        </p:txBody>
      </p:sp>
      <p:sp>
        <p:nvSpPr>
          <p:cNvPr id="4" name="Slide Number Placeholder 3"/>
          <p:cNvSpPr>
            <a:spLocks noGrp="1"/>
          </p:cNvSpPr>
          <p:nvPr>
            <p:ph type="sldNum" sz="quarter" idx="12"/>
          </p:nvPr>
        </p:nvSpPr>
        <p:spPr/>
        <p:txBody>
          <a:bodyPr/>
          <a:lstStyle/>
          <a:p>
            <a:pPr>
              <a:defRPr/>
            </a:pPr>
            <a:fld id="{FB00C2BA-67DC-4DB4-AAA4-F8BAC098C867}" type="slidenum">
              <a:rPr lang="en-US" smtClean="0"/>
              <a:pPr>
                <a:defRPr/>
              </a:pPr>
              <a:t>24</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266191" y="3862129"/>
            <a:ext cx="6779260" cy="1237615"/>
          </a:xfrm>
          <a:prstGeom prst="rect">
            <a:avLst/>
          </a:prstGeom>
          <a:noFill/>
        </p:spPr>
      </p:pic>
    </p:spTree>
    <p:extLst>
      <p:ext uri="{BB962C8B-B14F-4D97-AF65-F5344CB8AC3E}">
        <p14:creationId xmlns:p14="http://schemas.microsoft.com/office/powerpoint/2010/main" val="2426692846"/>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153893" y="152400"/>
            <a:ext cx="3922557" cy="6451064"/>
          </a:xfrm>
          <a:prstGeom prst="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060340" y="108491"/>
            <a:ext cx="4163293" cy="1266413"/>
          </a:xfrm>
        </p:spPr>
        <p:txBody>
          <a:bodyPr>
            <a:normAutofit/>
          </a:bodyPr>
          <a:lstStyle/>
          <a:p>
            <a:r>
              <a:rPr lang="id-ID" sz="3800" b="1" dirty="0" smtClean="0">
                <a:solidFill>
                  <a:srgbClr val="0000FF"/>
                </a:solidFill>
                <a:latin typeface="Cambria" panose="02040503050406030204" pitchFamily="18" charset="0"/>
                <a:cs typeface="Neo Sans Std"/>
              </a:rPr>
              <a:t>I. </a:t>
            </a:r>
            <a:r>
              <a:rPr lang="en-AU" sz="3800" b="1" dirty="0" smtClean="0">
                <a:solidFill>
                  <a:srgbClr val="0000FF"/>
                </a:solidFill>
                <a:latin typeface="Cambria" panose="02040503050406030204" pitchFamily="18" charset="0"/>
                <a:cs typeface="Neo Sans Std"/>
              </a:rPr>
              <a:t>MDGs</a:t>
            </a:r>
            <a:r>
              <a:rPr lang="id-ID" sz="3800" b="1" dirty="0" smtClean="0">
                <a:solidFill>
                  <a:srgbClr val="0000FF"/>
                </a:solidFill>
                <a:latin typeface="Cambria" panose="02040503050406030204" pitchFamily="18" charset="0"/>
                <a:cs typeface="Neo Sans Std"/>
              </a:rPr>
              <a:t> </a:t>
            </a:r>
            <a:br>
              <a:rPr lang="id-ID" sz="3800" b="1" dirty="0" smtClean="0">
                <a:solidFill>
                  <a:srgbClr val="0000FF"/>
                </a:solidFill>
                <a:latin typeface="Cambria" panose="02040503050406030204" pitchFamily="18" charset="0"/>
                <a:cs typeface="Neo Sans Std"/>
              </a:rPr>
            </a:br>
            <a:r>
              <a:rPr lang="en-AU" sz="3800" b="1" dirty="0" smtClean="0">
                <a:solidFill>
                  <a:srgbClr val="0000FF"/>
                </a:solidFill>
                <a:latin typeface="Cambria" panose="02040503050406030204" pitchFamily="18" charset="0"/>
                <a:cs typeface="Neo Sans Std"/>
              </a:rPr>
              <a:t>Achievement</a:t>
            </a:r>
            <a:endParaRPr lang="en-AU" sz="3800" b="1" dirty="0">
              <a:solidFill>
                <a:srgbClr val="0000FF"/>
              </a:solidFill>
              <a:latin typeface="Cambria" panose="02040503050406030204" pitchFamily="18" charset="0"/>
              <a:cs typeface="Neo Sans Std"/>
            </a:endParaRPr>
          </a:p>
        </p:txBody>
      </p:sp>
      <p:sp>
        <p:nvSpPr>
          <p:cNvPr id="7" name="TextBox 6"/>
          <p:cNvSpPr txBox="1"/>
          <p:nvPr/>
        </p:nvSpPr>
        <p:spPr>
          <a:xfrm>
            <a:off x="430785" y="2244312"/>
            <a:ext cx="3924352" cy="384721"/>
          </a:xfrm>
          <a:prstGeom prst="rect">
            <a:avLst/>
          </a:prstGeom>
          <a:noFill/>
        </p:spPr>
        <p:txBody>
          <a:bodyPr wrap="square" rtlCol="0">
            <a:spAutoFit/>
          </a:bodyPr>
          <a:lstStyle/>
          <a:p>
            <a:r>
              <a:rPr lang="en-US" sz="1900" b="1" dirty="0">
                <a:solidFill>
                  <a:prstClr val="black"/>
                </a:solidFill>
                <a:latin typeface="Cambria" panose="02040503050406030204" pitchFamily="18" charset="0"/>
                <a:cs typeface="Arial" charset="0"/>
              </a:rPr>
              <a:t>Indonesia's achievement in 2015</a:t>
            </a:r>
            <a:r>
              <a:rPr lang="en-US" sz="1900" b="1" dirty="0" smtClean="0">
                <a:solidFill>
                  <a:prstClr val="black"/>
                </a:solidFill>
                <a:latin typeface="Cambria" panose="02040503050406030204" pitchFamily="18" charset="0"/>
                <a:cs typeface="Arial" charset="0"/>
              </a:rPr>
              <a:t>:</a:t>
            </a:r>
            <a:endParaRPr lang="en-US" sz="1900" b="1" dirty="0">
              <a:solidFill>
                <a:prstClr val="black"/>
              </a:solidFill>
              <a:latin typeface="Cambria" panose="02040503050406030204" pitchFamily="18" charset="0"/>
              <a:cs typeface="Arial" charset="0"/>
            </a:endParaRPr>
          </a:p>
        </p:txBody>
      </p:sp>
      <p:graphicFrame>
        <p:nvGraphicFramePr>
          <p:cNvPr id="8" name="Diagram 7"/>
          <p:cNvGraphicFramePr/>
          <p:nvPr>
            <p:extLst>
              <p:ext uri="{D42A27DB-BD31-4B8C-83A1-F6EECF244321}">
                <p14:modId xmlns:p14="http://schemas.microsoft.com/office/powerpoint/2010/main" val="2346186934"/>
              </p:ext>
            </p:extLst>
          </p:nvPr>
        </p:nvGraphicFramePr>
        <p:xfrm>
          <a:off x="0" y="2994120"/>
          <a:ext cx="3943078" cy="3143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5232320" y="336814"/>
            <a:ext cx="1828800" cy="1784599"/>
            <a:chOff x="8397005" y="4051196"/>
            <a:chExt cx="1828800" cy="1784599"/>
          </a:xfrm>
        </p:grpSpPr>
        <p:sp>
          <p:nvSpPr>
            <p:cNvPr id="13" name="Freeform 12"/>
            <p:cNvSpPr/>
            <p:nvPr/>
          </p:nvSpPr>
          <p:spPr>
            <a:xfrm>
              <a:off x="8397005" y="4921395"/>
              <a:ext cx="1828800" cy="914400"/>
            </a:xfrm>
            <a:custGeom>
              <a:avLst/>
              <a:gdLst>
                <a:gd name="connsiteX0" fmla="*/ 0 w 1540868"/>
                <a:gd name="connsiteY0" fmla="*/ 128351 h 1283512"/>
                <a:gd name="connsiteX1" fmla="*/ 128351 w 1540868"/>
                <a:gd name="connsiteY1" fmla="*/ 0 h 1283512"/>
                <a:gd name="connsiteX2" fmla="*/ 1412517 w 1540868"/>
                <a:gd name="connsiteY2" fmla="*/ 0 h 1283512"/>
                <a:gd name="connsiteX3" fmla="*/ 1540868 w 1540868"/>
                <a:gd name="connsiteY3" fmla="*/ 128351 h 1283512"/>
                <a:gd name="connsiteX4" fmla="*/ 1540868 w 1540868"/>
                <a:gd name="connsiteY4" fmla="*/ 1155161 h 1283512"/>
                <a:gd name="connsiteX5" fmla="*/ 1412517 w 1540868"/>
                <a:gd name="connsiteY5" fmla="*/ 1283512 h 1283512"/>
                <a:gd name="connsiteX6" fmla="*/ 128351 w 1540868"/>
                <a:gd name="connsiteY6" fmla="*/ 1283512 h 1283512"/>
                <a:gd name="connsiteX7" fmla="*/ 0 w 1540868"/>
                <a:gd name="connsiteY7" fmla="*/ 1155161 h 1283512"/>
                <a:gd name="connsiteX8" fmla="*/ 0 w 1540868"/>
                <a:gd name="connsiteY8" fmla="*/ 128351 h 128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0868" h="1283512">
                  <a:moveTo>
                    <a:pt x="0" y="128351"/>
                  </a:moveTo>
                  <a:cubicBezTo>
                    <a:pt x="0" y="57465"/>
                    <a:pt x="57465" y="0"/>
                    <a:pt x="128351" y="0"/>
                  </a:cubicBezTo>
                  <a:lnTo>
                    <a:pt x="1412517" y="0"/>
                  </a:lnTo>
                  <a:cubicBezTo>
                    <a:pt x="1483403" y="0"/>
                    <a:pt x="1540868" y="57465"/>
                    <a:pt x="1540868" y="128351"/>
                  </a:cubicBezTo>
                  <a:lnTo>
                    <a:pt x="1540868" y="1155161"/>
                  </a:lnTo>
                  <a:cubicBezTo>
                    <a:pt x="1540868" y="1226047"/>
                    <a:pt x="1483403" y="1283512"/>
                    <a:pt x="1412517" y="1283512"/>
                  </a:cubicBezTo>
                  <a:lnTo>
                    <a:pt x="128351" y="1283512"/>
                  </a:lnTo>
                  <a:cubicBezTo>
                    <a:pt x="57465" y="1283512"/>
                    <a:pt x="0" y="1226047"/>
                    <a:pt x="0" y="1155161"/>
                  </a:cubicBezTo>
                  <a:lnTo>
                    <a:pt x="0" y="128351"/>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173" tIns="106173" rIns="106173" bIns="106173" numCol="1" spcCol="1270" anchor="ctr" anchorCtr="0">
              <a:noAutofit/>
            </a:bodyPr>
            <a:lstStyle/>
            <a:p>
              <a:pPr marL="173038" indent="-173038" defTabSz="800100">
                <a:lnSpc>
                  <a:spcPct val="90000"/>
                </a:lnSpc>
                <a:spcAft>
                  <a:spcPct val="35000"/>
                </a:spcAft>
                <a:buFont typeface="+mj-lt"/>
                <a:buAutoNum type="arabicPeriod"/>
              </a:pPr>
              <a:r>
                <a:rPr lang="en-US" sz="1400" b="1" dirty="0" smtClean="0">
                  <a:solidFill>
                    <a:prstClr val="black">
                      <a:hueOff val="0"/>
                      <a:satOff val="0"/>
                      <a:lumOff val="0"/>
                      <a:alphaOff val="0"/>
                    </a:prstClr>
                  </a:solidFill>
                </a:rPr>
                <a:t>Poor population</a:t>
              </a:r>
              <a:endParaRPr lang="en-US" sz="1400" b="1" dirty="0">
                <a:solidFill>
                  <a:prstClr val="black">
                    <a:hueOff val="0"/>
                    <a:satOff val="0"/>
                    <a:lumOff val="0"/>
                    <a:alphaOff val="0"/>
                  </a:prstClr>
                </a:solidFill>
              </a:endParaRPr>
            </a:p>
            <a:p>
              <a:pPr marL="173038" indent="-173038" defTabSz="800100">
                <a:lnSpc>
                  <a:spcPct val="90000"/>
                </a:lnSpc>
                <a:spcAft>
                  <a:spcPct val="35000"/>
                </a:spcAft>
                <a:buFont typeface="+mj-lt"/>
                <a:buAutoNum type="arabicPeriod"/>
              </a:pPr>
              <a:r>
                <a:rPr lang="en-US" sz="1400" b="1" dirty="0">
                  <a:solidFill>
                    <a:prstClr val="black">
                      <a:hueOff val="0"/>
                      <a:satOff val="0"/>
                      <a:lumOff val="0"/>
                      <a:alphaOff val="0"/>
                    </a:prstClr>
                  </a:solidFill>
                </a:rPr>
                <a:t>Nutrition &amp; Calorie Intake</a:t>
              </a:r>
            </a:p>
          </p:txBody>
        </p:sp>
        <p:pic>
          <p:nvPicPr>
            <p:cNvPr id="14" name="Picture 8" descr="C:\Users\user\Documents\Mdgs 1.jpg"/>
            <p:cNvPicPr>
              <a:picLocks noChangeAspect="1" noChangeArrowheads="1"/>
            </p:cNvPicPr>
            <p:nvPr/>
          </p:nvPicPr>
          <p:blipFill>
            <a:blip r:embed="rId8" cstate="print"/>
            <a:srcRect/>
            <a:stretch>
              <a:fillRect/>
            </a:stretch>
          </p:blipFill>
          <p:spPr bwMode="auto">
            <a:xfrm>
              <a:off x="8906521" y="4051196"/>
              <a:ext cx="809768" cy="809768"/>
            </a:xfrm>
            <a:prstGeom prst="rect">
              <a:avLst/>
            </a:prstGeom>
            <a:ln>
              <a:noFill/>
            </a:ln>
            <a:effectLst>
              <a:outerShdw blurRad="190500" algn="tl" rotWithShape="0">
                <a:srgbClr val="000000">
                  <a:alpha val="70000"/>
                </a:srgbClr>
              </a:outerShdw>
            </a:effectLst>
          </p:spPr>
        </p:pic>
      </p:grpSp>
      <p:grpSp>
        <p:nvGrpSpPr>
          <p:cNvPr id="6" name="Group 5"/>
          <p:cNvGrpSpPr/>
          <p:nvPr/>
        </p:nvGrpSpPr>
        <p:grpSpPr>
          <a:xfrm>
            <a:off x="7192230" y="598339"/>
            <a:ext cx="1828800" cy="1329104"/>
            <a:chOff x="4254727" y="1457977"/>
            <a:chExt cx="1828800" cy="1329104"/>
          </a:xfrm>
        </p:grpSpPr>
        <p:sp>
          <p:nvSpPr>
            <p:cNvPr id="17" name="Freeform 16"/>
            <p:cNvSpPr/>
            <p:nvPr/>
          </p:nvSpPr>
          <p:spPr>
            <a:xfrm>
              <a:off x="4254727" y="2329881"/>
              <a:ext cx="1828800" cy="457200"/>
            </a:xfrm>
            <a:custGeom>
              <a:avLst/>
              <a:gdLst>
                <a:gd name="connsiteX0" fmla="*/ 0 w 1420050"/>
                <a:gd name="connsiteY0" fmla="*/ 142005 h 1420050"/>
                <a:gd name="connsiteX1" fmla="*/ 142005 w 1420050"/>
                <a:gd name="connsiteY1" fmla="*/ 0 h 1420050"/>
                <a:gd name="connsiteX2" fmla="*/ 1278045 w 1420050"/>
                <a:gd name="connsiteY2" fmla="*/ 0 h 1420050"/>
                <a:gd name="connsiteX3" fmla="*/ 1420050 w 1420050"/>
                <a:gd name="connsiteY3" fmla="*/ 142005 h 1420050"/>
                <a:gd name="connsiteX4" fmla="*/ 1420050 w 1420050"/>
                <a:gd name="connsiteY4" fmla="*/ 1278045 h 1420050"/>
                <a:gd name="connsiteX5" fmla="*/ 1278045 w 1420050"/>
                <a:gd name="connsiteY5" fmla="*/ 1420050 h 1420050"/>
                <a:gd name="connsiteX6" fmla="*/ 142005 w 1420050"/>
                <a:gd name="connsiteY6" fmla="*/ 1420050 h 1420050"/>
                <a:gd name="connsiteX7" fmla="*/ 0 w 1420050"/>
                <a:gd name="connsiteY7" fmla="*/ 1278045 h 1420050"/>
                <a:gd name="connsiteX8" fmla="*/ 0 w 1420050"/>
                <a:gd name="connsiteY8" fmla="*/ 142005 h 142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050" h="1420050">
                  <a:moveTo>
                    <a:pt x="0" y="142005"/>
                  </a:moveTo>
                  <a:cubicBezTo>
                    <a:pt x="0" y="63578"/>
                    <a:pt x="63578" y="0"/>
                    <a:pt x="142005" y="0"/>
                  </a:cubicBezTo>
                  <a:lnTo>
                    <a:pt x="1278045" y="0"/>
                  </a:lnTo>
                  <a:cubicBezTo>
                    <a:pt x="1356472" y="0"/>
                    <a:pt x="1420050" y="63578"/>
                    <a:pt x="1420050" y="142005"/>
                  </a:cubicBezTo>
                  <a:lnTo>
                    <a:pt x="1420050" y="1278045"/>
                  </a:lnTo>
                  <a:cubicBezTo>
                    <a:pt x="1420050" y="1356472"/>
                    <a:pt x="1356472" y="1420050"/>
                    <a:pt x="1278045" y="1420050"/>
                  </a:cubicBezTo>
                  <a:lnTo>
                    <a:pt x="142005" y="1420050"/>
                  </a:lnTo>
                  <a:cubicBezTo>
                    <a:pt x="63578" y="1420050"/>
                    <a:pt x="0" y="1356472"/>
                    <a:pt x="0" y="1278045"/>
                  </a:cubicBezTo>
                  <a:lnTo>
                    <a:pt x="0" y="142005"/>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0172" tIns="110172" rIns="110172" bIns="110172" numCol="1" spcCol="1270" anchor="ctr" anchorCtr="0">
              <a:noAutofit/>
            </a:bodyPr>
            <a:lstStyle/>
            <a:p>
              <a:pPr algn="ctr" defTabSz="800100">
                <a:lnSpc>
                  <a:spcPct val="90000"/>
                </a:lnSpc>
                <a:spcAft>
                  <a:spcPct val="35000"/>
                </a:spcAft>
              </a:pPr>
              <a:r>
                <a:rPr lang="en-US" sz="1400" b="1" dirty="0">
                  <a:solidFill>
                    <a:prstClr val="black">
                      <a:hueOff val="0"/>
                      <a:satOff val="0"/>
                      <a:lumOff val="0"/>
                      <a:alphaOff val="0"/>
                    </a:prstClr>
                  </a:solidFill>
                </a:rPr>
                <a:t>Maternal </a:t>
              </a:r>
              <a:r>
                <a:rPr lang="en-US" sz="1400" b="1" dirty="0" smtClean="0">
                  <a:solidFill>
                    <a:prstClr val="black">
                      <a:hueOff val="0"/>
                      <a:satOff val="0"/>
                      <a:lumOff val="0"/>
                      <a:alphaOff val="0"/>
                    </a:prstClr>
                  </a:solidFill>
                </a:rPr>
                <a:t>Mortality </a:t>
              </a:r>
              <a:r>
                <a:rPr lang="en-US" sz="1400" b="1" dirty="0">
                  <a:solidFill>
                    <a:prstClr val="black">
                      <a:hueOff val="0"/>
                      <a:satOff val="0"/>
                      <a:lumOff val="0"/>
                      <a:alphaOff val="0"/>
                    </a:prstClr>
                  </a:solidFill>
                </a:rPr>
                <a:t>Rate</a:t>
              </a:r>
              <a:endParaRPr lang="en-US" sz="1400" dirty="0">
                <a:solidFill>
                  <a:prstClr val="black">
                    <a:hueOff val="0"/>
                    <a:satOff val="0"/>
                    <a:lumOff val="0"/>
                    <a:alphaOff val="0"/>
                  </a:prstClr>
                </a:solidFill>
              </a:endParaRPr>
            </a:p>
          </p:txBody>
        </p:sp>
        <p:pic>
          <p:nvPicPr>
            <p:cNvPr id="18" name="Picture 9" descr="C:\Users\user\Documents\MDG-Goal_5.jpg"/>
            <p:cNvPicPr>
              <a:picLocks noChangeAspect="1" noChangeArrowheads="1"/>
            </p:cNvPicPr>
            <p:nvPr/>
          </p:nvPicPr>
          <p:blipFill>
            <a:blip r:embed="rId9" cstate="print"/>
            <a:srcRect/>
            <a:stretch>
              <a:fillRect/>
            </a:stretch>
          </p:blipFill>
          <p:spPr bwMode="auto">
            <a:xfrm>
              <a:off x="4762538" y="1457977"/>
              <a:ext cx="813179" cy="813179"/>
            </a:xfrm>
            <a:prstGeom prst="rect">
              <a:avLst/>
            </a:prstGeom>
            <a:ln>
              <a:noFill/>
            </a:ln>
            <a:effectLst>
              <a:outerShdw blurRad="190500" algn="tl" rotWithShape="0">
                <a:srgbClr val="000000">
                  <a:alpha val="70000"/>
                </a:srgbClr>
              </a:outerShdw>
            </a:effectLst>
          </p:spPr>
        </p:pic>
      </p:grpSp>
      <p:grpSp>
        <p:nvGrpSpPr>
          <p:cNvPr id="32" name="Group 31"/>
          <p:cNvGrpSpPr/>
          <p:nvPr/>
        </p:nvGrpSpPr>
        <p:grpSpPr>
          <a:xfrm>
            <a:off x="5484067" y="2244312"/>
            <a:ext cx="2812355" cy="2433765"/>
            <a:chOff x="8029291" y="4481039"/>
            <a:chExt cx="2812355" cy="2433765"/>
          </a:xfrm>
        </p:grpSpPr>
        <p:sp>
          <p:nvSpPr>
            <p:cNvPr id="21" name="Freeform 20"/>
            <p:cNvSpPr/>
            <p:nvPr/>
          </p:nvSpPr>
          <p:spPr>
            <a:xfrm>
              <a:off x="8029291" y="5360324"/>
              <a:ext cx="2812355" cy="1554480"/>
            </a:xfrm>
            <a:custGeom>
              <a:avLst/>
              <a:gdLst>
                <a:gd name="connsiteX0" fmla="*/ 0 w 2124210"/>
                <a:gd name="connsiteY0" fmla="*/ 134587 h 1345874"/>
                <a:gd name="connsiteX1" fmla="*/ 134587 w 2124210"/>
                <a:gd name="connsiteY1" fmla="*/ 0 h 1345874"/>
                <a:gd name="connsiteX2" fmla="*/ 1989623 w 2124210"/>
                <a:gd name="connsiteY2" fmla="*/ 0 h 1345874"/>
                <a:gd name="connsiteX3" fmla="*/ 2124210 w 2124210"/>
                <a:gd name="connsiteY3" fmla="*/ 134587 h 1345874"/>
                <a:gd name="connsiteX4" fmla="*/ 2124210 w 2124210"/>
                <a:gd name="connsiteY4" fmla="*/ 1211287 h 1345874"/>
                <a:gd name="connsiteX5" fmla="*/ 1989623 w 2124210"/>
                <a:gd name="connsiteY5" fmla="*/ 1345874 h 1345874"/>
                <a:gd name="connsiteX6" fmla="*/ 134587 w 2124210"/>
                <a:gd name="connsiteY6" fmla="*/ 1345874 h 1345874"/>
                <a:gd name="connsiteX7" fmla="*/ 0 w 2124210"/>
                <a:gd name="connsiteY7" fmla="*/ 1211287 h 1345874"/>
                <a:gd name="connsiteX8" fmla="*/ 0 w 2124210"/>
                <a:gd name="connsiteY8" fmla="*/ 134587 h 134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4210" h="1345874">
                  <a:moveTo>
                    <a:pt x="0" y="134587"/>
                  </a:moveTo>
                  <a:cubicBezTo>
                    <a:pt x="0" y="60257"/>
                    <a:pt x="60257" y="0"/>
                    <a:pt x="134587" y="0"/>
                  </a:cubicBezTo>
                  <a:lnTo>
                    <a:pt x="1989623" y="0"/>
                  </a:lnTo>
                  <a:cubicBezTo>
                    <a:pt x="2063953" y="0"/>
                    <a:pt x="2124210" y="60257"/>
                    <a:pt x="2124210" y="134587"/>
                  </a:cubicBezTo>
                  <a:lnTo>
                    <a:pt x="2124210" y="1211287"/>
                  </a:lnTo>
                  <a:cubicBezTo>
                    <a:pt x="2124210" y="1285617"/>
                    <a:pt x="2063953" y="1345874"/>
                    <a:pt x="1989623" y="1345874"/>
                  </a:cubicBezTo>
                  <a:lnTo>
                    <a:pt x="134587" y="1345874"/>
                  </a:lnTo>
                  <a:cubicBezTo>
                    <a:pt x="60257" y="1345874"/>
                    <a:pt x="0" y="1285617"/>
                    <a:pt x="0" y="1211287"/>
                  </a:cubicBezTo>
                  <a:lnTo>
                    <a:pt x="0" y="134587"/>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5139" tIns="85139" rIns="85139" bIns="85139" numCol="1" spcCol="1270" anchor="ctr" anchorCtr="0">
              <a:noAutofit/>
            </a:bodyPr>
            <a:lstStyle/>
            <a:p>
              <a:pPr defTabSz="533400">
                <a:lnSpc>
                  <a:spcPct val="90000"/>
                </a:lnSpc>
                <a:spcAft>
                  <a:spcPct val="35000"/>
                </a:spcAft>
              </a:pPr>
              <a:r>
                <a:rPr lang="en-US" sz="1400" b="1" dirty="0">
                  <a:solidFill>
                    <a:prstClr val="black"/>
                  </a:solidFill>
                </a:rPr>
                <a:t>1. </a:t>
              </a:r>
              <a:r>
                <a:rPr lang="en-US" sz="1400" b="1" dirty="0" smtClean="0">
                  <a:solidFill>
                    <a:prstClr val="black"/>
                  </a:solidFill>
                </a:rPr>
                <a:t>Cover</a:t>
              </a:r>
              <a:r>
                <a:rPr lang="id-ID" sz="1400" b="1" dirty="0" smtClean="0">
                  <a:solidFill>
                    <a:prstClr val="black"/>
                  </a:solidFill>
                </a:rPr>
                <a:t>age</a:t>
              </a:r>
              <a:r>
                <a:rPr lang="en-US" sz="1400" b="1" dirty="0" smtClean="0">
                  <a:solidFill>
                    <a:prstClr val="black"/>
                  </a:solidFill>
                </a:rPr>
                <a:t> </a:t>
              </a:r>
              <a:r>
                <a:rPr lang="id-ID" sz="1400" b="1" dirty="0" smtClean="0">
                  <a:solidFill>
                    <a:prstClr val="black"/>
                  </a:solidFill>
                </a:rPr>
                <a:t>of forest area</a:t>
              </a:r>
              <a:endParaRPr lang="en-US" sz="1400" b="1" dirty="0">
                <a:solidFill>
                  <a:prstClr val="black"/>
                </a:solidFill>
              </a:endParaRPr>
            </a:p>
            <a:p>
              <a:pPr defTabSz="533400">
                <a:lnSpc>
                  <a:spcPct val="90000"/>
                </a:lnSpc>
                <a:spcAft>
                  <a:spcPct val="35000"/>
                </a:spcAft>
              </a:pPr>
              <a:r>
                <a:rPr lang="en-US" sz="1400" b="1" dirty="0">
                  <a:solidFill>
                    <a:prstClr val="black"/>
                  </a:solidFill>
                </a:rPr>
                <a:t>2. CO2 Emissions</a:t>
              </a:r>
            </a:p>
            <a:p>
              <a:pPr defTabSz="533400">
                <a:lnSpc>
                  <a:spcPct val="90000"/>
                </a:lnSpc>
                <a:spcAft>
                  <a:spcPct val="35000"/>
                </a:spcAft>
              </a:pPr>
              <a:r>
                <a:rPr lang="en-US" sz="1400" b="1" dirty="0">
                  <a:solidFill>
                    <a:prstClr val="black"/>
                  </a:solidFill>
                </a:rPr>
                <a:t>3. Rural Water</a:t>
              </a:r>
            </a:p>
            <a:p>
              <a:pPr defTabSz="533400">
                <a:lnSpc>
                  <a:spcPct val="90000"/>
                </a:lnSpc>
                <a:spcAft>
                  <a:spcPct val="35000"/>
                </a:spcAft>
              </a:pPr>
              <a:r>
                <a:rPr lang="en-US" sz="1400" b="1" dirty="0">
                  <a:solidFill>
                    <a:prstClr val="black"/>
                  </a:solidFill>
                </a:rPr>
                <a:t>4. </a:t>
              </a:r>
              <a:r>
                <a:rPr lang="en-US" sz="1400" b="1" dirty="0" smtClean="0">
                  <a:solidFill>
                    <a:prstClr val="black"/>
                  </a:solidFill>
                </a:rPr>
                <a:t>Proper </a:t>
              </a:r>
              <a:r>
                <a:rPr lang="en-US" sz="1400" b="1" dirty="0">
                  <a:solidFill>
                    <a:prstClr val="black"/>
                  </a:solidFill>
                </a:rPr>
                <a:t>Sanitation</a:t>
              </a:r>
            </a:p>
            <a:p>
              <a:pPr defTabSz="533400">
                <a:lnSpc>
                  <a:spcPct val="90000"/>
                </a:lnSpc>
                <a:spcAft>
                  <a:spcPct val="35000"/>
                </a:spcAft>
              </a:pPr>
              <a:r>
                <a:rPr lang="en-US" sz="1400" b="1" dirty="0">
                  <a:solidFill>
                    <a:prstClr val="black"/>
                  </a:solidFill>
                </a:rPr>
                <a:t>5. Urban Slum Areas</a:t>
              </a:r>
              <a:endParaRPr lang="en-US" sz="1400" b="1" dirty="0">
                <a:solidFill>
                  <a:srgbClr val="FF0000"/>
                </a:solidFill>
              </a:endParaRPr>
            </a:p>
          </p:txBody>
        </p:sp>
        <p:pic>
          <p:nvPicPr>
            <p:cNvPr id="22" name="Picture 10" descr="C:\Users\user\Documents\MDGs 7.png"/>
            <p:cNvPicPr>
              <a:picLocks noChangeAspect="1" noChangeArrowheads="1"/>
            </p:cNvPicPr>
            <p:nvPr/>
          </p:nvPicPr>
          <p:blipFill>
            <a:blip r:embed="rId10" cstate="print"/>
            <a:srcRect/>
            <a:stretch>
              <a:fillRect/>
            </a:stretch>
          </p:blipFill>
          <p:spPr bwMode="auto">
            <a:xfrm>
              <a:off x="9016368" y="4481039"/>
              <a:ext cx="838200" cy="838200"/>
            </a:xfrm>
            <a:prstGeom prst="rect">
              <a:avLst/>
            </a:prstGeom>
            <a:ln>
              <a:noFill/>
            </a:ln>
            <a:effectLst>
              <a:outerShdw blurRad="190500" algn="tl" rotWithShape="0">
                <a:srgbClr val="000000">
                  <a:alpha val="70000"/>
                </a:srgbClr>
              </a:outerShdw>
            </a:effectLst>
          </p:spPr>
        </p:pic>
      </p:grpSp>
      <p:grpSp>
        <p:nvGrpSpPr>
          <p:cNvPr id="4" name="Group 3"/>
          <p:cNvGrpSpPr/>
          <p:nvPr/>
        </p:nvGrpSpPr>
        <p:grpSpPr>
          <a:xfrm>
            <a:off x="5214314" y="4994947"/>
            <a:ext cx="1828800" cy="1345273"/>
            <a:chOff x="6922132" y="1441808"/>
            <a:chExt cx="1828800" cy="1345273"/>
          </a:xfrm>
        </p:grpSpPr>
        <p:sp>
          <p:nvSpPr>
            <p:cNvPr id="25" name="Freeform 24"/>
            <p:cNvSpPr/>
            <p:nvPr/>
          </p:nvSpPr>
          <p:spPr>
            <a:xfrm>
              <a:off x="6922132" y="2329881"/>
              <a:ext cx="1828800" cy="457200"/>
            </a:xfrm>
            <a:custGeom>
              <a:avLst/>
              <a:gdLst>
                <a:gd name="connsiteX0" fmla="*/ 0 w 1420050"/>
                <a:gd name="connsiteY0" fmla="*/ 142005 h 1420050"/>
                <a:gd name="connsiteX1" fmla="*/ 142005 w 1420050"/>
                <a:gd name="connsiteY1" fmla="*/ 0 h 1420050"/>
                <a:gd name="connsiteX2" fmla="*/ 1278045 w 1420050"/>
                <a:gd name="connsiteY2" fmla="*/ 0 h 1420050"/>
                <a:gd name="connsiteX3" fmla="*/ 1420050 w 1420050"/>
                <a:gd name="connsiteY3" fmla="*/ 142005 h 1420050"/>
                <a:gd name="connsiteX4" fmla="*/ 1420050 w 1420050"/>
                <a:gd name="connsiteY4" fmla="*/ 1278045 h 1420050"/>
                <a:gd name="connsiteX5" fmla="*/ 1278045 w 1420050"/>
                <a:gd name="connsiteY5" fmla="*/ 1420050 h 1420050"/>
                <a:gd name="connsiteX6" fmla="*/ 142005 w 1420050"/>
                <a:gd name="connsiteY6" fmla="*/ 1420050 h 1420050"/>
                <a:gd name="connsiteX7" fmla="*/ 0 w 1420050"/>
                <a:gd name="connsiteY7" fmla="*/ 1278045 h 1420050"/>
                <a:gd name="connsiteX8" fmla="*/ 0 w 1420050"/>
                <a:gd name="connsiteY8" fmla="*/ 142005 h 142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050" h="1420050">
                  <a:moveTo>
                    <a:pt x="0" y="142005"/>
                  </a:moveTo>
                  <a:cubicBezTo>
                    <a:pt x="0" y="63578"/>
                    <a:pt x="63578" y="0"/>
                    <a:pt x="142005" y="0"/>
                  </a:cubicBezTo>
                  <a:lnTo>
                    <a:pt x="1278045" y="0"/>
                  </a:lnTo>
                  <a:cubicBezTo>
                    <a:pt x="1356472" y="0"/>
                    <a:pt x="1420050" y="63578"/>
                    <a:pt x="1420050" y="142005"/>
                  </a:cubicBezTo>
                  <a:lnTo>
                    <a:pt x="1420050" y="1278045"/>
                  </a:lnTo>
                  <a:cubicBezTo>
                    <a:pt x="1420050" y="1356472"/>
                    <a:pt x="1356472" y="1420050"/>
                    <a:pt x="1278045" y="1420050"/>
                  </a:cubicBezTo>
                  <a:lnTo>
                    <a:pt x="142005" y="1420050"/>
                  </a:lnTo>
                  <a:cubicBezTo>
                    <a:pt x="63578" y="1420050"/>
                    <a:pt x="0" y="1356472"/>
                    <a:pt x="0" y="1278045"/>
                  </a:cubicBezTo>
                  <a:lnTo>
                    <a:pt x="0" y="142005"/>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0172" tIns="110172" rIns="110172" bIns="110172" numCol="1" spcCol="1270" anchor="ctr" anchorCtr="0">
              <a:noAutofit/>
            </a:bodyPr>
            <a:lstStyle/>
            <a:p>
              <a:pPr algn="ctr" defTabSz="800100">
                <a:lnSpc>
                  <a:spcPct val="90000"/>
                </a:lnSpc>
                <a:spcAft>
                  <a:spcPct val="35000"/>
                </a:spcAft>
              </a:pPr>
              <a:r>
                <a:rPr lang="en-US" sz="1400" b="1" dirty="0" smtClean="0">
                  <a:solidFill>
                    <a:prstClr val="black">
                      <a:hueOff val="0"/>
                      <a:satOff val="0"/>
                      <a:lumOff val="0"/>
                      <a:alphaOff val="0"/>
                    </a:prstClr>
                  </a:solidFill>
                </a:rPr>
                <a:t>HIV and AIDS Prevalence   </a:t>
              </a:r>
              <a:endParaRPr lang="en-US" sz="1400" dirty="0">
                <a:solidFill>
                  <a:prstClr val="black">
                    <a:hueOff val="0"/>
                    <a:satOff val="0"/>
                    <a:lumOff val="0"/>
                    <a:alphaOff val="0"/>
                  </a:prstClr>
                </a:solidFill>
              </a:endParaRPr>
            </a:p>
          </p:txBody>
        </p:sp>
        <p:pic>
          <p:nvPicPr>
            <p:cNvPr id="26" name="Picture 11" descr="C:\Users\user\Documents\mdg-6.jpg"/>
            <p:cNvPicPr>
              <a:picLocks noChangeAspect="1" noChangeArrowheads="1"/>
            </p:cNvPicPr>
            <p:nvPr/>
          </p:nvPicPr>
          <p:blipFill>
            <a:blip r:embed="rId11" cstate="print"/>
            <a:srcRect/>
            <a:stretch>
              <a:fillRect/>
            </a:stretch>
          </p:blipFill>
          <p:spPr bwMode="auto">
            <a:xfrm>
              <a:off x="7418002" y="1441808"/>
              <a:ext cx="837061" cy="845517"/>
            </a:xfrm>
            <a:prstGeom prst="rect">
              <a:avLst/>
            </a:prstGeom>
            <a:ln>
              <a:noFill/>
            </a:ln>
            <a:effectLst>
              <a:outerShdw blurRad="190500" algn="tl" rotWithShape="0">
                <a:srgbClr val="000000">
                  <a:alpha val="70000"/>
                </a:srgbClr>
              </a:outerShdw>
            </a:effectLst>
          </p:spPr>
        </p:pic>
      </p:grpSp>
      <p:grpSp>
        <p:nvGrpSpPr>
          <p:cNvPr id="31" name="Group 30"/>
          <p:cNvGrpSpPr/>
          <p:nvPr/>
        </p:nvGrpSpPr>
        <p:grpSpPr>
          <a:xfrm>
            <a:off x="7192230" y="4744462"/>
            <a:ext cx="1828800" cy="1789868"/>
            <a:chOff x="5611096" y="4013698"/>
            <a:chExt cx="1828800" cy="1789868"/>
          </a:xfrm>
        </p:grpSpPr>
        <p:sp>
          <p:nvSpPr>
            <p:cNvPr id="29" name="Freeform 28"/>
            <p:cNvSpPr/>
            <p:nvPr/>
          </p:nvSpPr>
          <p:spPr>
            <a:xfrm>
              <a:off x="5611096" y="4889166"/>
              <a:ext cx="1828800" cy="914400"/>
            </a:xfrm>
            <a:custGeom>
              <a:avLst/>
              <a:gdLst>
                <a:gd name="connsiteX0" fmla="*/ 0 w 2124210"/>
                <a:gd name="connsiteY0" fmla="*/ 134587 h 1345874"/>
                <a:gd name="connsiteX1" fmla="*/ 134587 w 2124210"/>
                <a:gd name="connsiteY1" fmla="*/ 0 h 1345874"/>
                <a:gd name="connsiteX2" fmla="*/ 1989623 w 2124210"/>
                <a:gd name="connsiteY2" fmla="*/ 0 h 1345874"/>
                <a:gd name="connsiteX3" fmla="*/ 2124210 w 2124210"/>
                <a:gd name="connsiteY3" fmla="*/ 134587 h 1345874"/>
                <a:gd name="connsiteX4" fmla="*/ 2124210 w 2124210"/>
                <a:gd name="connsiteY4" fmla="*/ 1211287 h 1345874"/>
                <a:gd name="connsiteX5" fmla="*/ 1989623 w 2124210"/>
                <a:gd name="connsiteY5" fmla="*/ 1345874 h 1345874"/>
                <a:gd name="connsiteX6" fmla="*/ 134587 w 2124210"/>
                <a:gd name="connsiteY6" fmla="*/ 1345874 h 1345874"/>
                <a:gd name="connsiteX7" fmla="*/ 0 w 2124210"/>
                <a:gd name="connsiteY7" fmla="*/ 1211287 h 1345874"/>
                <a:gd name="connsiteX8" fmla="*/ 0 w 2124210"/>
                <a:gd name="connsiteY8" fmla="*/ 134587 h 134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4210" h="1345874">
                  <a:moveTo>
                    <a:pt x="0" y="134587"/>
                  </a:moveTo>
                  <a:cubicBezTo>
                    <a:pt x="0" y="60257"/>
                    <a:pt x="60257" y="0"/>
                    <a:pt x="134587" y="0"/>
                  </a:cubicBezTo>
                  <a:lnTo>
                    <a:pt x="1989623" y="0"/>
                  </a:lnTo>
                  <a:cubicBezTo>
                    <a:pt x="2063953" y="0"/>
                    <a:pt x="2124210" y="60257"/>
                    <a:pt x="2124210" y="134587"/>
                  </a:cubicBezTo>
                  <a:lnTo>
                    <a:pt x="2124210" y="1211287"/>
                  </a:lnTo>
                  <a:cubicBezTo>
                    <a:pt x="2124210" y="1285617"/>
                    <a:pt x="2063953" y="1345874"/>
                    <a:pt x="1989623" y="1345874"/>
                  </a:cubicBezTo>
                  <a:lnTo>
                    <a:pt x="134587" y="1345874"/>
                  </a:lnTo>
                  <a:cubicBezTo>
                    <a:pt x="60257" y="1345874"/>
                    <a:pt x="0" y="1285617"/>
                    <a:pt x="0" y="1211287"/>
                  </a:cubicBezTo>
                  <a:lnTo>
                    <a:pt x="0" y="134587"/>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0379" tIns="100379" rIns="100379" bIns="100379" numCol="1" spcCol="1270" anchor="ctr" anchorCtr="0">
              <a:noAutofit/>
            </a:bodyPr>
            <a:lstStyle/>
            <a:p>
              <a:pPr marL="342900" indent="-342900" defTabSz="711200">
                <a:lnSpc>
                  <a:spcPct val="90000"/>
                </a:lnSpc>
                <a:spcAft>
                  <a:spcPct val="35000"/>
                </a:spcAft>
                <a:buFont typeface="+mj-lt"/>
                <a:buAutoNum type="arabicPeriod"/>
              </a:pPr>
              <a:r>
                <a:rPr lang="en-US" sz="1400" b="1" dirty="0" smtClean="0">
                  <a:solidFill>
                    <a:prstClr val="black"/>
                  </a:solidFill>
                </a:rPr>
                <a:t>Ratio </a:t>
              </a:r>
              <a:r>
                <a:rPr lang="en-US" sz="1400" b="1" dirty="0">
                  <a:solidFill>
                    <a:prstClr val="black"/>
                  </a:solidFill>
                </a:rPr>
                <a:t>of exports and imports to </a:t>
              </a:r>
              <a:r>
                <a:rPr lang="en-US" sz="1400" b="1" dirty="0" smtClean="0">
                  <a:solidFill>
                    <a:prstClr val="black"/>
                  </a:solidFill>
                </a:rPr>
                <a:t>GDP</a:t>
              </a:r>
            </a:p>
            <a:p>
              <a:pPr marL="342900" indent="-342900" defTabSz="711200">
                <a:lnSpc>
                  <a:spcPct val="90000"/>
                </a:lnSpc>
                <a:spcAft>
                  <a:spcPct val="35000"/>
                </a:spcAft>
                <a:buFont typeface="+mj-lt"/>
                <a:buAutoNum type="arabicPeriod"/>
              </a:pPr>
              <a:r>
                <a:rPr lang="en-US" sz="1400" b="1" dirty="0" smtClean="0">
                  <a:solidFill>
                    <a:prstClr val="black"/>
                  </a:solidFill>
                </a:rPr>
                <a:t>Internet access </a:t>
              </a:r>
              <a:endParaRPr lang="en-US" sz="1400" dirty="0">
                <a:solidFill>
                  <a:prstClr val="black"/>
                </a:solidFill>
              </a:endParaRPr>
            </a:p>
          </p:txBody>
        </p:sp>
        <p:pic>
          <p:nvPicPr>
            <p:cNvPr id="30" name="Picture 12" descr="C:\Users\user\Documents\Mdgs 8.png"/>
            <p:cNvPicPr>
              <a:picLocks noChangeAspect="1" noChangeArrowheads="1"/>
            </p:cNvPicPr>
            <p:nvPr/>
          </p:nvPicPr>
          <p:blipFill>
            <a:blip r:embed="rId12" cstate="print"/>
            <a:srcRect/>
            <a:stretch>
              <a:fillRect/>
            </a:stretch>
          </p:blipFill>
          <p:spPr bwMode="auto">
            <a:xfrm>
              <a:off x="6106396" y="4013698"/>
              <a:ext cx="838200" cy="838200"/>
            </a:xfrm>
            <a:prstGeom prst="rect">
              <a:avLst/>
            </a:prstGeom>
            <a:ln>
              <a:noFill/>
            </a:ln>
            <a:effectLst>
              <a:outerShdw blurRad="190500" algn="tl" rotWithShape="0">
                <a:srgbClr val="000000">
                  <a:alpha val="70000"/>
                </a:srgbClr>
              </a:outerShdw>
            </a:effectLst>
          </p:spPr>
        </p:pic>
      </p:grpSp>
      <p:sp>
        <p:nvSpPr>
          <p:cNvPr id="36" name="Striped Right Arrow 35"/>
          <p:cNvSpPr/>
          <p:nvPr/>
        </p:nvSpPr>
        <p:spPr>
          <a:xfrm>
            <a:off x="3530577" y="3377932"/>
            <a:ext cx="1724182" cy="1458946"/>
          </a:xfrm>
          <a:prstGeom prst="stripedRightArrow">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Slide Number Placeholder 4"/>
          <p:cNvSpPr>
            <a:spLocks noGrp="1"/>
          </p:cNvSpPr>
          <p:nvPr>
            <p:ph type="sldNum" sz="quarter" idx="12"/>
          </p:nvPr>
        </p:nvSpPr>
        <p:spPr>
          <a:xfrm>
            <a:off x="8579893" y="6499225"/>
            <a:ext cx="533400" cy="511175"/>
          </a:xfrm>
        </p:spPr>
        <p:txBody>
          <a:bodyPr/>
          <a:lstStyle/>
          <a:p>
            <a:pPr>
              <a:defRPr/>
            </a:pPr>
            <a:fld id="{859F723A-EF24-4E85-A698-206FE4F35225}" type="slidenum">
              <a:rPr lang="en-US" smtClean="0"/>
              <a:pPr>
                <a:defRPr/>
              </a:pPr>
              <a:t>3</a:t>
            </a:fld>
            <a:endParaRPr lang="en-US" dirty="0"/>
          </a:p>
        </p:txBody>
      </p:sp>
    </p:spTree>
    <p:extLst>
      <p:ext uri="{BB962C8B-B14F-4D97-AF65-F5344CB8AC3E}">
        <p14:creationId xmlns:p14="http://schemas.microsoft.com/office/powerpoint/2010/main" val="3546644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594" y="76200"/>
            <a:ext cx="5334000" cy="914400"/>
          </a:xfrm>
          <a:noFill/>
        </p:spPr>
        <p:txBody>
          <a:bodyPr>
            <a:noAutofit/>
          </a:bodyPr>
          <a:lstStyle/>
          <a:p>
            <a:r>
              <a:rPr lang="en-GB" sz="2400" b="1" dirty="0">
                <a:solidFill>
                  <a:schemeClr val="tx1"/>
                </a:solidFill>
                <a:latin typeface="Cambria" panose="02040503050406030204" pitchFamily="18" charset="0"/>
              </a:rPr>
              <a:t>1. </a:t>
            </a:r>
            <a:r>
              <a:rPr lang="en-GB" sz="2400" b="1" dirty="0" smtClean="0">
                <a:solidFill>
                  <a:schemeClr val="tx1"/>
                </a:solidFill>
                <a:latin typeface="Cambria" panose="02040503050406030204" pitchFamily="18" charset="0"/>
              </a:rPr>
              <a:t>MDG Indicators </a:t>
            </a:r>
            <a:r>
              <a:rPr lang="en-GB" sz="2400" b="1" dirty="0">
                <a:solidFill>
                  <a:schemeClr val="tx1"/>
                </a:solidFill>
                <a:latin typeface="Cambria" panose="02040503050406030204" pitchFamily="18" charset="0"/>
              </a:rPr>
              <a:t>related to </a:t>
            </a:r>
            <a:r>
              <a:rPr lang="id-ID" sz="2400" b="1" dirty="0" smtClean="0">
                <a:solidFill>
                  <a:schemeClr val="tx1"/>
                </a:solidFill>
                <a:latin typeface="Cambria" panose="02040503050406030204" pitchFamily="18" charset="0"/>
              </a:rPr>
              <a:t/>
            </a:r>
            <a:br>
              <a:rPr lang="id-ID" sz="2400" b="1" dirty="0" smtClean="0">
                <a:solidFill>
                  <a:schemeClr val="tx1"/>
                </a:solidFill>
                <a:latin typeface="Cambria" panose="02040503050406030204" pitchFamily="18" charset="0"/>
              </a:rPr>
            </a:br>
            <a:r>
              <a:rPr lang="en-GB" sz="2400" b="1" dirty="0" smtClean="0">
                <a:solidFill>
                  <a:schemeClr val="tx1"/>
                </a:solidFill>
                <a:latin typeface="Cambria" panose="02040503050406030204" pitchFamily="18" charset="0"/>
              </a:rPr>
              <a:t>Gender </a:t>
            </a:r>
            <a:r>
              <a:rPr lang="id-ID" sz="2400" b="1" dirty="0" smtClean="0">
                <a:solidFill>
                  <a:schemeClr val="tx1"/>
                </a:solidFill>
                <a:latin typeface="Cambria" panose="02040503050406030204" pitchFamily="18" charset="0"/>
              </a:rPr>
              <a:t>Equality </a:t>
            </a:r>
            <a:r>
              <a:rPr lang="en-GB" sz="2400" b="1" dirty="0" smtClean="0">
                <a:solidFill>
                  <a:schemeClr val="tx1"/>
                </a:solidFill>
                <a:latin typeface="Cambria" panose="02040503050406030204" pitchFamily="18" charset="0"/>
              </a:rPr>
              <a:t>in </a:t>
            </a:r>
            <a:r>
              <a:rPr lang="en-GB" sz="2400" b="1" dirty="0">
                <a:solidFill>
                  <a:schemeClr val="tx1"/>
                </a:solidFill>
                <a:latin typeface="Cambria" panose="02040503050406030204" pitchFamily="18" charset="0"/>
              </a:rPr>
              <a:t>Indonesia</a:t>
            </a:r>
          </a:p>
        </p:txBody>
      </p:sp>
      <p:pic>
        <p:nvPicPr>
          <p:cNvPr id="4" name="Picture 3"/>
          <p:cNvPicPr>
            <a:picLocks noChangeAspect="1"/>
          </p:cNvPicPr>
          <p:nvPr/>
        </p:nvPicPr>
        <p:blipFill>
          <a:blip r:embed="rId3"/>
          <a:stretch>
            <a:fillRect/>
          </a:stretch>
        </p:blipFill>
        <p:spPr>
          <a:xfrm>
            <a:off x="914400" y="76200"/>
            <a:ext cx="2763456" cy="1371600"/>
          </a:xfrm>
          <a:prstGeom prst="rect">
            <a:avLst/>
          </a:prstGeom>
        </p:spPr>
      </p:pic>
      <p:pic>
        <p:nvPicPr>
          <p:cNvPr id="5" name="Picture 4"/>
          <p:cNvPicPr>
            <a:picLocks noChangeAspect="1"/>
          </p:cNvPicPr>
          <p:nvPr/>
        </p:nvPicPr>
        <p:blipFill>
          <a:blip r:embed="rId4"/>
          <a:stretch>
            <a:fillRect/>
          </a:stretch>
        </p:blipFill>
        <p:spPr>
          <a:xfrm>
            <a:off x="152400" y="1447800"/>
            <a:ext cx="8841694" cy="5029200"/>
          </a:xfrm>
          <a:prstGeom prst="rect">
            <a:avLst/>
          </a:prstGeom>
        </p:spPr>
      </p:pic>
      <p:sp>
        <p:nvSpPr>
          <p:cNvPr id="3" name="Slide Number Placeholder 2"/>
          <p:cNvSpPr>
            <a:spLocks noGrp="1"/>
          </p:cNvSpPr>
          <p:nvPr>
            <p:ph type="sldNum" sz="quarter" idx="12"/>
          </p:nvPr>
        </p:nvSpPr>
        <p:spPr/>
        <p:txBody>
          <a:bodyPr/>
          <a:lstStyle/>
          <a:p>
            <a:pPr>
              <a:defRPr/>
            </a:pPr>
            <a:fld id="{FB00C2BA-67DC-4DB4-AAA4-F8BAC098C867}" type="slidenum">
              <a:rPr lang="en-US" smtClean="0"/>
              <a:pPr>
                <a:defRPr/>
              </a:pPr>
              <a:t>4</a:t>
            </a:fld>
            <a:endParaRPr lang="en-US"/>
          </a:p>
        </p:txBody>
      </p:sp>
    </p:spTree>
    <p:extLst>
      <p:ext uri="{BB962C8B-B14F-4D97-AF65-F5344CB8AC3E}">
        <p14:creationId xmlns:p14="http://schemas.microsoft.com/office/powerpoint/2010/main" val="916943335"/>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414" y="1447800"/>
            <a:ext cx="8103127" cy="781297"/>
          </a:xfrm>
          <a:ln w="15875">
            <a:solidFill>
              <a:schemeClr val="tx1">
                <a:lumMod val="15000"/>
                <a:lumOff val="85000"/>
              </a:schemeClr>
            </a:solidFill>
          </a:ln>
        </p:spPr>
        <p:txBody>
          <a:bodyPr>
            <a:noAutofit/>
          </a:bodyPr>
          <a:lstStyle/>
          <a:p>
            <a:pPr algn="ctr"/>
            <a:r>
              <a:rPr lang="en-GB" sz="2200" dirty="0"/>
              <a:t>Trend in Ratio of NER for Girls to Boys by Educational Level,</a:t>
            </a:r>
            <a:r>
              <a:rPr lang="en-US" sz="2200" dirty="0"/>
              <a:t> 2000-2015</a:t>
            </a:r>
          </a:p>
        </p:txBody>
      </p:sp>
      <p:graphicFrame>
        <p:nvGraphicFramePr>
          <p:cNvPr id="4" name="Chart 3"/>
          <p:cNvGraphicFramePr/>
          <p:nvPr>
            <p:extLst>
              <p:ext uri="{D42A27DB-BD31-4B8C-83A1-F6EECF244321}">
                <p14:modId xmlns:p14="http://schemas.microsoft.com/office/powerpoint/2010/main" val="1612110998"/>
              </p:ext>
            </p:extLst>
          </p:nvPr>
        </p:nvGraphicFramePr>
        <p:xfrm>
          <a:off x="693281" y="2362200"/>
          <a:ext cx="8145919" cy="378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10340" y="6312377"/>
            <a:ext cx="7353797" cy="307777"/>
          </a:xfrm>
          <a:prstGeom prst="rect">
            <a:avLst/>
          </a:prstGeom>
        </p:spPr>
        <p:txBody>
          <a:bodyPr wrap="square">
            <a:spAutoFit/>
          </a:bodyPr>
          <a:lstStyle/>
          <a:p>
            <a:pPr algn="ctr"/>
            <a:r>
              <a:rPr lang="en-GB" sz="1400" dirty="0">
                <a:latin typeface="Calibri-Light"/>
              </a:rPr>
              <a:t>Source: BPS, National Socioeconomic Survey, various years.</a:t>
            </a:r>
            <a:endParaRPr lang="en-GB" sz="1400" dirty="0"/>
          </a:p>
        </p:txBody>
      </p:sp>
      <p:sp>
        <p:nvSpPr>
          <p:cNvPr id="8" name="Title 1"/>
          <p:cNvSpPr txBox="1">
            <a:spLocks/>
          </p:cNvSpPr>
          <p:nvPr/>
        </p:nvSpPr>
        <p:spPr>
          <a:xfrm>
            <a:off x="599754" y="20782"/>
            <a:ext cx="8087046" cy="994172"/>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algn="ctr"/>
            <a:r>
              <a:rPr lang="en-US" sz="3200" b="1" dirty="0">
                <a:latin typeface="Cambria" panose="02040503050406030204" pitchFamily="18" charset="0"/>
              </a:rPr>
              <a:t>2. Achievement of MDGs Indicators</a:t>
            </a:r>
            <a:endParaRPr lang="en-GB" sz="3200" b="1"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pPr>
              <a:defRPr/>
            </a:pPr>
            <a:fld id="{FB00C2BA-67DC-4DB4-AAA4-F8BAC098C867}" type="slidenum">
              <a:rPr lang="en-US" smtClean="0"/>
              <a:pPr>
                <a:defRPr/>
              </a:pPr>
              <a:t>5</a:t>
            </a:fld>
            <a:endParaRPr lang="en-US"/>
          </a:p>
        </p:txBody>
      </p:sp>
    </p:spTree>
    <p:extLst>
      <p:ext uri="{BB962C8B-B14F-4D97-AF65-F5344CB8AC3E}">
        <p14:creationId xmlns:p14="http://schemas.microsoft.com/office/powerpoint/2010/main" val="2616169586"/>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34583" y="1581241"/>
            <a:ext cx="5133217" cy="4438559"/>
          </a:xfrm>
          <a:prstGeom prst="rect">
            <a:avLst/>
          </a:prstGeom>
        </p:spPr>
      </p:pic>
      <p:sp>
        <p:nvSpPr>
          <p:cNvPr id="5" name="Rectangle 4"/>
          <p:cNvSpPr/>
          <p:nvPr/>
        </p:nvSpPr>
        <p:spPr>
          <a:xfrm>
            <a:off x="914400" y="96096"/>
            <a:ext cx="3047999" cy="923330"/>
          </a:xfrm>
          <a:prstGeom prst="rect">
            <a:avLst/>
          </a:prstGeom>
          <a:ln w="15875">
            <a:solidFill>
              <a:schemeClr val="tx1">
                <a:lumMod val="15000"/>
                <a:lumOff val="85000"/>
              </a:schemeClr>
            </a:solidFill>
          </a:ln>
        </p:spPr>
        <p:txBody>
          <a:bodyPr wrap="square">
            <a:spAutoFit/>
          </a:bodyPr>
          <a:lstStyle/>
          <a:p>
            <a:r>
              <a:rPr lang="en-GB" b="1" dirty="0">
                <a:solidFill>
                  <a:schemeClr val="accent5">
                    <a:lumMod val="75000"/>
                  </a:schemeClr>
                </a:solidFill>
                <a:latin typeface="Cambria" panose="02040503050406030204" pitchFamily="18" charset="0"/>
              </a:rPr>
              <a:t>NER Ratio at Each Level of Education, by </a:t>
            </a:r>
            <a:r>
              <a:rPr lang="en-GB" b="1" dirty="0" smtClean="0">
                <a:solidFill>
                  <a:schemeClr val="accent5">
                    <a:lumMod val="75000"/>
                  </a:schemeClr>
                </a:solidFill>
                <a:latin typeface="Cambria" panose="02040503050406030204" pitchFamily="18" charset="0"/>
              </a:rPr>
              <a:t>Expenditure </a:t>
            </a:r>
            <a:r>
              <a:rPr lang="en-GB" b="1" dirty="0">
                <a:solidFill>
                  <a:schemeClr val="accent5">
                    <a:lumMod val="75000"/>
                  </a:schemeClr>
                </a:solidFill>
                <a:latin typeface="Cambria" panose="02040503050406030204" pitchFamily="18" charset="0"/>
              </a:rPr>
              <a:t>Levels, 2013</a:t>
            </a:r>
          </a:p>
        </p:txBody>
      </p:sp>
      <p:pic>
        <p:nvPicPr>
          <p:cNvPr id="6" name="Picture 5"/>
          <p:cNvPicPr>
            <a:picLocks noChangeAspect="1"/>
          </p:cNvPicPr>
          <p:nvPr/>
        </p:nvPicPr>
        <p:blipFill>
          <a:blip r:embed="rId4"/>
          <a:stretch>
            <a:fillRect/>
          </a:stretch>
        </p:blipFill>
        <p:spPr>
          <a:xfrm>
            <a:off x="152400" y="1518896"/>
            <a:ext cx="3722840" cy="3053104"/>
          </a:xfrm>
          <a:prstGeom prst="rect">
            <a:avLst/>
          </a:prstGeom>
        </p:spPr>
      </p:pic>
      <p:sp>
        <p:nvSpPr>
          <p:cNvPr id="7" name="Title 1"/>
          <p:cNvSpPr>
            <a:spLocks noGrp="1"/>
          </p:cNvSpPr>
          <p:nvPr>
            <p:ph type="title"/>
          </p:nvPr>
        </p:nvSpPr>
        <p:spPr>
          <a:xfrm>
            <a:off x="4343401" y="152400"/>
            <a:ext cx="4519592" cy="790826"/>
          </a:xfrm>
          <a:ln w="15875">
            <a:solidFill>
              <a:schemeClr val="tx1">
                <a:lumMod val="15000"/>
                <a:lumOff val="85000"/>
              </a:schemeClr>
            </a:solidFill>
          </a:ln>
        </p:spPr>
        <p:txBody>
          <a:bodyPr>
            <a:noAutofit/>
          </a:bodyPr>
          <a:lstStyle/>
          <a:p>
            <a:pPr algn="l"/>
            <a:r>
              <a:rPr lang="en-GB" sz="2100" dirty="0"/>
              <a:t>NER by Level of Schooling, Urban/Rural Area and Economic Status</a:t>
            </a:r>
            <a:endParaRPr lang="en-US" sz="1500" dirty="0"/>
          </a:p>
        </p:txBody>
      </p:sp>
      <p:sp>
        <p:nvSpPr>
          <p:cNvPr id="8" name="Rectangle 7"/>
          <p:cNvSpPr/>
          <p:nvPr/>
        </p:nvSpPr>
        <p:spPr>
          <a:xfrm>
            <a:off x="263731" y="4648634"/>
            <a:ext cx="3500178" cy="523220"/>
          </a:xfrm>
          <a:prstGeom prst="rect">
            <a:avLst/>
          </a:prstGeom>
        </p:spPr>
        <p:txBody>
          <a:bodyPr wrap="square">
            <a:spAutoFit/>
          </a:bodyPr>
          <a:lstStyle/>
          <a:p>
            <a:r>
              <a:rPr lang="en-GB" sz="1400" dirty="0">
                <a:latin typeface="Calibri-Light"/>
              </a:rPr>
              <a:t>Source: BPS, National Socioeconomic Survey</a:t>
            </a:r>
            <a:endParaRPr lang="en-GB" sz="1400" dirty="0"/>
          </a:p>
        </p:txBody>
      </p:sp>
      <p:sp>
        <p:nvSpPr>
          <p:cNvPr id="2" name="Slide Number Placeholder 1"/>
          <p:cNvSpPr>
            <a:spLocks noGrp="1"/>
          </p:cNvSpPr>
          <p:nvPr>
            <p:ph type="sldNum" sz="quarter" idx="12"/>
          </p:nvPr>
        </p:nvSpPr>
        <p:spPr/>
        <p:txBody>
          <a:bodyPr/>
          <a:lstStyle/>
          <a:p>
            <a:pPr>
              <a:defRPr/>
            </a:pPr>
            <a:fld id="{FB00C2BA-67DC-4DB4-AAA4-F8BAC098C867}" type="slidenum">
              <a:rPr lang="en-US" smtClean="0"/>
              <a:pPr>
                <a:defRPr/>
              </a:pPr>
              <a:t>6</a:t>
            </a:fld>
            <a:endParaRPr lang="en-US"/>
          </a:p>
        </p:txBody>
      </p:sp>
    </p:spTree>
    <p:extLst>
      <p:ext uri="{BB962C8B-B14F-4D97-AF65-F5344CB8AC3E}">
        <p14:creationId xmlns:p14="http://schemas.microsoft.com/office/powerpoint/2010/main" val="1839241315"/>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400" b="1" dirty="0">
                <a:latin typeface="Cambria" panose="02040503050406030204" pitchFamily="18" charset="0"/>
              </a:rPr>
              <a:t>Ratio of Literate Girls to Boys by Urban/Rural Area and Economic Status, 2013</a:t>
            </a:r>
          </a:p>
        </p:txBody>
      </p:sp>
      <p:pic>
        <p:nvPicPr>
          <p:cNvPr id="4" name="Content Placeholder 3"/>
          <p:cNvPicPr>
            <a:picLocks noGrp="1" noChangeAspect="1"/>
          </p:cNvPicPr>
          <p:nvPr>
            <p:ph idx="1"/>
          </p:nvPr>
        </p:nvPicPr>
        <p:blipFill>
          <a:blip r:embed="rId3"/>
          <a:stretch>
            <a:fillRect/>
          </a:stretch>
        </p:blipFill>
        <p:spPr>
          <a:xfrm>
            <a:off x="228600" y="1319894"/>
            <a:ext cx="8607578" cy="3937906"/>
          </a:xfrm>
          <a:prstGeom prst="rect">
            <a:avLst/>
          </a:prstGeom>
        </p:spPr>
      </p:pic>
      <p:sp>
        <p:nvSpPr>
          <p:cNvPr id="5" name="Rectangle 4"/>
          <p:cNvSpPr/>
          <p:nvPr/>
        </p:nvSpPr>
        <p:spPr>
          <a:xfrm>
            <a:off x="685800" y="5334000"/>
            <a:ext cx="4878259" cy="338554"/>
          </a:xfrm>
          <a:prstGeom prst="rect">
            <a:avLst/>
          </a:prstGeom>
        </p:spPr>
        <p:txBody>
          <a:bodyPr wrap="none">
            <a:spAutoFit/>
          </a:bodyPr>
          <a:lstStyle/>
          <a:p>
            <a:r>
              <a:rPr lang="en-GB" sz="1600" dirty="0">
                <a:latin typeface="Calibri-Light"/>
              </a:rPr>
              <a:t>Source: BPS, National Socioeconomic Survey 2013</a:t>
            </a:r>
            <a:endParaRPr lang="en-GB" sz="1600" dirty="0"/>
          </a:p>
        </p:txBody>
      </p:sp>
      <p:sp>
        <p:nvSpPr>
          <p:cNvPr id="3" name="Slide Number Placeholder 2"/>
          <p:cNvSpPr>
            <a:spLocks noGrp="1"/>
          </p:cNvSpPr>
          <p:nvPr>
            <p:ph type="sldNum" sz="quarter" idx="12"/>
          </p:nvPr>
        </p:nvSpPr>
        <p:spPr/>
        <p:txBody>
          <a:bodyPr/>
          <a:lstStyle/>
          <a:p>
            <a:pPr>
              <a:defRPr/>
            </a:pPr>
            <a:fld id="{FB00C2BA-67DC-4DB4-AAA4-F8BAC098C867}" type="slidenum">
              <a:rPr lang="en-US" smtClean="0"/>
              <a:pPr>
                <a:defRPr/>
              </a:pPr>
              <a:t>7</a:t>
            </a:fld>
            <a:endParaRPr lang="en-US"/>
          </a:p>
        </p:txBody>
      </p:sp>
    </p:spTree>
    <p:extLst>
      <p:ext uri="{BB962C8B-B14F-4D97-AF65-F5344CB8AC3E}">
        <p14:creationId xmlns:p14="http://schemas.microsoft.com/office/powerpoint/2010/main" val="2987117893"/>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400" b="1" dirty="0">
                <a:latin typeface="Cambria" panose="02040503050406030204" pitchFamily="18" charset="0"/>
              </a:rPr>
              <a:t>Share of Women in Wage Employment in </a:t>
            </a:r>
            <a:r>
              <a:rPr lang="id-ID" sz="2400" b="1" dirty="0" smtClean="0">
                <a:latin typeface="Cambria" panose="02040503050406030204" pitchFamily="18" charset="0"/>
              </a:rPr>
              <a:t/>
            </a:r>
            <a:br>
              <a:rPr lang="id-ID" sz="2400" b="1" dirty="0" smtClean="0">
                <a:latin typeface="Cambria" panose="02040503050406030204" pitchFamily="18" charset="0"/>
              </a:rPr>
            </a:br>
            <a:r>
              <a:rPr lang="en-GB" sz="2400" b="1" dirty="0" smtClean="0">
                <a:latin typeface="Cambria" panose="02040503050406030204" pitchFamily="18" charset="0"/>
              </a:rPr>
              <a:t>Non-agricultural </a:t>
            </a:r>
            <a:r>
              <a:rPr lang="en-GB" sz="2400" b="1" dirty="0">
                <a:latin typeface="Cambria" panose="02040503050406030204" pitchFamily="18" charset="0"/>
              </a:rPr>
              <a:t>Sectors, </a:t>
            </a:r>
            <a:r>
              <a:rPr lang="en-US" sz="2400" b="1" dirty="0">
                <a:latin typeface="Cambria" panose="02040503050406030204" pitchFamily="18" charset="0"/>
              </a:rPr>
              <a:t>2000-2015</a:t>
            </a:r>
            <a:endParaRPr lang="en-GB" sz="2400" b="1" dirty="0">
              <a:latin typeface="Cambria" panose="02040503050406030204" pitchFamily="18" charset="0"/>
            </a:endParaRPr>
          </a:p>
        </p:txBody>
      </p:sp>
      <p:graphicFrame>
        <p:nvGraphicFramePr>
          <p:cNvPr id="4" name="Chart 3"/>
          <p:cNvGraphicFramePr/>
          <p:nvPr>
            <p:extLst>
              <p:ext uri="{D42A27DB-BD31-4B8C-83A1-F6EECF244321}">
                <p14:modId xmlns:p14="http://schemas.microsoft.com/office/powerpoint/2010/main" val="3106879048"/>
              </p:ext>
            </p:extLst>
          </p:nvPr>
        </p:nvGraphicFramePr>
        <p:xfrm>
          <a:off x="363682" y="1524000"/>
          <a:ext cx="8475518" cy="389486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66623" y="5555720"/>
            <a:ext cx="2283382" cy="369332"/>
          </a:xfrm>
          <a:prstGeom prst="rect">
            <a:avLst/>
          </a:prstGeom>
        </p:spPr>
        <p:txBody>
          <a:bodyPr wrap="none">
            <a:spAutoFit/>
          </a:bodyPr>
          <a:lstStyle/>
          <a:p>
            <a:r>
              <a:rPr lang="en-GB" dirty="0">
                <a:latin typeface="Calibri-Light"/>
              </a:rPr>
              <a:t>Source: BPS, </a:t>
            </a:r>
            <a:r>
              <a:rPr lang="en-GB" dirty="0" err="1">
                <a:latin typeface="Calibri-Light"/>
              </a:rPr>
              <a:t>Sakernas</a:t>
            </a:r>
            <a:r>
              <a:rPr lang="en-GB" dirty="0">
                <a:latin typeface="Calibri-Light"/>
              </a:rPr>
              <a:t> </a:t>
            </a:r>
            <a:endParaRPr lang="en-GB" dirty="0"/>
          </a:p>
        </p:txBody>
      </p:sp>
      <p:sp>
        <p:nvSpPr>
          <p:cNvPr id="3" name="Slide Number Placeholder 2"/>
          <p:cNvSpPr>
            <a:spLocks noGrp="1"/>
          </p:cNvSpPr>
          <p:nvPr>
            <p:ph type="sldNum" sz="quarter" idx="12"/>
          </p:nvPr>
        </p:nvSpPr>
        <p:spPr/>
        <p:txBody>
          <a:bodyPr/>
          <a:lstStyle/>
          <a:p>
            <a:pPr>
              <a:defRPr/>
            </a:pPr>
            <a:fld id="{FB00C2BA-67DC-4DB4-AAA4-F8BAC098C867}" type="slidenum">
              <a:rPr lang="en-US" smtClean="0"/>
              <a:pPr>
                <a:defRPr/>
              </a:pPr>
              <a:t>8</a:t>
            </a:fld>
            <a:endParaRPr lang="en-US"/>
          </a:p>
        </p:txBody>
      </p:sp>
    </p:spTree>
    <p:extLst>
      <p:ext uri="{BB962C8B-B14F-4D97-AF65-F5344CB8AC3E}">
        <p14:creationId xmlns:p14="http://schemas.microsoft.com/office/powerpoint/2010/main" val="808571880"/>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77200" cy="994172"/>
          </a:xfrm>
        </p:spPr>
        <p:txBody>
          <a:bodyPr>
            <a:noAutofit/>
          </a:bodyPr>
          <a:lstStyle/>
          <a:p>
            <a:pPr algn="ctr"/>
            <a:r>
              <a:rPr lang="en-GB" sz="2100" dirty="0"/>
              <a:t>Trend in Women’s Representation in The Indonesian Parliament by Term of Elected Office, Term of Elected Office 1950-2014</a:t>
            </a:r>
            <a:endParaRPr lang="en-US" sz="2100" dirty="0"/>
          </a:p>
        </p:txBody>
      </p:sp>
      <p:pic>
        <p:nvPicPr>
          <p:cNvPr id="3" name="Picture 2"/>
          <p:cNvPicPr>
            <a:picLocks noChangeAspect="1"/>
          </p:cNvPicPr>
          <p:nvPr/>
        </p:nvPicPr>
        <p:blipFill>
          <a:blip r:embed="rId3"/>
          <a:stretch>
            <a:fillRect/>
          </a:stretch>
        </p:blipFill>
        <p:spPr>
          <a:xfrm>
            <a:off x="457200" y="1828800"/>
            <a:ext cx="8327529" cy="3946971"/>
          </a:xfrm>
          <a:prstGeom prst="rect">
            <a:avLst/>
          </a:prstGeom>
        </p:spPr>
      </p:pic>
      <p:sp>
        <p:nvSpPr>
          <p:cNvPr id="4" name="Slide Number Placeholder 3"/>
          <p:cNvSpPr>
            <a:spLocks noGrp="1"/>
          </p:cNvSpPr>
          <p:nvPr>
            <p:ph type="sldNum" sz="quarter" idx="12"/>
          </p:nvPr>
        </p:nvSpPr>
        <p:spPr/>
        <p:txBody>
          <a:bodyPr/>
          <a:lstStyle/>
          <a:p>
            <a:pPr>
              <a:defRPr/>
            </a:pPr>
            <a:fld id="{FB00C2BA-67DC-4DB4-AAA4-F8BAC098C867}" type="slidenum">
              <a:rPr lang="en-US" smtClean="0"/>
              <a:pPr>
                <a:defRPr/>
              </a:pPr>
              <a:t>9</a:t>
            </a:fld>
            <a:endParaRPr lang="en-US"/>
          </a:p>
        </p:txBody>
      </p:sp>
    </p:spTree>
    <p:extLst>
      <p:ext uri="{BB962C8B-B14F-4D97-AF65-F5344CB8AC3E}">
        <p14:creationId xmlns:p14="http://schemas.microsoft.com/office/powerpoint/2010/main" val="3355738080"/>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ppenas">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ontrol xmlns="http://schemas.microsoft.com/VisualStudio/2011/storyboarding/control">
  <Id Name="7417d93c-db74-4fac-a43d-3a04672e6b7e" Revision="1" Stencil="45fc28be-1ac8-4bfe-b037-c8ed5b041cec" StencilVersion="1.0"/>
</Control>
</file>

<file path=customXml/item2.xml><?xml version="1.0" encoding="utf-8"?>
<Control xmlns="http://schemas.microsoft.com/VisualStudio/2011/storyboarding/control">
  <Id Name="e2ae48c2-065d-4df5-9c10-97a120360bcf" Revision="1" Stencil="45fc28be-1ac8-4bfe-b037-c8ed5b041cec" StencilVersion="1.0"/>
</Control>
</file>

<file path=customXml/item3.xml><?xml version="1.0" encoding="utf-8"?>
<Control xmlns="http://schemas.microsoft.com/VisualStudio/2011/storyboarding/control">
  <Id Name="13d0c809-4928-446a-94dc-b765de3fba51" Revision="1" Stencil="45fc28be-1ac8-4bfe-b037-c8ed5b041cec" StencilVersion="1.0"/>
</Control>
</file>

<file path=customXml/item4.xml><?xml version="1.0" encoding="utf-8"?>
<Control xmlns="http://schemas.microsoft.com/VisualStudio/2011/storyboarding/control">
  <Id Name="f7933174-c75a-4562-95ed-2570152e3054" Revision="1" Stencil="45fc28be-1ac8-4bfe-b037-c8ed5b041cec" StencilVersion="1.0"/>
</Control>
</file>

<file path=customXml/itemProps1.xml><?xml version="1.0" encoding="utf-8"?>
<ds:datastoreItem xmlns:ds="http://schemas.openxmlformats.org/officeDocument/2006/customXml" ds:itemID="{32C4A8F9-5E3B-496E-869F-228020211E09}">
  <ds:schemaRefs>
    <ds:schemaRef ds:uri="http://schemas.microsoft.com/VisualStudio/2011/storyboarding/control"/>
  </ds:schemaRefs>
</ds:datastoreItem>
</file>

<file path=customXml/itemProps2.xml><?xml version="1.0" encoding="utf-8"?>
<ds:datastoreItem xmlns:ds="http://schemas.openxmlformats.org/officeDocument/2006/customXml" ds:itemID="{F9331CD4-A8F4-424B-970E-9C4D066516B9}">
  <ds:schemaRefs>
    <ds:schemaRef ds:uri="http://schemas.microsoft.com/VisualStudio/2011/storyboarding/control"/>
  </ds:schemaRefs>
</ds:datastoreItem>
</file>

<file path=customXml/itemProps3.xml><?xml version="1.0" encoding="utf-8"?>
<ds:datastoreItem xmlns:ds="http://schemas.openxmlformats.org/officeDocument/2006/customXml" ds:itemID="{D620635D-1544-41B0-A53A-744D2C12BB30}">
  <ds:schemaRefs>
    <ds:schemaRef ds:uri="http://schemas.microsoft.com/VisualStudio/2011/storyboarding/control"/>
  </ds:schemaRefs>
</ds:datastoreItem>
</file>

<file path=customXml/itemProps4.xml><?xml version="1.0" encoding="utf-8"?>
<ds:datastoreItem xmlns:ds="http://schemas.openxmlformats.org/officeDocument/2006/customXml" ds:itemID="{2648AD27-7524-433D-8F9D-DDC76CE88B43}">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Paparan Bappenas_VNR Tujuan 3 (1)</Template>
  <TotalTime>7322</TotalTime>
  <Words>2125</Words>
  <Application>Microsoft Office PowerPoint</Application>
  <PresentationFormat>On-screen Show (4:3)</PresentationFormat>
  <Paragraphs>257</Paragraphs>
  <Slides>24</Slides>
  <Notes>24</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2_Office Theme</vt:lpstr>
      <vt:lpstr>Custom Design</vt:lpstr>
      <vt:lpstr>1_Office Theme</vt:lpstr>
      <vt:lpstr>PowerPoint Presentation</vt:lpstr>
      <vt:lpstr>OUTLINE</vt:lpstr>
      <vt:lpstr>I. MDGs  Achievement</vt:lpstr>
      <vt:lpstr>1. MDG Indicators related to  Gender Equality in Indonesia</vt:lpstr>
      <vt:lpstr>Trend in Ratio of NER for Girls to Boys by Educational Level, 2000-2015</vt:lpstr>
      <vt:lpstr>NER by Level of Schooling, Urban/Rural Area and Economic Status</vt:lpstr>
      <vt:lpstr>Ratio of Literate Girls to Boys by Urban/Rural Area and Economic Status, 2013</vt:lpstr>
      <vt:lpstr>Share of Women in Wage Employment in  Non-agricultural Sectors, 2000-2015</vt:lpstr>
      <vt:lpstr>Trend in Women’s Representation in The Indonesian Parliament by Term of Elected Office, Term of Elected Office 1950-2014</vt:lpstr>
      <vt:lpstr>3. Example of Good Practices (1)</vt:lpstr>
      <vt:lpstr>3. Example of Good Practices (2)</vt:lpstr>
      <vt:lpstr>3. Example of Good Practices (3)</vt:lpstr>
      <vt:lpstr>4. Key Gaps and Challenges</vt:lpstr>
      <vt:lpstr>II. Efforts to implement the SDGs in Indonesia Related to Gender</vt:lpstr>
      <vt:lpstr>1. Gender Mainstreaming in SDGs  in Indonesian policy</vt:lpstr>
      <vt:lpstr>Gender-related Indicators in SDGs</vt:lpstr>
      <vt:lpstr>2. Metadata of SDGs Indicators in Indonesia  (Provision of data-disaggregated by sex)</vt:lpstr>
      <vt:lpstr>Metadata of SDGs Indicators in Indonesia (1)  Related to CSW58 - Five Key Areas of Focus of the Agreed Conclusions</vt:lpstr>
      <vt:lpstr>Metadata of SDGs Indicators in Indonesia (2)  Related to CSW58 - Five Key Areas of Focus of the Agreed Conclusions</vt:lpstr>
      <vt:lpstr>PowerPoint Presentation</vt:lpstr>
      <vt:lpstr>Metadata of SDGs Indicators in Indonesia (4)  Related to CSW58 - Five Key Areas of Focus of the Agreed Conclusions</vt:lpstr>
      <vt:lpstr>PowerPoint Presentation</vt:lpstr>
      <vt:lpstr>3. Challenges in Implementing the SDGs</vt:lpstr>
      <vt:lpstr>PowerPoint Presentation</vt:lpstr>
    </vt:vector>
  </TitlesOfParts>
  <Company>Hewlett-Packard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Pavillion</dc:creator>
  <cp:lastModifiedBy>HP</cp:lastModifiedBy>
  <cp:revision>779</cp:revision>
  <cp:lastPrinted>2017-03-10T06:23:34Z</cp:lastPrinted>
  <dcterms:created xsi:type="dcterms:W3CDTF">2012-12-13T04:09:01Z</dcterms:created>
  <dcterms:modified xsi:type="dcterms:W3CDTF">2017-03-10T09:16:28Z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647957b9-38e3-43db-9425-ccbe43e0ea5c</vt:lpwstr>
  </property>
  <property fmtid="{D5CDD505-2E9C-101B-9397-08002B2CF9AE}" pid="3" name="SEC">
    <vt:lpwstr>UNCLASSIFIED</vt:lpwstr>
  </property>
  <property fmtid="{D5CDD505-2E9C-101B-9397-08002B2CF9AE}" pid="4" name="DLM">
    <vt:lpwstr>No DLM</vt:lpwstr>
  </property>
</Properties>
</file>