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9" r:id="rId4"/>
    <p:sldId id="261" r:id="rId5"/>
    <p:sldId id="266" r:id="rId6"/>
    <p:sldId id="263" r:id="rId7"/>
    <p:sldId id="257" r:id="rId8"/>
    <p:sldId id="270" r:id="rId9"/>
    <p:sldId id="269" r:id="rId10"/>
    <p:sldId id="272" r:id="rId11"/>
    <p:sldId id="273" r:id="rId12"/>
    <p:sldId id="274" r:id="rId13"/>
    <p:sldId id="275" r:id="rId1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6" d="100"/>
          <a:sy n="106" d="100"/>
        </p:scale>
        <p:origin x="12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MX"/>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MX"/>
          </a:p>
        </p:txBody>
      </p:sp>
      <p:sp>
        <p:nvSpPr>
          <p:cNvPr id="4" name="Date Placeholder 3"/>
          <p:cNvSpPr>
            <a:spLocks noGrp="1"/>
          </p:cNvSpPr>
          <p:nvPr>
            <p:ph type="dt" sz="half" idx="10"/>
          </p:nvPr>
        </p:nvSpPr>
        <p:spPr/>
        <p:txBody>
          <a:bodyPr/>
          <a:lstStyle/>
          <a:p>
            <a:fld id="{E4DCD865-6B34-460D-8692-12A60AE4F90E}" type="datetimeFigureOut">
              <a:rPr lang="es-MX" smtClean="0"/>
              <a:t>15/03/2017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094C8D7-8461-4019-ADBA-9E1B10072161}" type="slidenum">
              <a:rPr lang="es-MX" smtClean="0"/>
              <a:t>‹#›</a:t>
            </a:fld>
            <a:endParaRPr lang="es-MX"/>
          </a:p>
        </p:txBody>
      </p:sp>
    </p:spTree>
    <p:extLst>
      <p:ext uri="{BB962C8B-B14F-4D97-AF65-F5344CB8AC3E}">
        <p14:creationId xmlns:p14="http://schemas.microsoft.com/office/powerpoint/2010/main" val="1452193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MX"/>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p:cNvSpPr>
            <a:spLocks noGrp="1"/>
          </p:cNvSpPr>
          <p:nvPr>
            <p:ph type="dt" sz="half" idx="10"/>
          </p:nvPr>
        </p:nvSpPr>
        <p:spPr/>
        <p:txBody>
          <a:bodyPr/>
          <a:lstStyle/>
          <a:p>
            <a:fld id="{E4DCD865-6B34-460D-8692-12A60AE4F90E}" type="datetimeFigureOut">
              <a:rPr lang="es-MX" smtClean="0"/>
              <a:t>15/03/2017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094C8D7-8461-4019-ADBA-9E1B10072161}" type="slidenum">
              <a:rPr lang="es-MX" smtClean="0"/>
              <a:t>‹#›</a:t>
            </a:fld>
            <a:endParaRPr lang="es-MX"/>
          </a:p>
        </p:txBody>
      </p:sp>
    </p:spTree>
    <p:extLst>
      <p:ext uri="{BB962C8B-B14F-4D97-AF65-F5344CB8AC3E}">
        <p14:creationId xmlns:p14="http://schemas.microsoft.com/office/powerpoint/2010/main" val="2297192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s-MX"/>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p:cNvSpPr>
            <a:spLocks noGrp="1"/>
          </p:cNvSpPr>
          <p:nvPr>
            <p:ph type="dt" sz="half" idx="10"/>
          </p:nvPr>
        </p:nvSpPr>
        <p:spPr/>
        <p:txBody>
          <a:bodyPr/>
          <a:lstStyle/>
          <a:p>
            <a:fld id="{E4DCD865-6B34-460D-8692-12A60AE4F90E}" type="datetimeFigureOut">
              <a:rPr lang="es-MX" smtClean="0"/>
              <a:t>15/03/2017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094C8D7-8461-4019-ADBA-9E1B10072161}" type="slidenum">
              <a:rPr lang="es-MX" smtClean="0"/>
              <a:t>‹#›</a:t>
            </a:fld>
            <a:endParaRPr lang="es-MX"/>
          </a:p>
        </p:txBody>
      </p:sp>
    </p:spTree>
    <p:extLst>
      <p:ext uri="{BB962C8B-B14F-4D97-AF65-F5344CB8AC3E}">
        <p14:creationId xmlns:p14="http://schemas.microsoft.com/office/powerpoint/2010/main" val="381315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MX"/>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p:cNvSpPr>
            <a:spLocks noGrp="1"/>
          </p:cNvSpPr>
          <p:nvPr>
            <p:ph type="dt" sz="half" idx="10"/>
          </p:nvPr>
        </p:nvSpPr>
        <p:spPr/>
        <p:txBody>
          <a:bodyPr/>
          <a:lstStyle/>
          <a:p>
            <a:fld id="{E4DCD865-6B34-460D-8692-12A60AE4F90E}" type="datetimeFigureOut">
              <a:rPr lang="es-MX" smtClean="0"/>
              <a:t>15/03/2017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094C8D7-8461-4019-ADBA-9E1B10072161}" type="slidenum">
              <a:rPr lang="es-MX" smtClean="0"/>
              <a:t>‹#›</a:t>
            </a:fld>
            <a:endParaRPr lang="es-MX"/>
          </a:p>
        </p:txBody>
      </p:sp>
    </p:spTree>
    <p:extLst>
      <p:ext uri="{BB962C8B-B14F-4D97-AF65-F5344CB8AC3E}">
        <p14:creationId xmlns:p14="http://schemas.microsoft.com/office/powerpoint/2010/main" val="2259691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MX"/>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DCD865-6B34-460D-8692-12A60AE4F90E}" type="datetimeFigureOut">
              <a:rPr lang="es-MX" smtClean="0"/>
              <a:t>15/03/2017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094C8D7-8461-4019-ADBA-9E1B10072161}" type="slidenum">
              <a:rPr lang="es-MX" smtClean="0"/>
              <a:t>‹#›</a:t>
            </a:fld>
            <a:endParaRPr lang="es-MX"/>
          </a:p>
        </p:txBody>
      </p:sp>
    </p:spTree>
    <p:extLst>
      <p:ext uri="{BB962C8B-B14F-4D97-AF65-F5344CB8AC3E}">
        <p14:creationId xmlns:p14="http://schemas.microsoft.com/office/powerpoint/2010/main" val="2593779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MX"/>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5" name="Date Placeholder 4"/>
          <p:cNvSpPr>
            <a:spLocks noGrp="1"/>
          </p:cNvSpPr>
          <p:nvPr>
            <p:ph type="dt" sz="half" idx="10"/>
          </p:nvPr>
        </p:nvSpPr>
        <p:spPr/>
        <p:txBody>
          <a:bodyPr/>
          <a:lstStyle/>
          <a:p>
            <a:fld id="{E4DCD865-6B34-460D-8692-12A60AE4F90E}" type="datetimeFigureOut">
              <a:rPr lang="es-MX" smtClean="0"/>
              <a:t>15/03/2017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094C8D7-8461-4019-ADBA-9E1B10072161}" type="slidenum">
              <a:rPr lang="es-MX" smtClean="0"/>
              <a:t>‹#›</a:t>
            </a:fld>
            <a:endParaRPr lang="es-MX"/>
          </a:p>
        </p:txBody>
      </p:sp>
    </p:spTree>
    <p:extLst>
      <p:ext uri="{BB962C8B-B14F-4D97-AF65-F5344CB8AC3E}">
        <p14:creationId xmlns:p14="http://schemas.microsoft.com/office/powerpoint/2010/main" val="3788533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s-MX"/>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7" name="Date Placeholder 6"/>
          <p:cNvSpPr>
            <a:spLocks noGrp="1"/>
          </p:cNvSpPr>
          <p:nvPr>
            <p:ph type="dt" sz="half" idx="10"/>
          </p:nvPr>
        </p:nvSpPr>
        <p:spPr/>
        <p:txBody>
          <a:bodyPr/>
          <a:lstStyle/>
          <a:p>
            <a:fld id="{E4DCD865-6B34-460D-8692-12A60AE4F90E}" type="datetimeFigureOut">
              <a:rPr lang="es-MX" smtClean="0"/>
              <a:t>15/03/2017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094C8D7-8461-4019-ADBA-9E1B10072161}" type="slidenum">
              <a:rPr lang="es-MX" smtClean="0"/>
              <a:t>‹#›</a:t>
            </a:fld>
            <a:endParaRPr lang="es-MX"/>
          </a:p>
        </p:txBody>
      </p:sp>
    </p:spTree>
    <p:extLst>
      <p:ext uri="{BB962C8B-B14F-4D97-AF65-F5344CB8AC3E}">
        <p14:creationId xmlns:p14="http://schemas.microsoft.com/office/powerpoint/2010/main" val="3466673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MX"/>
          </a:p>
        </p:txBody>
      </p:sp>
      <p:sp>
        <p:nvSpPr>
          <p:cNvPr id="3" name="Date Placeholder 2"/>
          <p:cNvSpPr>
            <a:spLocks noGrp="1"/>
          </p:cNvSpPr>
          <p:nvPr>
            <p:ph type="dt" sz="half" idx="10"/>
          </p:nvPr>
        </p:nvSpPr>
        <p:spPr/>
        <p:txBody>
          <a:bodyPr/>
          <a:lstStyle/>
          <a:p>
            <a:fld id="{E4DCD865-6B34-460D-8692-12A60AE4F90E}" type="datetimeFigureOut">
              <a:rPr lang="es-MX" smtClean="0"/>
              <a:t>15/03/2017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094C8D7-8461-4019-ADBA-9E1B10072161}" type="slidenum">
              <a:rPr lang="es-MX" smtClean="0"/>
              <a:t>‹#›</a:t>
            </a:fld>
            <a:endParaRPr lang="es-MX"/>
          </a:p>
        </p:txBody>
      </p:sp>
    </p:spTree>
    <p:extLst>
      <p:ext uri="{BB962C8B-B14F-4D97-AF65-F5344CB8AC3E}">
        <p14:creationId xmlns:p14="http://schemas.microsoft.com/office/powerpoint/2010/main" val="248919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CD865-6B34-460D-8692-12A60AE4F90E}" type="datetimeFigureOut">
              <a:rPr lang="es-MX" smtClean="0"/>
              <a:t>15/03/2017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094C8D7-8461-4019-ADBA-9E1B10072161}" type="slidenum">
              <a:rPr lang="es-MX" smtClean="0"/>
              <a:t>‹#›</a:t>
            </a:fld>
            <a:endParaRPr lang="es-MX"/>
          </a:p>
        </p:txBody>
      </p:sp>
    </p:spTree>
    <p:extLst>
      <p:ext uri="{BB962C8B-B14F-4D97-AF65-F5344CB8AC3E}">
        <p14:creationId xmlns:p14="http://schemas.microsoft.com/office/powerpoint/2010/main" val="3224219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MX"/>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DCD865-6B34-460D-8692-12A60AE4F90E}" type="datetimeFigureOut">
              <a:rPr lang="es-MX" smtClean="0"/>
              <a:t>15/03/2017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094C8D7-8461-4019-ADBA-9E1B10072161}" type="slidenum">
              <a:rPr lang="es-MX" smtClean="0"/>
              <a:t>‹#›</a:t>
            </a:fld>
            <a:endParaRPr lang="es-MX"/>
          </a:p>
        </p:txBody>
      </p:sp>
    </p:spTree>
    <p:extLst>
      <p:ext uri="{BB962C8B-B14F-4D97-AF65-F5344CB8AC3E}">
        <p14:creationId xmlns:p14="http://schemas.microsoft.com/office/powerpoint/2010/main" val="230185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MX"/>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DCD865-6B34-460D-8692-12A60AE4F90E}" type="datetimeFigureOut">
              <a:rPr lang="es-MX" smtClean="0"/>
              <a:t>15/03/2017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094C8D7-8461-4019-ADBA-9E1B10072161}" type="slidenum">
              <a:rPr lang="es-MX" smtClean="0"/>
              <a:t>‹#›</a:t>
            </a:fld>
            <a:endParaRPr lang="es-MX"/>
          </a:p>
        </p:txBody>
      </p:sp>
    </p:spTree>
    <p:extLst>
      <p:ext uri="{BB962C8B-B14F-4D97-AF65-F5344CB8AC3E}">
        <p14:creationId xmlns:p14="http://schemas.microsoft.com/office/powerpoint/2010/main" val="2031446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MX"/>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DCD865-6B34-460D-8692-12A60AE4F90E}" type="datetimeFigureOut">
              <a:rPr lang="es-MX" smtClean="0"/>
              <a:t>15/03/2017</a:t>
            </a:fld>
            <a:endParaRPr lang="es-MX"/>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4C8D7-8461-4019-ADBA-9E1B10072161}" type="slidenum">
              <a:rPr lang="es-MX" smtClean="0"/>
              <a:t>‹#›</a:t>
            </a:fld>
            <a:endParaRPr lang="es-MX"/>
          </a:p>
        </p:txBody>
      </p:sp>
    </p:spTree>
    <p:extLst>
      <p:ext uri="{BB962C8B-B14F-4D97-AF65-F5344CB8AC3E}">
        <p14:creationId xmlns:p14="http://schemas.microsoft.com/office/powerpoint/2010/main" val="4105706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6206" y="1464225"/>
            <a:ext cx="4752975" cy="3724275"/>
          </a:xfrm>
          <a:prstGeom prst="rect">
            <a:avLst/>
          </a:prstGeom>
        </p:spPr>
      </p:pic>
      <p:sp>
        <p:nvSpPr>
          <p:cNvPr id="3" name="Subtitle 2"/>
          <p:cNvSpPr>
            <a:spLocks noGrp="1"/>
          </p:cNvSpPr>
          <p:nvPr>
            <p:ph type="subTitle" idx="1"/>
          </p:nvPr>
        </p:nvSpPr>
        <p:spPr>
          <a:xfrm>
            <a:off x="1694439" y="5329986"/>
            <a:ext cx="9119965" cy="1375586"/>
          </a:xfrm>
        </p:spPr>
        <p:txBody>
          <a:bodyPr>
            <a:noAutofit/>
          </a:bodyPr>
          <a:lstStyle/>
          <a:p>
            <a:pPr>
              <a:spcBef>
                <a:spcPts val="600"/>
              </a:spcBef>
              <a:spcAft>
                <a:spcPts val="600"/>
              </a:spcAft>
            </a:pPr>
            <a:r>
              <a:rPr lang="en-US" b="1" dirty="0">
                <a:solidFill>
                  <a:schemeClr val="tx1">
                    <a:lumMod val="50000"/>
                    <a:lumOff val="50000"/>
                  </a:schemeClr>
                </a:solidFill>
                <a:latin typeface="Arial" charset="0"/>
              </a:rPr>
              <a:t>Challenges and achievements in the implementation of the </a:t>
            </a:r>
          </a:p>
          <a:p>
            <a:pPr>
              <a:spcBef>
                <a:spcPts val="600"/>
              </a:spcBef>
              <a:spcAft>
                <a:spcPts val="600"/>
              </a:spcAft>
            </a:pPr>
            <a:r>
              <a:rPr lang="en-US" b="1" dirty="0">
                <a:solidFill>
                  <a:schemeClr val="tx1">
                    <a:lumMod val="50000"/>
                    <a:lumOff val="50000"/>
                  </a:schemeClr>
                </a:solidFill>
                <a:latin typeface="Arial" charset="0"/>
              </a:rPr>
              <a:t>Millennium Development Goals for Women and Girls</a:t>
            </a:r>
          </a:p>
          <a:p>
            <a:pPr>
              <a:spcBef>
                <a:spcPts val="600"/>
              </a:spcBef>
              <a:spcAft>
                <a:spcPts val="600"/>
              </a:spcAft>
            </a:pPr>
            <a:endParaRPr lang="en-US" dirty="0">
              <a:solidFill>
                <a:schemeClr val="tx1">
                  <a:lumMod val="50000"/>
                  <a:lumOff val="50000"/>
                </a:schemeClr>
              </a:solidFill>
              <a:latin typeface="Arial" charset="0"/>
            </a:endParaRPr>
          </a:p>
        </p:txBody>
      </p:sp>
    </p:spTree>
    <p:extLst>
      <p:ext uri="{BB962C8B-B14F-4D97-AF65-F5344CB8AC3E}">
        <p14:creationId xmlns:p14="http://schemas.microsoft.com/office/powerpoint/2010/main" val="2527449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57200" y="1172095"/>
            <a:ext cx="11388436" cy="39634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1200"/>
              </a:spcBef>
              <a:spcAft>
                <a:spcPts val="1200"/>
              </a:spcAft>
            </a:pPr>
            <a:r>
              <a:rPr lang="en-US" sz="2200" dirty="0">
                <a:solidFill>
                  <a:schemeClr val="tx1">
                    <a:lumMod val="50000"/>
                    <a:lumOff val="50000"/>
                  </a:schemeClr>
                </a:solidFill>
                <a:latin typeface="Arial" charset="0"/>
              </a:rPr>
              <a:t>Participation  throughout the SDGs negotiation in line with our international commitments on human rights, reflected in its main components.  </a:t>
            </a:r>
          </a:p>
          <a:p>
            <a:pPr>
              <a:lnSpc>
                <a:spcPct val="150000"/>
              </a:lnSpc>
              <a:spcBef>
                <a:spcPts val="1200"/>
              </a:spcBef>
              <a:spcAft>
                <a:spcPts val="1200"/>
              </a:spcAft>
            </a:pPr>
            <a:r>
              <a:rPr lang="en-US" sz="2200" dirty="0">
                <a:solidFill>
                  <a:schemeClr val="tx1">
                    <a:lumMod val="50000"/>
                    <a:lumOff val="50000"/>
                  </a:schemeClr>
                </a:solidFill>
                <a:latin typeface="Arial" charset="0"/>
              </a:rPr>
              <a:t>One of its priorities was GEWE as crosscutting axis for development.</a:t>
            </a:r>
          </a:p>
          <a:p>
            <a:pPr>
              <a:lnSpc>
                <a:spcPct val="150000"/>
              </a:lnSpc>
              <a:spcBef>
                <a:spcPts val="1200"/>
              </a:spcBef>
              <a:spcAft>
                <a:spcPts val="1200"/>
              </a:spcAft>
            </a:pPr>
            <a:r>
              <a:rPr lang="en-US" sz="2200" dirty="0">
                <a:solidFill>
                  <a:schemeClr val="tx1">
                    <a:lumMod val="50000"/>
                    <a:lumOff val="50000"/>
                  </a:schemeClr>
                </a:solidFill>
                <a:latin typeface="Arial" charset="0"/>
              </a:rPr>
              <a:t>Agreed position with Latin-American countries face to 58CSW, not as a only goal along all A2030 contents.</a:t>
            </a:r>
            <a:endParaRPr lang="es-ES" sz="2200" dirty="0">
              <a:solidFill>
                <a:schemeClr val="tx1">
                  <a:lumMod val="50000"/>
                  <a:lumOff val="50000"/>
                </a:schemeClr>
              </a:solidFill>
              <a:latin typeface="Arial" charset="0"/>
            </a:endParaRPr>
          </a:p>
          <a:p>
            <a:pPr marL="0" indent="0">
              <a:lnSpc>
                <a:spcPct val="150000"/>
              </a:lnSpc>
              <a:spcBef>
                <a:spcPts val="1200"/>
              </a:spcBef>
              <a:spcAft>
                <a:spcPts val="1200"/>
              </a:spcAft>
              <a:buNone/>
            </a:pPr>
            <a:endParaRPr lang="en-US" sz="2200" b="1" dirty="0">
              <a:solidFill>
                <a:schemeClr val="tx1">
                  <a:lumMod val="50000"/>
                  <a:lumOff val="50000"/>
                </a:schemeClr>
              </a:solidFill>
              <a:latin typeface="Arial" charset="0"/>
            </a:endParaRPr>
          </a:p>
        </p:txBody>
      </p:sp>
      <p:sp>
        <p:nvSpPr>
          <p:cNvPr id="8" name="Title 1"/>
          <p:cNvSpPr>
            <a:spLocks noGrp="1"/>
          </p:cNvSpPr>
          <p:nvPr>
            <p:ph type="title"/>
          </p:nvPr>
        </p:nvSpPr>
        <p:spPr>
          <a:xfrm>
            <a:off x="486427" y="245705"/>
            <a:ext cx="5638800" cy="870065"/>
          </a:xfrm>
        </p:spPr>
        <p:txBody>
          <a:bodyPr>
            <a:normAutofit/>
          </a:bodyPr>
          <a:lstStyle/>
          <a:p>
            <a:pPr>
              <a:lnSpc>
                <a:spcPct val="150000"/>
              </a:lnSpc>
              <a:spcBef>
                <a:spcPts val="1200"/>
              </a:spcBef>
              <a:spcAft>
                <a:spcPts val="1200"/>
              </a:spcAft>
            </a:pPr>
            <a:r>
              <a:rPr lang="es-ES"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Mexico</a:t>
            </a:r>
            <a:r>
              <a:rPr lang="es-ES" sz="2400" b="1" cap="small" dirty="0">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 </a:t>
            </a:r>
            <a:r>
              <a:rPr lang="es-ES"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face</a:t>
            </a:r>
            <a:r>
              <a:rPr lang="es-ES" sz="2400" b="1" cap="small" dirty="0">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 to Agenda 2030</a:t>
            </a:r>
          </a:p>
        </p:txBody>
      </p:sp>
      <p:pic>
        <p:nvPicPr>
          <p:cNvPr id="9" name="Content Placeholder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2640" y="5271645"/>
            <a:ext cx="2033368" cy="1345012"/>
          </a:xfrm>
          <a:prstGeom prst="rect">
            <a:avLst/>
          </a:prstGeom>
        </p:spPr>
      </p:pic>
    </p:spTree>
    <p:extLst>
      <p:ext uri="{BB962C8B-B14F-4D97-AF65-F5344CB8AC3E}">
        <p14:creationId xmlns:p14="http://schemas.microsoft.com/office/powerpoint/2010/main" val="3723395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799" y="152399"/>
            <a:ext cx="9177404" cy="870065"/>
          </a:xfrm>
        </p:spPr>
        <p:txBody>
          <a:bodyPr>
            <a:normAutofit/>
          </a:bodyPr>
          <a:lstStyle/>
          <a:p>
            <a:pPr>
              <a:lnSpc>
                <a:spcPct val="150000"/>
              </a:lnSpc>
              <a:spcBef>
                <a:spcPts val="1200"/>
              </a:spcBef>
              <a:spcAft>
                <a:spcPts val="1200"/>
              </a:spcAft>
            </a:pPr>
            <a:r>
              <a:rPr lang="es-ES" sz="2400" b="1" cap="small" dirty="0">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Trabajo institucional alineado a las directrices</a:t>
            </a:r>
          </a:p>
        </p:txBody>
      </p:sp>
      <p:sp>
        <p:nvSpPr>
          <p:cNvPr id="7" name="Content Placeholder 2"/>
          <p:cNvSpPr txBox="1">
            <a:spLocks/>
          </p:cNvSpPr>
          <p:nvPr/>
        </p:nvSpPr>
        <p:spPr>
          <a:xfrm>
            <a:off x="457200" y="1172095"/>
            <a:ext cx="10803699" cy="48153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120000"/>
              </a:lnSpc>
              <a:spcBef>
                <a:spcPts val="600"/>
              </a:spcBef>
              <a:spcAft>
                <a:spcPts val="600"/>
              </a:spcAft>
              <a:buAutoNum type="arabicPeriod"/>
            </a:pPr>
            <a:r>
              <a:rPr lang="es-ES" sz="2200" b="1" dirty="0" err="1">
                <a:solidFill>
                  <a:schemeClr val="tx1">
                    <a:lumMod val="50000"/>
                    <a:lumOff val="50000"/>
                  </a:schemeClr>
                </a:solidFill>
                <a:latin typeface="Arial" charset="0"/>
              </a:rPr>
              <a:t>Centralized</a:t>
            </a:r>
            <a:r>
              <a:rPr lang="es-ES" sz="2200" b="1" dirty="0">
                <a:solidFill>
                  <a:schemeClr val="tx1">
                    <a:lumMod val="50000"/>
                    <a:lumOff val="50000"/>
                  </a:schemeClr>
                </a:solidFill>
                <a:latin typeface="Arial" charset="0"/>
              </a:rPr>
              <a:t> </a:t>
            </a:r>
            <a:r>
              <a:rPr lang="es-ES" sz="2200" b="1" dirty="0" err="1">
                <a:solidFill>
                  <a:schemeClr val="tx1">
                    <a:lumMod val="50000"/>
                    <a:lumOff val="50000"/>
                  </a:schemeClr>
                </a:solidFill>
                <a:latin typeface="Arial" charset="0"/>
              </a:rPr>
              <a:t>coordination</a:t>
            </a:r>
            <a:endParaRPr lang="es-ES" sz="2200" b="1" dirty="0">
              <a:solidFill>
                <a:schemeClr val="tx1">
                  <a:lumMod val="50000"/>
                  <a:lumOff val="50000"/>
                </a:schemeClr>
              </a:solidFill>
              <a:latin typeface="Arial" charset="0"/>
            </a:endParaRPr>
          </a:p>
          <a:p>
            <a:pPr marL="457200" indent="-457200">
              <a:lnSpc>
                <a:spcPct val="120000"/>
              </a:lnSpc>
              <a:spcBef>
                <a:spcPts val="600"/>
              </a:spcBef>
              <a:spcAft>
                <a:spcPts val="600"/>
              </a:spcAft>
              <a:buAutoNum type="arabicPeriod"/>
            </a:pPr>
            <a:r>
              <a:rPr lang="es-ES" sz="2200" b="1" dirty="0">
                <a:solidFill>
                  <a:schemeClr val="tx1">
                    <a:lumMod val="50000"/>
                    <a:lumOff val="50000"/>
                  </a:schemeClr>
                </a:solidFill>
                <a:latin typeface="Arial" charset="0"/>
              </a:rPr>
              <a:t>High </a:t>
            </a:r>
            <a:r>
              <a:rPr lang="es-ES" sz="2200" b="1" dirty="0" err="1">
                <a:solidFill>
                  <a:schemeClr val="tx1">
                    <a:lumMod val="50000"/>
                    <a:lumOff val="50000"/>
                  </a:schemeClr>
                </a:solidFill>
                <a:latin typeface="Arial" charset="0"/>
              </a:rPr>
              <a:t>level</a:t>
            </a:r>
            <a:r>
              <a:rPr lang="es-ES" sz="2200" b="1" dirty="0">
                <a:solidFill>
                  <a:schemeClr val="tx1">
                    <a:lumMod val="50000"/>
                    <a:lumOff val="50000"/>
                  </a:schemeClr>
                </a:solidFill>
                <a:latin typeface="Arial" charset="0"/>
              </a:rPr>
              <a:t> </a:t>
            </a:r>
            <a:r>
              <a:rPr lang="es-ES" sz="2200" b="1" dirty="0" err="1">
                <a:solidFill>
                  <a:schemeClr val="tx1">
                    <a:lumMod val="50000"/>
                    <a:lumOff val="50000"/>
                  </a:schemeClr>
                </a:solidFill>
                <a:latin typeface="Arial" charset="0"/>
              </a:rPr>
              <a:t>coordination</a:t>
            </a:r>
            <a:r>
              <a:rPr lang="es-ES" sz="2200" b="1" dirty="0">
                <a:solidFill>
                  <a:schemeClr val="tx1">
                    <a:lumMod val="50000"/>
                    <a:lumOff val="50000"/>
                  </a:schemeClr>
                </a:solidFill>
                <a:latin typeface="Arial" charset="0"/>
              </a:rPr>
              <a:t> </a:t>
            </a:r>
          </a:p>
          <a:p>
            <a:pPr marL="457200" indent="-457200">
              <a:lnSpc>
                <a:spcPct val="120000"/>
              </a:lnSpc>
              <a:spcBef>
                <a:spcPts val="600"/>
              </a:spcBef>
              <a:spcAft>
                <a:spcPts val="600"/>
              </a:spcAft>
              <a:buAutoNum type="arabicPeriod"/>
            </a:pPr>
            <a:r>
              <a:rPr lang="es-ES" sz="2200" b="1" dirty="0" err="1">
                <a:solidFill>
                  <a:schemeClr val="tx1">
                    <a:lumMod val="50000"/>
                    <a:lumOff val="50000"/>
                  </a:schemeClr>
                </a:solidFill>
                <a:latin typeface="Arial" charset="0"/>
              </a:rPr>
              <a:t>Transparency</a:t>
            </a:r>
            <a:r>
              <a:rPr lang="es-ES" sz="2200" b="1" dirty="0">
                <a:solidFill>
                  <a:schemeClr val="tx1">
                    <a:lumMod val="50000"/>
                    <a:lumOff val="50000"/>
                  </a:schemeClr>
                </a:solidFill>
                <a:latin typeface="Arial" charset="0"/>
              </a:rPr>
              <a:t> </a:t>
            </a:r>
          </a:p>
          <a:p>
            <a:pPr marL="457200" indent="-457200">
              <a:lnSpc>
                <a:spcPct val="120000"/>
              </a:lnSpc>
              <a:spcBef>
                <a:spcPts val="600"/>
              </a:spcBef>
              <a:spcAft>
                <a:spcPts val="600"/>
              </a:spcAft>
              <a:buAutoNum type="arabicPeriod"/>
            </a:pPr>
            <a:r>
              <a:rPr lang="es-ES" sz="2200" b="1" dirty="0">
                <a:solidFill>
                  <a:schemeClr val="tx1">
                    <a:lumMod val="50000"/>
                    <a:lumOff val="50000"/>
                  </a:schemeClr>
                </a:solidFill>
                <a:latin typeface="Arial" charset="0"/>
              </a:rPr>
              <a:t>Local and </a:t>
            </a:r>
            <a:r>
              <a:rPr lang="es-ES" sz="2200" b="1" dirty="0" err="1">
                <a:solidFill>
                  <a:schemeClr val="tx1">
                    <a:lumMod val="50000"/>
                    <a:lumOff val="50000"/>
                  </a:schemeClr>
                </a:solidFill>
                <a:latin typeface="Arial" charset="0"/>
              </a:rPr>
              <a:t>all</a:t>
            </a:r>
            <a:r>
              <a:rPr lang="es-ES" sz="2200" b="1" dirty="0">
                <a:solidFill>
                  <a:schemeClr val="tx1">
                    <a:lumMod val="50000"/>
                    <a:lumOff val="50000"/>
                  </a:schemeClr>
                </a:solidFill>
                <a:latin typeface="Arial" charset="0"/>
              </a:rPr>
              <a:t> </a:t>
            </a:r>
            <a:r>
              <a:rPr lang="es-ES" sz="2200" b="1" dirty="0" err="1">
                <a:solidFill>
                  <a:schemeClr val="tx1">
                    <a:lumMod val="50000"/>
                    <a:lumOff val="50000"/>
                  </a:schemeClr>
                </a:solidFill>
                <a:latin typeface="Arial" charset="0"/>
              </a:rPr>
              <a:t>level</a:t>
            </a:r>
            <a:r>
              <a:rPr lang="es-ES" sz="2200" b="1" dirty="0">
                <a:solidFill>
                  <a:schemeClr val="tx1">
                    <a:lumMod val="50000"/>
                    <a:lumOff val="50000"/>
                  </a:schemeClr>
                </a:solidFill>
                <a:latin typeface="Arial" charset="0"/>
              </a:rPr>
              <a:t> </a:t>
            </a:r>
            <a:r>
              <a:rPr lang="es-ES" sz="2200" b="1" dirty="0" err="1">
                <a:solidFill>
                  <a:schemeClr val="tx1">
                    <a:lumMod val="50000"/>
                    <a:lumOff val="50000"/>
                  </a:schemeClr>
                </a:solidFill>
                <a:latin typeface="Arial" charset="0"/>
              </a:rPr>
              <a:t>participation</a:t>
            </a:r>
            <a:r>
              <a:rPr lang="es-ES" sz="2200" b="1" dirty="0">
                <a:solidFill>
                  <a:schemeClr val="tx1">
                    <a:lumMod val="50000"/>
                    <a:lumOff val="50000"/>
                  </a:schemeClr>
                </a:solidFill>
                <a:latin typeface="Arial" charset="0"/>
              </a:rPr>
              <a:t> </a:t>
            </a:r>
          </a:p>
          <a:p>
            <a:pPr marL="457200" indent="-457200">
              <a:lnSpc>
                <a:spcPct val="120000"/>
              </a:lnSpc>
              <a:spcBef>
                <a:spcPts val="600"/>
              </a:spcBef>
              <a:spcAft>
                <a:spcPts val="600"/>
              </a:spcAft>
              <a:buAutoNum type="arabicPeriod"/>
            </a:pPr>
            <a:r>
              <a:rPr lang="es-ES" sz="2200" b="1" dirty="0">
                <a:solidFill>
                  <a:schemeClr val="tx1">
                    <a:lumMod val="50000"/>
                    <a:lumOff val="50000"/>
                  </a:schemeClr>
                </a:solidFill>
                <a:latin typeface="Arial" charset="0"/>
              </a:rPr>
              <a:t>Budget </a:t>
            </a:r>
            <a:r>
              <a:rPr lang="es-ES" sz="2200" b="1" dirty="0" err="1">
                <a:solidFill>
                  <a:schemeClr val="tx1">
                    <a:lumMod val="50000"/>
                    <a:lumOff val="50000"/>
                  </a:schemeClr>
                </a:solidFill>
                <a:latin typeface="Arial" charset="0"/>
              </a:rPr>
              <a:t>allocation</a:t>
            </a:r>
            <a:r>
              <a:rPr lang="es-ES" sz="2200" b="1" dirty="0">
                <a:solidFill>
                  <a:schemeClr val="tx1">
                    <a:lumMod val="50000"/>
                    <a:lumOff val="50000"/>
                  </a:schemeClr>
                </a:solidFill>
                <a:latin typeface="Arial" charset="0"/>
              </a:rPr>
              <a:t> </a:t>
            </a:r>
          </a:p>
          <a:p>
            <a:pPr marL="457200" indent="-457200">
              <a:lnSpc>
                <a:spcPct val="120000"/>
              </a:lnSpc>
              <a:spcBef>
                <a:spcPts val="600"/>
              </a:spcBef>
              <a:spcAft>
                <a:spcPts val="600"/>
              </a:spcAft>
              <a:buAutoNum type="arabicPeriod"/>
            </a:pPr>
            <a:r>
              <a:rPr lang="es-ES" sz="2200" b="1" dirty="0">
                <a:solidFill>
                  <a:schemeClr val="tx1">
                    <a:lumMod val="50000"/>
                    <a:lumOff val="50000"/>
                  </a:schemeClr>
                </a:solidFill>
                <a:latin typeface="Arial" charset="0"/>
              </a:rPr>
              <a:t>International </a:t>
            </a:r>
            <a:r>
              <a:rPr lang="es-ES" sz="2200" b="1" dirty="0" err="1">
                <a:solidFill>
                  <a:schemeClr val="tx1">
                    <a:lumMod val="50000"/>
                    <a:lumOff val="50000"/>
                  </a:schemeClr>
                </a:solidFill>
                <a:latin typeface="Arial" charset="0"/>
              </a:rPr>
              <a:t>cooperation</a:t>
            </a:r>
            <a:r>
              <a:rPr lang="es-ES" sz="2200" b="1" dirty="0">
                <a:solidFill>
                  <a:schemeClr val="tx1">
                    <a:lumMod val="50000"/>
                    <a:lumOff val="50000"/>
                  </a:schemeClr>
                </a:solidFill>
                <a:latin typeface="Arial" charset="0"/>
              </a:rPr>
              <a:t> </a:t>
            </a:r>
          </a:p>
          <a:p>
            <a:pPr marL="457200" indent="-457200">
              <a:lnSpc>
                <a:spcPct val="120000"/>
              </a:lnSpc>
              <a:spcBef>
                <a:spcPts val="600"/>
              </a:spcBef>
              <a:spcAft>
                <a:spcPts val="600"/>
              </a:spcAft>
              <a:buAutoNum type="arabicPeriod"/>
            </a:pPr>
            <a:r>
              <a:rPr lang="es-ES" sz="2200" b="1" dirty="0">
                <a:solidFill>
                  <a:schemeClr val="tx1">
                    <a:lumMod val="50000"/>
                    <a:lumOff val="50000"/>
                  </a:schemeClr>
                </a:solidFill>
                <a:latin typeface="Arial" charset="0"/>
              </a:rPr>
              <a:t>NGO </a:t>
            </a:r>
            <a:r>
              <a:rPr lang="es-ES" sz="2200" b="1" dirty="0" err="1">
                <a:solidFill>
                  <a:schemeClr val="tx1">
                    <a:lumMod val="50000"/>
                    <a:lumOff val="50000"/>
                  </a:schemeClr>
                </a:solidFill>
                <a:latin typeface="Arial" charset="0"/>
              </a:rPr>
              <a:t>participation</a:t>
            </a:r>
            <a:endParaRPr lang="en-US" sz="2200" b="1" dirty="0">
              <a:solidFill>
                <a:schemeClr val="tx1">
                  <a:lumMod val="50000"/>
                  <a:lumOff val="50000"/>
                </a:schemeClr>
              </a:solidFill>
              <a:latin typeface="Arial" charset="0"/>
            </a:endParaRPr>
          </a:p>
        </p:txBody>
      </p:sp>
      <p:pic>
        <p:nvPicPr>
          <p:cNvPr id="8" name="Content Placeholder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2640" y="5271645"/>
            <a:ext cx="2033368" cy="1345012"/>
          </a:xfrm>
          <a:prstGeom prst="rect">
            <a:avLst/>
          </a:prstGeom>
        </p:spPr>
      </p:pic>
    </p:spTree>
    <p:extLst>
      <p:ext uri="{BB962C8B-B14F-4D97-AF65-F5344CB8AC3E}">
        <p14:creationId xmlns:p14="http://schemas.microsoft.com/office/powerpoint/2010/main" val="2632893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653" y="490337"/>
            <a:ext cx="10515600" cy="1325563"/>
          </a:xfrm>
        </p:spPr>
        <p:txBody>
          <a:bodyPr>
            <a:normAutofit/>
          </a:bodyPr>
          <a:lstStyle/>
          <a:p>
            <a:pPr lvl="0"/>
            <a:r>
              <a:rPr lang="es-MX"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Lessons</a:t>
            </a:r>
            <a:r>
              <a:rPr lang="es-MX" sz="2400" b="1" cap="small" dirty="0">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 </a:t>
            </a:r>
            <a:r>
              <a:rPr lang="es-MX"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learnt</a:t>
            </a:r>
            <a:r>
              <a:rPr lang="es-MX" sz="2400" b="1" cap="small" dirty="0">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 </a:t>
            </a:r>
            <a:r>
              <a:rPr lang="es-MX"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from</a:t>
            </a:r>
            <a:r>
              <a:rPr lang="es-MX" sz="2400" b="1" cap="small" dirty="0">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 Civil </a:t>
            </a:r>
            <a:r>
              <a:rPr lang="es-MX"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Society</a:t>
            </a:r>
            <a:endParaRPr lang="en-US" dirty="0"/>
          </a:p>
        </p:txBody>
      </p:sp>
      <p:sp>
        <p:nvSpPr>
          <p:cNvPr id="3" name="Content Placeholder 2"/>
          <p:cNvSpPr>
            <a:spLocks noGrp="1"/>
          </p:cNvSpPr>
          <p:nvPr>
            <p:ph idx="1"/>
          </p:nvPr>
        </p:nvSpPr>
        <p:spPr/>
        <p:txBody>
          <a:bodyPr>
            <a:noAutofit/>
          </a:bodyPr>
          <a:lstStyle/>
          <a:p>
            <a:pPr marL="0" lvl="1" indent="0">
              <a:lnSpc>
                <a:spcPct val="100000"/>
              </a:lnSpc>
              <a:spcBef>
                <a:spcPts val="0"/>
              </a:spcBef>
              <a:buNone/>
            </a:pPr>
            <a:r>
              <a:rPr lang="es-MX" sz="2800" dirty="0" err="1">
                <a:solidFill>
                  <a:schemeClr val="tx1">
                    <a:lumMod val="50000"/>
                    <a:lumOff val="50000"/>
                  </a:schemeClr>
                </a:solidFill>
                <a:latin typeface="Arial" charset="0"/>
              </a:rPr>
              <a:t>Results</a:t>
            </a:r>
            <a:endParaRPr lang="es-MX" sz="2800" dirty="0">
              <a:solidFill>
                <a:schemeClr val="tx1">
                  <a:lumMod val="50000"/>
                  <a:lumOff val="50000"/>
                </a:schemeClr>
              </a:solidFill>
              <a:latin typeface="Arial" charset="0"/>
            </a:endParaRPr>
          </a:p>
          <a:p>
            <a:pPr marL="0" lvl="1" indent="0">
              <a:lnSpc>
                <a:spcPct val="100000"/>
              </a:lnSpc>
              <a:spcBef>
                <a:spcPts val="0"/>
              </a:spcBef>
              <a:buNone/>
            </a:pPr>
            <a:endParaRPr lang="en-US" sz="2800" dirty="0">
              <a:solidFill>
                <a:schemeClr val="tx1">
                  <a:lumMod val="50000"/>
                  <a:lumOff val="50000"/>
                </a:schemeClr>
              </a:solidFill>
              <a:latin typeface="Arial" charset="0"/>
            </a:endParaRPr>
          </a:p>
          <a:p>
            <a:pPr marL="514350" lvl="1" indent="-514350">
              <a:lnSpc>
                <a:spcPct val="100000"/>
              </a:lnSpc>
              <a:spcBef>
                <a:spcPts val="0"/>
              </a:spcBef>
              <a:buFont typeface="+mj-lt"/>
              <a:buAutoNum type="alphaLcParenR"/>
            </a:pPr>
            <a:r>
              <a:rPr lang="es-MX" sz="2800" dirty="0" err="1">
                <a:solidFill>
                  <a:schemeClr val="tx1">
                    <a:lumMod val="50000"/>
                    <a:lumOff val="50000"/>
                  </a:schemeClr>
                </a:solidFill>
                <a:latin typeface="Arial" charset="0"/>
              </a:rPr>
              <a:t>Advances</a:t>
            </a:r>
            <a:r>
              <a:rPr lang="es-MX" sz="2800" dirty="0">
                <a:solidFill>
                  <a:schemeClr val="tx1">
                    <a:lumMod val="50000"/>
                    <a:lumOff val="50000"/>
                  </a:schemeClr>
                </a:solidFill>
                <a:latin typeface="Arial" charset="0"/>
              </a:rPr>
              <a:t> (</a:t>
            </a:r>
            <a:r>
              <a:rPr lang="es-MX" sz="2800" dirty="0" err="1">
                <a:solidFill>
                  <a:schemeClr val="tx1">
                    <a:lumMod val="50000"/>
                    <a:lumOff val="50000"/>
                  </a:schemeClr>
                </a:solidFill>
                <a:latin typeface="Arial" charset="0"/>
              </a:rPr>
              <a:t>partial</a:t>
            </a:r>
            <a:r>
              <a:rPr lang="es-MX" sz="2800" dirty="0">
                <a:solidFill>
                  <a:schemeClr val="tx1">
                    <a:lumMod val="50000"/>
                    <a:lumOff val="50000"/>
                  </a:schemeClr>
                </a:solidFill>
                <a:latin typeface="Arial" charset="0"/>
              </a:rPr>
              <a:t> and </a:t>
            </a:r>
            <a:r>
              <a:rPr lang="es-MX" sz="2800" dirty="0" err="1">
                <a:solidFill>
                  <a:schemeClr val="tx1">
                    <a:lumMod val="50000"/>
                    <a:lumOff val="50000"/>
                  </a:schemeClr>
                </a:solidFill>
                <a:latin typeface="Arial" charset="0"/>
              </a:rPr>
              <a:t>heterogenous</a:t>
            </a:r>
            <a:r>
              <a:rPr lang="es-MX" sz="2800" dirty="0">
                <a:solidFill>
                  <a:schemeClr val="tx1">
                    <a:lumMod val="50000"/>
                    <a:lumOff val="50000"/>
                  </a:schemeClr>
                </a:solidFill>
                <a:latin typeface="Arial" charset="0"/>
              </a:rPr>
              <a:t>) </a:t>
            </a:r>
          </a:p>
          <a:p>
            <a:pPr marL="514350" lvl="1" indent="-514350">
              <a:lnSpc>
                <a:spcPct val="100000"/>
              </a:lnSpc>
              <a:spcBef>
                <a:spcPts val="0"/>
              </a:spcBef>
              <a:buFont typeface="+mj-lt"/>
              <a:buAutoNum type="alphaLcParenR"/>
            </a:pPr>
            <a:r>
              <a:rPr lang="es-MX" sz="2800" dirty="0">
                <a:solidFill>
                  <a:schemeClr val="tx1">
                    <a:lumMod val="50000"/>
                    <a:lumOff val="50000"/>
                  </a:schemeClr>
                </a:solidFill>
                <a:latin typeface="Arial" charset="0"/>
              </a:rPr>
              <a:t>Human </a:t>
            </a:r>
            <a:r>
              <a:rPr lang="es-MX" sz="2800" dirty="0" err="1">
                <a:solidFill>
                  <a:schemeClr val="tx1">
                    <a:lumMod val="50000"/>
                    <a:lumOff val="50000"/>
                  </a:schemeClr>
                </a:solidFill>
                <a:latin typeface="Arial" charset="0"/>
              </a:rPr>
              <a:t>rights</a:t>
            </a:r>
            <a:r>
              <a:rPr lang="es-MX" sz="2800" dirty="0">
                <a:solidFill>
                  <a:schemeClr val="tx1">
                    <a:lumMod val="50000"/>
                    <a:lumOff val="50000"/>
                  </a:schemeClr>
                </a:solidFill>
                <a:latin typeface="Arial" charset="0"/>
              </a:rPr>
              <a:t> </a:t>
            </a:r>
            <a:r>
              <a:rPr lang="es-MX" sz="2800" dirty="0" err="1">
                <a:solidFill>
                  <a:schemeClr val="tx1">
                    <a:lumMod val="50000"/>
                    <a:lumOff val="50000"/>
                  </a:schemeClr>
                </a:solidFill>
                <a:latin typeface="Arial" charset="0"/>
              </a:rPr>
              <a:t>approach</a:t>
            </a:r>
            <a:endParaRPr lang="es-MX" sz="2800" dirty="0">
              <a:solidFill>
                <a:schemeClr val="tx1">
                  <a:lumMod val="50000"/>
                  <a:lumOff val="50000"/>
                </a:schemeClr>
              </a:solidFill>
              <a:latin typeface="Arial" charset="0"/>
            </a:endParaRPr>
          </a:p>
          <a:p>
            <a:pPr marL="514350" lvl="1" indent="-514350">
              <a:lnSpc>
                <a:spcPct val="100000"/>
              </a:lnSpc>
              <a:spcBef>
                <a:spcPts val="0"/>
              </a:spcBef>
              <a:buFont typeface="+mj-lt"/>
              <a:buAutoNum type="alphaLcParenR"/>
            </a:pPr>
            <a:r>
              <a:rPr lang="en-US" sz="2800" dirty="0">
                <a:solidFill>
                  <a:schemeClr val="tx1">
                    <a:lumMod val="50000"/>
                    <a:lumOff val="50000"/>
                  </a:schemeClr>
                </a:solidFill>
                <a:latin typeface="Arial" charset="0"/>
              </a:rPr>
              <a:t>Gender mainstreaming</a:t>
            </a:r>
          </a:p>
          <a:p>
            <a:pPr marL="514350" lvl="1" indent="-514350">
              <a:lnSpc>
                <a:spcPct val="100000"/>
              </a:lnSpc>
              <a:spcBef>
                <a:spcPts val="0"/>
              </a:spcBef>
              <a:buFont typeface="+mj-lt"/>
              <a:buAutoNum type="alphaLcParenR"/>
            </a:pPr>
            <a:r>
              <a:rPr lang="en-US" sz="2800" dirty="0">
                <a:solidFill>
                  <a:schemeClr val="tx1">
                    <a:lumMod val="50000"/>
                    <a:lumOff val="50000"/>
                  </a:schemeClr>
                </a:solidFill>
                <a:latin typeface="Arial" charset="0"/>
              </a:rPr>
              <a:t>Structural changes &amp; sustainability </a:t>
            </a:r>
          </a:p>
          <a:p>
            <a:pPr marL="514350" lvl="1" indent="-514350">
              <a:lnSpc>
                <a:spcPct val="100000"/>
              </a:lnSpc>
              <a:spcBef>
                <a:spcPts val="0"/>
              </a:spcBef>
              <a:buFont typeface="+mj-lt"/>
              <a:buAutoNum type="alphaLcParenR"/>
            </a:pPr>
            <a:r>
              <a:rPr lang="en-US" sz="2800" dirty="0">
                <a:solidFill>
                  <a:schemeClr val="tx1">
                    <a:lumMod val="50000"/>
                    <a:lumOff val="50000"/>
                  </a:schemeClr>
                </a:solidFill>
                <a:latin typeface="Arial" charset="0"/>
              </a:rPr>
              <a:t>Collateral damage of interventions</a:t>
            </a:r>
          </a:p>
        </p:txBody>
      </p:sp>
      <p:pic>
        <p:nvPicPr>
          <p:cNvPr id="4" name="Content Placeholder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0591" y="5504457"/>
            <a:ext cx="2033368" cy="1345012"/>
          </a:xfrm>
          <a:prstGeom prst="rect">
            <a:avLst/>
          </a:prstGeom>
        </p:spPr>
      </p:pic>
    </p:spTree>
    <p:extLst>
      <p:ext uri="{BB962C8B-B14F-4D97-AF65-F5344CB8AC3E}">
        <p14:creationId xmlns:p14="http://schemas.microsoft.com/office/powerpoint/2010/main" val="1908824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lvl="1" indent="0">
              <a:lnSpc>
                <a:spcPct val="100000"/>
              </a:lnSpc>
              <a:spcBef>
                <a:spcPts val="0"/>
              </a:spcBef>
              <a:buNone/>
            </a:pPr>
            <a:r>
              <a:rPr lang="en-US" sz="2800" b="1" dirty="0">
                <a:solidFill>
                  <a:schemeClr val="tx1">
                    <a:lumMod val="50000"/>
                    <a:lumOff val="50000"/>
                  </a:schemeClr>
                </a:solidFill>
                <a:latin typeface="Arial" charset="0"/>
              </a:rPr>
              <a:t>CS challenges</a:t>
            </a:r>
          </a:p>
          <a:p>
            <a:pPr marL="0" lvl="1" indent="0">
              <a:lnSpc>
                <a:spcPct val="100000"/>
              </a:lnSpc>
              <a:spcBef>
                <a:spcPts val="0"/>
              </a:spcBef>
              <a:buNone/>
            </a:pPr>
            <a:endParaRPr lang="en-US" sz="2800" b="1" dirty="0">
              <a:solidFill>
                <a:schemeClr val="tx1">
                  <a:lumMod val="50000"/>
                  <a:lumOff val="50000"/>
                </a:schemeClr>
              </a:solidFill>
              <a:latin typeface="Arial" charset="0"/>
            </a:endParaRPr>
          </a:p>
          <a:p>
            <a:pPr marL="0" lvl="1" indent="0">
              <a:lnSpc>
                <a:spcPct val="100000"/>
              </a:lnSpc>
              <a:spcBef>
                <a:spcPts val="0"/>
              </a:spcBef>
              <a:buNone/>
            </a:pPr>
            <a:r>
              <a:rPr lang="en-US" sz="1500" b="1" dirty="0">
                <a:solidFill>
                  <a:schemeClr val="tx1">
                    <a:lumMod val="50000"/>
                    <a:lumOff val="50000"/>
                  </a:schemeClr>
                </a:solidFill>
                <a:latin typeface="Arial" charset="0"/>
              </a:rPr>
              <a:t>a.  Follow up MDGs</a:t>
            </a:r>
          </a:p>
          <a:p>
            <a:pPr marL="400050" lvl="1" indent="-400050">
              <a:lnSpc>
                <a:spcPct val="100000"/>
              </a:lnSpc>
              <a:spcBef>
                <a:spcPts val="0"/>
              </a:spcBef>
              <a:buFont typeface="+mj-lt"/>
              <a:buAutoNum type="romanLcPeriod"/>
            </a:pPr>
            <a:r>
              <a:rPr lang="en-US" sz="1500" dirty="0">
                <a:solidFill>
                  <a:schemeClr val="tx1">
                    <a:lumMod val="50000"/>
                    <a:lumOff val="50000"/>
                  </a:schemeClr>
                </a:solidFill>
                <a:latin typeface="Arial" charset="0"/>
              </a:rPr>
              <a:t>Process interruptions</a:t>
            </a:r>
          </a:p>
          <a:p>
            <a:pPr marL="400050" lvl="1" indent="-400050">
              <a:lnSpc>
                <a:spcPct val="100000"/>
              </a:lnSpc>
              <a:spcBef>
                <a:spcPts val="0"/>
              </a:spcBef>
              <a:buFont typeface="+mj-lt"/>
              <a:buAutoNum type="romanLcPeriod"/>
            </a:pPr>
            <a:r>
              <a:rPr lang="en-US" sz="1500" dirty="0">
                <a:solidFill>
                  <a:schemeClr val="tx1">
                    <a:lumMod val="50000"/>
                    <a:lumOff val="50000"/>
                  </a:schemeClr>
                </a:solidFill>
                <a:latin typeface="Arial" charset="0"/>
              </a:rPr>
              <a:t>Resources mobilization </a:t>
            </a:r>
          </a:p>
          <a:p>
            <a:pPr marL="0" lvl="1" indent="0">
              <a:lnSpc>
                <a:spcPct val="100000"/>
              </a:lnSpc>
              <a:spcBef>
                <a:spcPts val="0"/>
              </a:spcBef>
              <a:buNone/>
            </a:pPr>
            <a:endParaRPr lang="en-US" sz="1500" b="1" dirty="0">
              <a:solidFill>
                <a:schemeClr val="tx1">
                  <a:lumMod val="50000"/>
                  <a:lumOff val="50000"/>
                </a:schemeClr>
              </a:solidFill>
              <a:latin typeface="Arial" charset="0"/>
            </a:endParaRPr>
          </a:p>
          <a:p>
            <a:pPr marL="0" lvl="1" indent="0">
              <a:lnSpc>
                <a:spcPct val="100000"/>
              </a:lnSpc>
              <a:spcBef>
                <a:spcPts val="0"/>
              </a:spcBef>
              <a:buNone/>
            </a:pPr>
            <a:r>
              <a:rPr lang="en-US" sz="1500" b="1" dirty="0">
                <a:solidFill>
                  <a:schemeClr val="tx1">
                    <a:lumMod val="50000"/>
                    <a:lumOff val="50000"/>
                  </a:schemeClr>
                </a:solidFill>
                <a:latin typeface="Arial" charset="0"/>
              </a:rPr>
              <a:t>b. Reassessment to SDGs</a:t>
            </a:r>
          </a:p>
          <a:p>
            <a:pPr marL="400050" lvl="1" indent="-400050">
              <a:lnSpc>
                <a:spcPct val="100000"/>
              </a:lnSpc>
              <a:spcBef>
                <a:spcPts val="0"/>
              </a:spcBef>
              <a:buAutoNum type="romanLcPeriod"/>
            </a:pPr>
            <a:r>
              <a:rPr lang="en-US" sz="1500" dirty="0">
                <a:solidFill>
                  <a:schemeClr val="tx1">
                    <a:lumMod val="50000"/>
                    <a:lumOff val="50000"/>
                  </a:schemeClr>
                </a:solidFill>
                <a:latin typeface="Arial" charset="0"/>
              </a:rPr>
              <a:t>Human rights commitments articulation</a:t>
            </a:r>
          </a:p>
          <a:p>
            <a:pPr marL="400050" lvl="1" indent="-400050">
              <a:lnSpc>
                <a:spcPct val="100000"/>
              </a:lnSpc>
              <a:spcBef>
                <a:spcPts val="0"/>
              </a:spcBef>
              <a:buAutoNum type="romanLcPeriod"/>
            </a:pPr>
            <a:r>
              <a:rPr lang="en-US" sz="1500" dirty="0">
                <a:solidFill>
                  <a:schemeClr val="tx1">
                    <a:lumMod val="50000"/>
                    <a:lumOff val="50000"/>
                  </a:schemeClr>
                </a:solidFill>
                <a:latin typeface="Arial" charset="0"/>
              </a:rPr>
              <a:t>Long term address to promote sustainable changes</a:t>
            </a:r>
          </a:p>
          <a:p>
            <a:pPr marL="400050" lvl="1" indent="-400050">
              <a:lnSpc>
                <a:spcPct val="100000"/>
              </a:lnSpc>
              <a:spcBef>
                <a:spcPts val="0"/>
              </a:spcBef>
              <a:buAutoNum type="romanLcPeriod"/>
            </a:pPr>
            <a:endParaRPr lang="en-US" sz="1500" b="1" dirty="0">
              <a:solidFill>
                <a:schemeClr val="tx1">
                  <a:lumMod val="50000"/>
                  <a:lumOff val="50000"/>
                </a:schemeClr>
              </a:solidFill>
              <a:latin typeface="Arial" charset="0"/>
            </a:endParaRPr>
          </a:p>
          <a:p>
            <a:pPr marL="0" lvl="1" indent="0">
              <a:lnSpc>
                <a:spcPct val="100000"/>
              </a:lnSpc>
              <a:spcBef>
                <a:spcPts val="0"/>
              </a:spcBef>
              <a:buNone/>
            </a:pPr>
            <a:r>
              <a:rPr lang="en-US" sz="1500" b="1" dirty="0">
                <a:solidFill>
                  <a:schemeClr val="tx1">
                    <a:lumMod val="50000"/>
                    <a:lumOff val="50000"/>
                  </a:schemeClr>
                </a:solidFill>
                <a:latin typeface="Arial" charset="0"/>
              </a:rPr>
              <a:t>c. CS and Government articulation</a:t>
            </a:r>
          </a:p>
          <a:p>
            <a:pPr marL="400050" lvl="1" indent="-400050">
              <a:lnSpc>
                <a:spcPct val="100000"/>
              </a:lnSpc>
              <a:spcBef>
                <a:spcPts val="0"/>
              </a:spcBef>
              <a:buFont typeface="Arial" panose="020B0604020202020204" pitchFamily="34" charset="0"/>
              <a:buAutoNum type="romanLcPeriod"/>
            </a:pPr>
            <a:r>
              <a:rPr lang="en-US" sz="1500" dirty="0">
                <a:solidFill>
                  <a:schemeClr val="tx1">
                    <a:lumMod val="50000"/>
                    <a:lumOff val="50000"/>
                  </a:schemeClr>
                </a:solidFill>
                <a:latin typeface="Arial" charset="0"/>
              </a:rPr>
              <a:t>Cooperation relations</a:t>
            </a:r>
          </a:p>
          <a:p>
            <a:pPr marL="400050" lvl="1" indent="-400050">
              <a:lnSpc>
                <a:spcPct val="100000"/>
              </a:lnSpc>
              <a:spcBef>
                <a:spcPts val="0"/>
              </a:spcBef>
              <a:buFont typeface="Arial" panose="020B0604020202020204" pitchFamily="34" charset="0"/>
              <a:buAutoNum type="romanLcPeriod"/>
            </a:pPr>
            <a:r>
              <a:rPr lang="en-US" sz="1500" dirty="0">
                <a:solidFill>
                  <a:schemeClr val="tx1">
                    <a:lumMod val="50000"/>
                    <a:lumOff val="50000"/>
                  </a:schemeClr>
                </a:solidFill>
                <a:latin typeface="Arial" charset="0"/>
              </a:rPr>
              <a:t>Civil society contributions: technical approach, </a:t>
            </a:r>
            <a:r>
              <a:rPr lang="en-US" sz="1500" dirty="0" err="1">
                <a:solidFill>
                  <a:schemeClr val="tx1">
                    <a:lumMod val="50000"/>
                    <a:lumOff val="50000"/>
                  </a:schemeClr>
                </a:solidFill>
                <a:latin typeface="Arial" charset="0"/>
              </a:rPr>
              <a:t>visibilization</a:t>
            </a:r>
            <a:r>
              <a:rPr lang="en-US" sz="1500" dirty="0">
                <a:solidFill>
                  <a:schemeClr val="tx1">
                    <a:lumMod val="50000"/>
                    <a:lumOff val="50000"/>
                  </a:schemeClr>
                </a:solidFill>
                <a:latin typeface="Arial" charset="0"/>
              </a:rPr>
              <a:t> of specific needs and creation of indicators</a:t>
            </a:r>
          </a:p>
          <a:p>
            <a:pPr marL="400050" lvl="1" indent="-400050">
              <a:lnSpc>
                <a:spcPct val="100000"/>
              </a:lnSpc>
              <a:spcBef>
                <a:spcPts val="0"/>
              </a:spcBef>
              <a:buAutoNum type="romanLcPeriod"/>
            </a:pPr>
            <a:r>
              <a:rPr lang="en-US" sz="1500" dirty="0">
                <a:solidFill>
                  <a:schemeClr val="tx1">
                    <a:lumMod val="50000"/>
                    <a:lumOff val="50000"/>
                  </a:schemeClr>
                </a:solidFill>
                <a:latin typeface="Arial" charset="0"/>
              </a:rPr>
              <a:t>Monitoring and entailment</a:t>
            </a:r>
          </a:p>
        </p:txBody>
      </p:sp>
      <p:pic>
        <p:nvPicPr>
          <p:cNvPr id="4" name="Content Placeholder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0591" y="5504457"/>
            <a:ext cx="2033368" cy="1345012"/>
          </a:xfrm>
          <a:prstGeom prst="rect">
            <a:avLst/>
          </a:prstGeom>
        </p:spPr>
      </p:pic>
      <p:sp>
        <p:nvSpPr>
          <p:cNvPr id="6" name="Title 1"/>
          <p:cNvSpPr>
            <a:spLocks noGrp="1"/>
          </p:cNvSpPr>
          <p:nvPr>
            <p:ph type="title"/>
          </p:nvPr>
        </p:nvSpPr>
        <p:spPr/>
        <p:txBody>
          <a:bodyPr>
            <a:normAutofit/>
          </a:bodyPr>
          <a:lstStyle/>
          <a:p>
            <a:pPr lvl="0"/>
            <a:r>
              <a:rPr lang="es-MX"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Lessons</a:t>
            </a:r>
            <a:r>
              <a:rPr lang="es-MX" sz="2400" b="1" cap="small" dirty="0">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 </a:t>
            </a:r>
            <a:r>
              <a:rPr lang="es-MX"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learnt</a:t>
            </a:r>
            <a:r>
              <a:rPr lang="es-MX" sz="2400" b="1" cap="small" dirty="0">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 </a:t>
            </a:r>
            <a:r>
              <a:rPr lang="es-MX"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from</a:t>
            </a:r>
            <a:r>
              <a:rPr lang="es-MX" sz="2400" b="1" cap="small" dirty="0">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 Civil </a:t>
            </a:r>
            <a:r>
              <a:rPr lang="es-MX"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Society</a:t>
            </a:r>
            <a:endParaRPr lang="en-US" dirty="0"/>
          </a:p>
        </p:txBody>
      </p:sp>
    </p:spTree>
    <p:extLst>
      <p:ext uri="{BB962C8B-B14F-4D97-AF65-F5344CB8AC3E}">
        <p14:creationId xmlns:p14="http://schemas.microsoft.com/office/powerpoint/2010/main" val="2633129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92640" y="5271645"/>
            <a:ext cx="2033368" cy="1345012"/>
          </a:xfrm>
        </p:spPr>
      </p:pic>
      <p:sp>
        <p:nvSpPr>
          <p:cNvPr id="14" name="Content Placeholder 2"/>
          <p:cNvSpPr txBox="1">
            <a:spLocks/>
          </p:cNvSpPr>
          <p:nvPr/>
        </p:nvSpPr>
        <p:spPr>
          <a:xfrm>
            <a:off x="763386" y="1443239"/>
            <a:ext cx="105156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330" dirty="0">
                <a:solidFill>
                  <a:schemeClr val="tx1">
                    <a:lumMod val="50000"/>
                    <a:lumOff val="50000"/>
                  </a:schemeClr>
                </a:solidFill>
                <a:latin typeface="Arial" charset="0"/>
              </a:rPr>
              <a:t>Mexico’s commitment to achieve </a:t>
            </a:r>
            <a:r>
              <a:rPr lang="en-US" sz="2330" b="1" dirty="0">
                <a:solidFill>
                  <a:schemeClr val="tx1">
                    <a:lumMod val="50000"/>
                    <a:lumOff val="50000"/>
                  </a:schemeClr>
                </a:solidFill>
                <a:latin typeface="Arial" charset="0"/>
              </a:rPr>
              <a:t>GEWE </a:t>
            </a:r>
            <a:r>
              <a:rPr lang="en-US" sz="2330" dirty="0">
                <a:solidFill>
                  <a:schemeClr val="tx1">
                    <a:lumMod val="50000"/>
                    <a:lumOff val="50000"/>
                  </a:schemeClr>
                </a:solidFill>
                <a:latin typeface="Arial" charset="0"/>
              </a:rPr>
              <a:t>is carried out through the implementation of the </a:t>
            </a:r>
            <a:r>
              <a:rPr lang="en-US" sz="2330" b="1" dirty="0">
                <a:solidFill>
                  <a:schemeClr val="tx1">
                    <a:lumMod val="50000"/>
                    <a:lumOff val="50000"/>
                  </a:schemeClr>
                </a:solidFill>
                <a:latin typeface="Arial" charset="0"/>
              </a:rPr>
              <a:t>National Development Plan 2013 -2018</a:t>
            </a:r>
            <a:r>
              <a:rPr lang="en-US" sz="2330" dirty="0">
                <a:solidFill>
                  <a:schemeClr val="tx1">
                    <a:lumMod val="50000"/>
                    <a:lumOff val="50000"/>
                  </a:schemeClr>
                </a:solidFill>
                <a:latin typeface="Arial" charset="0"/>
              </a:rPr>
              <a:t>, which aims to mainstreaming gender at </a:t>
            </a:r>
            <a:r>
              <a:rPr lang="en-US" sz="2330" b="1" dirty="0">
                <a:solidFill>
                  <a:schemeClr val="tx1">
                    <a:lumMod val="50000"/>
                    <a:lumOff val="50000"/>
                  </a:schemeClr>
                </a:solidFill>
                <a:latin typeface="Arial" charset="0"/>
              </a:rPr>
              <a:t>every governmental level</a:t>
            </a:r>
            <a:r>
              <a:rPr lang="en-US" sz="2330" dirty="0">
                <a:solidFill>
                  <a:schemeClr val="tx1">
                    <a:lumMod val="50000"/>
                    <a:lumOff val="50000"/>
                  </a:schemeClr>
                </a:solidFill>
                <a:latin typeface="Arial" charset="0"/>
              </a:rPr>
              <a:t>, in order to close the gaps and eradicate barriers that cause exclusion, inequality and discrimination. </a:t>
            </a:r>
          </a:p>
          <a:p>
            <a:pPr marL="0" indent="0">
              <a:buNone/>
            </a:pPr>
            <a:endParaRPr lang="en-US" sz="2330" dirty="0">
              <a:solidFill>
                <a:schemeClr val="tx1">
                  <a:lumMod val="50000"/>
                  <a:lumOff val="50000"/>
                </a:schemeClr>
              </a:solidFill>
              <a:latin typeface="Arial" charset="0"/>
            </a:endParaRPr>
          </a:p>
          <a:p>
            <a:r>
              <a:rPr lang="en-US" sz="2330" dirty="0">
                <a:solidFill>
                  <a:schemeClr val="tx1">
                    <a:lumMod val="50000"/>
                    <a:lumOff val="50000"/>
                  </a:schemeClr>
                </a:solidFill>
                <a:latin typeface="Arial" charset="0"/>
              </a:rPr>
              <a:t>Gender mainstreaming and other international commitments find the adequate means to strengthen in the</a:t>
            </a:r>
            <a:r>
              <a:rPr lang="en-US" sz="2330" b="1" dirty="0">
                <a:solidFill>
                  <a:schemeClr val="tx1">
                    <a:lumMod val="50000"/>
                    <a:lumOff val="50000"/>
                  </a:schemeClr>
                </a:solidFill>
                <a:latin typeface="Arial" charset="0"/>
              </a:rPr>
              <a:t> international agenda and multilateralism</a:t>
            </a:r>
            <a:r>
              <a:rPr lang="en-US" sz="2330" dirty="0">
                <a:solidFill>
                  <a:schemeClr val="tx1">
                    <a:lumMod val="50000"/>
                    <a:lumOff val="50000"/>
                  </a:schemeClr>
                </a:solidFill>
                <a:latin typeface="Arial" charset="0"/>
              </a:rPr>
              <a:t>. </a:t>
            </a:r>
          </a:p>
        </p:txBody>
      </p:sp>
      <p:sp>
        <p:nvSpPr>
          <p:cNvPr id="15" name="Title 1"/>
          <p:cNvSpPr>
            <a:spLocks noGrp="1"/>
          </p:cNvSpPr>
          <p:nvPr>
            <p:ph type="title"/>
          </p:nvPr>
        </p:nvSpPr>
        <p:spPr>
          <a:xfrm>
            <a:off x="304800" y="152400"/>
            <a:ext cx="5257800" cy="533400"/>
          </a:xfrm>
        </p:spPr>
        <p:txBody>
          <a:bodyPr/>
          <a:lstStyle/>
          <a:p>
            <a:pPr algn="l"/>
            <a:r>
              <a:rPr lang="es-ES" sz="2800" b="1" cap="small" dirty="0" err="1">
                <a:latin typeface="Arial" panose="020B0604020202020204" pitchFamily="34" charset="0"/>
                <a:ea typeface="MS PGothic" panose="020B0600070205080204" pitchFamily="34" charset="-128"/>
                <a:cs typeface="Arial" panose="020B0604020202020204" pitchFamily="34" charset="0"/>
              </a:rPr>
              <a:t>Introduction</a:t>
            </a:r>
            <a:endParaRPr lang="en-US" sz="2800" b="1" cap="small"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3478720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799" y="152400"/>
            <a:ext cx="6586451" cy="919942"/>
          </a:xfrm>
        </p:spPr>
        <p:txBody>
          <a:bodyPr>
            <a:normAutofit/>
          </a:bodyPr>
          <a:lstStyle/>
          <a:p>
            <a:r>
              <a:rPr lang="es-ES" sz="2800" b="1" cap="small" dirty="0" err="1">
                <a:latin typeface="Arial" panose="020B0604020202020204" pitchFamily="34" charset="0"/>
                <a:ea typeface="MS PGothic" panose="020B0600070205080204" pitchFamily="34" charset="-128"/>
                <a:cs typeface="Arial" panose="020B0604020202020204" pitchFamily="34" charset="0"/>
              </a:rPr>
              <a:t>Achievements</a:t>
            </a:r>
            <a:r>
              <a:rPr lang="es-ES" sz="2800" b="1" cap="small" dirty="0">
                <a:latin typeface="Arial" panose="020B0604020202020204" pitchFamily="34" charset="0"/>
                <a:ea typeface="MS PGothic" panose="020B0600070205080204" pitchFamily="34" charset="-128"/>
                <a:cs typeface="Arial" panose="020B0604020202020204" pitchFamily="34" charset="0"/>
              </a:rPr>
              <a:t> </a:t>
            </a:r>
            <a:endParaRPr lang="en-US" sz="2800" b="1" cap="small" dirty="0">
              <a:latin typeface="Arial" panose="020B0604020202020204" pitchFamily="34" charset="0"/>
              <a:ea typeface="MS PGothic" panose="020B0600070205080204" pitchFamily="34" charset="-128"/>
              <a:cs typeface="Arial" panose="020B0604020202020204" pitchFamily="34" charset="0"/>
            </a:endParaRPr>
          </a:p>
        </p:txBody>
      </p:sp>
      <p:sp>
        <p:nvSpPr>
          <p:cNvPr id="7" name="Content Placeholder 2"/>
          <p:cNvSpPr txBox="1">
            <a:spLocks/>
          </p:cNvSpPr>
          <p:nvPr/>
        </p:nvSpPr>
        <p:spPr>
          <a:xfrm>
            <a:off x="1250301" y="1306116"/>
            <a:ext cx="10597709" cy="517051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200"/>
              </a:spcBef>
              <a:spcAft>
                <a:spcPts val="1200"/>
              </a:spcAft>
              <a:buNone/>
            </a:pPr>
            <a:r>
              <a:rPr lang="en-US" sz="2100" b="1" dirty="0">
                <a:solidFill>
                  <a:schemeClr val="tx1">
                    <a:lumMod val="50000"/>
                    <a:lumOff val="50000"/>
                  </a:schemeClr>
                </a:solidFill>
                <a:latin typeface="Arial" charset="0"/>
              </a:rPr>
              <a:t>Extreme poverty </a:t>
            </a:r>
            <a:r>
              <a:rPr lang="en-US" sz="2100" dirty="0">
                <a:solidFill>
                  <a:schemeClr val="tx1">
                    <a:lumMod val="50000"/>
                    <a:lumOff val="50000"/>
                  </a:schemeClr>
                </a:solidFill>
                <a:latin typeface="Arial" charset="0"/>
              </a:rPr>
              <a:t>-  Addressed as a structural problem with differentiated impacts in women and men, was </a:t>
            </a:r>
            <a:r>
              <a:rPr lang="en-US" sz="2100" b="1" dirty="0">
                <a:solidFill>
                  <a:schemeClr val="tx1">
                    <a:lumMod val="50000"/>
                    <a:lumOff val="50000"/>
                  </a:schemeClr>
                </a:solidFill>
                <a:latin typeface="Arial" charset="0"/>
              </a:rPr>
              <a:t>reduced in more than hal</a:t>
            </a:r>
            <a:r>
              <a:rPr lang="en-US" sz="2100" dirty="0">
                <a:solidFill>
                  <a:schemeClr val="tx1">
                    <a:lumMod val="50000"/>
                    <a:lumOff val="50000"/>
                  </a:schemeClr>
                </a:solidFill>
                <a:latin typeface="Arial" charset="0"/>
              </a:rPr>
              <a:t>f, from 9.3% in 1989 to 3.7 in  2014. </a:t>
            </a:r>
          </a:p>
          <a:p>
            <a:pPr marL="0" indent="0">
              <a:lnSpc>
                <a:spcPct val="150000"/>
              </a:lnSpc>
              <a:spcBef>
                <a:spcPts val="1200"/>
              </a:spcBef>
              <a:spcAft>
                <a:spcPts val="1200"/>
              </a:spcAft>
              <a:buNone/>
            </a:pPr>
            <a:r>
              <a:rPr lang="en-US" sz="2100" dirty="0">
                <a:solidFill>
                  <a:schemeClr val="tx1">
                    <a:lumMod val="50000"/>
                    <a:lumOff val="50000"/>
                  </a:schemeClr>
                </a:solidFill>
                <a:latin typeface="Arial" charset="0"/>
              </a:rPr>
              <a:t>Since 2008 Mexico implemented a multidimensional measurement of poverty, that calculates this phenomena forma a human rights approach which allows to address it in a more effective way. </a:t>
            </a:r>
          </a:p>
          <a:p>
            <a:pPr marL="0" indent="0">
              <a:lnSpc>
                <a:spcPct val="150000"/>
              </a:lnSpc>
              <a:spcBef>
                <a:spcPts val="1200"/>
              </a:spcBef>
              <a:spcAft>
                <a:spcPts val="1200"/>
              </a:spcAft>
              <a:buNone/>
            </a:pPr>
            <a:r>
              <a:rPr lang="en-US" sz="2100" b="1" dirty="0">
                <a:solidFill>
                  <a:schemeClr val="tx1">
                    <a:lumMod val="50000"/>
                    <a:lumOff val="50000"/>
                  </a:schemeClr>
                </a:solidFill>
                <a:latin typeface="Arial" charset="0"/>
              </a:rPr>
              <a:t>Education</a:t>
            </a:r>
            <a:r>
              <a:rPr lang="en-US" sz="2100" dirty="0">
                <a:solidFill>
                  <a:schemeClr val="tx1">
                    <a:lumMod val="50000"/>
                    <a:lumOff val="50000"/>
                  </a:schemeClr>
                </a:solidFill>
                <a:latin typeface="Arial" charset="0"/>
              </a:rPr>
              <a:t> - In 2014, it was reached universal coverage of primary schooling, which reduced disparity among girls and boys. Alphabetization rate of women between 15 and 24 years </a:t>
            </a:r>
            <a:r>
              <a:rPr lang="en-US" sz="2100" b="1" dirty="0">
                <a:solidFill>
                  <a:schemeClr val="tx1">
                    <a:lumMod val="50000"/>
                    <a:lumOff val="50000"/>
                  </a:schemeClr>
                </a:solidFill>
                <a:latin typeface="Arial" charset="0"/>
              </a:rPr>
              <a:t>reached also 98%, </a:t>
            </a:r>
            <a:r>
              <a:rPr lang="en-US" sz="2100" dirty="0">
                <a:solidFill>
                  <a:schemeClr val="tx1">
                    <a:lumMod val="50000"/>
                    <a:lumOff val="50000"/>
                  </a:schemeClr>
                </a:solidFill>
                <a:latin typeface="Arial" charset="0"/>
              </a:rPr>
              <a:t>its equivalent to men. </a:t>
            </a:r>
          </a:p>
          <a:p>
            <a:pPr marL="0" indent="0">
              <a:lnSpc>
                <a:spcPct val="150000"/>
              </a:lnSpc>
              <a:spcBef>
                <a:spcPts val="1200"/>
              </a:spcBef>
              <a:spcAft>
                <a:spcPts val="1200"/>
              </a:spcAft>
              <a:buNone/>
            </a:pPr>
            <a:r>
              <a:rPr lang="en-US" sz="2100" b="1" dirty="0">
                <a:solidFill>
                  <a:schemeClr val="tx1">
                    <a:lumMod val="50000"/>
                    <a:lumOff val="50000"/>
                  </a:schemeClr>
                </a:solidFill>
                <a:latin typeface="Arial" charset="0"/>
              </a:rPr>
              <a:t>Political participation </a:t>
            </a:r>
            <a:r>
              <a:rPr lang="en-US" sz="2100" dirty="0">
                <a:solidFill>
                  <a:schemeClr val="tx1">
                    <a:lumMod val="50000"/>
                    <a:lumOff val="50000"/>
                  </a:schemeClr>
                </a:solidFill>
                <a:latin typeface="Arial" charset="0"/>
              </a:rPr>
              <a:t>- The proportion of </a:t>
            </a:r>
            <a:r>
              <a:rPr lang="en-US" sz="2100" b="1" dirty="0">
                <a:solidFill>
                  <a:schemeClr val="tx1">
                    <a:lumMod val="50000"/>
                    <a:lumOff val="50000"/>
                  </a:schemeClr>
                </a:solidFill>
                <a:latin typeface="Arial" charset="0"/>
              </a:rPr>
              <a:t>seats occupied by women increased</a:t>
            </a:r>
            <a:r>
              <a:rPr lang="en-US" sz="2100" dirty="0">
                <a:solidFill>
                  <a:schemeClr val="tx1">
                    <a:lumMod val="50000"/>
                    <a:lumOff val="50000"/>
                  </a:schemeClr>
                </a:solidFill>
                <a:latin typeface="Arial" charset="0"/>
              </a:rPr>
              <a:t>. At the Lower House: from 12.4% representation in 1988 to 42.4% in 2015, and at the Senate from 15.6% to 34% during the same reference years.</a:t>
            </a:r>
          </a:p>
          <a:p>
            <a:pPr marL="457200" indent="-457200">
              <a:lnSpc>
                <a:spcPct val="150000"/>
              </a:lnSpc>
              <a:spcBef>
                <a:spcPts val="1200"/>
              </a:spcBef>
              <a:spcAft>
                <a:spcPts val="1200"/>
              </a:spcAft>
              <a:buAutoNum type="arabicPeriod" startAt="2"/>
            </a:pPr>
            <a:endParaRPr lang="es-ES" sz="2100" b="1" dirty="0">
              <a:solidFill>
                <a:schemeClr val="tx1">
                  <a:lumMod val="50000"/>
                  <a:lumOff val="50000"/>
                </a:schemeClr>
              </a:solidFill>
              <a:latin typeface="Arial" charset="0"/>
            </a:endParaRPr>
          </a:p>
          <a:p>
            <a:pPr marL="457200" indent="-457200">
              <a:lnSpc>
                <a:spcPct val="150000"/>
              </a:lnSpc>
              <a:spcBef>
                <a:spcPts val="1200"/>
              </a:spcBef>
              <a:spcAft>
                <a:spcPts val="1200"/>
              </a:spcAft>
              <a:buAutoNum type="arabicPeriod" startAt="2"/>
            </a:pPr>
            <a:endParaRPr lang="es-ES" sz="2100" b="1" dirty="0">
              <a:solidFill>
                <a:schemeClr val="tx1">
                  <a:lumMod val="50000"/>
                  <a:lumOff val="50000"/>
                </a:schemeClr>
              </a:solidFill>
              <a:latin typeface="Arial" charset="0"/>
            </a:endParaRPr>
          </a:p>
          <a:p>
            <a:pPr marL="0" indent="0">
              <a:lnSpc>
                <a:spcPct val="150000"/>
              </a:lnSpc>
              <a:spcBef>
                <a:spcPts val="1200"/>
              </a:spcBef>
              <a:spcAft>
                <a:spcPts val="1200"/>
              </a:spcAft>
              <a:buNone/>
            </a:pPr>
            <a:endParaRPr lang="es-ES" sz="2100" b="1" dirty="0">
              <a:solidFill>
                <a:schemeClr val="tx1">
                  <a:lumMod val="50000"/>
                  <a:lumOff val="50000"/>
                </a:schemeClr>
              </a:solidFill>
              <a:latin typeface="Arial" charset="0"/>
            </a:endParaRPr>
          </a:p>
          <a:p>
            <a:pPr marL="0" indent="0">
              <a:lnSpc>
                <a:spcPct val="150000"/>
              </a:lnSpc>
              <a:spcBef>
                <a:spcPts val="1200"/>
              </a:spcBef>
              <a:spcAft>
                <a:spcPts val="1200"/>
              </a:spcAft>
              <a:buNone/>
            </a:pPr>
            <a:endParaRPr lang="en-US" sz="2200" b="1" dirty="0">
              <a:solidFill>
                <a:schemeClr val="tx1">
                  <a:lumMod val="50000"/>
                  <a:lumOff val="50000"/>
                </a:schemeClr>
              </a:solidFill>
              <a:latin typeface="Arial" charset="0"/>
            </a:endParaRPr>
          </a:p>
        </p:txBody>
      </p:sp>
      <p:pic>
        <p:nvPicPr>
          <p:cNvPr id="8" name="Imagen 8"/>
          <p:cNvPicPr>
            <a:picLocks noChangeAspect="1"/>
          </p:cNvPicPr>
          <p:nvPr/>
        </p:nvPicPr>
        <p:blipFill>
          <a:blip r:embed="rId2"/>
          <a:stretch>
            <a:fillRect/>
          </a:stretch>
        </p:blipFill>
        <p:spPr>
          <a:xfrm>
            <a:off x="304799" y="1461980"/>
            <a:ext cx="706888" cy="528819"/>
          </a:xfrm>
          <a:prstGeom prst="rect">
            <a:avLst/>
          </a:prstGeom>
        </p:spPr>
      </p:pic>
      <p:pic>
        <p:nvPicPr>
          <p:cNvPr id="9" name="Imagen 10"/>
          <p:cNvPicPr>
            <a:picLocks noChangeAspect="1"/>
          </p:cNvPicPr>
          <p:nvPr/>
        </p:nvPicPr>
        <p:blipFill>
          <a:blip r:embed="rId3"/>
          <a:stretch>
            <a:fillRect/>
          </a:stretch>
        </p:blipFill>
        <p:spPr>
          <a:xfrm>
            <a:off x="237556" y="3299340"/>
            <a:ext cx="813356" cy="684542"/>
          </a:xfrm>
          <a:prstGeom prst="rect">
            <a:avLst/>
          </a:prstGeom>
        </p:spPr>
      </p:pic>
      <p:pic>
        <p:nvPicPr>
          <p:cNvPr id="12" name="Imagen 9"/>
          <p:cNvPicPr>
            <a:picLocks noChangeAspect="1"/>
          </p:cNvPicPr>
          <p:nvPr/>
        </p:nvPicPr>
        <p:blipFill>
          <a:blip r:embed="rId4"/>
          <a:stretch>
            <a:fillRect/>
          </a:stretch>
        </p:blipFill>
        <p:spPr>
          <a:xfrm>
            <a:off x="304799" y="5200511"/>
            <a:ext cx="678870" cy="668532"/>
          </a:xfrm>
          <a:prstGeom prst="rect">
            <a:avLst/>
          </a:prstGeom>
        </p:spPr>
      </p:pic>
    </p:spTree>
    <p:extLst>
      <p:ext uri="{BB962C8B-B14F-4D97-AF65-F5344CB8AC3E}">
        <p14:creationId xmlns:p14="http://schemas.microsoft.com/office/powerpoint/2010/main" val="1256816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1315616" y="1172095"/>
            <a:ext cx="10530020" cy="4799497"/>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200"/>
              </a:spcBef>
              <a:spcAft>
                <a:spcPts val="1200"/>
              </a:spcAft>
              <a:buNone/>
            </a:pPr>
            <a:r>
              <a:rPr lang="en-US" sz="2400" b="1" dirty="0">
                <a:solidFill>
                  <a:schemeClr val="tx1">
                    <a:lumMod val="50000"/>
                    <a:lumOff val="50000"/>
                  </a:schemeClr>
                </a:solidFill>
                <a:latin typeface="Arial" charset="0"/>
              </a:rPr>
              <a:t>Health access </a:t>
            </a:r>
            <a:r>
              <a:rPr lang="en-US" sz="2400" dirty="0">
                <a:solidFill>
                  <a:schemeClr val="tx1">
                    <a:lumMod val="50000"/>
                    <a:lumOff val="50000"/>
                  </a:schemeClr>
                </a:solidFill>
                <a:latin typeface="Arial" charset="0"/>
              </a:rPr>
              <a:t>- Since 1992, prevalence of HIV/AIDS in our country declined, and </a:t>
            </a:r>
            <a:r>
              <a:rPr lang="en-US" sz="2400" b="1" dirty="0">
                <a:solidFill>
                  <a:schemeClr val="tx1">
                    <a:lumMod val="50000"/>
                    <a:lumOff val="50000"/>
                  </a:schemeClr>
                </a:solidFill>
                <a:latin typeface="Arial" charset="0"/>
              </a:rPr>
              <a:t>in 2013 was only 0.23% </a:t>
            </a:r>
            <a:r>
              <a:rPr lang="en-US" sz="2400" dirty="0">
                <a:solidFill>
                  <a:schemeClr val="tx1">
                    <a:lumMod val="50000"/>
                    <a:lumOff val="50000"/>
                  </a:schemeClr>
                </a:solidFill>
                <a:latin typeface="Arial" charset="0"/>
              </a:rPr>
              <a:t>of the population of 15-49 years, below the goal of maximum of 0.6% of that population group. </a:t>
            </a:r>
          </a:p>
          <a:p>
            <a:pPr marL="0" indent="0">
              <a:lnSpc>
                <a:spcPct val="150000"/>
              </a:lnSpc>
              <a:spcBef>
                <a:spcPts val="1200"/>
              </a:spcBef>
              <a:spcAft>
                <a:spcPts val="1200"/>
              </a:spcAft>
              <a:buNone/>
            </a:pPr>
            <a:r>
              <a:rPr lang="en-US" sz="2400" dirty="0">
                <a:solidFill>
                  <a:schemeClr val="tx1">
                    <a:lumMod val="50000"/>
                    <a:lumOff val="50000"/>
                  </a:schemeClr>
                </a:solidFill>
                <a:latin typeface="Arial" charset="0"/>
              </a:rPr>
              <a:t>Others transmitted diseases as the malaria also decreased significantly leaving as one of the main challenges the eradication of the tuberculosis. </a:t>
            </a:r>
          </a:p>
          <a:p>
            <a:pPr marL="0" indent="0">
              <a:lnSpc>
                <a:spcPct val="150000"/>
              </a:lnSpc>
              <a:spcBef>
                <a:spcPts val="1200"/>
              </a:spcBef>
              <a:spcAft>
                <a:spcPts val="1200"/>
              </a:spcAft>
              <a:buNone/>
            </a:pPr>
            <a:r>
              <a:rPr lang="en-US" sz="2400" b="1" dirty="0">
                <a:solidFill>
                  <a:schemeClr val="tx1">
                    <a:lumMod val="50000"/>
                    <a:lumOff val="50000"/>
                  </a:schemeClr>
                </a:solidFill>
                <a:latin typeface="Arial" charset="0"/>
              </a:rPr>
              <a:t>Sustainability of the environment</a:t>
            </a:r>
            <a:r>
              <a:rPr lang="en-US" sz="2400" dirty="0">
                <a:solidFill>
                  <a:schemeClr val="tx1">
                    <a:lumMod val="50000"/>
                    <a:lumOff val="50000"/>
                  </a:schemeClr>
                </a:solidFill>
                <a:latin typeface="Arial" charset="0"/>
              </a:rPr>
              <a:t> - In this respect, we have reduced by a 0.27%, ozone-depleting substances; increased access to services of drinking water in a 90.9% and sanitation in a 87.7%; and decreased the prevalence of urban shanty from 35.7% to 17.1%. </a:t>
            </a:r>
          </a:p>
          <a:p>
            <a:pPr marL="0" indent="0">
              <a:lnSpc>
                <a:spcPct val="150000"/>
              </a:lnSpc>
              <a:spcBef>
                <a:spcPts val="1200"/>
              </a:spcBef>
              <a:spcAft>
                <a:spcPts val="1200"/>
              </a:spcAft>
              <a:buNone/>
            </a:pPr>
            <a:r>
              <a:rPr lang="en-US" sz="2400" b="1" dirty="0">
                <a:solidFill>
                  <a:schemeClr val="tx1">
                    <a:lumMod val="50000"/>
                    <a:lumOff val="50000"/>
                  </a:schemeClr>
                </a:solidFill>
                <a:latin typeface="Arial" charset="0"/>
              </a:rPr>
              <a:t>All of the above are fundamental factors in the empowerment and development of women and girls.</a:t>
            </a:r>
          </a:p>
          <a:p>
            <a:pPr marL="0" indent="0">
              <a:lnSpc>
                <a:spcPct val="150000"/>
              </a:lnSpc>
              <a:spcBef>
                <a:spcPts val="1200"/>
              </a:spcBef>
              <a:spcAft>
                <a:spcPts val="1200"/>
              </a:spcAft>
              <a:buNone/>
            </a:pPr>
            <a:r>
              <a:rPr lang="en-US" sz="2400" dirty="0">
                <a:solidFill>
                  <a:schemeClr val="tx1">
                    <a:lumMod val="50000"/>
                    <a:lumOff val="50000"/>
                  </a:schemeClr>
                </a:solidFill>
                <a:latin typeface="Arial" charset="0"/>
              </a:rPr>
              <a:t>Mexico reached the goals provided in 37 of 51 indicators, equivalent to 72.5% compliance. </a:t>
            </a:r>
            <a:endParaRPr lang="en-US" sz="2400" b="1" dirty="0">
              <a:solidFill>
                <a:schemeClr val="tx1">
                  <a:lumMod val="50000"/>
                  <a:lumOff val="50000"/>
                </a:schemeClr>
              </a:solidFill>
              <a:latin typeface="Arial" charset="0"/>
            </a:endParaRPr>
          </a:p>
          <a:p>
            <a:pPr marL="0" indent="0">
              <a:lnSpc>
                <a:spcPct val="150000"/>
              </a:lnSpc>
              <a:spcBef>
                <a:spcPts val="1200"/>
              </a:spcBef>
              <a:spcAft>
                <a:spcPts val="1200"/>
              </a:spcAft>
              <a:buNone/>
            </a:pPr>
            <a:endParaRPr lang="es-ES" sz="2200" b="1" dirty="0">
              <a:solidFill>
                <a:schemeClr val="tx1">
                  <a:lumMod val="50000"/>
                  <a:lumOff val="50000"/>
                </a:schemeClr>
              </a:solidFill>
              <a:latin typeface="Arial" charset="0"/>
            </a:endParaRPr>
          </a:p>
          <a:p>
            <a:pPr marL="0" indent="0">
              <a:lnSpc>
                <a:spcPct val="150000"/>
              </a:lnSpc>
              <a:spcBef>
                <a:spcPts val="1200"/>
              </a:spcBef>
              <a:spcAft>
                <a:spcPts val="1200"/>
              </a:spcAft>
              <a:buNone/>
            </a:pPr>
            <a:endParaRPr lang="en-US" sz="2200" b="1" dirty="0">
              <a:solidFill>
                <a:schemeClr val="tx1">
                  <a:lumMod val="50000"/>
                  <a:lumOff val="50000"/>
                </a:schemeClr>
              </a:solidFill>
              <a:latin typeface="Arial" charset="0"/>
            </a:endParaRPr>
          </a:p>
        </p:txBody>
      </p:sp>
      <p:sp>
        <p:nvSpPr>
          <p:cNvPr id="9" name="Title 1"/>
          <p:cNvSpPr txBox="1">
            <a:spLocks/>
          </p:cNvSpPr>
          <p:nvPr/>
        </p:nvSpPr>
        <p:spPr>
          <a:xfrm>
            <a:off x="541175" y="478971"/>
            <a:ext cx="6586451" cy="9199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2800" b="1" cap="small" dirty="0" err="1">
                <a:latin typeface="Arial" panose="020B0604020202020204" pitchFamily="34" charset="0"/>
                <a:ea typeface="MS PGothic" panose="020B0600070205080204" pitchFamily="34" charset="-128"/>
                <a:cs typeface="Arial" panose="020B0604020202020204" pitchFamily="34" charset="0"/>
              </a:rPr>
              <a:t>achievements</a:t>
            </a:r>
            <a:r>
              <a:rPr lang="es-ES" sz="2800" b="1" cap="small" dirty="0">
                <a:latin typeface="Arial" panose="020B0604020202020204" pitchFamily="34" charset="0"/>
                <a:ea typeface="MS PGothic" panose="020B0600070205080204" pitchFamily="34" charset="-128"/>
                <a:cs typeface="Arial" panose="020B0604020202020204" pitchFamily="34" charset="0"/>
              </a:rPr>
              <a:t> </a:t>
            </a:r>
            <a:endParaRPr lang="en-US" sz="2800" b="1" cap="small" dirty="0">
              <a:latin typeface="Arial" panose="020B0604020202020204" pitchFamily="34" charset="0"/>
              <a:ea typeface="MS PGothic" panose="020B0600070205080204" pitchFamily="34" charset="-128"/>
              <a:cs typeface="Arial" panose="020B0604020202020204" pitchFamily="34" charset="0"/>
            </a:endParaRPr>
          </a:p>
        </p:txBody>
      </p:sp>
      <p:pic>
        <p:nvPicPr>
          <p:cNvPr id="10" name="Imagen 13"/>
          <p:cNvPicPr>
            <a:picLocks noChangeAspect="1"/>
          </p:cNvPicPr>
          <p:nvPr/>
        </p:nvPicPr>
        <p:blipFill>
          <a:blip r:embed="rId2"/>
          <a:stretch>
            <a:fillRect/>
          </a:stretch>
        </p:blipFill>
        <p:spPr>
          <a:xfrm>
            <a:off x="407809" y="1767477"/>
            <a:ext cx="842108" cy="630458"/>
          </a:xfrm>
          <a:prstGeom prst="rect">
            <a:avLst/>
          </a:prstGeom>
        </p:spPr>
      </p:pic>
      <p:pic>
        <p:nvPicPr>
          <p:cNvPr id="5" name="Picture 4"/>
          <p:cNvPicPr>
            <a:picLocks noChangeAspect="1"/>
          </p:cNvPicPr>
          <p:nvPr/>
        </p:nvPicPr>
        <p:blipFill>
          <a:blip r:embed="rId3"/>
          <a:stretch>
            <a:fillRect/>
          </a:stretch>
        </p:blipFill>
        <p:spPr>
          <a:xfrm>
            <a:off x="249242" y="3139293"/>
            <a:ext cx="1000675" cy="865099"/>
          </a:xfrm>
          <a:prstGeom prst="rect">
            <a:avLst/>
          </a:prstGeom>
        </p:spPr>
      </p:pic>
      <p:sp>
        <p:nvSpPr>
          <p:cNvPr id="12" name="Title 1"/>
          <p:cNvSpPr txBox="1">
            <a:spLocks/>
          </p:cNvSpPr>
          <p:nvPr/>
        </p:nvSpPr>
        <p:spPr>
          <a:xfrm>
            <a:off x="618930" y="3138611"/>
            <a:ext cx="6586451" cy="9199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2800" b="1" cap="small"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848232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58"/>
          <p:cNvSpPr>
            <a:spLocks noChangeArrowheads="1"/>
          </p:cNvSpPr>
          <p:nvPr/>
        </p:nvSpPr>
        <p:spPr bwMode="auto">
          <a:xfrm>
            <a:off x="223334" y="315284"/>
            <a:ext cx="541546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Challenges</a:t>
            </a:r>
            <a:r>
              <a:rPr lang="es-MX" altLang="es-MX" sz="2200" b="1" cap="small" dirty="0">
                <a:solidFill>
                  <a:schemeClr val="tx1">
                    <a:lumMod val="75000"/>
                    <a:lumOff val="25000"/>
                  </a:schemeClr>
                </a:solidFill>
                <a:latin typeface="Arial" panose="020B0604020202020204" pitchFamily="34" charset="0"/>
                <a:cs typeface="Arial" panose="020B0604020202020204" pitchFamily="34" charset="0"/>
              </a:rPr>
              <a:t>: </a:t>
            </a:r>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from</a:t>
            </a:r>
            <a:r>
              <a:rPr lang="es-MX" altLang="es-MX" sz="2200" b="1" cap="small" dirty="0">
                <a:solidFill>
                  <a:schemeClr val="tx1">
                    <a:lumMod val="75000"/>
                    <a:lumOff val="25000"/>
                  </a:schemeClr>
                </a:solidFill>
                <a:latin typeface="Arial" panose="020B0604020202020204" pitchFamily="34" charset="0"/>
                <a:cs typeface="Arial" panose="020B0604020202020204" pitchFamily="34" charset="0"/>
              </a:rPr>
              <a:t> </a:t>
            </a:r>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MDGs</a:t>
            </a:r>
            <a:r>
              <a:rPr lang="es-MX" altLang="es-MX" sz="2200" b="1" cap="small" dirty="0">
                <a:solidFill>
                  <a:schemeClr val="tx1">
                    <a:lumMod val="75000"/>
                    <a:lumOff val="25000"/>
                  </a:schemeClr>
                </a:solidFill>
                <a:latin typeface="Arial" panose="020B0604020202020204" pitchFamily="34" charset="0"/>
                <a:cs typeface="Arial" panose="020B0604020202020204" pitchFamily="34" charset="0"/>
              </a:rPr>
              <a:t> to </a:t>
            </a:r>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SDGs</a:t>
            </a:r>
            <a:endParaRPr lang="es-MX" altLang="es-MX" sz="2200" b="1" cap="small"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4" name="CuadroTexto 24"/>
          <p:cNvSpPr txBox="1"/>
          <p:nvPr/>
        </p:nvSpPr>
        <p:spPr>
          <a:xfrm>
            <a:off x="438539" y="645150"/>
            <a:ext cx="10375641" cy="1938992"/>
          </a:xfrm>
          <a:prstGeom prst="rect">
            <a:avLst/>
          </a:prstGeom>
          <a:noFill/>
        </p:spPr>
        <p:txBody>
          <a:bodyPr wrap="square" rtlCol="0">
            <a:spAutoFit/>
          </a:bodyPr>
          <a:lstStyle/>
          <a:p>
            <a:endParaRPr lang="es-MX" dirty="0"/>
          </a:p>
          <a:p>
            <a:endParaRPr lang="es-MX" sz="1400" dirty="0"/>
          </a:p>
          <a:p>
            <a:pPr marL="457200" indent="-457200" algn="just">
              <a:buFont typeface="+mj-lt"/>
              <a:buAutoNum type="arabicPeriod"/>
            </a:pPr>
            <a:r>
              <a:rPr lang="es-MX" sz="2200" b="1" dirty="0">
                <a:solidFill>
                  <a:schemeClr val="tx1">
                    <a:lumMod val="75000"/>
                    <a:lumOff val="25000"/>
                  </a:schemeClr>
                </a:solidFill>
              </a:rPr>
              <a:t>Multidimensional </a:t>
            </a:r>
            <a:r>
              <a:rPr lang="es-MX" sz="2200" b="1" dirty="0" err="1">
                <a:solidFill>
                  <a:schemeClr val="tx1">
                    <a:lumMod val="75000"/>
                    <a:lumOff val="25000"/>
                  </a:schemeClr>
                </a:solidFill>
              </a:rPr>
              <a:t>poverty</a:t>
            </a:r>
            <a:r>
              <a:rPr lang="es-MX" sz="2200" b="1" dirty="0">
                <a:solidFill>
                  <a:schemeClr val="tx1">
                    <a:lumMod val="75000"/>
                    <a:lumOff val="25000"/>
                  </a:schemeClr>
                </a:solidFill>
              </a:rPr>
              <a:t> and </a:t>
            </a:r>
            <a:r>
              <a:rPr lang="es-MX" sz="2200" b="1" dirty="0" err="1">
                <a:solidFill>
                  <a:schemeClr val="tx1">
                    <a:lumMod val="75000"/>
                    <a:lumOff val="25000"/>
                  </a:schemeClr>
                </a:solidFill>
              </a:rPr>
              <a:t>women’s</a:t>
            </a:r>
            <a:r>
              <a:rPr lang="es-MX" sz="2200" b="1" dirty="0">
                <a:solidFill>
                  <a:schemeClr val="tx1">
                    <a:lumMod val="75000"/>
                    <a:lumOff val="25000"/>
                  </a:schemeClr>
                </a:solidFill>
              </a:rPr>
              <a:t> </a:t>
            </a:r>
            <a:r>
              <a:rPr lang="es-MX" sz="2200" b="1" dirty="0" err="1">
                <a:solidFill>
                  <a:schemeClr val="tx1">
                    <a:lumMod val="75000"/>
                    <a:lumOff val="25000"/>
                  </a:schemeClr>
                </a:solidFill>
              </a:rPr>
              <a:t>participation</a:t>
            </a:r>
            <a:r>
              <a:rPr lang="es-MX" sz="2200" b="1" dirty="0">
                <a:solidFill>
                  <a:schemeClr val="tx1">
                    <a:lumMod val="75000"/>
                    <a:lumOff val="25000"/>
                  </a:schemeClr>
                </a:solidFill>
              </a:rPr>
              <a:t> </a:t>
            </a:r>
          </a:p>
          <a:p>
            <a:pPr algn="just"/>
            <a:endParaRPr lang="es-MX" sz="2200" b="1" dirty="0">
              <a:solidFill>
                <a:schemeClr val="tx1">
                  <a:lumMod val="65000"/>
                  <a:lumOff val="35000"/>
                </a:schemeClr>
              </a:solidFill>
            </a:endParaRPr>
          </a:p>
          <a:p>
            <a:pPr marL="457200" indent="-457200" algn="just">
              <a:buFont typeface="+mj-lt"/>
              <a:buAutoNum type="arabicPeriod"/>
            </a:pPr>
            <a:endParaRPr lang="es-MX" sz="2200" b="1" dirty="0">
              <a:solidFill>
                <a:schemeClr val="tx1">
                  <a:lumMod val="65000"/>
                  <a:lumOff val="35000"/>
                </a:schemeClr>
              </a:solidFill>
            </a:endParaRPr>
          </a:p>
          <a:p>
            <a:pPr algn="just"/>
            <a:endParaRPr lang="es-MX" sz="2200" b="1" dirty="0">
              <a:solidFill>
                <a:schemeClr val="tx1">
                  <a:lumMod val="65000"/>
                  <a:lumOff val="35000"/>
                </a:schemeClr>
              </a:solidFill>
            </a:endParaRPr>
          </a:p>
        </p:txBody>
      </p:sp>
      <p:graphicFrame>
        <p:nvGraphicFramePr>
          <p:cNvPr id="18" name="Tabla 7"/>
          <p:cNvGraphicFramePr>
            <a:graphicFrameLocks noGrp="1"/>
          </p:cNvGraphicFramePr>
          <p:nvPr>
            <p:extLst>
              <p:ext uri="{D42A27DB-BD31-4B8C-83A1-F6EECF244321}">
                <p14:modId xmlns:p14="http://schemas.microsoft.com/office/powerpoint/2010/main" val="3072267818"/>
              </p:ext>
            </p:extLst>
          </p:nvPr>
        </p:nvGraphicFramePr>
        <p:xfrm>
          <a:off x="1279341" y="2017413"/>
          <a:ext cx="5933890" cy="4431714"/>
        </p:xfrm>
        <a:graphic>
          <a:graphicData uri="http://schemas.openxmlformats.org/drawingml/2006/table">
            <a:tbl>
              <a:tblPr firstRow="1" firstCol="1" bandRow="1">
                <a:tableStyleId>{0505E3EF-67EA-436B-97B2-0124C06EBD24}</a:tableStyleId>
              </a:tblPr>
              <a:tblGrid>
                <a:gridCol w="3559929">
                  <a:extLst>
                    <a:ext uri="{9D8B030D-6E8A-4147-A177-3AD203B41FA5}">
                      <a16:colId xmlns:a16="http://schemas.microsoft.com/office/drawing/2014/main" val="906066006"/>
                    </a:ext>
                  </a:extLst>
                </a:gridCol>
                <a:gridCol w="1301850">
                  <a:extLst>
                    <a:ext uri="{9D8B030D-6E8A-4147-A177-3AD203B41FA5}">
                      <a16:colId xmlns:a16="http://schemas.microsoft.com/office/drawing/2014/main" val="628776248"/>
                    </a:ext>
                  </a:extLst>
                </a:gridCol>
                <a:gridCol w="1072111">
                  <a:extLst>
                    <a:ext uri="{9D8B030D-6E8A-4147-A177-3AD203B41FA5}">
                      <a16:colId xmlns:a16="http://schemas.microsoft.com/office/drawing/2014/main" val="2700413138"/>
                    </a:ext>
                  </a:extLst>
                </a:gridCol>
              </a:tblGrid>
              <a:tr h="433537">
                <a:tc>
                  <a:txBody>
                    <a:bodyPr/>
                    <a:lstStyle/>
                    <a:p>
                      <a:pPr algn="ctr">
                        <a:lnSpc>
                          <a:spcPct val="100000"/>
                        </a:lnSpc>
                        <a:spcAft>
                          <a:spcPts val="0"/>
                        </a:spcAft>
                      </a:pPr>
                      <a:endParaRPr lang="en-US" sz="1700" noProof="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3">
                        <a:lumMod val="60000"/>
                        <a:lumOff val="40000"/>
                      </a:schemeClr>
                    </a:solidFill>
                  </a:tcPr>
                </a:tc>
                <a:tc>
                  <a:txBody>
                    <a:bodyPr/>
                    <a:lstStyle/>
                    <a:p>
                      <a:pPr algn="ctr">
                        <a:lnSpc>
                          <a:spcPct val="100000"/>
                        </a:lnSpc>
                        <a:spcAft>
                          <a:spcPts val="0"/>
                        </a:spcAft>
                      </a:pPr>
                      <a:endParaRPr lang="en-US" sz="900" b="1"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700" b="1" noProof="0" dirty="0">
                          <a:solidFill>
                            <a:schemeClr val="tx1">
                              <a:lumMod val="65000"/>
                              <a:lumOff val="35000"/>
                            </a:schemeClr>
                          </a:solidFill>
                          <a:effectLst/>
                          <a:latin typeface="Arial" panose="020B0604020202020204" pitchFamily="34" charset="0"/>
                          <a:cs typeface="Arial" panose="020B0604020202020204" pitchFamily="34" charset="0"/>
                        </a:rPr>
                        <a:t>2010</a:t>
                      </a:r>
                      <a:endParaRPr lang="en-US" sz="1700" b="1"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3">
                        <a:lumMod val="60000"/>
                        <a:lumOff val="40000"/>
                      </a:schemeClr>
                    </a:solidFill>
                  </a:tcPr>
                </a:tc>
                <a:tc>
                  <a:txBody>
                    <a:bodyPr/>
                    <a:lstStyle/>
                    <a:p>
                      <a:pPr algn="ctr">
                        <a:lnSpc>
                          <a:spcPct val="100000"/>
                        </a:lnSpc>
                        <a:spcAft>
                          <a:spcPts val="0"/>
                        </a:spcAft>
                      </a:pPr>
                      <a:endParaRPr lang="en-US" sz="1000" b="1"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700" b="1" noProof="0" dirty="0">
                          <a:solidFill>
                            <a:schemeClr val="tx1">
                              <a:lumMod val="65000"/>
                              <a:lumOff val="35000"/>
                            </a:schemeClr>
                          </a:solidFill>
                          <a:effectLst/>
                          <a:latin typeface="Arial" panose="020B0604020202020204" pitchFamily="34" charset="0"/>
                          <a:cs typeface="Arial" panose="020B0604020202020204" pitchFamily="34" charset="0"/>
                        </a:rPr>
                        <a:t>2015</a:t>
                      </a:r>
                      <a:endParaRPr lang="en-US" sz="1700" b="1"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3">
                        <a:lumMod val="60000"/>
                        <a:lumOff val="40000"/>
                      </a:schemeClr>
                    </a:solidFill>
                  </a:tcPr>
                </a:tc>
                <a:extLst>
                  <a:ext uri="{0D108BD9-81ED-4DB2-BD59-A6C34878D82A}">
                    <a16:rowId xmlns:a16="http://schemas.microsoft.com/office/drawing/2014/main" val="3732323521"/>
                  </a:ext>
                </a:extLst>
              </a:tr>
              <a:tr h="561993">
                <a:tc>
                  <a:txBody>
                    <a:bodyPr/>
                    <a:lstStyle/>
                    <a:p>
                      <a:pPr algn="l">
                        <a:lnSpc>
                          <a:spcPct val="100000"/>
                        </a:lnSpc>
                        <a:spcAft>
                          <a:spcPts val="0"/>
                        </a:spcAft>
                      </a:pPr>
                      <a:endParaRPr lang="en-US" sz="100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l">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School lag</a:t>
                      </a:r>
                    </a:p>
                    <a:p>
                      <a:pPr algn="l">
                        <a:lnSpc>
                          <a:spcPct val="100000"/>
                        </a:lnSpc>
                        <a:spcAft>
                          <a:spcPts val="0"/>
                        </a:spcAft>
                      </a:pPr>
                      <a:endParaRPr lang="en-US" sz="7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00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21.9</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00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18.7</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39812871"/>
                  </a:ext>
                </a:extLst>
              </a:tr>
              <a:tr h="729888">
                <a:tc>
                  <a:txBody>
                    <a:bodyPr/>
                    <a:lstStyle/>
                    <a:p>
                      <a:pPr algn="l">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l">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Access</a:t>
                      </a:r>
                      <a:r>
                        <a:rPr lang="en-US" sz="1800" b="0" baseline="0" noProof="0" dirty="0">
                          <a:solidFill>
                            <a:schemeClr val="tx1">
                              <a:lumMod val="65000"/>
                              <a:lumOff val="35000"/>
                            </a:schemeClr>
                          </a:solidFill>
                          <a:effectLst/>
                          <a:latin typeface="Arial" panose="020B0604020202020204" pitchFamily="34" charset="0"/>
                          <a:cs typeface="Arial" panose="020B0604020202020204" pitchFamily="34" charset="0"/>
                        </a:rPr>
                        <a:t> to health services</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27.1</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10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14.7</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74383516"/>
                  </a:ext>
                </a:extLst>
              </a:tr>
              <a:tr h="754676">
                <a:tc>
                  <a:txBody>
                    <a:bodyPr/>
                    <a:lstStyle/>
                    <a:p>
                      <a:pPr algn="l">
                        <a:lnSpc>
                          <a:spcPct val="100000"/>
                        </a:lnSpc>
                        <a:spcAft>
                          <a:spcPts val="0"/>
                        </a:spcAft>
                      </a:pPr>
                      <a:endParaRPr lang="en-US" sz="110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l">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Access to social security</a:t>
                      </a:r>
                    </a:p>
                    <a:p>
                      <a:pPr algn="l">
                        <a:lnSpc>
                          <a:spcPct val="100000"/>
                        </a:lnSpc>
                        <a:spcAft>
                          <a:spcPts val="0"/>
                        </a:spcAft>
                      </a:pP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58.8</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55.0</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60716626"/>
                  </a:ext>
                </a:extLst>
              </a:tr>
              <a:tr h="729888">
                <a:tc>
                  <a:txBody>
                    <a:bodyPr/>
                    <a:lstStyle/>
                    <a:p>
                      <a:pPr algn="l">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l">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Quality housing </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14.9</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11.8</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65502349"/>
                  </a:ext>
                </a:extLst>
              </a:tr>
              <a:tr h="746648">
                <a:tc>
                  <a:txBody>
                    <a:bodyPr/>
                    <a:lstStyle/>
                    <a:p>
                      <a:pPr algn="l">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l">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Access to basic housing services</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22.6</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20.2</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86114538"/>
                  </a:ext>
                </a:extLst>
              </a:tr>
              <a:tr h="475084">
                <a:tc>
                  <a:txBody>
                    <a:bodyPr/>
                    <a:lstStyle/>
                    <a:p>
                      <a:pPr algn="l">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l">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Access to food</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24.6</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0000"/>
                        </a:lnSpc>
                        <a:spcAft>
                          <a:spcPts val="0"/>
                        </a:spcAft>
                      </a:pPr>
                      <a:endParaRPr lang="en-US" sz="1050" b="0" noProof="0" dirty="0">
                        <a:solidFill>
                          <a:schemeClr val="tx1">
                            <a:lumMod val="65000"/>
                            <a:lumOff val="35000"/>
                          </a:schemeClr>
                        </a:solidFill>
                        <a:effectLst/>
                        <a:latin typeface="Arial" panose="020B0604020202020204" pitchFamily="34" charset="0"/>
                        <a:cs typeface="Arial" panose="020B0604020202020204" pitchFamily="34" charset="0"/>
                      </a:endParaRPr>
                    </a:p>
                    <a:p>
                      <a:pPr algn="ctr">
                        <a:lnSpc>
                          <a:spcPct val="100000"/>
                        </a:lnSpc>
                        <a:spcAft>
                          <a:spcPts val="0"/>
                        </a:spcAft>
                      </a:pPr>
                      <a:r>
                        <a:rPr lang="en-US" sz="1800" b="0" noProof="0" dirty="0">
                          <a:solidFill>
                            <a:schemeClr val="tx1">
                              <a:lumMod val="65000"/>
                              <a:lumOff val="35000"/>
                            </a:schemeClr>
                          </a:solidFill>
                          <a:effectLst/>
                          <a:latin typeface="Arial" panose="020B0604020202020204" pitchFamily="34" charset="0"/>
                          <a:cs typeface="Arial" panose="020B0604020202020204" pitchFamily="34" charset="0"/>
                        </a:rPr>
                        <a:t>21.5</a:t>
                      </a:r>
                      <a:endParaRPr lang="en-US" sz="1800" b="0" noProof="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0677594"/>
                  </a:ext>
                </a:extLst>
              </a:tr>
            </a:tbl>
          </a:graphicData>
        </a:graphic>
      </p:graphicFrame>
      <p:sp>
        <p:nvSpPr>
          <p:cNvPr id="20" name="Rectángulo 5"/>
          <p:cNvSpPr/>
          <p:nvPr/>
        </p:nvSpPr>
        <p:spPr>
          <a:xfrm>
            <a:off x="1483313" y="7213213"/>
            <a:ext cx="7143246" cy="261610"/>
          </a:xfrm>
          <a:prstGeom prst="rect">
            <a:avLst/>
          </a:prstGeom>
        </p:spPr>
        <p:txBody>
          <a:bodyPr wrap="square">
            <a:spAutoFit/>
          </a:bodyPr>
          <a:lstStyle/>
          <a:p>
            <a:pPr algn="just">
              <a:spcAft>
                <a:spcPts val="0"/>
              </a:spcAft>
            </a:pPr>
            <a:r>
              <a:rPr lang="es-ES" sz="1100" dirty="0">
                <a:latin typeface="Arial" panose="020B0604020202020204" pitchFamily="34" charset="0"/>
                <a:ea typeface="Calibri" panose="020F0502020204030204" pitchFamily="34" charset="0"/>
                <a:cs typeface="Times New Roman" panose="02020603050405020304" pitchFamily="18" charset="0"/>
              </a:rPr>
              <a:t>Fuente: INMUJERES con metodología del CONEVAL con base en el MCS-ENIGH 2010, y MCS 2015.</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CuadroTexto 1"/>
          <p:cNvSpPr txBox="1"/>
          <p:nvPr/>
        </p:nvSpPr>
        <p:spPr>
          <a:xfrm>
            <a:off x="9877314" y="2831357"/>
            <a:ext cx="1182486" cy="969496"/>
          </a:xfrm>
          <a:prstGeom prst="rect">
            <a:avLst/>
          </a:prstGeom>
          <a:noFill/>
        </p:spPr>
        <p:txBody>
          <a:bodyPr wrap="square" rtlCol="0">
            <a:spAutoFit/>
          </a:bodyPr>
          <a:lstStyle/>
          <a:p>
            <a:pPr algn="ctr"/>
            <a:r>
              <a:rPr lang="es-MX" sz="2400" b="1" dirty="0"/>
              <a:t>43%</a:t>
            </a:r>
          </a:p>
          <a:p>
            <a:pPr algn="ctr"/>
            <a:endParaRPr lang="es-MX" sz="100" b="1" dirty="0"/>
          </a:p>
          <a:p>
            <a:pPr algn="ctr"/>
            <a:r>
              <a:rPr lang="es-MX" sz="1600" b="1" cap="small" dirty="0"/>
              <a:t>Labor </a:t>
            </a:r>
            <a:r>
              <a:rPr lang="es-MX" sz="1600" b="1" cap="small" dirty="0" err="1"/>
              <a:t>Market</a:t>
            </a:r>
            <a:endParaRPr lang="es-MX" sz="4000" b="1" cap="small" dirty="0"/>
          </a:p>
        </p:txBody>
      </p:sp>
      <p:sp>
        <p:nvSpPr>
          <p:cNvPr id="22" name="CuadroTexto 8"/>
          <p:cNvSpPr txBox="1"/>
          <p:nvPr/>
        </p:nvSpPr>
        <p:spPr>
          <a:xfrm>
            <a:off x="9087244" y="2159045"/>
            <a:ext cx="2423772" cy="584775"/>
          </a:xfrm>
          <a:prstGeom prst="rect">
            <a:avLst/>
          </a:prstGeom>
          <a:noFill/>
        </p:spPr>
        <p:txBody>
          <a:bodyPr wrap="square" rtlCol="0">
            <a:spAutoFit/>
          </a:bodyPr>
          <a:lstStyle/>
          <a:p>
            <a:pPr algn="ctr"/>
            <a:r>
              <a:rPr lang="es-MX" sz="1600" b="1" u="sng" cap="small" dirty="0" err="1"/>
              <a:t>Stagnation</a:t>
            </a:r>
            <a:r>
              <a:rPr lang="es-MX" sz="1600" b="1" u="sng" cap="small" dirty="0"/>
              <a:t> in </a:t>
            </a:r>
            <a:r>
              <a:rPr lang="es-MX" sz="1600" b="1" u="sng" cap="small" dirty="0" err="1"/>
              <a:t>income</a:t>
            </a:r>
            <a:r>
              <a:rPr lang="es-MX" sz="1600" b="1" u="sng" cap="small" dirty="0"/>
              <a:t> </a:t>
            </a:r>
            <a:r>
              <a:rPr lang="es-MX" sz="1600" b="1" u="sng" cap="small" dirty="0" err="1"/>
              <a:t>increse</a:t>
            </a:r>
            <a:r>
              <a:rPr lang="es-MX" sz="1600" b="1" u="sng" cap="small" dirty="0"/>
              <a:t>:</a:t>
            </a:r>
          </a:p>
        </p:txBody>
      </p:sp>
      <p:sp>
        <p:nvSpPr>
          <p:cNvPr id="23" name="CuadroTexto 10"/>
          <p:cNvSpPr txBox="1"/>
          <p:nvPr/>
        </p:nvSpPr>
        <p:spPr>
          <a:xfrm>
            <a:off x="9569492" y="4224754"/>
            <a:ext cx="1772154" cy="338554"/>
          </a:xfrm>
          <a:prstGeom prst="rect">
            <a:avLst/>
          </a:prstGeom>
          <a:noFill/>
        </p:spPr>
        <p:txBody>
          <a:bodyPr wrap="square" rtlCol="0">
            <a:spAutoFit/>
          </a:bodyPr>
          <a:lstStyle/>
          <a:p>
            <a:r>
              <a:rPr lang="es-MX" sz="1600" b="1" u="sng" cap="small" dirty="0" err="1"/>
              <a:t>Goals</a:t>
            </a:r>
            <a:r>
              <a:rPr lang="es-MX" sz="1600" b="1" u="sng" cap="small" dirty="0"/>
              <a:t> to  2018:</a:t>
            </a:r>
            <a:endParaRPr lang="es-MX" sz="1600" b="1" cap="small" dirty="0">
              <a:solidFill>
                <a:srgbClr val="006600"/>
              </a:solidFill>
              <a:effectLst>
                <a:outerShdw blurRad="38100" dist="38100" dir="2700000" algn="tl">
                  <a:srgbClr val="000000">
                    <a:alpha val="43137"/>
                  </a:srgbClr>
                </a:outerShdw>
              </a:effectLst>
            </a:endParaRPr>
          </a:p>
        </p:txBody>
      </p:sp>
      <p:sp>
        <p:nvSpPr>
          <p:cNvPr id="24" name="CuadroTexto 13"/>
          <p:cNvSpPr txBox="1"/>
          <p:nvPr/>
        </p:nvSpPr>
        <p:spPr>
          <a:xfrm>
            <a:off x="9872625" y="5641130"/>
            <a:ext cx="1187175" cy="892552"/>
          </a:xfrm>
          <a:prstGeom prst="rect">
            <a:avLst/>
          </a:prstGeom>
          <a:noFill/>
        </p:spPr>
        <p:txBody>
          <a:bodyPr wrap="square" rtlCol="0">
            <a:spAutoFit/>
          </a:bodyPr>
          <a:lstStyle/>
          <a:p>
            <a:pPr algn="ctr"/>
            <a:r>
              <a:rPr lang="es-MX" sz="2000" b="1" dirty="0"/>
              <a:t>-20% </a:t>
            </a:r>
          </a:p>
          <a:p>
            <a:pPr algn="ctr"/>
            <a:r>
              <a:rPr lang="es-MX" sz="1600" b="1" cap="small" dirty="0" err="1"/>
              <a:t>Wage</a:t>
            </a:r>
            <a:r>
              <a:rPr lang="es-MX" sz="1600" b="1" cap="small" dirty="0"/>
              <a:t> </a:t>
            </a:r>
          </a:p>
          <a:p>
            <a:pPr algn="ctr"/>
            <a:r>
              <a:rPr lang="es-MX" sz="1600" b="1" cap="small" dirty="0" err="1"/>
              <a:t>inequality</a:t>
            </a:r>
            <a:endParaRPr lang="es-MX" sz="1600" b="1" cap="small" dirty="0"/>
          </a:p>
        </p:txBody>
      </p:sp>
      <p:sp>
        <p:nvSpPr>
          <p:cNvPr id="25" name="CuadroTexto 14"/>
          <p:cNvSpPr txBox="1"/>
          <p:nvPr/>
        </p:nvSpPr>
        <p:spPr>
          <a:xfrm>
            <a:off x="9877314" y="4574729"/>
            <a:ext cx="1182486" cy="1000274"/>
          </a:xfrm>
          <a:prstGeom prst="rect">
            <a:avLst/>
          </a:prstGeom>
          <a:noFill/>
        </p:spPr>
        <p:txBody>
          <a:bodyPr wrap="square" rtlCol="0">
            <a:spAutoFit/>
          </a:bodyPr>
          <a:lstStyle/>
          <a:p>
            <a:pPr algn="ctr"/>
            <a:r>
              <a:rPr lang="es-MX" sz="2400" b="1" dirty="0"/>
              <a:t>48%</a:t>
            </a:r>
          </a:p>
          <a:p>
            <a:pPr algn="ctr"/>
            <a:endParaRPr lang="es-MX" sz="100" b="1" dirty="0"/>
          </a:p>
          <a:p>
            <a:pPr algn="ctr"/>
            <a:r>
              <a:rPr lang="es-MX" sz="1600" b="1" cap="small" dirty="0"/>
              <a:t>Labor </a:t>
            </a:r>
            <a:r>
              <a:rPr lang="es-MX" sz="1600" b="1" cap="small" dirty="0" err="1"/>
              <a:t>Market</a:t>
            </a:r>
            <a:endParaRPr lang="es-MX" sz="4000" b="1" cap="small" dirty="0"/>
          </a:p>
        </p:txBody>
      </p:sp>
      <p:pic>
        <p:nvPicPr>
          <p:cNvPr id="26" name="Imagen 15"/>
          <p:cNvPicPr>
            <a:picLocks noChangeAspect="1"/>
          </p:cNvPicPr>
          <p:nvPr/>
        </p:nvPicPr>
        <p:blipFill>
          <a:blip r:embed="rId2"/>
          <a:stretch>
            <a:fillRect/>
          </a:stretch>
        </p:blipFill>
        <p:spPr>
          <a:xfrm>
            <a:off x="9285411" y="2765213"/>
            <a:ext cx="539041" cy="1121014"/>
          </a:xfrm>
          <a:prstGeom prst="rect">
            <a:avLst/>
          </a:prstGeom>
        </p:spPr>
      </p:pic>
      <p:pic>
        <p:nvPicPr>
          <p:cNvPr id="27" name="Imagen 12"/>
          <p:cNvPicPr>
            <a:picLocks noChangeAspect="1"/>
          </p:cNvPicPr>
          <p:nvPr/>
        </p:nvPicPr>
        <p:blipFill>
          <a:blip r:embed="rId2"/>
          <a:stretch>
            <a:fillRect/>
          </a:stretch>
        </p:blipFill>
        <p:spPr>
          <a:xfrm>
            <a:off x="9333584" y="5021067"/>
            <a:ext cx="539041" cy="1121014"/>
          </a:xfrm>
          <a:prstGeom prst="rect">
            <a:avLst/>
          </a:prstGeom>
        </p:spPr>
      </p:pic>
      <p:sp>
        <p:nvSpPr>
          <p:cNvPr id="28" name="Rectángulo 3"/>
          <p:cNvSpPr/>
          <p:nvPr/>
        </p:nvSpPr>
        <p:spPr>
          <a:xfrm>
            <a:off x="9041830" y="2017412"/>
            <a:ext cx="2514600" cy="196583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29" name="Rectángulo 16"/>
          <p:cNvSpPr/>
          <p:nvPr/>
        </p:nvSpPr>
        <p:spPr>
          <a:xfrm>
            <a:off x="9082987" y="4043682"/>
            <a:ext cx="2514600" cy="262365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55202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Imagen 12"/>
          <p:cNvPicPr>
            <a:picLocks noChangeAspect="1"/>
          </p:cNvPicPr>
          <p:nvPr/>
        </p:nvPicPr>
        <p:blipFill>
          <a:blip r:embed="rId2"/>
          <a:stretch>
            <a:fillRect/>
          </a:stretch>
        </p:blipFill>
        <p:spPr>
          <a:xfrm>
            <a:off x="9563833" y="1204503"/>
            <a:ext cx="1051247" cy="1152241"/>
          </a:xfrm>
          <a:prstGeom prst="rect">
            <a:avLst/>
          </a:prstGeom>
        </p:spPr>
      </p:pic>
      <p:sp>
        <p:nvSpPr>
          <p:cNvPr id="24" name="Rectangle 23"/>
          <p:cNvSpPr/>
          <p:nvPr/>
        </p:nvSpPr>
        <p:spPr>
          <a:xfrm>
            <a:off x="612710" y="1204503"/>
            <a:ext cx="8158065" cy="430887"/>
          </a:xfrm>
          <a:prstGeom prst="rect">
            <a:avLst/>
          </a:prstGeom>
        </p:spPr>
        <p:txBody>
          <a:bodyPr wrap="square">
            <a:spAutoFit/>
          </a:bodyPr>
          <a:lstStyle/>
          <a:p>
            <a:pPr algn="just"/>
            <a:r>
              <a:rPr lang="es-MX" sz="2200" b="1" dirty="0">
                <a:solidFill>
                  <a:schemeClr val="tx1">
                    <a:lumMod val="65000"/>
                    <a:lumOff val="35000"/>
                  </a:schemeClr>
                </a:solidFill>
              </a:rPr>
              <a:t>2. Maternal </a:t>
            </a:r>
            <a:r>
              <a:rPr lang="es-MX" sz="2200" b="1" dirty="0" err="1">
                <a:solidFill>
                  <a:schemeClr val="tx1">
                    <a:lumMod val="65000"/>
                    <a:lumOff val="35000"/>
                  </a:schemeClr>
                </a:solidFill>
              </a:rPr>
              <a:t>mortality</a:t>
            </a:r>
            <a:endParaRPr lang="es-MX" sz="2200" b="1" dirty="0">
              <a:solidFill>
                <a:schemeClr val="tx1">
                  <a:lumMod val="65000"/>
                  <a:lumOff val="35000"/>
                </a:schemeClr>
              </a:solidFill>
            </a:endParaRPr>
          </a:p>
        </p:txBody>
      </p:sp>
      <p:sp>
        <p:nvSpPr>
          <p:cNvPr id="25" name="Rectángulo 6"/>
          <p:cNvSpPr/>
          <p:nvPr/>
        </p:nvSpPr>
        <p:spPr>
          <a:xfrm>
            <a:off x="1623525" y="3498161"/>
            <a:ext cx="8382000" cy="2343655"/>
          </a:xfrm>
          <a:prstGeom prst="rect">
            <a:avLst/>
          </a:prstGeom>
        </p:spPr>
        <p:txBody>
          <a:bodyPr wrap="square">
            <a:spAutoFit/>
          </a:bodyPr>
          <a:lstStyle/>
          <a:p>
            <a:pPr marL="342900" indent="-342900" algn="just">
              <a:lnSpc>
                <a:spcPct val="150000"/>
              </a:lnSpc>
              <a:buFont typeface="+mj-lt"/>
              <a:buAutoNum type="arabicPeriod"/>
            </a:pPr>
            <a:r>
              <a:rPr lang="en-US" sz="2000" dirty="0">
                <a:solidFill>
                  <a:schemeClr val="tx1">
                    <a:lumMod val="65000"/>
                    <a:lumOff val="35000"/>
                  </a:schemeClr>
                </a:solidFill>
                <a:latin typeface="Arial" panose="020B0604020202020204" pitchFamily="34" charset="0"/>
                <a:cs typeface="Arial" panose="020B0604020202020204" pitchFamily="34" charset="0"/>
              </a:rPr>
              <a:t>Universal care of obstetric emergencies </a:t>
            </a:r>
          </a:p>
          <a:p>
            <a:pPr marL="342900" indent="-342900" algn="just">
              <a:lnSpc>
                <a:spcPct val="150000"/>
              </a:lnSpc>
              <a:buFont typeface="+mj-lt"/>
              <a:buAutoNum type="arabicPeriod"/>
            </a:pPr>
            <a:r>
              <a:rPr lang="en-US" sz="2000" dirty="0">
                <a:solidFill>
                  <a:schemeClr val="tx1">
                    <a:lumMod val="65000"/>
                    <a:lumOff val="35000"/>
                  </a:schemeClr>
                </a:solidFill>
                <a:latin typeface="Arial" panose="020B0604020202020204" pitchFamily="34" charset="0"/>
                <a:cs typeface="Arial" panose="020B0604020202020204" pitchFamily="34" charset="0"/>
              </a:rPr>
              <a:t>Prevention and care of indirect causes of maternal death</a:t>
            </a:r>
          </a:p>
          <a:p>
            <a:pPr marL="342900" indent="-342900" algn="just">
              <a:lnSpc>
                <a:spcPct val="150000"/>
              </a:lnSpc>
              <a:buFont typeface="+mj-lt"/>
              <a:buAutoNum type="arabicPeriod"/>
            </a:pPr>
            <a:r>
              <a:rPr lang="en-US" sz="2000" dirty="0">
                <a:solidFill>
                  <a:schemeClr val="tx1">
                    <a:lumMod val="65000"/>
                    <a:lumOff val="35000"/>
                  </a:schemeClr>
                </a:solidFill>
                <a:latin typeface="Arial" panose="020B0604020202020204" pitchFamily="34" charset="0"/>
                <a:cs typeface="Arial" panose="020B0604020202020204" pitchFamily="34" charset="0"/>
              </a:rPr>
              <a:t>Promotion of post-obstetric contraception </a:t>
            </a:r>
          </a:p>
          <a:p>
            <a:pPr marL="342900" indent="-342900" algn="just">
              <a:lnSpc>
                <a:spcPct val="150000"/>
              </a:lnSpc>
              <a:buFont typeface="+mj-lt"/>
              <a:buAutoNum type="arabicPeriod"/>
            </a:pPr>
            <a:r>
              <a:rPr lang="en-US" sz="2000" dirty="0">
                <a:solidFill>
                  <a:schemeClr val="tx1">
                    <a:lumMod val="65000"/>
                    <a:lumOff val="35000"/>
                  </a:schemeClr>
                </a:solidFill>
                <a:latin typeface="Arial" panose="020B0604020202020204" pitchFamily="34" charset="0"/>
                <a:cs typeface="Arial" panose="020B0604020202020204" pitchFamily="34" charset="0"/>
              </a:rPr>
              <a:t>Strategy of prevention and intercultural care</a:t>
            </a:r>
          </a:p>
          <a:p>
            <a:pPr marL="342900" indent="-342900" algn="just">
              <a:lnSpc>
                <a:spcPct val="150000"/>
              </a:lnSpc>
              <a:buFont typeface="+mj-lt"/>
              <a:buAutoNum type="arabicPeriod"/>
            </a:pPr>
            <a:r>
              <a:rPr lang="en-US" sz="2000" dirty="0">
                <a:solidFill>
                  <a:schemeClr val="tx1">
                    <a:lumMod val="65000"/>
                    <a:lumOff val="35000"/>
                  </a:schemeClr>
                </a:solidFill>
                <a:latin typeface="Arial" panose="020B0604020202020204" pitchFamily="34" charset="0"/>
                <a:cs typeface="Arial" panose="020B0604020202020204" pitchFamily="34" charset="0"/>
              </a:rPr>
              <a:t>Maternal Mortality Observatory in Mexico</a:t>
            </a:r>
          </a:p>
        </p:txBody>
      </p:sp>
      <p:sp>
        <p:nvSpPr>
          <p:cNvPr id="26" name="CuadroTexto 8"/>
          <p:cNvSpPr txBox="1"/>
          <p:nvPr/>
        </p:nvSpPr>
        <p:spPr>
          <a:xfrm>
            <a:off x="849085" y="1966611"/>
            <a:ext cx="8714748" cy="1200329"/>
          </a:xfrm>
          <a:prstGeom prst="rect">
            <a:avLst/>
          </a:prstGeom>
          <a:noFill/>
        </p:spPr>
        <p:txBody>
          <a:bodyPr wrap="square" rtlCol="0">
            <a:spAutoFit/>
          </a:bodyPr>
          <a:lstStyle/>
          <a:p>
            <a:r>
              <a:rPr lang="es-MX" sz="2400" b="1" cap="small" dirty="0">
                <a:solidFill>
                  <a:schemeClr val="tx1">
                    <a:lumMod val="65000"/>
                    <a:lumOff val="35000"/>
                  </a:schemeClr>
                </a:solidFill>
                <a:latin typeface="Arial" panose="020B0604020202020204" pitchFamily="34" charset="0"/>
                <a:cs typeface="Arial" panose="020B0604020202020204" pitchFamily="34" charset="0"/>
              </a:rPr>
              <a:t>MDG: </a:t>
            </a:r>
            <a:r>
              <a:rPr lang="es-MX" sz="2400" b="1" dirty="0">
                <a:solidFill>
                  <a:schemeClr val="tx1">
                    <a:lumMod val="65000"/>
                    <a:lumOff val="35000"/>
                  </a:schemeClr>
                </a:solidFill>
                <a:latin typeface="Arial" panose="020B0604020202020204" pitchFamily="34" charset="0"/>
                <a:cs typeface="Arial" panose="020B0604020202020204" pitchFamily="34" charset="0"/>
              </a:rPr>
              <a:t>22.2 </a:t>
            </a:r>
          </a:p>
          <a:p>
            <a:pPr marL="342900" indent="-342900">
              <a:buFont typeface="Arial" panose="020B0604020202020204" pitchFamily="34" charset="0"/>
              <a:buChar char="•"/>
            </a:pPr>
            <a:r>
              <a:rPr lang="es-MX" sz="2400" dirty="0" err="1">
                <a:solidFill>
                  <a:schemeClr val="tx1">
                    <a:lumMod val="65000"/>
                    <a:lumOff val="35000"/>
                  </a:schemeClr>
                </a:solidFill>
                <a:latin typeface="Arial" panose="020B0604020202020204" pitchFamily="34" charset="0"/>
                <a:cs typeface="Arial" panose="020B0604020202020204" pitchFamily="34" charset="0"/>
              </a:rPr>
              <a:t>Result</a:t>
            </a:r>
            <a:r>
              <a:rPr lang="es-MX" sz="2400" dirty="0">
                <a:solidFill>
                  <a:schemeClr val="tx1">
                    <a:lumMod val="65000"/>
                    <a:lumOff val="35000"/>
                  </a:schemeClr>
                </a:solidFill>
                <a:latin typeface="Arial" panose="020B0604020202020204" pitchFamily="34" charset="0"/>
                <a:cs typeface="Arial" panose="020B0604020202020204" pitchFamily="34" charset="0"/>
              </a:rPr>
              <a:t>: 34.6</a:t>
            </a:r>
          </a:p>
          <a:p>
            <a:pPr marL="342900" indent="-342900">
              <a:buFont typeface="Arial" panose="020B0604020202020204" pitchFamily="34" charset="0"/>
              <a:buChar char="•"/>
            </a:pPr>
            <a:r>
              <a:rPr lang="es-MX" sz="2400" dirty="0" err="1">
                <a:solidFill>
                  <a:schemeClr val="tx1">
                    <a:lumMod val="65000"/>
                    <a:lumOff val="35000"/>
                  </a:schemeClr>
                </a:solidFill>
                <a:latin typeface="Arial" panose="020B0604020202020204" pitchFamily="34" charset="0"/>
                <a:cs typeface="Arial" panose="020B0604020202020204" pitchFamily="34" charset="0"/>
              </a:rPr>
              <a:t>From</a:t>
            </a:r>
            <a:r>
              <a:rPr lang="es-MX" sz="2400" dirty="0">
                <a:solidFill>
                  <a:schemeClr val="tx1">
                    <a:lumMod val="65000"/>
                    <a:lumOff val="35000"/>
                  </a:schemeClr>
                </a:solidFill>
                <a:latin typeface="Arial" panose="020B0604020202020204" pitchFamily="34" charset="0"/>
                <a:cs typeface="Arial" panose="020B0604020202020204" pitchFamily="34" charset="0"/>
              </a:rPr>
              <a:t> 2014 to 2015 </a:t>
            </a:r>
            <a:r>
              <a:rPr lang="es-MX" sz="2400" dirty="0" err="1">
                <a:solidFill>
                  <a:schemeClr val="tx1">
                    <a:lumMod val="65000"/>
                    <a:lumOff val="35000"/>
                  </a:schemeClr>
                </a:solidFill>
                <a:latin typeface="Arial" panose="020B0604020202020204" pitchFamily="34" charset="0"/>
                <a:cs typeface="Arial" panose="020B0604020202020204" pitchFamily="34" charset="0"/>
              </a:rPr>
              <a:t>it</a:t>
            </a:r>
            <a:r>
              <a:rPr lang="es-MX" sz="2400" dirty="0">
                <a:solidFill>
                  <a:schemeClr val="tx1">
                    <a:lumMod val="65000"/>
                    <a:lumOff val="35000"/>
                  </a:schemeClr>
                </a:solidFill>
                <a:latin typeface="Arial" panose="020B0604020202020204" pitchFamily="34" charset="0"/>
                <a:cs typeface="Arial" panose="020B0604020202020204" pitchFamily="34" charset="0"/>
              </a:rPr>
              <a:t> </a:t>
            </a:r>
            <a:r>
              <a:rPr lang="es-MX" sz="2400" dirty="0" err="1">
                <a:solidFill>
                  <a:schemeClr val="tx1">
                    <a:lumMod val="65000"/>
                    <a:lumOff val="35000"/>
                  </a:schemeClr>
                </a:solidFill>
                <a:latin typeface="Arial" panose="020B0604020202020204" pitchFamily="34" charset="0"/>
                <a:cs typeface="Arial" panose="020B0604020202020204" pitchFamily="34" charset="0"/>
              </a:rPr>
              <a:t>was</a:t>
            </a:r>
            <a:r>
              <a:rPr lang="es-MX" sz="2400" dirty="0">
                <a:solidFill>
                  <a:schemeClr val="tx1">
                    <a:lumMod val="65000"/>
                    <a:lumOff val="35000"/>
                  </a:schemeClr>
                </a:solidFill>
                <a:latin typeface="Arial" panose="020B0604020202020204" pitchFamily="34" charset="0"/>
                <a:cs typeface="Arial" panose="020B0604020202020204" pitchFamily="34" charset="0"/>
              </a:rPr>
              <a:t> </a:t>
            </a:r>
            <a:r>
              <a:rPr lang="es-MX" sz="2400" dirty="0" err="1">
                <a:solidFill>
                  <a:schemeClr val="tx1">
                    <a:lumMod val="65000"/>
                    <a:lumOff val="35000"/>
                  </a:schemeClr>
                </a:solidFill>
                <a:latin typeface="Arial" panose="020B0604020202020204" pitchFamily="34" charset="0"/>
                <a:cs typeface="Arial" panose="020B0604020202020204" pitchFamily="34" charset="0"/>
              </a:rPr>
              <a:t>reduced</a:t>
            </a:r>
            <a:r>
              <a:rPr lang="es-MX" sz="2400" dirty="0">
                <a:solidFill>
                  <a:schemeClr val="tx1">
                    <a:lumMod val="65000"/>
                    <a:lumOff val="35000"/>
                  </a:schemeClr>
                </a:solidFill>
                <a:latin typeface="Arial" panose="020B0604020202020204" pitchFamily="34" charset="0"/>
                <a:cs typeface="Arial" panose="020B0604020202020204" pitchFamily="34" charset="0"/>
              </a:rPr>
              <a:t> 11% </a:t>
            </a:r>
          </a:p>
        </p:txBody>
      </p:sp>
      <p:sp>
        <p:nvSpPr>
          <p:cNvPr id="27" name="Rectángulo 58"/>
          <p:cNvSpPr>
            <a:spLocks noChangeArrowheads="1"/>
          </p:cNvSpPr>
          <p:nvPr/>
        </p:nvSpPr>
        <p:spPr bwMode="auto">
          <a:xfrm>
            <a:off x="223334" y="315284"/>
            <a:ext cx="541546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Challenges</a:t>
            </a:r>
            <a:r>
              <a:rPr lang="es-MX" altLang="es-MX" sz="2200" b="1" cap="small" dirty="0">
                <a:solidFill>
                  <a:schemeClr val="tx1">
                    <a:lumMod val="75000"/>
                    <a:lumOff val="25000"/>
                  </a:schemeClr>
                </a:solidFill>
                <a:latin typeface="Arial" panose="020B0604020202020204" pitchFamily="34" charset="0"/>
                <a:cs typeface="Arial" panose="020B0604020202020204" pitchFamily="34" charset="0"/>
              </a:rPr>
              <a:t>: </a:t>
            </a:r>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from</a:t>
            </a:r>
            <a:r>
              <a:rPr lang="es-MX" altLang="es-MX" sz="2200" b="1" cap="small" dirty="0">
                <a:solidFill>
                  <a:schemeClr val="tx1">
                    <a:lumMod val="75000"/>
                    <a:lumOff val="25000"/>
                  </a:schemeClr>
                </a:solidFill>
                <a:latin typeface="Arial" panose="020B0604020202020204" pitchFamily="34" charset="0"/>
                <a:cs typeface="Arial" panose="020B0604020202020204" pitchFamily="34" charset="0"/>
              </a:rPr>
              <a:t> </a:t>
            </a:r>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MDGs</a:t>
            </a:r>
            <a:r>
              <a:rPr lang="es-MX" altLang="es-MX" sz="2200" b="1" cap="small" dirty="0">
                <a:solidFill>
                  <a:schemeClr val="tx1">
                    <a:lumMod val="75000"/>
                    <a:lumOff val="25000"/>
                  </a:schemeClr>
                </a:solidFill>
                <a:latin typeface="Arial" panose="020B0604020202020204" pitchFamily="34" charset="0"/>
                <a:cs typeface="Arial" panose="020B0604020202020204" pitchFamily="34" charset="0"/>
              </a:rPr>
              <a:t> to </a:t>
            </a:r>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SDGs</a:t>
            </a:r>
            <a:endParaRPr lang="es-MX" altLang="es-MX" sz="2200" b="1" cap="small" dirty="0">
              <a:solidFill>
                <a:schemeClr val="tx1">
                  <a:lumMod val="75000"/>
                  <a:lumOff val="25000"/>
                </a:schemeClr>
              </a:solidFill>
              <a:latin typeface="Arial" panose="020B0604020202020204" pitchFamily="34" charset="0"/>
              <a:cs typeface="Arial" panose="020B0604020202020204" pitchFamily="34" charset="0"/>
            </a:endParaRPr>
          </a:p>
        </p:txBody>
      </p:sp>
      <p:pic>
        <p:nvPicPr>
          <p:cNvPr id="28" name="Content Placeholder 1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692640" y="5271645"/>
            <a:ext cx="2033368" cy="1345012"/>
          </a:xfrm>
        </p:spPr>
      </p:pic>
    </p:spTree>
    <p:extLst>
      <p:ext uri="{BB962C8B-B14F-4D97-AF65-F5344CB8AC3E}">
        <p14:creationId xmlns:p14="http://schemas.microsoft.com/office/powerpoint/2010/main" val="2311257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800" y="152400"/>
            <a:ext cx="5257800" cy="533400"/>
          </a:xfrm>
        </p:spPr>
        <p:txBody>
          <a:bodyPr/>
          <a:lstStyle/>
          <a:p>
            <a:pPr algn="l"/>
            <a:r>
              <a:rPr lang="es-ES" sz="2800" b="1" cap="small" dirty="0" err="1">
                <a:latin typeface="Arial" panose="020B0604020202020204" pitchFamily="34" charset="0"/>
                <a:ea typeface="MS PGothic" panose="020B0600070205080204" pitchFamily="34" charset="-128"/>
                <a:cs typeface="Arial" panose="020B0604020202020204" pitchFamily="34" charset="0"/>
              </a:rPr>
              <a:t>National</a:t>
            </a:r>
            <a:r>
              <a:rPr lang="es-ES" sz="2800" b="1" cap="small" dirty="0">
                <a:latin typeface="Arial" panose="020B0604020202020204" pitchFamily="34" charset="0"/>
                <a:ea typeface="MS PGothic" panose="020B0600070205080204" pitchFamily="34" charset="-128"/>
                <a:cs typeface="Arial" panose="020B0604020202020204" pitchFamily="34" charset="0"/>
              </a:rPr>
              <a:t> </a:t>
            </a:r>
            <a:r>
              <a:rPr lang="es-ES" sz="2800" b="1" cap="small" dirty="0" err="1">
                <a:latin typeface="Arial" panose="020B0604020202020204" pitchFamily="34" charset="0"/>
                <a:ea typeface="MS PGothic" panose="020B0600070205080204" pitchFamily="34" charset="-128"/>
                <a:cs typeface="Arial" panose="020B0604020202020204" pitchFamily="34" charset="0"/>
              </a:rPr>
              <a:t>Capacities</a:t>
            </a:r>
            <a:endParaRPr lang="en-US" sz="2800" b="1" cap="small" dirty="0">
              <a:latin typeface="Arial" panose="020B0604020202020204" pitchFamily="34" charset="0"/>
              <a:ea typeface="MS PGothic" panose="020B0600070205080204" pitchFamily="34" charset="-128"/>
              <a:cs typeface="Arial" panose="020B0604020202020204" pitchFamily="34" charset="0"/>
            </a:endParaRPr>
          </a:p>
        </p:txBody>
      </p:sp>
      <p:sp>
        <p:nvSpPr>
          <p:cNvPr id="7" name="Content Placeholder 2"/>
          <p:cNvSpPr txBox="1">
            <a:spLocks/>
          </p:cNvSpPr>
          <p:nvPr/>
        </p:nvSpPr>
        <p:spPr>
          <a:xfrm>
            <a:off x="399009" y="1039091"/>
            <a:ext cx="11305309" cy="5029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spcAft>
                <a:spcPts val="600"/>
              </a:spcAft>
              <a:buNone/>
            </a:pPr>
            <a:r>
              <a:rPr lang="en-US" sz="2200" dirty="0">
                <a:solidFill>
                  <a:schemeClr val="tx1">
                    <a:lumMod val="50000"/>
                    <a:lumOff val="50000"/>
                  </a:schemeClr>
                </a:solidFill>
                <a:latin typeface="Arial" charset="0"/>
              </a:rPr>
              <a:t>MDGs follow up allowed our country to develop national capacities and to create new mechanisms of coordination and evaluation, as well as pioneer systems of monitoring, nowadays considered as international models. </a:t>
            </a:r>
          </a:p>
          <a:p>
            <a:pPr marL="0" indent="0">
              <a:lnSpc>
                <a:spcPct val="100000"/>
              </a:lnSpc>
              <a:spcBef>
                <a:spcPts val="600"/>
              </a:spcBef>
              <a:spcAft>
                <a:spcPts val="600"/>
              </a:spcAft>
              <a:buNone/>
            </a:pPr>
            <a:endParaRPr lang="en-US" sz="2200" dirty="0">
              <a:solidFill>
                <a:schemeClr val="tx1">
                  <a:lumMod val="50000"/>
                  <a:lumOff val="50000"/>
                </a:schemeClr>
              </a:solidFill>
              <a:latin typeface="Arial" charset="0"/>
            </a:endParaRPr>
          </a:p>
          <a:p>
            <a:pPr marL="0" indent="0">
              <a:lnSpc>
                <a:spcPct val="100000"/>
              </a:lnSpc>
              <a:spcBef>
                <a:spcPts val="600"/>
              </a:spcBef>
              <a:spcAft>
                <a:spcPts val="600"/>
              </a:spcAft>
              <a:buNone/>
            </a:pPr>
            <a:r>
              <a:rPr lang="en-US" sz="2200" dirty="0">
                <a:solidFill>
                  <a:schemeClr val="tx1">
                    <a:lumMod val="50000"/>
                    <a:lumOff val="50000"/>
                  </a:schemeClr>
                </a:solidFill>
                <a:latin typeface="Arial" charset="0"/>
              </a:rPr>
              <a:t>Besides the impact of the MDGs they also triggered institutional changes, among others:</a:t>
            </a:r>
          </a:p>
          <a:p>
            <a:pPr marL="971550" lvl="1" indent="-514350">
              <a:lnSpc>
                <a:spcPct val="100000"/>
              </a:lnSpc>
              <a:spcBef>
                <a:spcPts val="600"/>
              </a:spcBef>
              <a:spcAft>
                <a:spcPts val="600"/>
              </a:spcAft>
              <a:buFont typeface="+mj-lt"/>
              <a:buAutoNum type="romanUcPeriod"/>
            </a:pPr>
            <a:r>
              <a:rPr lang="en-US" sz="2000" dirty="0">
                <a:solidFill>
                  <a:schemeClr val="tx1">
                    <a:lumMod val="50000"/>
                    <a:lumOff val="50000"/>
                  </a:schemeClr>
                </a:solidFill>
                <a:latin typeface="Arial" charset="0"/>
              </a:rPr>
              <a:t>Statistical Systems;</a:t>
            </a:r>
          </a:p>
          <a:p>
            <a:pPr marL="1028700" lvl="1" indent="-571500">
              <a:lnSpc>
                <a:spcPct val="100000"/>
              </a:lnSpc>
              <a:spcBef>
                <a:spcPts val="600"/>
              </a:spcBef>
              <a:spcAft>
                <a:spcPts val="600"/>
              </a:spcAft>
              <a:buFont typeface="+mj-lt"/>
              <a:buAutoNum type="romanUcPeriod"/>
            </a:pPr>
            <a:r>
              <a:rPr lang="en-US" sz="2000" dirty="0">
                <a:solidFill>
                  <a:schemeClr val="tx1">
                    <a:lumMod val="50000"/>
                    <a:lumOff val="50000"/>
                  </a:schemeClr>
                </a:solidFill>
                <a:latin typeface="Arial" charset="0"/>
              </a:rPr>
              <a:t>Monitoring and Institutionalization;</a:t>
            </a:r>
          </a:p>
          <a:p>
            <a:pPr marL="1028700" lvl="1" indent="-571500">
              <a:lnSpc>
                <a:spcPct val="100000"/>
              </a:lnSpc>
              <a:spcBef>
                <a:spcPts val="600"/>
              </a:spcBef>
              <a:spcAft>
                <a:spcPts val="600"/>
              </a:spcAft>
              <a:buFont typeface="+mj-lt"/>
              <a:buAutoNum type="romanUcPeriod"/>
            </a:pPr>
            <a:r>
              <a:rPr lang="en-US" sz="2000" dirty="0">
                <a:solidFill>
                  <a:schemeClr val="tx1">
                    <a:lumMod val="50000"/>
                    <a:lumOff val="50000"/>
                  </a:schemeClr>
                </a:solidFill>
                <a:latin typeface="Arial" charset="0"/>
              </a:rPr>
              <a:t>New Information Systems; and</a:t>
            </a:r>
          </a:p>
          <a:p>
            <a:pPr marL="1028700" lvl="1" indent="-571500">
              <a:lnSpc>
                <a:spcPct val="100000"/>
              </a:lnSpc>
              <a:spcBef>
                <a:spcPts val="600"/>
              </a:spcBef>
              <a:spcAft>
                <a:spcPts val="600"/>
              </a:spcAft>
              <a:buFont typeface="+mj-lt"/>
              <a:buAutoNum type="romanUcPeriod"/>
            </a:pPr>
            <a:r>
              <a:rPr lang="en-US" sz="2000" dirty="0">
                <a:solidFill>
                  <a:schemeClr val="tx1">
                    <a:lumMod val="50000"/>
                    <a:lumOff val="50000"/>
                  </a:schemeClr>
                </a:solidFill>
                <a:latin typeface="Arial" charset="0"/>
              </a:rPr>
              <a:t>Evaluation and Accountability</a:t>
            </a:r>
          </a:p>
        </p:txBody>
      </p:sp>
      <p:pic>
        <p:nvPicPr>
          <p:cNvPr id="8" name="Content Placeholder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2640" y="5271645"/>
            <a:ext cx="2033368" cy="1345012"/>
          </a:xfrm>
          <a:prstGeom prst="rect">
            <a:avLst/>
          </a:prstGeom>
        </p:spPr>
      </p:pic>
    </p:spTree>
    <p:extLst>
      <p:ext uri="{BB962C8B-B14F-4D97-AF65-F5344CB8AC3E}">
        <p14:creationId xmlns:p14="http://schemas.microsoft.com/office/powerpoint/2010/main" val="1236581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5"/>
          <p:cNvPicPr>
            <a:picLocks noChangeAspect="1"/>
          </p:cNvPicPr>
          <p:nvPr/>
        </p:nvPicPr>
        <p:blipFill>
          <a:blip r:embed="rId2"/>
          <a:stretch>
            <a:fillRect/>
          </a:stretch>
        </p:blipFill>
        <p:spPr>
          <a:xfrm>
            <a:off x="729084" y="1547052"/>
            <a:ext cx="1833894" cy="1190663"/>
          </a:xfrm>
          <a:prstGeom prst="rect">
            <a:avLst/>
          </a:prstGeom>
        </p:spPr>
      </p:pic>
      <p:sp>
        <p:nvSpPr>
          <p:cNvPr id="10" name="Rectángulo 58"/>
          <p:cNvSpPr>
            <a:spLocks noChangeArrowheads="1"/>
          </p:cNvSpPr>
          <p:nvPr/>
        </p:nvSpPr>
        <p:spPr bwMode="auto">
          <a:xfrm>
            <a:off x="729084" y="476102"/>
            <a:ext cx="590449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ea typeface="MS PGothic" panose="020B0600070205080204" pitchFamily="34" charset="-128"/>
              </a:defRPr>
            </a:lvl1pPr>
            <a:lvl2pPr marL="742950" indent="-285750">
              <a:defRPr>
                <a:solidFill>
                  <a:schemeClr val="tx1"/>
                </a:solidFill>
                <a:latin typeface="Century Gothic" panose="020B0502020202020204" pitchFamily="34" charset="0"/>
                <a:ea typeface="MS PGothic" panose="020B0600070205080204" pitchFamily="34" charset="-128"/>
              </a:defRPr>
            </a:lvl2pPr>
            <a:lvl3pPr marL="1143000" indent="-228600">
              <a:defRPr>
                <a:solidFill>
                  <a:schemeClr val="tx1"/>
                </a:solidFill>
                <a:latin typeface="Century Gothic" panose="020B0502020202020204" pitchFamily="34" charset="0"/>
                <a:ea typeface="MS PGothic" panose="020B0600070205080204" pitchFamily="34" charset="-128"/>
              </a:defRPr>
            </a:lvl3pPr>
            <a:lvl4pPr marL="1600200" indent="-228600">
              <a:defRPr>
                <a:solidFill>
                  <a:schemeClr val="tx1"/>
                </a:solidFill>
                <a:latin typeface="Century Gothic" panose="020B0502020202020204" pitchFamily="34" charset="0"/>
                <a:ea typeface="MS PGothic" panose="020B0600070205080204" pitchFamily="34" charset="-128"/>
              </a:defRPr>
            </a:lvl4pPr>
            <a:lvl5pPr marL="2057400" indent="-228600">
              <a:defRPr>
                <a:solidFill>
                  <a:schemeClr val="tx1"/>
                </a:solidFill>
                <a:latin typeface="Century Gothic" panose="020B0502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entury Gothic" panose="020B0502020202020204" pitchFamily="34" charset="0"/>
                <a:ea typeface="MS PGothic" panose="020B0600070205080204" pitchFamily="34" charset="-128"/>
              </a:defRPr>
            </a:lvl9pPr>
          </a:lstStyle>
          <a:p>
            <a:pPr eaLnBrk="1" hangingPunct="1"/>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Best</a:t>
            </a:r>
            <a:r>
              <a:rPr lang="es-MX" altLang="es-MX" sz="2200" b="1" cap="small" dirty="0">
                <a:solidFill>
                  <a:schemeClr val="tx1">
                    <a:lumMod val="75000"/>
                    <a:lumOff val="25000"/>
                  </a:schemeClr>
                </a:solidFill>
                <a:latin typeface="Arial" panose="020B0604020202020204" pitchFamily="34" charset="0"/>
                <a:cs typeface="Arial" panose="020B0604020202020204" pitchFamily="34" charset="0"/>
              </a:rPr>
              <a:t> </a:t>
            </a:r>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practices</a:t>
            </a:r>
            <a:r>
              <a:rPr lang="es-MX" altLang="es-MX" sz="2200" b="1" cap="small" dirty="0">
                <a:solidFill>
                  <a:schemeClr val="tx1">
                    <a:lumMod val="75000"/>
                    <a:lumOff val="25000"/>
                  </a:schemeClr>
                </a:solidFill>
                <a:latin typeface="Arial" panose="020B0604020202020204" pitchFamily="34" charset="0"/>
                <a:cs typeface="Arial" panose="020B0604020202020204" pitchFamily="34" charset="0"/>
              </a:rPr>
              <a:t> </a:t>
            </a:r>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on</a:t>
            </a:r>
            <a:r>
              <a:rPr lang="es-MX" altLang="es-MX" sz="2200" b="1" cap="small" dirty="0">
                <a:solidFill>
                  <a:schemeClr val="tx1">
                    <a:lumMod val="75000"/>
                    <a:lumOff val="25000"/>
                  </a:schemeClr>
                </a:solidFill>
                <a:latin typeface="Arial" panose="020B0604020202020204" pitchFamily="34" charset="0"/>
                <a:cs typeface="Arial" panose="020B0604020202020204" pitchFamily="34" charset="0"/>
              </a:rPr>
              <a:t> </a:t>
            </a:r>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Gender</a:t>
            </a:r>
            <a:r>
              <a:rPr lang="es-MX" altLang="es-MX" sz="2200" b="1" cap="small" dirty="0">
                <a:solidFill>
                  <a:schemeClr val="tx1">
                    <a:lumMod val="75000"/>
                    <a:lumOff val="25000"/>
                  </a:schemeClr>
                </a:solidFill>
                <a:latin typeface="Arial" panose="020B0604020202020204" pitchFamily="34" charset="0"/>
                <a:cs typeface="Arial" panose="020B0604020202020204" pitchFamily="34" charset="0"/>
              </a:rPr>
              <a:t> </a:t>
            </a:r>
            <a:r>
              <a:rPr lang="es-MX" altLang="es-MX" sz="2200" b="1" cap="small" dirty="0" err="1">
                <a:solidFill>
                  <a:schemeClr val="tx1">
                    <a:lumMod val="75000"/>
                    <a:lumOff val="25000"/>
                  </a:schemeClr>
                </a:solidFill>
                <a:latin typeface="Arial" panose="020B0604020202020204" pitchFamily="34" charset="0"/>
                <a:cs typeface="Arial" panose="020B0604020202020204" pitchFamily="34" charset="0"/>
              </a:rPr>
              <a:t>Statistics</a:t>
            </a:r>
            <a:r>
              <a:rPr lang="es-MX" altLang="es-MX" sz="2200" b="1" cap="small" dirty="0">
                <a:solidFill>
                  <a:schemeClr val="tx1">
                    <a:lumMod val="75000"/>
                    <a:lumOff val="25000"/>
                  </a:schemeClr>
                </a:solidFill>
                <a:latin typeface="Arial" panose="020B0604020202020204" pitchFamily="34" charset="0"/>
                <a:cs typeface="Arial" panose="020B0604020202020204" pitchFamily="34" charset="0"/>
              </a:rPr>
              <a:t> </a:t>
            </a:r>
          </a:p>
        </p:txBody>
      </p:sp>
      <p:sp>
        <p:nvSpPr>
          <p:cNvPr id="11" name="Rectángulo 6"/>
          <p:cNvSpPr/>
          <p:nvPr/>
        </p:nvSpPr>
        <p:spPr>
          <a:xfrm>
            <a:off x="3036819" y="1547052"/>
            <a:ext cx="8274184" cy="4047262"/>
          </a:xfrm>
          <a:prstGeom prst="rect">
            <a:avLst/>
          </a:prstGeom>
        </p:spPr>
        <p:txBody>
          <a:bodyPr wrap="square">
            <a:spAutoFit/>
          </a:bodyPr>
          <a:lstStyle/>
          <a:p>
            <a:pPr marL="342900" indent="-342900">
              <a:spcBef>
                <a:spcPts val="600"/>
              </a:spcBef>
              <a:spcAft>
                <a:spcPts val="600"/>
              </a:spcAft>
              <a:buFont typeface="Arial" panose="020B0604020202020204" pitchFamily="34" charset="0"/>
              <a:buChar char="•"/>
            </a:pPr>
            <a:r>
              <a:rPr lang="en-US" sz="2200" dirty="0">
                <a:solidFill>
                  <a:schemeClr val="tx1">
                    <a:lumMod val="50000"/>
                    <a:lumOff val="50000"/>
                  </a:schemeClr>
                </a:solidFill>
                <a:latin typeface="Arial" charset="0"/>
              </a:rPr>
              <a:t>17 years of fostering national and International Gender statistics.</a:t>
            </a:r>
          </a:p>
          <a:p>
            <a:pPr>
              <a:spcBef>
                <a:spcPts val="600"/>
              </a:spcBef>
              <a:spcAft>
                <a:spcPts val="600"/>
              </a:spcAft>
            </a:pPr>
            <a:endParaRPr lang="en-US" sz="2200" dirty="0">
              <a:solidFill>
                <a:schemeClr val="tx1">
                  <a:lumMod val="50000"/>
                  <a:lumOff val="50000"/>
                </a:schemeClr>
              </a:solidFill>
              <a:latin typeface="Arial" charset="0"/>
            </a:endParaRPr>
          </a:p>
          <a:p>
            <a:pPr marL="342900" indent="-342900">
              <a:spcBef>
                <a:spcPts val="600"/>
              </a:spcBef>
              <a:spcAft>
                <a:spcPts val="600"/>
              </a:spcAft>
              <a:buFont typeface="Arial" panose="020B0604020202020204" pitchFamily="34" charset="0"/>
              <a:buChar char="•"/>
            </a:pPr>
            <a:r>
              <a:rPr lang="en-US" sz="2200" dirty="0">
                <a:solidFill>
                  <a:schemeClr val="tx1">
                    <a:lumMod val="50000"/>
                    <a:lumOff val="50000"/>
                  </a:schemeClr>
                </a:solidFill>
                <a:latin typeface="Arial" charset="0"/>
              </a:rPr>
              <a:t>Specialized Committee of Information with Gender Perspective of the national System of Geographic and Statistical information.</a:t>
            </a:r>
          </a:p>
          <a:p>
            <a:pPr>
              <a:spcBef>
                <a:spcPts val="600"/>
              </a:spcBef>
              <a:spcAft>
                <a:spcPts val="600"/>
              </a:spcAft>
            </a:pPr>
            <a:endParaRPr lang="en-US" sz="2200" dirty="0">
              <a:solidFill>
                <a:schemeClr val="tx1">
                  <a:lumMod val="50000"/>
                  <a:lumOff val="50000"/>
                </a:schemeClr>
              </a:solidFill>
              <a:latin typeface="Arial" charset="0"/>
            </a:endParaRPr>
          </a:p>
          <a:p>
            <a:pPr marL="342900" indent="-342900">
              <a:spcBef>
                <a:spcPts val="600"/>
              </a:spcBef>
              <a:spcAft>
                <a:spcPts val="600"/>
              </a:spcAft>
              <a:buFont typeface="Arial" panose="020B0604020202020204" pitchFamily="34" charset="0"/>
              <a:buChar char="•"/>
            </a:pPr>
            <a:r>
              <a:rPr lang="en-US" sz="2200" dirty="0" err="1">
                <a:solidFill>
                  <a:schemeClr val="tx1">
                    <a:lumMod val="50000"/>
                    <a:lumOff val="50000"/>
                  </a:schemeClr>
                </a:solidFill>
                <a:latin typeface="Arial" charset="0"/>
              </a:rPr>
              <a:t>VaW</a:t>
            </a:r>
            <a:r>
              <a:rPr lang="en-US" sz="2200" dirty="0">
                <a:solidFill>
                  <a:schemeClr val="tx1">
                    <a:lumMod val="50000"/>
                    <a:lumOff val="50000"/>
                  </a:schemeClr>
                </a:solidFill>
                <a:latin typeface="Arial" charset="0"/>
              </a:rPr>
              <a:t> Survey as National Interest Information.</a:t>
            </a:r>
          </a:p>
          <a:p>
            <a:pPr algn="just"/>
            <a:endParaRPr lang="en-US" sz="1600" b="1" dirty="0"/>
          </a:p>
          <a:p>
            <a:pPr algn="just"/>
            <a:endParaRPr lang="en-US" sz="2000" b="1" dirty="0"/>
          </a:p>
        </p:txBody>
      </p:sp>
      <p:pic>
        <p:nvPicPr>
          <p:cNvPr id="13" name="Content Placeholder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92640" y="5271645"/>
            <a:ext cx="2033368" cy="1345012"/>
          </a:xfrm>
          <a:prstGeom prst="rect">
            <a:avLst/>
          </a:prstGeom>
        </p:spPr>
      </p:pic>
    </p:spTree>
    <p:extLst>
      <p:ext uri="{BB962C8B-B14F-4D97-AF65-F5344CB8AC3E}">
        <p14:creationId xmlns:p14="http://schemas.microsoft.com/office/powerpoint/2010/main" val="3385791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revistavacio.com/wp-content/uploads/2016/03/Figura1-OD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3352" y="1362988"/>
            <a:ext cx="7143750" cy="4457700"/>
          </a:xfrm>
          <a:prstGeom prst="rect">
            <a:avLst/>
          </a:prstGeom>
          <a:noFill/>
          <a:extLst>
            <a:ext uri="{909E8E84-426E-40DD-AFC4-6F175D3DCCD1}">
              <a14:hiddenFill xmlns:a14="http://schemas.microsoft.com/office/drawing/2010/main">
                <a:solidFill>
                  <a:srgbClr val="FFFFFF"/>
                </a:solidFill>
              </a14:hiddenFill>
            </a:ext>
          </a:extLst>
        </p:spPr>
      </p:pic>
      <p:pic>
        <p:nvPicPr>
          <p:cNvPr id="6" name="Content Placeholder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92640" y="5271645"/>
            <a:ext cx="2033368" cy="1345012"/>
          </a:xfrm>
          <a:prstGeom prst="rect">
            <a:avLst/>
          </a:prstGeom>
        </p:spPr>
      </p:pic>
      <p:sp>
        <p:nvSpPr>
          <p:cNvPr id="9" name="Title 1"/>
          <p:cNvSpPr>
            <a:spLocks noGrp="1"/>
          </p:cNvSpPr>
          <p:nvPr>
            <p:ph type="title"/>
          </p:nvPr>
        </p:nvSpPr>
        <p:spPr>
          <a:xfrm>
            <a:off x="486427" y="245705"/>
            <a:ext cx="5638800" cy="870065"/>
          </a:xfrm>
        </p:spPr>
        <p:txBody>
          <a:bodyPr>
            <a:normAutofit/>
          </a:bodyPr>
          <a:lstStyle/>
          <a:p>
            <a:pPr>
              <a:lnSpc>
                <a:spcPct val="150000"/>
              </a:lnSpc>
              <a:spcBef>
                <a:spcPts val="1200"/>
              </a:spcBef>
              <a:spcAft>
                <a:spcPts val="1200"/>
              </a:spcAft>
            </a:pPr>
            <a:r>
              <a:rPr lang="es-ES"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Mexico</a:t>
            </a:r>
            <a:r>
              <a:rPr lang="es-ES" sz="2400" b="1" cap="small" dirty="0">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 </a:t>
            </a:r>
            <a:r>
              <a:rPr lang="es-ES" sz="2400" b="1" cap="small" dirty="0" err="1">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face</a:t>
            </a:r>
            <a:r>
              <a:rPr lang="es-ES" sz="2400" b="1" cap="small" dirty="0">
                <a:solidFill>
                  <a:schemeClr val="tx1">
                    <a:lumMod val="75000"/>
                    <a:lumOff val="25000"/>
                  </a:schemeClr>
                </a:solidFill>
                <a:latin typeface="Arial" panose="020B0604020202020204" pitchFamily="34" charset="0"/>
                <a:ea typeface="MS PGothic" panose="020B0600070205080204" pitchFamily="34" charset="-128"/>
                <a:cs typeface="Arial" panose="020B0604020202020204" pitchFamily="34" charset="0"/>
              </a:rPr>
              <a:t> to Agenda 2030</a:t>
            </a:r>
          </a:p>
        </p:txBody>
      </p:sp>
    </p:spTree>
    <p:extLst>
      <p:ext uri="{BB962C8B-B14F-4D97-AF65-F5344CB8AC3E}">
        <p14:creationId xmlns:p14="http://schemas.microsoft.com/office/powerpoint/2010/main" val="1542339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790</Words>
  <Application>Microsoft Office PowerPoint</Application>
  <PresentationFormat>Widescreen</PresentationFormat>
  <Paragraphs>136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MS PGothic</vt:lpstr>
      <vt:lpstr>Arial</vt:lpstr>
      <vt:lpstr>Calibri</vt:lpstr>
      <vt:lpstr>Calibri Light</vt:lpstr>
      <vt:lpstr>Times New Roman</vt:lpstr>
      <vt:lpstr>Office Theme</vt:lpstr>
      <vt:lpstr>PowerPoint Presentation</vt:lpstr>
      <vt:lpstr>Introduction</vt:lpstr>
      <vt:lpstr>Achievements </vt:lpstr>
      <vt:lpstr>PowerPoint Presentation</vt:lpstr>
      <vt:lpstr>PowerPoint Presentation</vt:lpstr>
      <vt:lpstr>PowerPoint Presentation</vt:lpstr>
      <vt:lpstr>National Capacities</vt:lpstr>
      <vt:lpstr>PowerPoint Presentation</vt:lpstr>
      <vt:lpstr>Mexico face to Agenda 2030</vt:lpstr>
      <vt:lpstr>Mexico face to Agenda 2030</vt:lpstr>
      <vt:lpstr>Trabajo institucional alineado a las directrices</vt:lpstr>
      <vt:lpstr>Lessons learnt from Civil Society</vt:lpstr>
      <vt:lpstr>Lessons learnt from Civil Society</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Mayra Bravo</dc:creator>
  <cp:lastModifiedBy>Sophie Browne</cp:lastModifiedBy>
  <cp:revision>34</cp:revision>
  <dcterms:created xsi:type="dcterms:W3CDTF">2017-03-15T13:24:38Z</dcterms:created>
  <dcterms:modified xsi:type="dcterms:W3CDTF">2017-03-15T21:02:23Z</dcterms:modified>
</cp:coreProperties>
</file>