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91" r:id="rId4"/>
    <p:sldId id="292" r:id="rId5"/>
    <p:sldId id="257" r:id="rId6"/>
    <p:sldId id="258" r:id="rId7"/>
    <p:sldId id="264" r:id="rId8"/>
    <p:sldId id="263" r:id="rId9"/>
    <p:sldId id="266" r:id="rId10"/>
    <p:sldId id="267" r:id="rId11"/>
    <p:sldId id="268" r:id="rId12"/>
    <p:sldId id="269" r:id="rId13"/>
    <p:sldId id="285" r:id="rId14"/>
    <p:sldId id="260" r:id="rId15"/>
    <p:sldId id="286" r:id="rId16"/>
    <p:sldId id="273" r:id="rId17"/>
    <p:sldId id="276" r:id="rId18"/>
    <p:sldId id="274" r:id="rId19"/>
    <p:sldId id="261" r:id="rId20"/>
    <p:sldId id="278" r:id="rId21"/>
    <p:sldId id="279" r:id="rId22"/>
    <p:sldId id="294" r:id="rId23"/>
    <p:sldId id="282" r:id="rId24"/>
    <p:sldId id="287" r:id="rId25"/>
    <p:sldId id="284" r:id="rId26"/>
    <p:sldId id="293"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6C6F316-585F-4D18-93AE-ECBC3301BB24}">
          <p14:sldIdLst>
            <p14:sldId id="256"/>
            <p14:sldId id="291"/>
            <p14:sldId id="292"/>
            <p14:sldId id="257"/>
            <p14:sldId id="258"/>
            <p14:sldId id="264"/>
            <p14:sldId id="263"/>
            <p14:sldId id="266"/>
            <p14:sldId id="267"/>
            <p14:sldId id="268"/>
            <p14:sldId id="269"/>
            <p14:sldId id="285"/>
            <p14:sldId id="260"/>
            <p14:sldId id="286"/>
            <p14:sldId id="273"/>
            <p14:sldId id="276"/>
            <p14:sldId id="274"/>
            <p14:sldId id="261"/>
            <p14:sldId id="278"/>
            <p14:sldId id="279"/>
            <p14:sldId id="294"/>
            <p14:sldId id="282"/>
            <p14:sldId id="287"/>
            <p14:sldId id="284"/>
            <p14:sldId id="293"/>
            <p14:sldId id="288"/>
            <p14:sldId id="28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4E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82" autoAdjust="0"/>
    <p:restoredTop sz="97059" autoAdjust="0"/>
  </p:normalViewPr>
  <p:slideViewPr>
    <p:cSldViewPr>
      <p:cViewPr varScale="1">
        <p:scale>
          <a:sx n="102" d="100"/>
          <a:sy n="102" d="100"/>
        </p:scale>
        <p:origin x="-192" y="-120"/>
      </p:cViewPr>
      <p:guideLst>
        <p:guide orient="horz" pos="2160"/>
        <p:guide pos="3840"/>
      </p:guideLst>
    </p:cSldViewPr>
  </p:slideViewPr>
  <p:outlineViewPr>
    <p:cViewPr>
      <p:scale>
        <a:sx n="33" d="100"/>
        <a:sy n="33" d="100"/>
      </p:scale>
      <p:origin x="0" y="-140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8E7170-817A-9B4B-89BF-61C0C240474B}" type="datetimeFigureOut">
              <a:rPr lang="en-US" smtClean="0"/>
              <a:t>3/17/17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8D8D1C-F236-6946-A493-2291959B13AF}" type="slidenum">
              <a:rPr lang="en-US" smtClean="0"/>
              <a:t>‹#›</a:t>
            </a:fld>
            <a:endParaRPr lang="en-US"/>
          </a:p>
        </p:txBody>
      </p:sp>
    </p:spTree>
    <p:extLst>
      <p:ext uri="{BB962C8B-B14F-4D97-AF65-F5344CB8AC3E}">
        <p14:creationId xmlns:p14="http://schemas.microsoft.com/office/powerpoint/2010/main" val="175807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CB761-6721-4B01-90BC-83F7706A04D1}" type="datetimeFigureOut">
              <a:rPr lang="en-US" smtClean="0"/>
              <a:t>3/17/17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27899-8D68-45BE-8374-4D5B3DD7E7B1}" type="slidenum">
              <a:rPr lang="en-US" smtClean="0"/>
              <a:t>‹#›</a:t>
            </a:fld>
            <a:endParaRPr lang="en-US"/>
          </a:p>
        </p:txBody>
      </p:sp>
    </p:spTree>
    <p:extLst>
      <p:ext uri="{BB962C8B-B14F-4D97-AF65-F5344CB8AC3E}">
        <p14:creationId xmlns:p14="http://schemas.microsoft.com/office/powerpoint/2010/main" val="317237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a:t>CHALLENGES AND ACHIEVEMENTS IN THE IMPLEMENTATION OF THE MILLENNIUM DEVELOPMENT GOALS FOR WOMEN AND GIRLS</a:t>
            </a:r>
            <a:endParaRPr lang="en-US" dirty="0"/>
          </a:p>
          <a:p>
            <a:pPr algn="just"/>
            <a:endParaRPr lang="en-US" b="1" dirty="0"/>
          </a:p>
          <a:p>
            <a:pPr algn="just"/>
            <a:r>
              <a:rPr lang="en-US" b="1"/>
              <a:t>INTRODUCTION</a:t>
            </a:r>
            <a:endParaRPr lang="en-US" b="1" dirty="0"/>
          </a:p>
          <a:p>
            <a:pPr algn="just"/>
            <a:endParaRPr lang="en-US" dirty="0"/>
          </a:p>
          <a:p>
            <a:pPr algn="just"/>
            <a:r>
              <a:rPr lang="en-US" dirty="0"/>
              <a:t>The Millennium Declaration and eight Millennium Development Goals, which were endorsed by the leaders of 189 UN Member States in 2000, played a decisive role in the formulation and implementation of the long and medium-term national development strategy, economic development planning and policy mechanisms along with monitoring and evaluation systems in Mongolia. The Parliament of Mongolia adopted the MDGs as development benchmarks in 2005 and then as the framework for the MDG-based Comprehensive National Development Strategy for 2008-2021.</a:t>
            </a:r>
          </a:p>
          <a:p>
            <a:pPr algn="just"/>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1</a:t>
            </a:fld>
            <a:endParaRPr lang="en-US"/>
          </a:p>
        </p:txBody>
      </p:sp>
    </p:spTree>
    <p:extLst>
      <p:ext uri="{BB962C8B-B14F-4D97-AF65-F5344CB8AC3E}">
        <p14:creationId xmlns:p14="http://schemas.microsoft.com/office/powerpoint/2010/main" val="140062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promote employment, Ministry of </a:t>
            </a:r>
            <a:r>
              <a:rPr lang="en-US" dirty="0" err="1"/>
              <a:t>Labour</a:t>
            </a:r>
            <a:r>
              <a:rPr lang="en-US" dirty="0"/>
              <a:t> and Social Protection is implementing several programs including Employment promotion program, Youth employment and start-up business promotion program, Herder's employment promotion program, Disabled Persons Employment Promotion Program and Senior expert's </a:t>
            </a:r>
            <a:r>
              <a:rPr lang="en-US" dirty="0" err="1"/>
              <a:t>counselling</a:t>
            </a:r>
            <a:r>
              <a:rPr lang="en-US" dirty="0"/>
              <a:t> service program. Women are working in 42.7 percent of permanent workplaces which were created within the framework of the above-mentioned programs. According to the statistics, in Mongolia women employment rate is 50.5, </a:t>
            </a:r>
            <a:r>
              <a:rPr lang="en-US" dirty="0" err="1"/>
              <a:t>labour</a:t>
            </a:r>
            <a:r>
              <a:rPr lang="en-US" dirty="0"/>
              <a:t> force participation rate is 54.3 and unemployment rate is 6.9 percent respectively.</a:t>
            </a:r>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10</a:t>
            </a:fld>
            <a:endParaRPr lang="en-US"/>
          </a:p>
        </p:txBody>
      </p:sp>
    </p:spTree>
    <p:extLst>
      <p:ext uri="{BB962C8B-B14F-4D97-AF65-F5344CB8AC3E}">
        <p14:creationId xmlns:p14="http://schemas.microsoft.com/office/powerpoint/2010/main" val="101091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mn-MN" b="1" dirty="0"/>
              <a:t>Implementation of girl’s right to free education </a:t>
            </a:r>
            <a:endParaRPr lang="en-US" dirty="0"/>
          </a:p>
          <a:p>
            <a:r>
              <a:rPr lang="en-US" dirty="0"/>
              <a:t>	</a:t>
            </a:r>
            <a:r>
              <a:rPr lang="mn-MN" dirty="0"/>
              <a:t>In compliance with the Constitution, the Law on Education(2006) states that “Mongolian citizens shall be given equal opportunities of receiving education in their mother tongue, and they shall not be subject to educational discrimination on account of race, creed, age, sex, social status, economic position, employment status, religion or opinion.” This clause ensures human rights to be in line with democratic norms and serves as a guarantee for citizens to exercise broad rights in gaining education. The Law on Education also requires every citizen of Mongolia to have basic education.  </a:t>
            </a:r>
            <a:endParaRPr lang="en-US" dirty="0"/>
          </a:p>
          <a:p>
            <a:r>
              <a:rPr lang="en-US" dirty="0"/>
              <a:t>	</a:t>
            </a:r>
            <a:r>
              <a:rPr lang="mn-MN" dirty="0"/>
              <a:t>Moreover, the Law on Education provides that “education shall be free, accessible, and variable adjusted to individual and development specialties, ty</a:t>
            </a:r>
            <a:r>
              <a:rPr lang="en-US" dirty="0"/>
              <a:t>p</a:t>
            </a:r>
            <a:r>
              <a:rPr lang="mn-MN" dirty="0"/>
              <a:t>e of education and needs of learner” as well as “parents and custodians have a duty not to prohibit children under 16 from receiving basic education.” These clauses serve as a guarantee for all boys and girls to exercise their right </a:t>
            </a:r>
            <a:r>
              <a:rPr lang="en-US" dirty="0"/>
              <a:t>to receive</a:t>
            </a:r>
            <a:r>
              <a:rPr lang="mn-MN" dirty="0"/>
              <a:t> basic education. These legislations and articles ensure that the state affords equal opportunity for all citizens in their education process and guarantee citizens’ Co</a:t>
            </a:r>
            <a:r>
              <a:rPr lang="en-US" dirty="0"/>
              <a:t>n</a:t>
            </a:r>
            <a:r>
              <a:rPr lang="mn-MN" dirty="0"/>
              <a:t>stitutional right to education, and show that children have every right to gain free basic education.  </a:t>
            </a:r>
            <a:endParaRPr lang="en-US" dirty="0"/>
          </a:p>
          <a:p>
            <a:r>
              <a:rPr lang="en-US" dirty="0"/>
              <a:t>	The Government of Mongolia has issued several policy documents to provide accessible educational service for entire population and to ensure the right to have high quality education.</a:t>
            </a:r>
          </a:p>
          <a:p>
            <a:r>
              <a:rPr lang="en-US" dirty="0"/>
              <a:t>	The normative cost for a student, who is involved in the equivalency program of non-formal education, correspondence course, evening course and full-time course of the high schools is funded by the state budget. The Government of Mongolia has been providing full payment for elementary class students' school book will be fully and 40% of payment for middle class students' schoolbooks since 2009. As a result, net percentage of enrollment rate in primary education was 99.1 per cent and in middle class /6-9 class/ 96.1 per cent in the academic year of 2014-2015. According to gender index statistics of academic year of 2014-2015, girls school enrollment is 0.96 percent higher in elementary school, 0.97 percent higher in middle school compared to boys.</a:t>
            </a:r>
          </a:p>
          <a:p>
            <a:r>
              <a:rPr lang="en-US" dirty="0"/>
              <a:t>	Furthermore, courses on sexual and reproductive health, gender equality, gender justice gender rights and roles were included in core curriculum of the primary education.</a:t>
            </a:r>
          </a:p>
        </p:txBody>
      </p:sp>
      <p:sp>
        <p:nvSpPr>
          <p:cNvPr id="4" name="Slide Number Placeholder 3"/>
          <p:cNvSpPr>
            <a:spLocks noGrp="1"/>
          </p:cNvSpPr>
          <p:nvPr>
            <p:ph type="sldNum" sz="quarter" idx="10"/>
          </p:nvPr>
        </p:nvSpPr>
        <p:spPr/>
        <p:txBody>
          <a:bodyPr/>
          <a:lstStyle/>
          <a:p>
            <a:fld id="{F0329BF1-CE39-4E38-9065-FC0763F588A6}" type="slidenum">
              <a:rPr lang="en-US" smtClean="0"/>
              <a:t>11</a:t>
            </a:fld>
            <a:endParaRPr lang="en-US"/>
          </a:p>
        </p:txBody>
      </p:sp>
    </p:spTree>
    <p:extLst>
      <p:ext uri="{BB962C8B-B14F-4D97-AF65-F5344CB8AC3E}">
        <p14:creationId xmlns:p14="http://schemas.microsoft.com/office/powerpoint/2010/main" val="42198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ensure gender equality and protect human rights, especially, women's’ and girls’ rights, the Government of Mongolia adopted National program for gender equality in 2002, Law on Combating Domestic Violence in 2004, National Program on Combating Domestic Violence in 2007, Law on Ensuring Gender Equality in 2011, Law on Combating Human Trafficking in 2012, Revised Law on Parliamentary Elections in 2015, and amended Law on Combating Domestic Violence in 2016. These legislations serve as a core legal framework for ensuring gender equality. In 2013, the Government of Mongolia also adopted medium term strategy (2013-2016) for implementing the Law on Gender Equality.   </a:t>
            </a:r>
          </a:p>
          <a:p>
            <a:r>
              <a:rPr lang="en-US" dirty="0"/>
              <a:t>The Parliament approved the “Public Policy of Population Development (2016-</a:t>
            </a:r>
            <a:r>
              <a:rPr lang="mn-MN" dirty="0"/>
              <a:t>20</a:t>
            </a:r>
            <a:r>
              <a:rPr lang="en-US" dirty="0"/>
              <a:t>25)” in 2015, the “Sustainable Development Vision of Mongolia 2030” in 2016.</a:t>
            </a:r>
          </a:p>
        </p:txBody>
      </p:sp>
      <p:sp>
        <p:nvSpPr>
          <p:cNvPr id="4" name="Slide Number Placeholder 3"/>
          <p:cNvSpPr>
            <a:spLocks noGrp="1"/>
          </p:cNvSpPr>
          <p:nvPr>
            <p:ph type="sldNum" sz="quarter" idx="10"/>
          </p:nvPr>
        </p:nvSpPr>
        <p:spPr/>
        <p:txBody>
          <a:bodyPr/>
          <a:lstStyle/>
          <a:p>
            <a:fld id="{F0329BF1-CE39-4E38-9065-FC0763F588A6}" type="slidenum">
              <a:rPr lang="en-US" smtClean="0"/>
              <a:t>12</a:t>
            </a:fld>
            <a:endParaRPr lang="en-US"/>
          </a:p>
        </p:txBody>
      </p:sp>
    </p:spTree>
    <p:extLst>
      <p:ext uri="{BB962C8B-B14F-4D97-AF65-F5344CB8AC3E}">
        <p14:creationId xmlns:p14="http://schemas.microsoft.com/office/powerpoint/2010/main" val="124685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the National </a:t>
            </a:r>
            <a:r>
              <a:rPr lang="en-US" dirty="0" err="1"/>
              <a:t>Programme</a:t>
            </a:r>
            <a:r>
              <a:rPr lang="en-US" dirty="0"/>
              <a:t> for Ensuring Gender Equality, the Government recognizes the importance of enhancing women’s employment and ensuring their equal rights in employment, promoting women’s social, economic and political empowerment, fostering human development and reducing poverty. </a:t>
            </a:r>
          </a:p>
          <a:p>
            <a:r>
              <a:rPr lang="en-US" dirty="0"/>
              <a:t>With a view to create more jobs, the Government is taking systematic measures aimed at promoting economic growth, developing medium and small enterprises and employment facilitation. The Economic Growth Support and Poverty Reduction Strategy was developed and implemented with support of the World Bank and the International Monetary Fund. In 2001, following the adoption of the Law on Employment Facilitation, the Government launched the nationwide services of employment facilitation and business incubation for unemployed people. </a:t>
            </a:r>
          </a:p>
          <a:p>
            <a:r>
              <a:rPr lang="en-US" dirty="0"/>
              <a:t>In 2007, the Law on Small and Medium Enterprises was adopted, and the Small and Medium Enterprise Support Fund was established. The Fund issues loans for small businesses at discounted interest rates and supports efforts to improve management and employee skills. </a:t>
            </a:r>
          </a:p>
          <a:p>
            <a:r>
              <a:rPr lang="en-US" dirty="0"/>
              <a:t> </a:t>
            </a:r>
          </a:p>
          <a:p>
            <a:endParaRPr lang="en-US" i="0" dirty="0"/>
          </a:p>
        </p:txBody>
      </p:sp>
      <p:sp>
        <p:nvSpPr>
          <p:cNvPr id="4" name="Slide Number Placeholder 3"/>
          <p:cNvSpPr>
            <a:spLocks noGrp="1"/>
          </p:cNvSpPr>
          <p:nvPr>
            <p:ph type="sldNum" sz="quarter" idx="10"/>
          </p:nvPr>
        </p:nvSpPr>
        <p:spPr/>
        <p:txBody>
          <a:bodyPr/>
          <a:lstStyle/>
          <a:p>
            <a:fld id="{F0329BF1-CE39-4E38-9065-FC0763F588A6}" type="slidenum">
              <a:rPr lang="en-US" smtClean="0"/>
              <a:t>13</a:t>
            </a:fld>
            <a:endParaRPr lang="en-US"/>
          </a:p>
        </p:txBody>
      </p:sp>
    </p:spTree>
    <p:extLst>
      <p:ext uri="{BB962C8B-B14F-4D97-AF65-F5344CB8AC3E}">
        <p14:creationId xmlns:p14="http://schemas.microsoft.com/office/powerpoint/2010/main" val="79590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mn-MN" dirty="0"/>
              <a:t>Although </a:t>
            </a:r>
            <a:r>
              <a:rPr lang="en-US" dirty="0"/>
              <a:t>the Government of Mongolia has been developing and implementing a wide range of social and economic programs targeting different groups of women, not every program succeeded or reached desirable outcomes mainly due to lack of financial and human resources</a:t>
            </a:r>
            <a:r>
              <a:rPr lang="en-US" i="1" dirty="0"/>
              <a:t>. </a:t>
            </a:r>
            <a:r>
              <a:rPr lang="en-US" dirty="0"/>
              <a:t>Consequently, one of the key challenges Mongolia currently faces in mainstreaming gender into national policy and programs is gender-sensitive budgeting.</a:t>
            </a:r>
          </a:p>
          <a:p>
            <a:pPr algn="just"/>
            <a:endParaRPr lang="en-US" i="0" dirty="0"/>
          </a:p>
          <a:p>
            <a:pPr algn="just"/>
            <a:r>
              <a:rPr lang="en-US" i="0" dirty="0"/>
              <a:t>During the last decade, the Government of Mongolia put considerable efforts to create gender-responsive planning and budgeting following examples and best practices of governments of different countries. Under the Law on Promotion of Gender Equality, the Government of Mongolia is mandated to incorporate gender equality promotion activities in the national and sector development policies and programs, introduce gender sensitive budgeting system, approve and implement gender equality programs and special measures and have sufficient financing approved for their implementation. </a:t>
            </a:r>
          </a:p>
          <a:p>
            <a:pPr algn="just"/>
            <a:endParaRPr lang="en-US" i="0" dirty="0"/>
          </a:p>
          <a:p>
            <a:pPr algn="just"/>
            <a:r>
              <a:rPr lang="en-US" i="0" dirty="0"/>
              <a:t>Furthermore, briefings on gender sensitive planning and budgeting at the Parliamentary Standing Committees on the state budget, education and science, the information, first ever gender auditing of the budget, inclusion of gender sensitive planning and budgeting topic into the university </a:t>
            </a:r>
            <a:r>
              <a:rPr lang="en-US" i="0" u="none" dirty="0"/>
              <a:t>curriculum</a:t>
            </a:r>
            <a:r>
              <a:rPr lang="en-US" i="0" u="none" baseline="0" dirty="0"/>
              <a:t> </a:t>
            </a:r>
            <a:r>
              <a:rPr lang="en-US" i="0" u="none" dirty="0"/>
              <a:t>and </a:t>
            </a:r>
            <a:r>
              <a:rPr lang="en-US" i="0" dirty="0"/>
              <a:t>first time online course on gender sensitive budgeting for Ministry of Finance officials have become remarkable steps toward the improvement of gender mainstreaming into policy documents and budget planning and overall public awareness and knowledge.</a:t>
            </a:r>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14</a:t>
            </a:fld>
            <a:endParaRPr lang="en-US"/>
          </a:p>
        </p:txBody>
      </p:sp>
    </p:spTree>
    <p:extLst>
      <p:ext uri="{BB962C8B-B14F-4D97-AF65-F5344CB8AC3E}">
        <p14:creationId xmlns:p14="http://schemas.microsoft.com/office/powerpoint/2010/main" val="6484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As women’s economic rights have not been sufficiently exercised, today, 65 percent of women are under-represented at decision making levels and are economically dependent having limited ownership and opportunities for properties, financial assets, credits and small business/business expansion loans.</a:t>
            </a:r>
          </a:p>
        </p:txBody>
      </p:sp>
      <p:sp>
        <p:nvSpPr>
          <p:cNvPr id="4" name="Slide Number Placeholder 3"/>
          <p:cNvSpPr>
            <a:spLocks noGrp="1"/>
          </p:cNvSpPr>
          <p:nvPr>
            <p:ph type="sldNum" sz="quarter" idx="10"/>
          </p:nvPr>
        </p:nvSpPr>
        <p:spPr/>
        <p:txBody>
          <a:bodyPr/>
          <a:lstStyle/>
          <a:p>
            <a:fld id="{F0329BF1-CE39-4E38-9065-FC0763F588A6}" type="slidenum">
              <a:rPr lang="en-US" smtClean="0"/>
              <a:t>15</a:t>
            </a:fld>
            <a:endParaRPr lang="en-US"/>
          </a:p>
        </p:txBody>
      </p:sp>
    </p:spTree>
    <p:extLst>
      <p:ext uri="{BB962C8B-B14F-4D97-AF65-F5344CB8AC3E}">
        <p14:creationId xmlns:p14="http://schemas.microsoft.com/office/powerpoint/2010/main" val="179572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i="0" dirty="0"/>
              <a:t>The main institution mandated to coordinate the gender equality policies at the national level is the National Committee for Gender Equality</a:t>
            </a:r>
            <a:r>
              <a:rPr lang="mn-MN" i="0" dirty="0"/>
              <a:t>(NCGE) was established in 2005. </a:t>
            </a:r>
            <a:r>
              <a:rPr lang="en-US" i="0" dirty="0"/>
              <a:t>The Ministry of </a:t>
            </a:r>
            <a:r>
              <a:rPr lang="en-US" i="0" dirty="0" err="1"/>
              <a:t>Labour</a:t>
            </a:r>
            <a:r>
              <a:rPr lang="en-US" i="0" dirty="0"/>
              <a:t> and Social Protection has also a department/division in charge of women, children and youth, older persons and family development. However, as the NCGE has been under-budgeted for many years, there is a pressing need to provide gender </a:t>
            </a:r>
            <a:r>
              <a:rPr lang="en-US" i="0" dirty="0" err="1"/>
              <a:t>programmes</a:t>
            </a:r>
            <a:r>
              <a:rPr lang="en-US" i="0" dirty="0"/>
              <a:t> with sufficient funding and find new and innovative ways of funding as allocating a certain portion of the mining profits to social development issues including gender equality and women’s empowerment.</a:t>
            </a:r>
          </a:p>
          <a:p>
            <a:pPr algn="just"/>
            <a:r>
              <a:rPr lang="en-US" i="0" dirty="0"/>
              <a:t>In 2014, the NCGE drafted a Sub-program dedicated to women’s economic empowerment and a Guidebook for further development was published. The Sub-program aims to ensure equal rights and benefits for women as men including equal opportunity for contributing to and benefitting from the national economy and to provide a wider opportunity for owning land and other immovable and movable properties, financial assets, credits, and other economic wealth and resources and having equal rights to education and development as well.</a:t>
            </a:r>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16</a:t>
            </a:fld>
            <a:endParaRPr lang="en-US"/>
          </a:p>
        </p:txBody>
      </p:sp>
    </p:spTree>
    <p:extLst>
      <p:ext uri="{BB962C8B-B14F-4D97-AF65-F5344CB8AC3E}">
        <p14:creationId xmlns:p14="http://schemas.microsoft.com/office/powerpoint/2010/main" val="99367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 women occupy 50 percent of the workforce, in policy documents, they are still considered as welfare beneficiaries instead of benefactors and it has negative influences on their advancement and promotion. Therefore, women’s economic empowerment is an indispensable factor for increasing household income, assisting families to overcome poverty and increasing women’s overall contribution to the national economy. </a:t>
            </a:r>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17</a:t>
            </a:fld>
            <a:endParaRPr lang="en-US"/>
          </a:p>
        </p:txBody>
      </p:sp>
    </p:spTree>
    <p:extLst>
      <p:ext uri="{BB962C8B-B14F-4D97-AF65-F5344CB8AC3E}">
        <p14:creationId xmlns:p14="http://schemas.microsoft.com/office/powerpoint/2010/main" val="17521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i="0" dirty="0"/>
              <a:t>Although sex-disaggregated data is collected and reported by the National Statistics Office in its yearbook, making use of that data at all levels - from policy planning through service provision - is still not adequate. Gender-based analyses and gender impact assessments thus cannot be properly conducted in any sector, resulting in ignorance of the existing gender gaps and constraints at the policy-making level. This has resulted in gender-blind interventions and an absence of gender-sensitive budgeting.</a:t>
            </a:r>
          </a:p>
        </p:txBody>
      </p:sp>
      <p:sp>
        <p:nvSpPr>
          <p:cNvPr id="4" name="Slide Number Placeholder 3"/>
          <p:cNvSpPr>
            <a:spLocks noGrp="1"/>
          </p:cNvSpPr>
          <p:nvPr>
            <p:ph type="sldNum" sz="quarter" idx="10"/>
          </p:nvPr>
        </p:nvSpPr>
        <p:spPr/>
        <p:txBody>
          <a:bodyPr/>
          <a:lstStyle/>
          <a:p>
            <a:fld id="{F0329BF1-CE39-4E38-9065-FC0763F588A6}" type="slidenum">
              <a:rPr lang="en-US" smtClean="0"/>
              <a:t>18</a:t>
            </a:fld>
            <a:endParaRPr lang="en-US"/>
          </a:p>
        </p:txBody>
      </p:sp>
    </p:spTree>
    <p:extLst>
      <p:ext uri="{BB962C8B-B14F-4D97-AF65-F5344CB8AC3E}">
        <p14:creationId xmlns:p14="http://schemas.microsoft.com/office/powerpoint/2010/main" val="28622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i="0" dirty="0"/>
              <a:t>In 2015, in order to improve gender sensitivity of official data and administrative statistics, the NCGE and the State Registration and Statistics Office took measures to define the major indicators and calculation methods for country specific gender statistics in line with internationally recognized methodology. The measures include:</a:t>
            </a:r>
          </a:p>
          <a:p>
            <a:pPr lvl="0" algn="just"/>
            <a:r>
              <a:rPr lang="en-AU" i="0" dirty="0"/>
              <a:t>Scope, definition and calculation methods for sex disaggregated data and gender statistics have been developed, and NSO approved a list of 14 groups of indicators with 216 sub-indicators for the nationwide use.  </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AU" i="0" dirty="0"/>
              <a:t>Multi-year sex-aggregated statistics consisting of 49 indicators for 1900-2014 were issued and made available to the public on the Internet.  </a:t>
            </a:r>
            <a:endParaRPr lang="en-US" i="0" dirty="0"/>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19</a:t>
            </a:fld>
            <a:endParaRPr lang="en-US"/>
          </a:p>
        </p:txBody>
      </p:sp>
    </p:spTree>
    <p:extLst>
      <p:ext uri="{BB962C8B-B14F-4D97-AF65-F5344CB8AC3E}">
        <p14:creationId xmlns:p14="http://schemas.microsoft.com/office/powerpoint/2010/main" val="15699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2005 the State Great </a:t>
            </a:r>
            <a:r>
              <a:rPr lang="en-US" dirty="0" err="1"/>
              <a:t>Khural</a:t>
            </a:r>
            <a:r>
              <a:rPr lang="en-US" dirty="0"/>
              <a:t> (Parliament) of Mongolia endorsed the Mongolian MDGs by adding the 9th MDG on “Strengthening Human Rights and Fostering Democratic Governance”. The MDGs targets and indicators were revised and approved by the State Great </a:t>
            </a:r>
            <a:r>
              <a:rPr lang="en-US" dirty="0" err="1"/>
              <a:t>Khural</a:t>
            </a:r>
            <a:r>
              <a:rPr lang="en-US" dirty="0"/>
              <a:t> Decree No 13 in 2008. As a result of efforts to adopt the 9th MDG “Strengthening Human Rights and Fostering Democratic Governance”, Mongolia made notable progress in the areas of transparency of governance and citizens’ participation, and reduction of corruption. According to Transparency International, Mongolia had been ranked on corruption index as 120</a:t>
            </a:r>
            <a:r>
              <a:rPr lang="en-US" baseline="30000" dirty="0"/>
              <a:t>th</a:t>
            </a:r>
            <a:r>
              <a:rPr lang="en-US" dirty="0"/>
              <a:t> in 2011, whereas in 2014 was 80</a:t>
            </a:r>
            <a:r>
              <a:rPr lang="en-US" baseline="30000" dirty="0"/>
              <a:t>th</a:t>
            </a:r>
            <a:r>
              <a:rPr lang="en-US" dirty="0"/>
              <a:t> out of 174 countries.</a:t>
            </a:r>
          </a:p>
          <a:p>
            <a:pPr algn="just"/>
            <a:endParaRPr lang="en-US" dirty="0"/>
          </a:p>
          <a:p>
            <a:pPr algn="just"/>
            <a:r>
              <a:rPr lang="en-US" dirty="0"/>
              <a:t>Since the adoption of the MDGs, Mongolia has made significant progress in their implementation. Mongolia has successfully met the target of MDGs to reduce child mortality, improve maternal health, combat HIV and AIDS and to develop new ICT and build an information society. In addition, significant headway was made in promoting the gender equality and increasing women’s participation in decision-making.</a:t>
            </a:r>
          </a:p>
          <a:p>
            <a:endParaRPr lang="en-US" dirty="0"/>
          </a:p>
        </p:txBody>
      </p:sp>
      <p:sp>
        <p:nvSpPr>
          <p:cNvPr id="4" name="Slide Number Placeholder 3"/>
          <p:cNvSpPr>
            <a:spLocks noGrp="1"/>
          </p:cNvSpPr>
          <p:nvPr>
            <p:ph type="sldNum" sz="quarter" idx="10"/>
          </p:nvPr>
        </p:nvSpPr>
        <p:spPr/>
        <p:txBody>
          <a:bodyPr/>
          <a:lstStyle/>
          <a:p>
            <a:fld id="{80E27899-8D68-45BE-8374-4D5B3DD7E7B1}" type="slidenum">
              <a:rPr lang="en-US" smtClean="0"/>
              <a:t>2</a:t>
            </a:fld>
            <a:endParaRPr lang="en-US"/>
          </a:p>
        </p:txBody>
      </p:sp>
    </p:spTree>
    <p:extLst>
      <p:ext uri="{BB962C8B-B14F-4D97-AF65-F5344CB8AC3E}">
        <p14:creationId xmlns:p14="http://schemas.microsoft.com/office/powerpoint/2010/main" val="37107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AU" i="0" dirty="0"/>
              <a:t>Gender institutions are cooperating with NSO to determine national goals, indicators and expected outcomes of the “SDG 5.To achieve gender equality and empower all women and girls” which is one of the 17 goals specified in “Transforming Our World: the 2030 Agenda for Sustainable Development.” </a:t>
            </a:r>
            <a:endParaRPr lang="en-US" i="0" dirty="0"/>
          </a:p>
          <a:p>
            <a:pPr algn="just"/>
            <a:r>
              <a:rPr lang="mn-MN" i="0" dirty="0"/>
              <a:t>In spite of recent improvements of the gender-based statistics covering mortality, education and employment, availability of gender sensitive datasuch as unpaid domestic and care work and violence against women is still limited</a:t>
            </a:r>
            <a:r>
              <a:rPr lang="en-US" i="0" dirty="0"/>
              <a:t>.</a:t>
            </a:r>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20</a:t>
            </a:fld>
            <a:endParaRPr lang="en-US"/>
          </a:p>
        </p:txBody>
      </p:sp>
    </p:spTree>
    <p:extLst>
      <p:ext uri="{BB962C8B-B14F-4D97-AF65-F5344CB8AC3E}">
        <p14:creationId xmlns:p14="http://schemas.microsoft.com/office/powerpoint/2010/main" val="167121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Promoting women’s participation at decision-making level is one of the important priority of the Government of Mongolia. Women have actively used this political space to work through political parties and or non-governmental organizations to exercise their political rights, obtain party nomination or promote nomination of female candidates for national and local elections and appointment of women to high-level government posts.</a:t>
            </a:r>
          </a:p>
        </p:txBody>
      </p:sp>
      <p:sp>
        <p:nvSpPr>
          <p:cNvPr id="4" name="Slide Number Placeholder 3"/>
          <p:cNvSpPr>
            <a:spLocks noGrp="1"/>
          </p:cNvSpPr>
          <p:nvPr>
            <p:ph type="sldNum" sz="quarter" idx="10"/>
          </p:nvPr>
        </p:nvSpPr>
        <p:spPr/>
        <p:txBody>
          <a:bodyPr/>
          <a:lstStyle/>
          <a:p>
            <a:fld id="{F0329BF1-CE39-4E38-9065-FC0763F588A6}" type="slidenum">
              <a:rPr lang="en-US" smtClean="0"/>
              <a:t>21</a:t>
            </a:fld>
            <a:endParaRPr lang="en-US"/>
          </a:p>
        </p:txBody>
      </p:sp>
    </p:spTree>
    <p:extLst>
      <p:ext uri="{BB962C8B-B14F-4D97-AF65-F5344CB8AC3E}">
        <p14:creationId xmlns:p14="http://schemas.microsoft.com/office/powerpoint/2010/main" val="172264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22</a:t>
            </a:fld>
            <a:endParaRPr lang="en-US"/>
          </a:p>
        </p:txBody>
      </p:sp>
    </p:spTree>
    <p:extLst>
      <p:ext uri="{BB962C8B-B14F-4D97-AF65-F5344CB8AC3E}">
        <p14:creationId xmlns:p14="http://schemas.microsoft.com/office/powerpoint/2010/main" val="66575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7030A0"/>
                </a:solidFill>
              </a:rPr>
              <a:t>Currently, political parties are undertaking initiatives to amend their rules with a provision about having 20-50% of women in their decision-making bodies</a:t>
            </a:r>
            <a:endParaRPr lang="en-US" sz="1200" dirty="0">
              <a:solidFill>
                <a:srgbClr val="7030A0"/>
              </a:solidFill>
            </a:endParaRPr>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23</a:t>
            </a:fld>
            <a:endParaRPr lang="en-US"/>
          </a:p>
        </p:txBody>
      </p:sp>
    </p:spTree>
    <p:extLst>
      <p:ext uri="{BB962C8B-B14F-4D97-AF65-F5344CB8AC3E}">
        <p14:creationId xmlns:p14="http://schemas.microsoft.com/office/powerpoint/2010/main" val="1363501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24</a:t>
            </a:fld>
            <a:endParaRPr lang="en-US"/>
          </a:p>
        </p:txBody>
      </p:sp>
    </p:spTree>
    <p:extLst>
      <p:ext uri="{BB962C8B-B14F-4D97-AF65-F5344CB8AC3E}">
        <p14:creationId xmlns:p14="http://schemas.microsoft.com/office/powerpoint/2010/main" val="5683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lgn="r"/>
            <a:r>
              <a:rPr lang="en-US" sz="2000" dirty="0"/>
              <a:t>Mongolia achieved some of MDGs and targets by 2015. </a:t>
            </a:r>
          </a:p>
          <a:p>
            <a:pPr marL="0" lvl="1" algn="r"/>
            <a:r>
              <a:rPr lang="en-US" sz="2000" dirty="0"/>
              <a:t>The leading factor to this success was effective policy and </a:t>
            </a:r>
            <a:r>
              <a:rPr lang="en-US" sz="2000" dirty="0" err="1"/>
              <a:t>programme</a:t>
            </a:r>
            <a:r>
              <a:rPr lang="en-US" sz="2000" dirty="0"/>
              <a:t> interventions, including the MDGs-based Comprehensive National Development Strategy and Health Care Strategies.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t>By 2030, the Development Vision envisages, inter alia, eradication of poverty in all its forms, sustaining an annual economic growth at least at 6.6%, securing no less than 80% of the total population as middle-or high-income strata through reducing income inequality and ensuring citizen's participation, improved human development through quality educational and health services, ensuring ecological balance and green development while building effective, transparent governance institutions. </a:t>
            </a:r>
          </a:p>
          <a:p>
            <a:pPr algn="just"/>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329BF1-CE39-4E38-9065-FC0763F588A6}" type="slidenum">
              <a:rPr lang="en-US" smtClean="0"/>
              <a:t>25</a:t>
            </a:fld>
            <a:endParaRPr lang="en-US"/>
          </a:p>
        </p:txBody>
      </p:sp>
    </p:spTree>
    <p:extLst>
      <p:ext uri="{BB962C8B-B14F-4D97-AF65-F5344CB8AC3E}">
        <p14:creationId xmlns:p14="http://schemas.microsoft.com/office/powerpoint/2010/main" val="210947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t>By 2030, the Development Vision envisages, inter alia, eradication of poverty in all its forms, sustaining an annual economic growth at least at 6.6%, securing no less than 80% of the total population as middle-or high-income strata through reducing income inequality and ensuring citizen's participation, improved human development through quality educational and health services, ensuring ecological balance and green development while building effective, transparent governance institutions. </a:t>
            </a:r>
          </a:p>
          <a:p>
            <a:pPr algn="just"/>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329BF1-CE39-4E38-9065-FC0763F588A6}" type="slidenum">
              <a:rPr lang="en-US" smtClean="0"/>
              <a:t>26</a:t>
            </a:fld>
            <a:endParaRPr lang="en-US"/>
          </a:p>
        </p:txBody>
      </p:sp>
    </p:spTree>
    <p:extLst>
      <p:ext uri="{BB962C8B-B14F-4D97-AF65-F5344CB8AC3E}">
        <p14:creationId xmlns:p14="http://schemas.microsoft.com/office/powerpoint/2010/main" val="849130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27899-8D68-45BE-8374-4D5B3DD7E7B1}" type="slidenum">
              <a:rPr lang="en-US" smtClean="0"/>
              <a:t>27</a:t>
            </a:fld>
            <a:endParaRPr lang="en-US"/>
          </a:p>
        </p:txBody>
      </p:sp>
    </p:spTree>
    <p:extLst>
      <p:ext uri="{BB962C8B-B14F-4D97-AF65-F5344CB8AC3E}">
        <p14:creationId xmlns:p14="http://schemas.microsoft.com/office/powerpoint/2010/main" val="98677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Challenged</a:t>
            </a:r>
            <a:r>
              <a:rPr lang="en-US" b="1" baseline="0" dirty="0"/>
              <a:t> and difficulties faced </a:t>
            </a:r>
            <a:endParaRPr lang="en-US" b="1" dirty="0"/>
          </a:p>
          <a:p>
            <a:r>
              <a:rPr lang="en-US" dirty="0"/>
              <a:t>Financial and economic crisis,</a:t>
            </a:r>
          </a:p>
          <a:p>
            <a:r>
              <a:rPr lang="en-US" dirty="0"/>
              <a:t>Weak governance and institutions,</a:t>
            </a:r>
          </a:p>
          <a:p>
            <a:r>
              <a:rPr lang="en-US" dirty="0"/>
              <a:t>The development policies are not cohesive and consistent</a:t>
            </a:r>
          </a:p>
        </p:txBody>
      </p:sp>
      <p:sp>
        <p:nvSpPr>
          <p:cNvPr id="4" name="Slide Number Placeholder 3"/>
          <p:cNvSpPr>
            <a:spLocks noGrp="1"/>
          </p:cNvSpPr>
          <p:nvPr>
            <p:ph type="sldNum" sz="quarter" idx="10"/>
          </p:nvPr>
        </p:nvSpPr>
        <p:spPr/>
        <p:txBody>
          <a:bodyPr/>
          <a:lstStyle/>
          <a:p>
            <a:fld id="{80E27899-8D68-45BE-8374-4D5B3DD7E7B1}" type="slidenum">
              <a:rPr lang="en-US" smtClean="0"/>
              <a:t>3</a:t>
            </a:fld>
            <a:endParaRPr lang="en-US"/>
          </a:p>
        </p:txBody>
      </p:sp>
    </p:spTree>
    <p:extLst>
      <p:ext uri="{BB962C8B-B14F-4D97-AF65-F5344CB8AC3E}">
        <p14:creationId xmlns:p14="http://schemas.microsoft.com/office/powerpoint/2010/main" val="66220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8886"/>
            <a:ext cx="5486400" cy="4114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4</a:t>
            </a:fld>
            <a:endParaRPr lang="en-US"/>
          </a:p>
        </p:txBody>
      </p:sp>
    </p:spTree>
    <p:extLst>
      <p:ext uri="{BB962C8B-B14F-4D97-AF65-F5344CB8AC3E}">
        <p14:creationId xmlns:p14="http://schemas.microsoft.com/office/powerpoint/2010/main" val="181610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REALIZING WOMEN’S AND GIRLS’ FULL ENJOYMENT OF ALL HUMAN RIGHTS</a:t>
            </a:r>
            <a:endParaRPr lang="en-US" dirty="0"/>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5</a:t>
            </a:fld>
            <a:endParaRPr lang="en-US"/>
          </a:p>
        </p:txBody>
      </p:sp>
    </p:spTree>
    <p:extLst>
      <p:ext uri="{BB962C8B-B14F-4D97-AF65-F5344CB8AC3E}">
        <p14:creationId xmlns:p14="http://schemas.microsoft.com/office/powerpoint/2010/main" val="108739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b="1" dirty="0"/>
              <a:t>Enabling policy framework for gender equality and women’s rights </a:t>
            </a:r>
            <a:endParaRPr lang="en-US" dirty="0"/>
          </a:p>
          <a:p>
            <a:pPr marL="0" marR="0" indent="0" algn="just" defTabSz="914400" rtl="0" eaLnBrk="1" fontAlgn="auto" latinLnBrk="0" hangingPunct="1">
              <a:lnSpc>
                <a:spcPct val="100000"/>
              </a:lnSpc>
              <a:spcBef>
                <a:spcPts val="0"/>
              </a:spcBef>
              <a:spcAft>
                <a:spcPts val="0"/>
              </a:spcAft>
              <a:buClrTx/>
              <a:buSzTx/>
              <a:buFontTx/>
              <a:buNone/>
              <a:tabLst/>
              <a:defRPr/>
            </a:pPr>
            <a:r>
              <a:rPr lang="en-US" dirty="0"/>
              <a:t>Mongolia fully supports international human rights standards and is a signatory to all major international instruments pertaining to women’s rights and gender equality, including the Universal Declaration of Human Rights, the International Covenant on Economic, Social and Cultural Rights, the International Covenant on Civil and Political Rights, the Convention on the Political Rights of Women, the Convention on the Elimination of All Forms of Discrimination against Women, the Convention on the Rights of the Child, the United Nations Convention against Transnational Organized Crime and its Protocol to Prevent, Suppress and Punish Trafficking in Persons, Especially Women and Children, and the International </a:t>
            </a:r>
            <a:r>
              <a:rPr lang="en-US" dirty="0" err="1"/>
              <a:t>Labour</a:t>
            </a:r>
            <a:r>
              <a:rPr lang="en-US" dirty="0"/>
              <a:t> Organization (ILO) conventions on equal remuneration and discrimination in respect of employment and occupation, among others. In line with the international standards, the Constitution of Mongolia and relevant laws prohibit discrimination on the basis of sex and uphold gender equality. </a:t>
            </a:r>
          </a:p>
          <a:p>
            <a:pPr algn="just"/>
            <a:r>
              <a:rPr lang="en-US" dirty="0"/>
              <a:t>The Government of Mongolia has been taking a host of measures to combat trafficking in person by adopting laws and legislation and ratifying international conventions in order to properly regulate relations to ensure victims right, prevention, investigation, identification of the causal factor of the crime. For example, “National Program on Preventing Women and Children from Trafficking in Person and Sexual Exploitation" was approved by the Government of Mongolia in 2006. </a:t>
            </a:r>
          </a:p>
          <a:p>
            <a:pPr algn="just"/>
            <a:r>
              <a:rPr lang="en-US" dirty="0"/>
              <a:t>In addition, the Government of Mongolia adopted the Law to Combat Trafficking in Persons in 2012. National Program on Combating Trafficking in Persons for the period of 2016-2021 has been formulated in compliance with internationally accepted 4 paradigms-prevention, protection, investigation, and cooperation. </a:t>
            </a:r>
          </a:p>
        </p:txBody>
      </p:sp>
      <p:sp>
        <p:nvSpPr>
          <p:cNvPr id="4" name="Slide Number Placeholder 3"/>
          <p:cNvSpPr>
            <a:spLocks noGrp="1"/>
          </p:cNvSpPr>
          <p:nvPr>
            <p:ph type="sldNum" sz="quarter" idx="10"/>
          </p:nvPr>
        </p:nvSpPr>
        <p:spPr/>
        <p:txBody>
          <a:bodyPr/>
          <a:lstStyle/>
          <a:p>
            <a:fld id="{F0329BF1-CE39-4E38-9065-FC0763F588A6}" type="slidenum">
              <a:rPr lang="en-US" smtClean="0"/>
              <a:t>6</a:t>
            </a:fld>
            <a:endParaRPr lang="en-US"/>
          </a:p>
        </p:txBody>
      </p:sp>
    </p:spTree>
    <p:extLst>
      <p:ext uri="{BB962C8B-B14F-4D97-AF65-F5344CB8AC3E}">
        <p14:creationId xmlns:p14="http://schemas.microsoft.com/office/powerpoint/2010/main" val="69824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a:t>In 2005, in adopting the MDGs, the Parliament set concrete gender-related targets in employment, education, political participation and health. The MDGs based Comprehensive National Development Strategy adopted in 2008 reaffirms these commitments and includes additional strategic objectives to adopt a separate law on gender equality, integrate gender equality content at all levels of education and ensure women’s equal rights to property. </a:t>
            </a:r>
          </a:p>
          <a:p>
            <a:pPr algn="just"/>
            <a:r>
              <a:rPr lang="en-US" dirty="0"/>
              <a:t>The </a:t>
            </a:r>
            <a:r>
              <a:rPr lang="mn-MN" dirty="0"/>
              <a:t>Government of Mongolia adopted Law </a:t>
            </a:r>
            <a:r>
              <a:rPr lang="en-US" dirty="0"/>
              <a:t>on Combating </a:t>
            </a:r>
            <a:r>
              <a:rPr lang="mn-MN" dirty="0"/>
              <a:t>Domestic Violence in 2004</a:t>
            </a:r>
            <a:r>
              <a:rPr lang="en-US" dirty="0"/>
              <a:t>, </a:t>
            </a:r>
            <a:r>
              <a:rPr lang="mn-MN" dirty="0"/>
              <a:t>National program </a:t>
            </a:r>
            <a:r>
              <a:rPr lang="en-US" dirty="0"/>
              <a:t>on Combating </a:t>
            </a:r>
            <a:r>
              <a:rPr lang="mn-MN" dirty="0"/>
              <a:t>Domestic Violence in 2007 </a:t>
            </a:r>
            <a:r>
              <a:rPr lang="en-US" dirty="0"/>
              <a:t>respectively. Several measures have been taken to ensure implementation of the legislations, including establishing shelter house for victims, providing counseling services. </a:t>
            </a:r>
          </a:p>
          <a:p>
            <a:pPr algn="just"/>
            <a:r>
              <a:rPr lang="mn-MN" dirty="0"/>
              <a:t>Due to </a:t>
            </a:r>
            <a:r>
              <a:rPr lang="en-US" dirty="0"/>
              <a:t>lack of enforcement, </a:t>
            </a:r>
            <a:r>
              <a:rPr lang="en-US" dirty="0" err="1"/>
              <a:t>i</a:t>
            </a:r>
            <a:r>
              <a:rPr lang="mn-MN" dirty="0"/>
              <a:t>nappropriate and incomplete </a:t>
            </a:r>
            <a:r>
              <a:rPr lang="en-US" dirty="0"/>
              <a:t>specification </a:t>
            </a:r>
            <a:r>
              <a:rPr lang="mn-MN" dirty="0"/>
              <a:t>in the law, </a:t>
            </a:r>
            <a:r>
              <a:rPr lang="en-US" dirty="0"/>
              <a:t>there was a need to improve the Law on Domestic Violence. Revision of the Law on Combating Domestic Violence has been adopted by the Parliament of Mongolia on 28th, December 2016 and has entered into force from 1 February 2017.</a:t>
            </a:r>
          </a:p>
        </p:txBody>
      </p:sp>
      <p:sp>
        <p:nvSpPr>
          <p:cNvPr id="4" name="Slide Number Placeholder 3"/>
          <p:cNvSpPr>
            <a:spLocks noGrp="1"/>
          </p:cNvSpPr>
          <p:nvPr>
            <p:ph type="sldNum" sz="quarter" idx="10"/>
          </p:nvPr>
        </p:nvSpPr>
        <p:spPr/>
        <p:txBody>
          <a:bodyPr/>
          <a:lstStyle/>
          <a:p>
            <a:fld id="{F0329BF1-CE39-4E38-9065-FC0763F588A6}" type="slidenum">
              <a:rPr lang="en-US" smtClean="0"/>
              <a:t>7</a:t>
            </a:fld>
            <a:endParaRPr lang="en-US"/>
          </a:p>
        </p:txBody>
      </p:sp>
    </p:spTree>
    <p:extLst>
      <p:ext uri="{BB962C8B-B14F-4D97-AF65-F5344CB8AC3E}">
        <p14:creationId xmlns:p14="http://schemas.microsoft.com/office/powerpoint/2010/main" val="15918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AU" b="1" dirty="0"/>
              <a:t>Implementation of women’s economic rights: Employment</a:t>
            </a:r>
            <a:endParaRPr lang="en-US" sz="1100" dirty="0"/>
          </a:p>
          <a:p>
            <a:r>
              <a:rPr lang="en-US" dirty="0"/>
              <a:t>Mongolia supports the ILO decent work agenda and seeks to implement a balanced and integrated </a:t>
            </a:r>
            <a:r>
              <a:rPr lang="en-US" dirty="0" err="1"/>
              <a:t>programme</a:t>
            </a:r>
            <a:r>
              <a:rPr lang="en-US" dirty="0"/>
              <a:t> approach to achieving full and productive employment and decent work for all, providing men and women with equal opportunities to obtain work in conditions of freedoms, equity, security and human dignity. Mongolia is committed to improve the legal framework for ensuring the </a:t>
            </a:r>
            <a:r>
              <a:rPr lang="en-US" dirty="0" err="1"/>
              <a:t>labour</a:t>
            </a:r>
            <a:r>
              <a:rPr lang="en-US" dirty="0"/>
              <a:t> rights of all, in line with the ILO Declaration on Fundamental Principles and Rights at Work and ILO Conventions No.29 and No.105 on forced </a:t>
            </a:r>
            <a:r>
              <a:rPr lang="en-US" dirty="0" err="1"/>
              <a:t>labour</a:t>
            </a:r>
            <a:r>
              <a:rPr lang="en-US" dirty="0"/>
              <a:t>; Conventions No.100 and No.111 on equality of opportunity and treatment; Conventions No.89 and No.98 on the rights to organize; and Conventions No.138 and No.182 on child </a:t>
            </a:r>
            <a:r>
              <a:rPr lang="en-US" dirty="0" err="1"/>
              <a:t>labour</a:t>
            </a:r>
            <a:r>
              <a:rPr lang="en-US" dirty="0"/>
              <a:t>, to all of which Mongolia is a party to.</a:t>
            </a:r>
            <a:endParaRPr lang="en-US" sz="1100" dirty="0"/>
          </a:p>
          <a:p>
            <a:r>
              <a:rPr lang="en-US" dirty="0"/>
              <a:t> </a:t>
            </a:r>
          </a:p>
          <a:p>
            <a:r>
              <a:rPr lang="en-US" dirty="0"/>
              <a:t>In the draft revised Labor Law, ensuring gender equality in labor relation is clearly stipulated in accordance with the Law on Gender Equality. In addition, issues related to workplace discrimination, prevention from sexual harassment at workplace, equal </a:t>
            </a:r>
            <a:r>
              <a:rPr lang="en-US" dirty="0" err="1"/>
              <a:t>remunerationfor</a:t>
            </a:r>
            <a:r>
              <a:rPr lang="en-US" dirty="0"/>
              <a:t> everyone regardless of gender and responsibility and penalty mechanism for an employer, who did not create non-discriminative work environment, are specifically indicated. </a:t>
            </a:r>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8</a:t>
            </a:fld>
            <a:endParaRPr lang="en-US"/>
          </a:p>
        </p:txBody>
      </p:sp>
    </p:spTree>
    <p:extLst>
      <p:ext uri="{BB962C8B-B14F-4D97-AF65-F5344CB8AC3E}">
        <p14:creationId xmlns:p14="http://schemas.microsoft.com/office/powerpoint/2010/main" val="72950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a:t>Acc</a:t>
            </a:r>
            <a:r>
              <a:rPr lang="en-US" dirty="0"/>
              <a:t>or</a:t>
            </a:r>
            <a:r>
              <a:rPr lang="mn-MN" dirty="0"/>
              <a:t>ding to </a:t>
            </a:r>
            <a:r>
              <a:rPr lang="en-US" dirty="0"/>
              <a:t>a </a:t>
            </a:r>
            <a:r>
              <a:rPr lang="mn-MN" dirty="0"/>
              <a:t>research</a:t>
            </a:r>
            <a:r>
              <a:rPr lang="en-US" dirty="0"/>
              <a:t>,</a:t>
            </a:r>
            <a:r>
              <a:rPr lang="mn-MN" dirty="0"/>
              <a:t> conducted by </a:t>
            </a:r>
            <a:r>
              <a:rPr lang="en-US" dirty="0"/>
              <a:t>the </a:t>
            </a:r>
            <a:r>
              <a:rPr lang="mn-MN" dirty="0"/>
              <a:t>National Statistics </a:t>
            </a:r>
            <a:r>
              <a:rPr lang="en-US" dirty="0"/>
              <a:t>Office</a:t>
            </a:r>
            <a:r>
              <a:rPr lang="mn-MN" dirty="0"/>
              <a:t>, male workers are paid about 15,9% higher compared to female workers. A wage and compensation structure study, conducted by </a:t>
            </a:r>
            <a:r>
              <a:rPr lang="en-US" dirty="0"/>
              <a:t>the </a:t>
            </a:r>
            <a:r>
              <a:rPr lang="mn-MN" dirty="0"/>
              <a:t>Labour Research Institute in 2013 and 2015, </a:t>
            </a:r>
            <a:r>
              <a:rPr lang="en-US" dirty="0"/>
              <a:t>has shown</a:t>
            </a:r>
            <a:r>
              <a:rPr lang="mn-MN" dirty="0"/>
              <a:t>that there is a gender gap in both management and staff level positions. Therefore, the new draft Labour Code reflects the sanctity of 1951 Equal Remuneration Convention number 100.</a:t>
            </a:r>
            <a:endParaRPr lang="en-US" dirty="0"/>
          </a:p>
          <a:p>
            <a:endParaRPr lang="en-US" dirty="0"/>
          </a:p>
        </p:txBody>
      </p:sp>
      <p:sp>
        <p:nvSpPr>
          <p:cNvPr id="4" name="Slide Number Placeholder 3"/>
          <p:cNvSpPr>
            <a:spLocks noGrp="1"/>
          </p:cNvSpPr>
          <p:nvPr>
            <p:ph type="sldNum" sz="quarter" idx="10"/>
          </p:nvPr>
        </p:nvSpPr>
        <p:spPr/>
        <p:txBody>
          <a:bodyPr/>
          <a:lstStyle/>
          <a:p>
            <a:fld id="{F0329BF1-CE39-4E38-9065-FC0763F588A6}" type="slidenum">
              <a:rPr lang="en-US" smtClean="0"/>
              <a:t>9</a:t>
            </a:fld>
            <a:endParaRPr lang="en-US"/>
          </a:p>
        </p:txBody>
      </p:sp>
    </p:spTree>
    <p:extLst>
      <p:ext uri="{BB962C8B-B14F-4D97-AF65-F5344CB8AC3E}">
        <p14:creationId xmlns:p14="http://schemas.microsoft.com/office/powerpoint/2010/main" val="81078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2B2EFB-4B43-4A7F-979F-56CB3492E84A}" type="datetimeFigureOut">
              <a:rPr lang="en-US" smtClean="0"/>
              <a:pPr/>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17318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2EFB-4B43-4A7F-979F-56CB3492E84A}" type="datetimeFigureOut">
              <a:rPr lang="en-US" smtClean="0"/>
              <a:pPr/>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118706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2EFB-4B43-4A7F-979F-56CB3492E84A}" type="datetimeFigureOut">
              <a:rPr lang="en-US" smtClean="0"/>
              <a:pPr/>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114478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9D278B-0912-E748-8EE8-3CA9C39AE41D}"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2142836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D278B-0912-E748-8EE8-3CA9C39AE41D}"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D278B-0912-E748-8EE8-3CA9C39AE41D}"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14970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9D278B-0912-E748-8EE8-3CA9C39AE41D}" type="datetimeFigureOut">
              <a:rPr lang="en-US" smtClean="0"/>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69444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9D278B-0912-E748-8EE8-3CA9C39AE41D}" type="datetimeFigureOut">
              <a:rPr lang="en-US" smtClean="0"/>
              <a:t>3/17/17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3569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9D278B-0912-E748-8EE8-3CA9C39AE41D}" type="datetimeFigureOut">
              <a:rPr lang="en-US" smtClean="0"/>
              <a:t>3/17/17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801911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D278B-0912-E748-8EE8-3CA9C39AE41D}" type="datetimeFigureOut">
              <a:rPr lang="en-US" smtClean="0"/>
              <a:t>3/17/17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11208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9D278B-0912-E748-8EE8-3CA9C39AE41D}" type="datetimeFigureOut">
              <a:rPr lang="en-US" smtClean="0"/>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B2EFB-4B43-4A7F-979F-56CB3492E84A}" type="datetimeFigureOut">
              <a:rPr lang="en-US" smtClean="0"/>
              <a:pPr/>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3222350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9D278B-0912-E748-8EE8-3CA9C39AE41D}" type="datetimeFigureOut">
              <a:rPr lang="en-US" smtClean="0"/>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204600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D278B-0912-E748-8EE8-3CA9C39AE41D}"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D278B-0912-E748-8EE8-3CA9C39AE41D}" type="datetimeFigureOut">
              <a:rPr lang="en-US" smtClean="0"/>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253D1-995A-4C49-A2C8-815471ADC521}"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B2EFB-4B43-4A7F-979F-56CB3492E84A}" type="datetimeFigureOut">
              <a:rPr lang="en-US" smtClean="0"/>
              <a:pPr/>
              <a:t>3/17/17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322648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B2EFB-4B43-4A7F-979F-56CB3492E84A}" type="datetimeFigureOut">
              <a:rPr lang="en-US" smtClean="0"/>
              <a:pPr/>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12916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B2EFB-4B43-4A7F-979F-56CB3492E84A}" type="datetimeFigureOut">
              <a:rPr lang="en-US" smtClean="0"/>
              <a:pPr/>
              <a:t>3/17/17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386702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B2EFB-4B43-4A7F-979F-56CB3492E84A}" type="datetimeFigureOut">
              <a:rPr lang="en-US" smtClean="0"/>
              <a:pPr/>
              <a:t>3/17/17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324656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B2EFB-4B43-4A7F-979F-56CB3492E84A}" type="datetimeFigureOut">
              <a:rPr lang="en-US" smtClean="0"/>
              <a:pPr/>
              <a:t>3/17/17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72148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B2EFB-4B43-4A7F-979F-56CB3492E84A}" type="datetimeFigureOut">
              <a:rPr lang="en-US" smtClean="0"/>
              <a:pPr/>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204401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B2EFB-4B43-4A7F-979F-56CB3492E84A}" type="datetimeFigureOut">
              <a:rPr lang="en-US" smtClean="0"/>
              <a:pPr/>
              <a:t>3/17/17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40AC0-76FC-4825-AE5D-56A66C5814CA}" type="slidenum">
              <a:rPr lang="en-US" smtClean="0"/>
              <a:pPr/>
              <a:t>‹#›</a:t>
            </a:fld>
            <a:endParaRPr lang="en-US"/>
          </a:p>
        </p:txBody>
      </p:sp>
    </p:spTree>
    <p:extLst>
      <p:ext uri="{BB962C8B-B14F-4D97-AF65-F5344CB8AC3E}">
        <p14:creationId xmlns:p14="http://schemas.microsoft.com/office/powerpoint/2010/main" val="3804748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2EFB-4B43-4A7F-979F-56CB3492E84A}" type="datetimeFigureOut">
              <a:rPr lang="en-US" smtClean="0"/>
              <a:pPr/>
              <a:t>3/17/17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40AC0-76FC-4825-AE5D-56A66C5814CA}" type="slidenum">
              <a:rPr lang="en-US" smtClean="0"/>
              <a:pPr/>
              <a:t>‹#›</a:t>
            </a:fld>
            <a:endParaRPr lang="en-US"/>
          </a:p>
        </p:txBody>
      </p:sp>
    </p:spTree>
    <p:extLst>
      <p:ext uri="{BB962C8B-B14F-4D97-AF65-F5344CB8AC3E}">
        <p14:creationId xmlns:p14="http://schemas.microsoft.com/office/powerpoint/2010/main" val="421135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D278B-0912-E748-8EE8-3CA9C39AE41D}" type="datetimeFigureOut">
              <a:rPr lang="en-US" smtClean="0"/>
              <a:t>3/17/17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253D1-995A-4C49-A2C8-815471ADC521}" type="slidenum">
              <a:rPr lang="en-US" smtClean="0"/>
              <a:t>‹#›</a:t>
            </a:fld>
            <a:endParaRPr lang="en-US"/>
          </a:p>
        </p:txBody>
      </p:sp>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132" y="5105399"/>
            <a:ext cx="11826240" cy="142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CSW61 , New York</a:t>
            </a:r>
          </a:p>
          <a:p>
            <a:pPr algn="ctr"/>
            <a:r>
              <a:rPr lang="en-US" sz="2000" dirty="0">
                <a:solidFill>
                  <a:schemeClr val="bg1"/>
                </a:solidFill>
              </a:rPr>
              <a:t>16 March 2017</a:t>
            </a:r>
          </a:p>
        </p:txBody>
      </p:sp>
      <p:sp>
        <p:nvSpPr>
          <p:cNvPr id="2" name="Title 1"/>
          <p:cNvSpPr>
            <a:spLocks noGrp="1"/>
          </p:cNvSpPr>
          <p:nvPr>
            <p:ph type="ctrTitle"/>
          </p:nvPr>
        </p:nvSpPr>
        <p:spPr>
          <a:xfrm>
            <a:off x="1143000" y="2678887"/>
            <a:ext cx="10128505" cy="1511109"/>
          </a:xfrm>
        </p:spPr>
        <p:txBody>
          <a:bodyPr anchor="ctr">
            <a:noAutofit/>
          </a:bodyPr>
          <a:lstStyle/>
          <a:p>
            <a:r>
              <a:rPr lang="en-US" sz="3600" b="1" dirty="0">
                <a:solidFill>
                  <a:srgbClr val="7030A0"/>
                </a:solidFill>
              </a:rPr>
              <a:t/>
            </a:r>
            <a:br>
              <a:rPr lang="en-US" sz="3600" b="1" dirty="0">
                <a:solidFill>
                  <a:srgbClr val="7030A0"/>
                </a:solidFill>
              </a:rPr>
            </a:br>
            <a:r>
              <a:rPr lang="en-US" sz="3600" b="1" dirty="0">
                <a:solidFill>
                  <a:srgbClr val="FF0000"/>
                </a:solidFill>
              </a:rPr>
              <a:t>Challenges and achievements in the implementation of the Millennium Development Goals for Women and Girls</a:t>
            </a:r>
            <a:r>
              <a:rPr lang="en-US" sz="3600" b="1" dirty="0"/>
              <a:t/>
            </a:r>
            <a:br>
              <a:rPr lang="en-US" sz="3600" b="1" dirty="0"/>
            </a:br>
            <a:r>
              <a:rPr lang="en-US" sz="3600" b="1" dirty="0"/>
              <a:t/>
            </a:r>
            <a:br>
              <a:rPr lang="en-US" sz="3600" b="1" dirty="0"/>
            </a:br>
            <a:endParaRPr lang="en-US" sz="3600" b="1" dirty="0">
              <a:effectLst>
                <a:outerShdw blurRad="38100" dist="38100" dir="2700000" algn="tl">
                  <a:srgbClr val="000000">
                    <a:alpha val="43137"/>
                  </a:srgbClr>
                </a:outerShdw>
              </a:effectLst>
            </a:endParaRPr>
          </a:p>
        </p:txBody>
      </p:sp>
      <p:pic>
        <p:nvPicPr>
          <p:cNvPr id="7" name="Picture 6" descr="yam-standard-logo-RGB-ENG-02.jpg"/>
          <p:cNvPicPr>
            <a:picLocks noChangeAspect="1"/>
          </p:cNvPicPr>
          <p:nvPr/>
        </p:nvPicPr>
        <p:blipFill>
          <a:blip r:embed="rId3" cstate="print"/>
          <a:stretch>
            <a:fillRect/>
          </a:stretch>
        </p:blipFill>
        <p:spPr>
          <a:xfrm>
            <a:off x="3657600" y="258709"/>
            <a:ext cx="4549238" cy="1504775"/>
          </a:xfrm>
          <a:prstGeom prst="rect">
            <a:avLst/>
          </a:prstGeom>
        </p:spPr>
      </p:pic>
    </p:spTree>
    <p:extLst>
      <p:ext uri="{BB962C8B-B14F-4D97-AF65-F5344CB8AC3E}">
        <p14:creationId xmlns:p14="http://schemas.microsoft.com/office/powerpoint/2010/main" val="408869668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4314" y="609600"/>
            <a:ext cx="4201886" cy="791377"/>
          </a:xfrm>
        </p:spPr>
        <p:txBody>
          <a:bodyPr>
            <a:noAutofit/>
          </a:bodyPr>
          <a:lstStyle/>
          <a:p>
            <a:pPr algn="ctr"/>
            <a:r>
              <a:rPr lang="en-US" sz="2400" b="1" dirty="0">
                <a:effectLst>
                  <a:outerShdw blurRad="38100" dist="38100" dir="2700000" algn="tl">
                    <a:srgbClr val="000000">
                      <a:alpha val="43137"/>
                    </a:srgbClr>
                  </a:outerShdw>
                </a:effectLst>
              </a:rPr>
              <a:t>MEASURES TAKEN TO ENSURE EMPLOYMENT RIGHT</a:t>
            </a:r>
            <a:r>
              <a:rPr lang="mn-MN" sz="2400" b="1" dirty="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457200" y="1870544"/>
            <a:ext cx="11430000" cy="4606456"/>
          </a:xfrm>
          <a:custGeom>
            <a:avLst/>
            <a:gdLst>
              <a:gd name="connsiteX0" fmla="*/ 0 w 4622546"/>
              <a:gd name="connsiteY0" fmla="*/ 0 h 3572985"/>
              <a:gd name="connsiteX1" fmla="*/ 4622546 w 4622546"/>
              <a:gd name="connsiteY1" fmla="*/ 0 h 3572985"/>
              <a:gd name="connsiteX2" fmla="*/ 4622546 w 4622546"/>
              <a:gd name="connsiteY2" fmla="*/ 3572985 h 3572985"/>
              <a:gd name="connsiteX3" fmla="*/ 0 w 4622546"/>
              <a:gd name="connsiteY3" fmla="*/ 3572985 h 3572985"/>
              <a:gd name="connsiteX4" fmla="*/ 0 w 4622546"/>
              <a:gd name="connsiteY4" fmla="*/ 0 h 357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2546" h="3572985">
                <a:moveTo>
                  <a:pt x="0" y="0"/>
                </a:moveTo>
                <a:lnTo>
                  <a:pt x="4622546" y="0"/>
                </a:lnTo>
                <a:lnTo>
                  <a:pt x="4622546" y="3572985"/>
                </a:lnTo>
                <a:lnTo>
                  <a:pt x="0" y="3572985"/>
                </a:lnTo>
                <a:lnTo>
                  <a:pt x="0" y="0"/>
                </a:lnTo>
                <a:close/>
              </a:path>
            </a:pathLst>
          </a:custGeom>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9608" tIns="135128" rIns="135128" bIns="135128" numCol="1" spcCol="1270" anchor="ctr" anchorCtr="0">
            <a:noAutofit/>
          </a:bodyPr>
          <a:lstStyle/>
          <a:p>
            <a:pPr lvl="0" algn="just" defTabSz="844550">
              <a:lnSpc>
                <a:spcPct val="90000"/>
              </a:lnSpc>
              <a:spcBef>
                <a:spcPct val="0"/>
              </a:spcBef>
              <a:spcAft>
                <a:spcPct val="35000"/>
              </a:spcAft>
            </a:pPr>
            <a:r>
              <a:rPr lang="en-AU" sz="2800" dirty="0" smtClean="0">
                <a:solidFill>
                  <a:schemeClr val="tx1"/>
                </a:solidFill>
              </a:rPr>
              <a:t>Updated</a:t>
            </a:r>
            <a:r>
              <a:rPr lang="en-AU" sz="2800" kern="1200" dirty="0" smtClean="0">
                <a:solidFill>
                  <a:schemeClr val="tx1"/>
                </a:solidFill>
              </a:rPr>
              <a:t> </a:t>
            </a:r>
            <a:r>
              <a:rPr lang="en-AU" sz="2800" kern="1200" dirty="0">
                <a:solidFill>
                  <a:schemeClr val="tx1"/>
                </a:solidFill>
              </a:rPr>
              <a:t>and new programmes recently implemented by the Ministry of Labour and Social </a:t>
            </a:r>
            <a:r>
              <a:rPr lang="en-AU" sz="2800" dirty="0">
                <a:solidFill>
                  <a:schemeClr val="tx1"/>
                </a:solidFill>
              </a:rPr>
              <a:t>P</a:t>
            </a:r>
            <a:r>
              <a:rPr lang="en-AU" sz="2800" kern="1200" dirty="0">
                <a:solidFill>
                  <a:schemeClr val="tx1"/>
                </a:solidFill>
              </a:rPr>
              <a:t>rotection: </a:t>
            </a:r>
          </a:p>
          <a:p>
            <a:pPr marL="342900" lvl="0" indent="-342900" algn="just" defTabSz="844550">
              <a:lnSpc>
                <a:spcPct val="90000"/>
              </a:lnSpc>
              <a:spcBef>
                <a:spcPct val="0"/>
              </a:spcBef>
              <a:spcAft>
                <a:spcPct val="35000"/>
              </a:spcAft>
              <a:buFont typeface="Arial" charset="0"/>
              <a:buChar char="•"/>
            </a:pPr>
            <a:r>
              <a:rPr lang="en-AU" sz="2000" kern="1200" dirty="0">
                <a:solidFill>
                  <a:schemeClr val="tx1"/>
                </a:solidFill>
              </a:rPr>
              <a:t>Preparation for labour,</a:t>
            </a:r>
          </a:p>
          <a:p>
            <a:pPr marL="342900" lvl="0" indent="-342900" algn="just" defTabSz="844550">
              <a:lnSpc>
                <a:spcPct val="90000"/>
              </a:lnSpc>
              <a:spcBef>
                <a:spcPct val="0"/>
              </a:spcBef>
              <a:spcAft>
                <a:spcPct val="35000"/>
              </a:spcAft>
              <a:buFont typeface="Arial" charset="0"/>
              <a:buChar char="•"/>
            </a:pPr>
            <a:r>
              <a:rPr lang="en-AU" sz="2000" dirty="0">
                <a:solidFill>
                  <a:schemeClr val="tx1"/>
                </a:solidFill>
              </a:rPr>
              <a:t>E</a:t>
            </a:r>
            <a:r>
              <a:rPr lang="en-AU" sz="2000" kern="1200" dirty="0">
                <a:solidFill>
                  <a:schemeClr val="tx1"/>
                </a:solidFill>
              </a:rPr>
              <a:t>mployment skills </a:t>
            </a:r>
            <a:r>
              <a:rPr lang="en-AU" sz="2000" kern="1200" dirty="0" smtClean="0">
                <a:solidFill>
                  <a:schemeClr val="tx1"/>
                </a:solidFill>
              </a:rPr>
              <a:t>programme, </a:t>
            </a:r>
            <a:endParaRPr lang="en-AU" sz="2000" kern="1200" dirty="0">
              <a:solidFill>
                <a:schemeClr val="tx1"/>
              </a:solidFill>
            </a:endParaRPr>
          </a:p>
          <a:p>
            <a:pPr marL="342900" lvl="0" indent="-342900" algn="just" defTabSz="844550">
              <a:lnSpc>
                <a:spcPct val="90000"/>
              </a:lnSpc>
              <a:spcBef>
                <a:spcPct val="0"/>
              </a:spcBef>
              <a:spcAft>
                <a:spcPct val="35000"/>
              </a:spcAft>
              <a:buFont typeface="Arial" charset="0"/>
              <a:buChar char="•"/>
            </a:pPr>
            <a:r>
              <a:rPr lang="en-AU" sz="2000" dirty="0">
                <a:solidFill>
                  <a:schemeClr val="tx1"/>
                </a:solidFill>
              </a:rPr>
              <a:t>Y</a:t>
            </a:r>
            <a:r>
              <a:rPr lang="en-AU" sz="2000" kern="1200" dirty="0">
                <a:solidFill>
                  <a:schemeClr val="tx1"/>
                </a:solidFill>
              </a:rPr>
              <a:t>outh employment promotion, </a:t>
            </a:r>
          </a:p>
          <a:p>
            <a:pPr marL="342900" lvl="0" indent="-342900" algn="just" defTabSz="844550">
              <a:lnSpc>
                <a:spcPct val="90000"/>
              </a:lnSpc>
              <a:spcBef>
                <a:spcPct val="0"/>
              </a:spcBef>
              <a:spcAft>
                <a:spcPct val="35000"/>
              </a:spcAft>
              <a:buFont typeface="Arial" charset="0"/>
              <a:buChar char="•"/>
            </a:pPr>
            <a:r>
              <a:rPr lang="en-AU" sz="2000" kern="1200" dirty="0">
                <a:solidFill>
                  <a:schemeClr val="tx1"/>
                </a:solidFill>
              </a:rPr>
              <a:t>Start-up business </a:t>
            </a:r>
            <a:r>
              <a:rPr lang="en-AU" sz="2000" kern="1200" dirty="0" smtClean="0">
                <a:solidFill>
                  <a:schemeClr val="tx1"/>
                </a:solidFill>
              </a:rPr>
              <a:t>programme,</a:t>
            </a:r>
            <a:endParaRPr lang="en-AU" sz="2000" kern="1200" dirty="0">
              <a:solidFill>
                <a:schemeClr val="tx1"/>
              </a:solidFill>
            </a:endParaRPr>
          </a:p>
          <a:p>
            <a:pPr marL="342900" lvl="0" indent="-342900" algn="just" defTabSz="844550">
              <a:lnSpc>
                <a:spcPct val="90000"/>
              </a:lnSpc>
              <a:spcBef>
                <a:spcPct val="0"/>
              </a:spcBef>
              <a:spcAft>
                <a:spcPct val="35000"/>
              </a:spcAft>
              <a:buFont typeface="Arial" charset="0"/>
              <a:buChar char="•"/>
            </a:pPr>
            <a:r>
              <a:rPr lang="en-AU" sz="2000" dirty="0">
                <a:solidFill>
                  <a:schemeClr val="tx1"/>
                </a:solidFill>
              </a:rPr>
              <a:t>E</a:t>
            </a:r>
            <a:r>
              <a:rPr lang="en-AU" sz="2000" kern="1200" dirty="0">
                <a:solidFill>
                  <a:schemeClr val="tx1"/>
                </a:solidFill>
              </a:rPr>
              <a:t>mployment promotion on herders, </a:t>
            </a:r>
          </a:p>
          <a:p>
            <a:pPr marL="342900" lvl="0" indent="-342900" algn="just" defTabSz="844550">
              <a:lnSpc>
                <a:spcPct val="90000"/>
              </a:lnSpc>
              <a:spcBef>
                <a:spcPct val="0"/>
              </a:spcBef>
              <a:spcAft>
                <a:spcPct val="35000"/>
              </a:spcAft>
              <a:buFont typeface="Arial" charset="0"/>
              <a:buChar char="•"/>
            </a:pPr>
            <a:r>
              <a:rPr lang="en-AU" sz="2000" dirty="0">
                <a:solidFill>
                  <a:schemeClr val="tx1"/>
                </a:solidFill>
              </a:rPr>
              <a:t>S</a:t>
            </a:r>
            <a:r>
              <a:rPr lang="en-AU" sz="2000" kern="1200" dirty="0">
                <a:solidFill>
                  <a:schemeClr val="tx1"/>
                </a:solidFill>
              </a:rPr>
              <a:t>upport to creation of workplaces for persons with disabilities,</a:t>
            </a:r>
            <a:r>
              <a:rPr lang="en-AU" sz="2000" dirty="0">
                <a:solidFill>
                  <a:schemeClr val="tx1"/>
                </a:solidFill>
              </a:rPr>
              <a:t> and</a:t>
            </a:r>
            <a:endParaRPr lang="en-AU" sz="2000" kern="1200" dirty="0">
              <a:solidFill>
                <a:schemeClr val="tx1"/>
              </a:solidFill>
            </a:endParaRPr>
          </a:p>
          <a:p>
            <a:pPr marL="342900" lvl="0" indent="-342900" algn="just" defTabSz="844550">
              <a:lnSpc>
                <a:spcPct val="90000"/>
              </a:lnSpc>
              <a:spcBef>
                <a:spcPct val="0"/>
              </a:spcBef>
              <a:spcAft>
                <a:spcPct val="35000"/>
              </a:spcAft>
              <a:buFont typeface="Arial" charset="0"/>
              <a:buChar char="•"/>
            </a:pPr>
            <a:r>
              <a:rPr lang="en-AU" sz="2000" dirty="0">
                <a:solidFill>
                  <a:schemeClr val="tx1"/>
                </a:solidFill>
              </a:rPr>
              <a:t>A</a:t>
            </a:r>
            <a:r>
              <a:rPr lang="en-AU" sz="2000" kern="1200" dirty="0">
                <a:solidFill>
                  <a:schemeClr val="tx1"/>
                </a:solidFill>
              </a:rPr>
              <a:t>dvisory services of senior specialists and others. </a:t>
            </a:r>
            <a:endParaRPr lang="en-AU" sz="2000" dirty="0">
              <a:solidFill>
                <a:schemeClr val="tx1"/>
              </a:solidFill>
            </a:endParaRPr>
          </a:p>
          <a:p>
            <a:pPr algn="just" defTabSz="844550">
              <a:lnSpc>
                <a:spcPct val="90000"/>
              </a:lnSpc>
              <a:spcBef>
                <a:spcPct val="0"/>
              </a:spcBef>
              <a:spcAft>
                <a:spcPct val="35000"/>
              </a:spcAft>
            </a:pPr>
            <a:r>
              <a:rPr lang="en-AU" sz="2800" dirty="0">
                <a:solidFill>
                  <a:schemeClr val="tx1"/>
                </a:solidFill>
              </a:rPr>
              <a:t>Women occupy </a:t>
            </a:r>
            <a:r>
              <a:rPr lang="en-AU" sz="2800" dirty="0">
                <a:solidFill>
                  <a:srgbClr val="7030A0"/>
                </a:solidFill>
              </a:rPr>
              <a:t>42,7% </a:t>
            </a:r>
            <a:r>
              <a:rPr lang="en-AU" sz="2800" dirty="0">
                <a:solidFill>
                  <a:schemeClr val="tx1"/>
                </a:solidFill>
              </a:rPr>
              <a:t>of jobs created in the result of the above  programmes. </a:t>
            </a:r>
          </a:p>
          <a:p>
            <a:pPr marL="342900" lvl="0" indent="-342900" algn="just" defTabSz="844550">
              <a:lnSpc>
                <a:spcPct val="90000"/>
              </a:lnSpc>
              <a:spcBef>
                <a:spcPct val="0"/>
              </a:spcBef>
              <a:spcAft>
                <a:spcPct val="35000"/>
              </a:spcAft>
              <a:buFont typeface="Arial" charset="0"/>
              <a:buChar char="•"/>
            </a:pPr>
            <a:endParaRPr lang="en-US" sz="1900" kern="1200" dirty="0">
              <a:solidFill>
                <a:srgbClr val="7030A0"/>
              </a:solidFill>
            </a:endParaRPr>
          </a:p>
        </p:txBody>
      </p:sp>
      <p:pic>
        <p:nvPicPr>
          <p:cNvPr id="17" name="Picture 16" descr="yam-standard-logo-RGB-ENG-02.jpg"/>
          <p:cNvPicPr>
            <a:picLocks noChangeAspect="1"/>
          </p:cNvPicPr>
          <p:nvPr/>
        </p:nvPicPr>
        <p:blipFill>
          <a:blip r:embed="rId3" cstate="print"/>
          <a:stretch>
            <a:fillRect/>
          </a:stretch>
        </p:blipFill>
        <p:spPr>
          <a:xfrm>
            <a:off x="152400" y="0"/>
            <a:ext cx="4549238" cy="1504775"/>
          </a:xfrm>
          <a:prstGeom prst="rect">
            <a:avLst/>
          </a:prstGeom>
        </p:spPr>
      </p:pic>
    </p:spTree>
    <p:extLst>
      <p:ext uri="{BB962C8B-B14F-4D97-AF65-F5344CB8AC3E}">
        <p14:creationId xmlns:p14="http://schemas.microsoft.com/office/powerpoint/2010/main" val="14207649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152400"/>
            <a:ext cx="501904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08372" y="474768"/>
            <a:ext cx="4410838" cy="791377"/>
          </a:xfrm>
        </p:spPr>
        <p:txBody>
          <a:bodyPr>
            <a:noAutofit/>
          </a:bodyPr>
          <a:lstStyle/>
          <a:p>
            <a:pPr marL="1588" indent="-1588" algn="ctr"/>
            <a:r>
              <a:rPr lang="mn-MN" sz="2400" b="1" dirty="0">
                <a:solidFill>
                  <a:schemeClr val="bg1"/>
                </a:solidFill>
                <a:effectLst>
                  <a:outerShdw blurRad="38100" dist="38100" dir="2700000" algn="tl">
                    <a:srgbClr val="000000">
                      <a:alpha val="43137"/>
                    </a:srgbClr>
                  </a:outerShdw>
                </a:effectLst>
              </a:rPr>
              <a:t>IMPLEMENTATION OF GIRLS</a:t>
            </a:r>
            <a:r>
              <a:rPr lang="en-US" sz="2400" b="1" dirty="0">
                <a:solidFill>
                  <a:srgbClr val="7030A0"/>
                </a:solidFill>
                <a:effectLst>
                  <a:outerShdw blurRad="38100" dist="38100" dir="2700000" algn="tl">
                    <a:srgbClr val="000000">
                      <a:alpha val="43137"/>
                    </a:srgbClr>
                  </a:outerShdw>
                </a:effectLst>
              </a:rPr>
              <a:t>’</a:t>
            </a:r>
            <a:r>
              <a:rPr lang="en-US" sz="2400" b="1" dirty="0">
                <a:solidFill>
                  <a:schemeClr val="bg1"/>
                </a:solidFill>
                <a:effectLst>
                  <a:outerShdw blurRad="38100" dist="38100" dir="2700000" algn="tl">
                    <a:srgbClr val="000000">
                      <a:alpha val="43137"/>
                    </a:srgbClr>
                  </a:outerShdw>
                </a:effectLst>
              </a:rPr>
              <a:t> </a:t>
            </a:r>
            <a:r>
              <a:rPr lang="mn-MN" sz="2400" b="1" dirty="0">
                <a:solidFill>
                  <a:schemeClr val="bg1"/>
                </a:solidFill>
                <a:effectLst>
                  <a:outerShdw blurRad="38100" dist="38100" dir="2700000" algn="tl">
                    <a:srgbClr val="000000">
                      <a:alpha val="43137"/>
                    </a:srgbClr>
                  </a:outerShdw>
                </a:effectLst>
              </a:rPr>
              <a:t>RIGHT TO FREE EDUCATION </a:t>
            </a:r>
            <a:endParaRPr lang="en-US" sz="2400" b="1" dirty="0">
              <a:solidFill>
                <a:schemeClr val="bg1"/>
              </a:solidFill>
              <a:effectLst>
                <a:outerShdw blurRad="38100" dist="38100" dir="2700000" algn="tl">
                  <a:srgbClr val="000000">
                    <a:alpha val="43137"/>
                  </a:srgbClr>
                </a:outerShdw>
              </a:effectLst>
            </a:endParaRPr>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609600" y="2209800"/>
            <a:ext cx="6172199" cy="2133600"/>
          </a:xfrm>
          <a:custGeom>
            <a:avLst/>
            <a:gdLst>
              <a:gd name="connsiteX0" fmla="*/ 0 w 2554324"/>
              <a:gd name="connsiteY0" fmla="*/ 0 h 3726350"/>
              <a:gd name="connsiteX1" fmla="*/ 2554324 w 2554324"/>
              <a:gd name="connsiteY1" fmla="*/ 0 h 3726350"/>
              <a:gd name="connsiteX2" fmla="*/ 2554324 w 2554324"/>
              <a:gd name="connsiteY2" fmla="*/ 3726350 h 3726350"/>
              <a:gd name="connsiteX3" fmla="*/ 0 w 2554324"/>
              <a:gd name="connsiteY3" fmla="*/ 3726350 h 3726350"/>
              <a:gd name="connsiteX4" fmla="*/ 0 w 2554324"/>
              <a:gd name="connsiteY4" fmla="*/ 0 h 372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324" h="3726350">
                <a:moveTo>
                  <a:pt x="0" y="0"/>
                </a:moveTo>
                <a:lnTo>
                  <a:pt x="2554324" y="0"/>
                </a:lnTo>
                <a:lnTo>
                  <a:pt x="2554324" y="3726350"/>
                </a:lnTo>
                <a:lnTo>
                  <a:pt x="0" y="3726350"/>
                </a:lnTo>
                <a:lnTo>
                  <a:pt x="0" y="0"/>
                </a:lnTo>
                <a:close/>
              </a:path>
            </a:pathLst>
          </a:custGeom>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8692" tIns="92456" rIns="92456" bIns="92456" numCol="1" spcCol="1270" anchor="ctr" anchorCtr="0">
            <a:noAutofit/>
          </a:bodyPr>
          <a:lstStyle/>
          <a:p>
            <a:pPr lvl="0" algn="ctr" defTabSz="577850">
              <a:lnSpc>
                <a:spcPct val="90000"/>
              </a:lnSpc>
              <a:spcBef>
                <a:spcPct val="0"/>
              </a:spcBef>
              <a:spcAft>
                <a:spcPct val="35000"/>
              </a:spcAft>
            </a:pPr>
            <a:r>
              <a:rPr lang="mn-MN" kern="1200" dirty="0"/>
              <a:t>In compliance with the Constitution, the </a:t>
            </a:r>
            <a:r>
              <a:rPr lang="mn-MN" b="1" kern="1200" dirty="0"/>
              <a:t>LAW </a:t>
            </a:r>
            <a:r>
              <a:rPr lang="en-US" b="1" dirty="0"/>
              <a:t>OF</a:t>
            </a:r>
            <a:r>
              <a:rPr lang="en-US" b="1" kern="1200" dirty="0"/>
              <a:t> MONGOLIA </a:t>
            </a:r>
            <a:r>
              <a:rPr lang="mn-MN" b="1" kern="1200" dirty="0"/>
              <a:t>ON EDUCATION</a:t>
            </a:r>
            <a:r>
              <a:rPr lang="mn-MN" kern="1200" dirty="0"/>
              <a:t> states that </a:t>
            </a:r>
            <a:endParaRPr lang="en-US" kern="1200" dirty="0"/>
          </a:p>
          <a:p>
            <a:pPr lvl="0" algn="ctr" defTabSz="577850">
              <a:lnSpc>
                <a:spcPct val="90000"/>
              </a:lnSpc>
              <a:spcBef>
                <a:spcPct val="0"/>
              </a:spcBef>
              <a:spcAft>
                <a:spcPct val="35000"/>
              </a:spcAft>
            </a:pPr>
            <a:r>
              <a:rPr lang="mn-MN" kern="1200" dirty="0"/>
              <a:t>“Mongolian citizens shall be given equal opportunities of receiving education in their mother tongue, and they shall not be subject to educational discrimination on account of race, creed, age, sex, social status, economics position, employment status, religion or opinion.”</a:t>
            </a:r>
            <a:endParaRPr lang="en-US" kern="1200" dirty="0"/>
          </a:p>
        </p:txBody>
      </p:sp>
      <p:sp>
        <p:nvSpPr>
          <p:cNvPr id="8" name="Freeform 7"/>
          <p:cNvSpPr/>
          <p:nvPr/>
        </p:nvSpPr>
        <p:spPr>
          <a:xfrm>
            <a:off x="76200" y="1828800"/>
            <a:ext cx="1133375" cy="1133375"/>
          </a:xfrm>
          <a:custGeom>
            <a:avLst/>
            <a:gdLst>
              <a:gd name="connsiteX0" fmla="*/ 0 w 1133375"/>
              <a:gd name="connsiteY0" fmla="*/ 566688 h 1133375"/>
              <a:gd name="connsiteX1" fmla="*/ 566688 w 1133375"/>
              <a:gd name="connsiteY1" fmla="*/ 0 h 1133375"/>
              <a:gd name="connsiteX2" fmla="*/ 1133376 w 1133375"/>
              <a:gd name="connsiteY2" fmla="*/ 566688 h 1133375"/>
              <a:gd name="connsiteX3" fmla="*/ 566688 w 1133375"/>
              <a:gd name="connsiteY3" fmla="*/ 1133376 h 1133375"/>
              <a:gd name="connsiteX4" fmla="*/ 0 w 1133375"/>
              <a:gd name="connsiteY4" fmla="*/ 566688 h 11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75" h="1133375">
                <a:moveTo>
                  <a:pt x="0" y="566688"/>
                </a:moveTo>
                <a:cubicBezTo>
                  <a:pt x="0" y="253715"/>
                  <a:pt x="253715" y="0"/>
                  <a:pt x="566688" y="0"/>
                </a:cubicBezTo>
                <a:cubicBezTo>
                  <a:pt x="879661" y="0"/>
                  <a:pt x="1133376" y="253715"/>
                  <a:pt x="1133376" y="566688"/>
                </a:cubicBezTo>
                <a:cubicBezTo>
                  <a:pt x="1133376" y="879661"/>
                  <a:pt x="879661" y="1133376"/>
                  <a:pt x="566688" y="1133376"/>
                </a:cubicBezTo>
                <a:cubicBezTo>
                  <a:pt x="253715" y="1133376"/>
                  <a:pt x="0" y="879661"/>
                  <a:pt x="0" y="566688"/>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979" tIns="165979" rIns="165979" bIns="165979" numCol="1" spcCol="1270" anchor="ctr" anchorCtr="0">
            <a:noAutofit/>
          </a:bodyPr>
          <a:lstStyle/>
          <a:p>
            <a:pPr lvl="0" algn="ctr" defTabSz="1377950">
              <a:lnSpc>
                <a:spcPct val="90000"/>
              </a:lnSpc>
              <a:spcBef>
                <a:spcPct val="0"/>
              </a:spcBef>
              <a:spcAft>
                <a:spcPct val="35000"/>
              </a:spcAft>
            </a:pPr>
            <a:r>
              <a:rPr lang="mn-MN" sz="3100" kern="1200" dirty="0"/>
              <a:t>2006</a:t>
            </a:r>
            <a:endParaRPr lang="en-US" sz="3100" kern="1200" dirty="0"/>
          </a:p>
        </p:txBody>
      </p:sp>
      <p:grpSp>
        <p:nvGrpSpPr>
          <p:cNvPr id="13" name="Group 12"/>
          <p:cNvGrpSpPr/>
          <p:nvPr/>
        </p:nvGrpSpPr>
        <p:grpSpPr>
          <a:xfrm>
            <a:off x="7924800" y="1875264"/>
            <a:ext cx="3810000" cy="4982736"/>
            <a:chOff x="4297191" y="948714"/>
            <a:chExt cx="1952713" cy="2809361"/>
          </a:xfrm>
        </p:grpSpPr>
        <p:sp>
          <p:nvSpPr>
            <p:cNvPr id="14" name="Rectangle 13"/>
            <p:cNvSpPr/>
            <p:nvPr/>
          </p:nvSpPr>
          <p:spPr>
            <a:xfrm>
              <a:off x="4297191" y="948714"/>
              <a:ext cx="1952713" cy="2766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609625" y="991676"/>
              <a:ext cx="1640279" cy="2766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endParaRPr lang="en-US" sz="1700" kern="1200" dirty="0"/>
            </a:p>
          </p:txBody>
        </p:sp>
      </p:grpSp>
      <p:sp>
        <p:nvSpPr>
          <p:cNvPr id="18" name="Rectangle 17"/>
          <p:cNvSpPr/>
          <p:nvPr/>
        </p:nvSpPr>
        <p:spPr>
          <a:xfrm>
            <a:off x="8132624" y="1981200"/>
            <a:ext cx="3386586" cy="4708981"/>
          </a:xfrm>
          <a:prstGeom prst="rect">
            <a:avLst/>
          </a:prstGeom>
        </p:spPr>
        <p:txBody>
          <a:bodyPr wrap="square">
            <a:spAutoFit/>
          </a:bodyPr>
          <a:lstStyle/>
          <a:p>
            <a:pPr lvl="0" algn="just"/>
            <a:r>
              <a:rPr lang="en-AU" sz="2000" dirty="0">
                <a:solidFill>
                  <a:srgbClr val="7030A0"/>
                </a:solidFill>
              </a:rPr>
              <a:t>Net enrolment ratio in 2014-2015: </a:t>
            </a:r>
          </a:p>
          <a:p>
            <a:pPr marL="285750" lvl="0" indent="-285750" algn="just">
              <a:buFont typeface="Arial" charset="0"/>
              <a:buChar char="•"/>
            </a:pPr>
            <a:r>
              <a:rPr lang="en-AU" sz="2000" dirty="0"/>
              <a:t>99.1%  in primary education </a:t>
            </a:r>
          </a:p>
          <a:p>
            <a:pPr marL="285750" lvl="0" indent="-285750" algn="just">
              <a:buFont typeface="Arial" charset="0"/>
              <a:buChar char="•"/>
            </a:pPr>
            <a:r>
              <a:rPr lang="en-AU" sz="2000" dirty="0"/>
              <a:t>96.1% in middle school (6-</a:t>
            </a:r>
            <a:r>
              <a:rPr lang="en-AU" sz="2000" dirty="0" smtClean="0"/>
              <a:t>9th </a:t>
            </a:r>
            <a:r>
              <a:rPr lang="en-AU" sz="2000" dirty="0"/>
              <a:t>grades) </a:t>
            </a:r>
          </a:p>
          <a:p>
            <a:pPr marL="285750" lvl="0" indent="-285750" algn="just">
              <a:buFont typeface="Arial" charset="0"/>
              <a:buChar char="•"/>
            </a:pPr>
            <a:r>
              <a:rPr lang="en-AU" sz="2000" dirty="0"/>
              <a:t>Girls’ enrolment ratio          0.8-1% higher than boys’</a:t>
            </a:r>
          </a:p>
          <a:p>
            <a:pPr lvl="0" algn="just"/>
            <a:r>
              <a:rPr lang="en-AU" sz="2000" dirty="0">
                <a:solidFill>
                  <a:srgbClr val="7030A0"/>
                </a:solidFill>
              </a:rPr>
              <a:t>Gender index in secondary education in 2014-2015:  </a:t>
            </a:r>
          </a:p>
          <a:p>
            <a:pPr marL="285750" lvl="0" indent="-285750" algn="just">
              <a:buFont typeface="Arial" charset="0"/>
              <a:buChar char="•"/>
            </a:pPr>
            <a:r>
              <a:rPr lang="en-AU" sz="2000" dirty="0"/>
              <a:t>0.96 % in primary school</a:t>
            </a:r>
          </a:p>
          <a:p>
            <a:pPr marL="285750" lvl="0" indent="-285750" algn="just">
              <a:buFont typeface="Arial" charset="0"/>
              <a:buChar char="•"/>
            </a:pPr>
            <a:r>
              <a:rPr lang="en-AU" sz="2000" dirty="0"/>
              <a:t>0.97 % in middle school</a:t>
            </a:r>
          </a:p>
          <a:p>
            <a:pPr marL="285750" lvl="0" indent="-285750" algn="just">
              <a:buFont typeface="Arial" charset="0"/>
              <a:buChar char="•"/>
            </a:pPr>
            <a:r>
              <a:rPr lang="en-AU" sz="2000" dirty="0"/>
              <a:t>In other words, 96-97 girls are allotted to 100 boys studying in middle and primary schools</a:t>
            </a:r>
            <a:endParaRPr lang="en-US" sz="2000" dirty="0"/>
          </a:p>
        </p:txBody>
      </p:sp>
      <p:sp>
        <p:nvSpPr>
          <p:cNvPr id="16" name="Oval 15"/>
          <p:cNvSpPr/>
          <p:nvPr/>
        </p:nvSpPr>
        <p:spPr>
          <a:xfrm>
            <a:off x="7020560" y="1774774"/>
            <a:ext cx="1164188" cy="1210648"/>
          </a:xfrm>
          <a:prstGeom prst="ellipse">
            <a:avLst/>
          </a:prstGeom>
          <a:solidFill>
            <a:srgbClr val="0070C0"/>
          </a:solidFill>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9" name="Picture 18" descr="yam-standard-logo-RGB-ENG-02.jpg"/>
          <p:cNvPicPr>
            <a:picLocks noChangeAspect="1"/>
          </p:cNvPicPr>
          <p:nvPr/>
        </p:nvPicPr>
        <p:blipFill>
          <a:blip r:embed="rId3" cstate="print"/>
          <a:stretch>
            <a:fillRect/>
          </a:stretch>
        </p:blipFill>
        <p:spPr>
          <a:xfrm>
            <a:off x="152400" y="0"/>
            <a:ext cx="4549238" cy="1504775"/>
          </a:xfrm>
          <a:prstGeom prst="rect">
            <a:avLst/>
          </a:prstGeom>
        </p:spPr>
      </p:pic>
      <p:sp>
        <p:nvSpPr>
          <p:cNvPr id="21" name="Rectangle 20"/>
          <p:cNvSpPr/>
          <p:nvPr/>
        </p:nvSpPr>
        <p:spPr>
          <a:xfrm>
            <a:off x="7067589" y="2145620"/>
            <a:ext cx="1065035" cy="461665"/>
          </a:xfrm>
          <a:prstGeom prst="rect">
            <a:avLst/>
          </a:prstGeom>
        </p:spPr>
        <p:txBody>
          <a:bodyPr wrap="none">
            <a:spAutoFit/>
          </a:bodyPr>
          <a:lstStyle/>
          <a:p>
            <a:r>
              <a:rPr lang="en-US" sz="2400" b="1" dirty="0">
                <a:solidFill>
                  <a:schemeClr val="bg1"/>
                </a:solidFill>
              </a:rPr>
              <a:t>Result</a:t>
            </a:r>
            <a:r>
              <a:rPr lang="mn-MN" sz="2400" b="1" dirty="0">
                <a:solidFill>
                  <a:schemeClr val="bg1"/>
                </a:solidFill>
              </a:rPr>
              <a:t>:</a:t>
            </a:r>
            <a:endParaRPr lang="en-US" sz="2400" b="1" dirty="0">
              <a:solidFill>
                <a:schemeClr val="bg1"/>
              </a:solidFill>
            </a:endParaRPr>
          </a:p>
        </p:txBody>
      </p:sp>
      <p:sp>
        <p:nvSpPr>
          <p:cNvPr id="9" name="Freeform 8"/>
          <p:cNvSpPr/>
          <p:nvPr/>
        </p:nvSpPr>
        <p:spPr>
          <a:xfrm>
            <a:off x="507998" y="4887494"/>
            <a:ext cx="6248401" cy="1635761"/>
          </a:xfrm>
          <a:custGeom>
            <a:avLst/>
            <a:gdLst>
              <a:gd name="connsiteX0" fmla="*/ 0 w 1974187"/>
              <a:gd name="connsiteY0" fmla="*/ 0 h 3667374"/>
              <a:gd name="connsiteX1" fmla="*/ 1974187 w 1974187"/>
              <a:gd name="connsiteY1" fmla="*/ 0 h 3667374"/>
              <a:gd name="connsiteX2" fmla="*/ 1974187 w 1974187"/>
              <a:gd name="connsiteY2" fmla="*/ 3667374 h 3667374"/>
              <a:gd name="connsiteX3" fmla="*/ 0 w 1974187"/>
              <a:gd name="connsiteY3" fmla="*/ 3667374 h 3667374"/>
              <a:gd name="connsiteX4" fmla="*/ 0 w 1974187"/>
              <a:gd name="connsiteY4" fmla="*/ 0 h 366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87" h="3667374">
                <a:moveTo>
                  <a:pt x="0" y="0"/>
                </a:moveTo>
                <a:lnTo>
                  <a:pt x="1974187" y="0"/>
                </a:lnTo>
                <a:lnTo>
                  <a:pt x="1974187" y="3667374"/>
                </a:lnTo>
                <a:lnTo>
                  <a:pt x="0" y="3667374"/>
                </a:lnTo>
                <a:lnTo>
                  <a:pt x="0" y="0"/>
                </a:lnTo>
                <a:close/>
              </a:path>
            </a:pathLst>
          </a:custGeom>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5870" tIns="92456" rIns="92456" bIns="92456" numCol="1" spcCol="1270" anchor="ctr" anchorCtr="0">
            <a:noAutofit/>
          </a:bodyPr>
          <a:lstStyle/>
          <a:p>
            <a:pPr lvl="0" algn="ctr" defTabSz="577850">
              <a:lnSpc>
                <a:spcPct val="90000"/>
              </a:lnSpc>
              <a:spcBef>
                <a:spcPct val="0"/>
              </a:spcBef>
              <a:spcAft>
                <a:spcPct val="35000"/>
              </a:spcAft>
            </a:pPr>
            <a:r>
              <a:rPr lang="en-AU" sz="2000" dirty="0">
                <a:solidFill>
                  <a:srgbClr val="7030A0"/>
                </a:solidFill>
              </a:rPr>
              <a:t>The Government launched Free Textbook Policy</a:t>
            </a:r>
          </a:p>
          <a:p>
            <a:pPr lvl="0" algn="ctr" defTabSz="577850">
              <a:lnSpc>
                <a:spcPct val="90000"/>
              </a:lnSpc>
              <a:spcBef>
                <a:spcPct val="0"/>
              </a:spcBef>
              <a:spcAft>
                <a:spcPct val="35000"/>
              </a:spcAft>
            </a:pPr>
            <a:r>
              <a:rPr lang="en-AU" sz="2000" dirty="0">
                <a:solidFill>
                  <a:srgbClr val="7030A0"/>
                </a:solidFill>
              </a:rPr>
              <a:t> </a:t>
            </a:r>
            <a:r>
              <a:rPr lang="en-AU" sz="2000" dirty="0">
                <a:solidFill>
                  <a:schemeClr val="tx1"/>
                </a:solidFill>
              </a:rPr>
              <a:t>to provide </a:t>
            </a:r>
            <a:r>
              <a:rPr lang="en-AU" sz="2000" kern="1200" dirty="0"/>
              <a:t>up to </a:t>
            </a:r>
            <a:r>
              <a:rPr lang="en-AU" sz="2000" kern="1200" dirty="0" smtClean="0"/>
              <a:t>40% </a:t>
            </a:r>
            <a:r>
              <a:rPr lang="en-AU" sz="2000" kern="1200" dirty="0"/>
              <a:t>of textbooks for students of middle school and  100% of textbooks for students of primary </a:t>
            </a:r>
            <a:r>
              <a:rPr lang="en-AU" sz="2000" dirty="0" smtClean="0"/>
              <a:t>school.</a:t>
            </a:r>
            <a:endParaRPr lang="en-US" sz="2000" kern="1200" dirty="0"/>
          </a:p>
        </p:txBody>
      </p:sp>
      <p:sp>
        <p:nvSpPr>
          <p:cNvPr id="10" name="Freeform 9"/>
          <p:cNvSpPr/>
          <p:nvPr/>
        </p:nvSpPr>
        <p:spPr>
          <a:xfrm>
            <a:off x="76200" y="4572000"/>
            <a:ext cx="1133375" cy="1133375"/>
          </a:xfrm>
          <a:custGeom>
            <a:avLst/>
            <a:gdLst>
              <a:gd name="connsiteX0" fmla="*/ 0 w 1133375"/>
              <a:gd name="connsiteY0" fmla="*/ 566688 h 1133375"/>
              <a:gd name="connsiteX1" fmla="*/ 566688 w 1133375"/>
              <a:gd name="connsiteY1" fmla="*/ 0 h 1133375"/>
              <a:gd name="connsiteX2" fmla="*/ 1133376 w 1133375"/>
              <a:gd name="connsiteY2" fmla="*/ 566688 h 1133375"/>
              <a:gd name="connsiteX3" fmla="*/ 566688 w 1133375"/>
              <a:gd name="connsiteY3" fmla="*/ 1133376 h 1133375"/>
              <a:gd name="connsiteX4" fmla="*/ 0 w 1133375"/>
              <a:gd name="connsiteY4" fmla="*/ 566688 h 11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75" h="1133375">
                <a:moveTo>
                  <a:pt x="0" y="566688"/>
                </a:moveTo>
                <a:cubicBezTo>
                  <a:pt x="0" y="253715"/>
                  <a:pt x="253715" y="0"/>
                  <a:pt x="566688" y="0"/>
                </a:cubicBezTo>
                <a:cubicBezTo>
                  <a:pt x="879661" y="0"/>
                  <a:pt x="1133376" y="253715"/>
                  <a:pt x="1133376" y="566688"/>
                </a:cubicBezTo>
                <a:cubicBezTo>
                  <a:pt x="1133376" y="879661"/>
                  <a:pt x="879661" y="1133376"/>
                  <a:pt x="566688" y="1133376"/>
                </a:cubicBezTo>
                <a:cubicBezTo>
                  <a:pt x="253715" y="1133376"/>
                  <a:pt x="0" y="879661"/>
                  <a:pt x="0" y="566688"/>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979" tIns="165979" rIns="165979" bIns="165979" numCol="1" spcCol="1270" anchor="ctr" anchorCtr="0">
            <a:noAutofit/>
          </a:bodyPr>
          <a:lstStyle/>
          <a:p>
            <a:pPr lvl="0" algn="ctr" defTabSz="1377950">
              <a:lnSpc>
                <a:spcPct val="90000"/>
              </a:lnSpc>
              <a:spcBef>
                <a:spcPct val="0"/>
              </a:spcBef>
              <a:spcAft>
                <a:spcPct val="35000"/>
              </a:spcAft>
            </a:pPr>
            <a:r>
              <a:rPr lang="mn-MN" sz="3100" kern="1200" dirty="0"/>
              <a:t>2009</a:t>
            </a:r>
            <a:endParaRPr lang="en-US" sz="3100" kern="1200" dirty="0"/>
          </a:p>
        </p:txBody>
      </p:sp>
    </p:spTree>
    <p:extLst>
      <p:ext uri="{BB962C8B-B14F-4D97-AF65-F5344CB8AC3E}">
        <p14:creationId xmlns:p14="http://schemas.microsoft.com/office/powerpoint/2010/main" val="13913157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8" grpId="0"/>
      <p:bldP spid="21"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yam-standard-logo-RGB-ENG-02.jpg"/>
          <p:cNvPicPr>
            <a:picLocks noChangeAspect="1"/>
          </p:cNvPicPr>
          <p:nvPr/>
        </p:nvPicPr>
        <p:blipFill>
          <a:blip r:embed="rId3" cstate="print"/>
          <a:stretch>
            <a:fillRect/>
          </a:stretch>
        </p:blipFill>
        <p:spPr>
          <a:xfrm>
            <a:off x="174172" y="0"/>
            <a:ext cx="4549238" cy="1504775"/>
          </a:xfrm>
          <a:prstGeom prst="rect">
            <a:avLst/>
          </a:prstGeom>
        </p:spPr>
      </p:pic>
      <p:sp>
        <p:nvSpPr>
          <p:cNvPr id="13" name="Parallelogram 12"/>
          <p:cNvSpPr/>
          <p:nvPr/>
        </p:nvSpPr>
        <p:spPr>
          <a:xfrm>
            <a:off x="4953000" y="228600"/>
            <a:ext cx="7472680" cy="1201848"/>
          </a:xfrm>
          <a:prstGeom prst="parallelogram">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txBox="1">
            <a:spLocks/>
          </p:cNvSpPr>
          <p:nvPr/>
        </p:nvSpPr>
        <p:spPr>
          <a:xfrm>
            <a:off x="5334000" y="228600"/>
            <a:ext cx="6858000" cy="118173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400" b="1" i="1" dirty="0">
                <a:solidFill>
                  <a:srgbClr val="FFFF00"/>
                </a:solidFill>
                <a:effectLst>
                  <a:outerShdw blurRad="38100" dist="38100" dir="2700000" algn="tl">
                    <a:srgbClr val="000000">
                      <a:alpha val="43137"/>
                    </a:srgbClr>
                  </a:outerShdw>
                </a:effectLst>
              </a:rPr>
              <a:t>STRENGTHENING THE ENABLING ENVIRONMENT FOR GENDER EQUALITY AND THE EMPOWERMENT OF WOMAN</a:t>
            </a:r>
            <a:endParaRPr lang="en-US" sz="2400" b="1" i="1" dirty="0">
              <a:solidFill>
                <a:srgbClr val="FFFF00"/>
              </a:solidFill>
              <a:effectLst>
                <a:outerShdw blurRad="38100" dist="38100" dir="2700000" algn="tl">
                  <a:srgbClr val="000000">
                    <a:alpha val="43137"/>
                  </a:srgbClr>
                </a:outerShdw>
              </a:effectLst>
            </a:endParaRPr>
          </a:p>
        </p:txBody>
      </p:sp>
      <p:sp>
        <p:nvSpPr>
          <p:cNvPr id="6" name="Left Arrow Callout 5"/>
          <p:cNvSpPr/>
          <p:nvPr/>
        </p:nvSpPr>
        <p:spPr>
          <a:xfrm>
            <a:off x="174172" y="1676401"/>
            <a:ext cx="5401381" cy="5105398"/>
          </a:xfrm>
          <a:prstGeom prst="leftArrowCallou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063" tIns="82063" rIns="82063" bIns="82063" numCol="1" spcCol="1270" anchor="ctr" anchorCtr="0">
            <a:noAutofit/>
          </a:bodyPr>
          <a:lstStyle/>
          <a:p>
            <a:pPr lvl="0" algn="ctr" defTabSz="666750">
              <a:lnSpc>
                <a:spcPct val="90000"/>
              </a:lnSpc>
              <a:spcBef>
                <a:spcPct val="0"/>
              </a:spcBef>
              <a:spcAft>
                <a:spcPct val="35000"/>
              </a:spcAft>
            </a:pPr>
            <a:endParaRPr lang="en-US" sz="1500" kern="1200" dirty="0"/>
          </a:p>
        </p:txBody>
      </p:sp>
      <p:sp>
        <p:nvSpPr>
          <p:cNvPr id="15" name="Right Arrow Callout 14"/>
          <p:cNvSpPr/>
          <p:nvPr/>
        </p:nvSpPr>
        <p:spPr>
          <a:xfrm>
            <a:off x="5880355" y="1676402"/>
            <a:ext cx="5930645" cy="5105398"/>
          </a:xfrm>
          <a:prstGeom prst="rightArrowCallou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063" tIns="82063" rIns="82063" bIns="82063" numCol="1" spcCol="1270" anchor="ctr" anchorCtr="0">
            <a:noAutofit/>
          </a:bodyPr>
          <a:lstStyle/>
          <a:p>
            <a:pPr lvl="0" algn="ctr" defTabSz="666750">
              <a:lnSpc>
                <a:spcPct val="90000"/>
              </a:lnSpc>
              <a:spcBef>
                <a:spcPct val="0"/>
              </a:spcBef>
              <a:spcAft>
                <a:spcPct val="35000"/>
              </a:spcAft>
            </a:pPr>
            <a:endParaRPr lang="en-US" sz="1500" kern="1200" dirty="0"/>
          </a:p>
        </p:txBody>
      </p:sp>
      <p:sp>
        <p:nvSpPr>
          <p:cNvPr id="16" name="Isosceles Triangle 15"/>
          <p:cNvSpPr/>
          <p:nvPr/>
        </p:nvSpPr>
        <p:spPr>
          <a:xfrm>
            <a:off x="5562598" y="6400798"/>
            <a:ext cx="381002" cy="381002"/>
          </a:xfrm>
          <a:prstGeom prst="triangle">
            <a:avLst/>
          </a:prstGeom>
          <a:solidFill>
            <a:srgbClr val="92D050">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rot="240000">
            <a:off x="1968926" y="5978289"/>
            <a:ext cx="7562632" cy="395989"/>
          </a:xfrm>
          <a:prstGeom prst="rect">
            <a:avLst/>
          </a:prstGeom>
          <a:solidFill>
            <a:srgbClr val="92D050">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rot="240000">
            <a:off x="5960923" y="545812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kern="1200" dirty="0">
                <a:solidFill>
                  <a:schemeClr val="bg1"/>
                </a:solidFill>
              </a:rPr>
              <a:t>National </a:t>
            </a:r>
            <a:r>
              <a:rPr lang="en-AU" dirty="0">
                <a:solidFill>
                  <a:schemeClr val="bg1"/>
                </a:solidFill>
              </a:rPr>
              <a:t>P</a:t>
            </a:r>
            <a:r>
              <a:rPr lang="en-AU" kern="1200" dirty="0">
                <a:solidFill>
                  <a:schemeClr val="bg1"/>
                </a:solidFill>
              </a:rPr>
              <a:t>rogram on </a:t>
            </a:r>
            <a:r>
              <a:rPr lang="en-AU" dirty="0">
                <a:solidFill>
                  <a:schemeClr val="bg1"/>
                </a:solidFill>
              </a:rPr>
              <a:t>G</a:t>
            </a:r>
            <a:r>
              <a:rPr lang="en-AU" kern="1200" dirty="0">
                <a:solidFill>
                  <a:schemeClr val="bg1"/>
                </a:solidFill>
              </a:rPr>
              <a:t>ender </a:t>
            </a:r>
            <a:r>
              <a:rPr lang="en-AU" dirty="0">
                <a:solidFill>
                  <a:schemeClr val="bg1"/>
                </a:solidFill>
              </a:rPr>
              <a:t>E</a:t>
            </a:r>
            <a:r>
              <a:rPr lang="en-AU" kern="1200" dirty="0">
                <a:solidFill>
                  <a:schemeClr val="bg1"/>
                </a:solidFill>
              </a:rPr>
              <a:t>quality </a:t>
            </a:r>
            <a:r>
              <a:rPr lang="en-AU" dirty="0">
                <a:solidFill>
                  <a:schemeClr val="bg1"/>
                </a:solidFill>
              </a:rPr>
              <a:t>- </a:t>
            </a:r>
            <a:r>
              <a:rPr lang="mn-MN" b="1" kern="1200" dirty="0">
                <a:solidFill>
                  <a:schemeClr val="bg1"/>
                </a:solidFill>
              </a:rPr>
              <a:t>2002</a:t>
            </a:r>
            <a:endParaRPr lang="en-US" kern="1200" dirty="0">
              <a:solidFill>
                <a:schemeClr val="bg1"/>
              </a:solidFill>
            </a:endParaRPr>
          </a:p>
        </p:txBody>
      </p:sp>
      <p:sp>
        <p:nvSpPr>
          <p:cNvPr id="19" name="Freeform 18"/>
          <p:cNvSpPr/>
          <p:nvPr/>
        </p:nvSpPr>
        <p:spPr>
          <a:xfrm rot="240000">
            <a:off x="5953380" y="490387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kern="1200" dirty="0"/>
              <a:t>Law on Combating Domestic Violence </a:t>
            </a:r>
            <a:r>
              <a:rPr lang="en-AU" dirty="0">
                <a:solidFill>
                  <a:srgbClr val="7030A0"/>
                </a:solidFill>
              </a:rPr>
              <a:t>- </a:t>
            </a:r>
            <a:r>
              <a:rPr lang="mn-MN" b="1" kern="1200" dirty="0"/>
              <a:t>200</a:t>
            </a:r>
            <a:r>
              <a:rPr lang="en-US" b="1" kern="1200" dirty="0"/>
              <a:t>4</a:t>
            </a:r>
            <a:endParaRPr lang="en-US" kern="1200" dirty="0"/>
          </a:p>
        </p:txBody>
      </p:sp>
      <p:sp>
        <p:nvSpPr>
          <p:cNvPr id="20" name="Freeform 19"/>
          <p:cNvSpPr/>
          <p:nvPr/>
        </p:nvSpPr>
        <p:spPr>
          <a:xfrm rot="240000">
            <a:off x="5972220" y="429427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kern="1200" dirty="0"/>
              <a:t>National Program on Combating Domestic Violence</a:t>
            </a:r>
            <a:r>
              <a:rPr lang="en-AU" dirty="0">
                <a:solidFill>
                  <a:srgbClr val="7030A0"/>
                </a:solidFill>
              </a:rPr>
              <a:t> - </a:t>
            </a:r>
            <a:r>
              <a:rPr lang="en-AU" b="1" kern="1200" dirty="0"/>
              <a:t>2007 </a:t>
            </a:r>
            <a:endParaRPr lang="en-US" kern="1200" dirty="0"/>
          </a:p>
        </p:txBody>
      </p:sp>
      <p:sp>
        <p:nvSpPr>
          <p:cNvPr id="21" name="Freeform 20"/>
          <p:cNvSpPr/>
          <p:nvPr/>
        </p:nvSpPr>
        <p:spPr>
          <a:xfrm rot="240000">
            <a:off x="5972220" y="368467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kern="1200" dirty="0"/>
              <a:t>Law on </a:t>
            </a:r>
            <a:r>
              <a:rPr lang="en-AU" dirty="0" smtClean="0"/>
              <a:t>Promotion of</a:t>
            </a:r>
            <a:r>
              <a:rPr lang="en-AU" kern="1200" dirty="0" smtClean="0"/>
              <a:t> </a:t>
            </a:r>
            <a:r>
              <a:rPr lang="en-AU" kern="1200" dirty="0"/>
              <a:t>Gender Equality </a:t>
            </a:r>
            <a:r>
              <a:rPr lang="en-AU" dirty="0">
                <a:solidFill>
                  <a:srgbClr val="7030A0"/>
                </a:solidFill>
              </a:rPr>
              <a:t>- </a:t>
            </a:r>
            <a:r>
              <a:rPr lang="en-AU" b="1" kern="1200" dirty="0"/>
              <a:t>2011</a:t>
            </a:r>
            <a:endParaRPr lang="en-US" kern="1200" dirty="0"/>
          </a:p>
        </p:txBody>
      </p:sp>
      <p:sp>
        <p:nvSpPr>
          <p:cNvPr id="22" name="Freeform 21"/>
          <p:cNvSpPr/>
          <p:nvPr/>
        </p:nvSpPr>
        <p:spPr>
          <a:xfrm rot="240000">
            <a:off x="2243318" y="4395545"/>
            <a:ext cx="3128589" cy="1070241"/>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dirty="0">
                <a:solidFill>
                  <a:schemeClr val="bg1"/>
                </a:solidFill>
              </a:rPr>
              <a:t>Lack of </a:t>
            </a:r>
            <a:r>
              <a:rPr lang="en-AU" kern="1200" dirty="0">
                <a:solidFill>
                  <a:schemeClr val="bg1"/>
                </a:solidFill>
              </a:rPr>
              <a:t>financial, technology and human resources </a:t>
            </a:r>
            <a:endParaRPr lang="en-US" kern="1200" dirty="0">
              <a:solidFill>
                <a:schemeClr val="bg1"/>
              </a:solidFill>
            </a:endParaRPr>
          </a:p>
        </p:txBody>
      </p:sp>
      <p:sp>
        <p:nvSpPr>
          <p:cNvPr id="23" name="Freeform 22"/>
          <p:cNvSpPr/>
          <p:nvPr/>
        </p:nvSpPr>
        <p:spPr>
          <a:xfrm rot="240000">
            <a:off x="2511508" y="3535145"/>
            <a:ext cx="2757635" cy="853433"/>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kern="1200" dirty="0">
                <a:solidFill>
                  <a:schemeClr val="bg1"/>
                </a:solidFill>
              </a:rPr>
              <a:t>Stereotypes in the  society</a:t>
            </a:r>
            <a:endParaRPr lang="en-US" kern="1200" dirty="0">
              <a:solidFill>
                <a:schemeClr val="bg1"/>
              </a:solidFill>
            </a:endParaRPr>
          </a:p>
        </p:txBody>
      </p:sp>
      <p:sp>
        <p:nvSpPr>
          <p:cNvPr id="24" name="Freeform 23"/>
          <p:cNvSpPr/>
          <p:nvPr/>
        </p:nvSpPr>
        <p:spPr>
          <a:xfrm rot="240000">
            <a:off x="2999105" y="2664885"/>
            <a:ext cx="2153887" cy="853433"/>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dirty="0"/>
              <a:t>L</a:t>
            </a:r>
            <a:r>
              <a:rPr lang="en-AU" kern="1200" dirty="0"/>
              <a:t>ack of political will</a:t>
            </a:r>
            <a:endParaRPr lang="en-US" kern="1200" dirty="0"/>
          </a:p>
        </p:txBody>
      </p:sp>
      <p:sp>
        <p:nvSpPr>
          <p:cNvPr id="25" name="Freeform 24"/>
          <p:cNvSpPr/>
          <p:nvPr/>
        </p:nvSpPr>
        <p:spPr>
          <a:xfrm rot="240000">
            <a:off x="5997785" y="309454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algn="ctr"/>
            <a:r>
              <a:rPr lang="en-AU" dirty="0"/>
              <a:t>Law on Combating </a:t>
            </a:r>
            <a:r>
              <a:rPr lang="en-AU" dirty="0" smtClean="0"/>
              <a:t>Trafficking in Persons</a:t>
            </a:r>
            <a:r>
              <a:rPr lang="en-AU" dirty="0" smtClean="0">
                <a:solidFill>
                  <a:srgbClr val="7030A0"/>
                </a:solidFill>
              </a:rPr>
              <a:t>- </a:t>
            </a:r>
            <a:r>
              <a:rPr lang="en-AU" b="1" dirty="0"/>
              <a:t>2012</a:t>
            </a:r>
            <a:endParaRPr lang="mn-MN" dirty="0"/>
          </a:p>
        </p:txBody>
      </p:sp>
      <p:sp>
        <p:nvSpPr>
          <p:cNvPr id="26" name="Freeform 25"/>
          <p:cNvSpPr/>
          <p:nvPr/>
        </p:nvSpPr>
        <p:spPr>
          <a:xfrm rot="240000">
            <a:off x="6016625" y="248494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algn="ctr"/>
            <a:r>
              <a:rPr lang="en-AU" dirty="0"/>
              <a:t>Law on Parliamentary Elections </a:t>
            </a:r>
            <a:r>
              <a:rPr lang="en-AU" dirty="0">
                <a:solidFill>
                  <a:srgbClr val="7030A0"/>
                </a:solidFill>
              </a:rPr>
              <a:t>- </a:t>
            </a:r>
            <a:r>
              <a:rPr lang="en-AU" b="1" dirty="0"/>
              <a:t>2015</a:t>
            </a:r>
            <a:endParaRPr lang="mn-MN" dirty="0"/>
          </a:p>
        </p:txBody>
      </p:sp>
      <p:sp>
        <p:nvSpPr>
          <p:cNvPr id="27" name="Freeform 26"/>
          <p:cNvSpPr/>
          <p:nvPr/>
        </p:nvSpPr>
        <p:spPr>
          <a:xfrm rot="240000">
            <a:off x="6016625" y="1875347"/>
            <a:ext cx="3578899" cy="574119"/>
          </a:xfrm>
          <a:custGeom>
            <a:avLst/>
            <a:gdLst>
              <a:gd name="connsiteX0" fmla="*/ 0 w 1838493"/>
              <a:gd name="connsiteY0" fmla="*/ 105821 h 634913"/>
              <a:gd name="connsiteX1" fmla="*/ 105821 w 1838493"/>
              <a:gd name="connsiteY1" fmla="*/ 0 h 634913"/>
              <a:gd name="connsiteX2" fmla="*/ 1732672 w 1838493"/>
              <a:gd name="connsiteY2" fmla="*/ 0 h 634913"/>
              <a:gd name="connsiteX3" fmla="*/ 1838493 w 1838493"/>
              <a:gd name="connsiteY3" fmla="*/ 105821 h 634913"/>
              <a:gd name="connsiteX4" fmla="*/ 1838493 w 1838493"/>
              <a:gd name="connsiteY4" fmla="*/ 529092 h 634913"/>
              <a:gd name="connsiteX5" fmla="*/ 1732672 w 1838493"/>
              <a:gd name="connsiteY5" fmla="*/ 634913 h 634913"/>
              <a:gd name="connsiteX6" fmla="*/ 105821 w 1838493"/>
              <a:gd name="connsiteY6" fmla="*/ 634913 h 634913"/>
              <a:gd name="connsiteX7" fmla="*/ 0 w 1838493"/>
              <a:gd name="connsiteY7" fmla="*/ 529092 h 634913"/>
              <a:gd name="connsiteX8" fmla="*/ 0 w 1838493"/>
              <a:gd name="connsiteY8" fmla="*/ 105821 h 6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493" h="634913">
                <a:moveTo>
                  <a:pt x="0" y="105821"/>
                </a:moveTo>
                <a:cubicBezTo>
                  <a:pt x="0" y="47378"/>
                  <a:pt x="47378" y="0"/>
                  <a:pt x="105821" y="0"/>
                </a:cubicBezTo>
                <a:lnTo>
                  <a:pt x="1732672" y="0"/>
                </a:lnTo>
                <a:cubicBezTo>
                  <a:pt x="1791115" y="0"/>
                  <a:pt x="1838493" y="47378"/>
                  <a:pt x="1838493" y="105821"/>
                </a:cubicBezTo>
                <a:lnTo>
                  <a:pt x="1838493" y="529092"/>
                </a:lnTo>
                <a:cubicBezTo>
                  <a:pt x="1838493" y="587535"/>
                  <a:pt x="1791115" y="634913"/>
                  <a:pt x="1732672" y="634913"/>
                </a:cubicBezTo>
                <a:lnTo>
                  <a:pt x="105821" y="634913"/>
                </a:lnTo>
                <a:cubicBezTo>
                  <a:pt x="47378" y="634913"/>
                  <a:pt x="0" y="587535"/>
                  <a:pt x="0" y="529092"/>
                </a:cubicBezTo>
                <a:lnTo>
                  <a:pt x="0" y="105821"/>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74" tIns="61473" rIns="61473" bIns="61474" numCol="1" spcCol="1270" anchor="ctr" anchorCtr="0">
            <a:noAutofit/>
          </a:bodyPr>
          <a:lstStyle/>
          <a:p>
            <a:pPr lvl="0" algn="ctr" defTabSz="355600">
              <a:lnSpc>
                <a:spcPct val="90000"/>
              </a:lnSpc>
              <a:spcBef>
                <a:spcPct val="0"/>
              </a:spcBef>
              <a:spcAft>
                <a:spcPct val="35000"/>
              </a:spcAft>
            </a:pPr>
            <a:r>
              <a:rPr lang="en-AU" dirty="0"/>
              <a:t>Law </a:t>
            </a:r>
            <a:r>
              <a:rPr lang="en-AU" dirty="0" smtClean="0"/>
              <a:t>to</a:t>
            </a:r>
            <a:r>
              <a:rPr lang="en-AU" dirty="0" smtClean="0"/>
              <a:t> Combat </a:t>
            </a:r>
            <a:r>
              <a:rPr lang="en-AU" dirty="0"/>
              <a:t>Domestic Violence </a:t>
            </a:r>
            <a:r>
              <a:rPr lang="en-AU" dirty="0">
                <a:solidFill>
                  <a:srgbClr val="7030A0"/>
                </a:solidFill>
              </a:rPr>
              <a:t>- </a:t>
            </a:r>
            <a:r>
              <a:rPr lang="en-AU" b="1" dirty="0"/>
              <a:t>2016</a:t>
            </a:r>
            <a:endParaRPr lang="en-US" kern="1200" dirty="0"/>
          </a:p>
        </p:txBody>
      </p:sp>
      <p:sp>
        <p:nvSpPr>
          <p:cNvPr id="28" name="Rectangle 27"/>
          <p:cNvSpPr/>
          <p:nvPr/>
        </p:nvSpPr>
        <p:spPr>
          <a:xfrm>
            <a:off x="76200" y="3364873"/>
            <a:ext cx="1963472" cy="1588127"/>
          </a:xfrm>
          <a:prstGeom prst="rect">
            <a:avLst/>
          </a:prstGeom>
        </p:spPr>
        <p:txBody>
          <a:bodyPr wrap="square">
            <a:spAutoFit/>
          </a:bodyPr>
          <a:lstStyle/>
          <a:p>
            <a:pPr lvl="0" algn="ctr" defTabSz="666750">
              <a:lnSpc>
                <a:spcPct val="90000"/>
              </a:lnSpc>
              <a:spcBef>
                <a:spcPct val="0"/>
              </a:spcBef>
              <a:spcAft>
                <a:spcPct val="35000"/>
              </a:spcAft>
            </a:pPr>
            <a:r>
              <a:rPr lang="en-AU" b="1" dirty="0"/>
              <a:t>National Committee on Gender Equality  headed by the Prime Minister of Mongolia</a:t>
            </a:r>
            <a:endParaRPr lang="en-US" dirty="0"/>
          </a:p>
        </p:txBody>
      </p:sp>
      <p:sp>
        <p:nvSpPr>
          <p:cNvPr id="29" name="Rectangle 28"/>
          <p:cNvSpPr/>
          <p:nvPr/>
        </p:nvSpPr>
        <p:spPr>
          <a:xfrm>
            <a:off x="10210800" y="3198674"/>
            <a:ext cx="1752600" cy="2585323"/>
          </a:xfrm>
          <a:prstGeom prst="rect">
            <a:avLst/>
          </a:prstGeom>
        </p:spPr>
        <p:txBody>
          <a:bodyPr wrap="square">
            <a:spAutoFit/>
          </a:bodyPr>
          <a:lstStyle/>
          <a:p>
            <a:pPr lvl="0" algn="ctr" defTabSz="666750">
              <a:lnSpc>
                <a:spcPct val="90000"/>
              </a:lnSpc>
              <a:spcBef>
                <a:spcPct val="0"/>
              </a:spcBef>
              <a:spcAft>
                <a:spcPct val="35000"/>
              </a:spcAft>
            </a:pPr>
            <a:r>
              <a:rPr lang="en-AU" sz="2000" b="1" dirty="0">
                <a:solidFill>
                  <a:srgbClr val="7030A0"/>
                </a:solidFill>
              </a:rPr>
              <a:t>To ensure gender equality, empower women and protect human rights of women and girls</a:t>
            </a:r>
            <a:endParaRPr lang="en-US" sz="2000" dirty="0">
              <a:solidFill>
                <a:srgbClr val="7030A0"/>
              </a:solidFill>
            </a:endParaRPr>
          </a:p>
        </p:txBody>
      </p:sp>
    </p:spTree>
    <p:extLst>
      <p:ext uri="{BB962C8B-B14F-4D97-AF65-F5344CB8AC3E}">
        <p14:creationId xmlns:p14="http://schemas.microsoft.com/office/powerpoint/2010/main" val="18968627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2">
                                            <p:bg/>
                                          </p:spTgt>
                                        </p:tgtEl>
                                        <p:attrNameLst>
                                          <p:attrName>style.visibility</p:attrName>
                                        </p:attrNameLst>
                                      </p:cBhvr>
                                      <p:to>
                                        <p:strVal val="visible"/>
                                      </p:to>
                                    </p:set>
                                    <p:animEffect transition="in" filter="fade">
                                      <p:cBhvr>
                                        <p:cTn id="46" dur="1000"/>
                                        <p:tgtEl>
                                          <p:spTgt spid="22">
                                            <p:bg/>
                                          </p:spTgt>
                                        </p:tgtEl>
                                      </p:cBhvr>
                                    </p:animEffect>
                                    <p:anim calcmode="lin" valueType="num">
                                      <p:cBhvr>
                                        <p:cTn id="47" dur="1000" fill="hold"/>
                                        <p:tgtEl>
                                          <p:spTgt spid="22">
                                            <p:bg/>
                                          </p:spTgt>
                                        </p:tgtEl>
                                        <p:attrNameLst>
                                          <p:attrName>ppt_x</p:attrName>
                                        </p:attrNameLst>
                                      </p:cBhvr>
                                      <p:tavLst>
                                        <p:tav tm="0">
                                          <p:val>
                                            <p:strVal val="#ppt_x"/>
                                          </p:val>
                                        </p:tav>
                                        <p:tav tm="100000">
                                          <p:val>
                                            <p:strVal val="#ppt_x"/>
                                          </p:val>
                                        </p:tav>
                                      </p:tavLst>
                                    </p:anim>
                                    <p:anim calcmode="lin" valueType="num">
                                      <p:cBhvr>
                                        <p:cTn id="48" dur="1000" fill="hold"/>
                                        <p:tgtEl>
                                          <p:spTgt spid="22">
                                            <p:bg/>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fade">
                                      <p:cBhvr>
                                        <p:cTn id="53" dur="1000"/>
                                        <p:tgtEl>
                                          <p:spTgt spid="22">
                                            <p:txEl>
                                              <p:pRg st="0" end="0"/>
                                            </p:txEl>
                                          </p:spTgt>
                                        </p:tgtEl>
                                      </p:cBhvr>
                                    </p:animEffect>
                                    <p:anim calcmode="lin" valueType="num">
                                      <p:cBhvr>
                                        <p:cTn id="5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bg/>
                                          </p:spTgt>
                                        </p:tgtEl>
                                        <p:attrNameLst>
                                          <p:attrName>style.visibility</p:attrName>
                                        </p:attrNameLst>
                                      </p:cBhvr>
                                      <p:to>
                                        <p:strVal val="visible"/>
                                      </p:to>
                                    </p:set>
                                    <p:animEffect transition="in" filter="fade">
                                      <p:cBhvr>
                                        <p:cTn id="58" dur="1000"/>
                                        <p:tgtEl>
                                          <p:spTgt spid="23">
                                            <p:bg/>
                                          </p:spTgt>
                                        </p:tgtEl>
                                      </p:cBhvr>
                                    </p:animEffect>
                                    <p:anim calcmode="lin" valueType="num">
                                      <p:cBhvr>
                                        <p:cTn id="59" dur="1000" fill="hold"/>
                                        <p:tgtEl>
                                          <p:spTgt spid="23">
                                            <p:bg/>
                                          </p:spTgt>
                                        </p:tgtEl>
                                        <p:attrNameLst>
                                          <p:attrName>ppt_x</p:attrName>
                                        </p:attrNameLst>
                                      </p:cBhvr>
                                      <p:tavLst>
                                        <p:tav tm="0">
                                          <p:val>
                                            <p:strVal val="#ppt_x"/>
                                          </p:val>
                                        </p:tav>
                                        <p:tav tm="100000">
                                          <p:val>
                                            <p:strVal val="#ppt_x"/>
                                          </p:val>
                                        </p:tav>
                                      </p:tavLst>
                                    </p:anim>
                                    <p:anim calcmode="lin" valueType="num">
                                      <p:cBhvr>
                                        <p:cTn id="60" dur="1000" fill="hold"/>
                                        <p:tgtEl>
                                          <p:spTgt spid="23">
                                            <p:bg/>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animEffect transition="in" filter="fade">
                                      <p:cBhvr>
                                        <p:cTn id="65" dur="1000"/>
                                        <p:tgtEl>
                                          <p:spTgt spid="23">
                                            <p:txEl>
                                              <p:pRg st="0" end="0"/>
                                            </p:txEl>
                                          </p:spTgt>
                                        </p:tgtEl>
                                      </p:cBhvr>
                                    </p:animEffect>
                                    <p:anim calcmode="lin" valueType="num">
                                      <p:cBhvr>
                                        <p:cTn id="6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4">
                                            <p:bg/>
                                          </p:spTgt>
                                        </p:tgtEl>
                                        <p:attrNameLst>
                                          <p:attrName>style.visibility</p:attrName>
                                        </p:attrNameLst>
                                      </p:cBhvr>
                                      <p:to>
                                        <p:strVal val="visible"/>
                                      </p:to>
                                    </p:set>
                                    <p:animEffect transition="in" filter="fade">
                                      <p:cBhvr>
                                        <p:cTn id="70" dur="1000"/>
                                        <p:tgtEl>
                                          <p:spTgt spid="24">
                                            <p:bg/>
                                          </p:spTgt>
                                        </p:tgtEl>
                                      </p:cBhvr>
                                    </p:animEffect>
                                    <p:anim calcmode="lin" valueType="num">
                                      <p:cBhvr>
                                        <p:cTn id="71" dur="1000" fill="hold"/>
                                        <p:tgtEl>
                                          <p:spTgt spid="24">
                                            <p:bg/>
                                          </p:spTgt>
                                        </p:tgtEl>
                                        <p:attrNameLst>
                                          <p:attrName>ppt_x</p:attrName>
                                        </p:attrNameLst>
                                      </p:cBhvr>
                                      <p:tavLst>
                                        <p:tav tm="0">
                                          <p:val>
                                            <p:strVal val="#ppt_x"/>
                                          </p:val>
                                        </p:tav>
                                        <p:tav tm="100000">
                                          <p:val>
                                            <p:strVal val="#ppt_x"/>
                                          </p:val>
                                        </p:tav>
                                      </p:tavLst>
                                    </p:anim>
                                    <p:anim calcmode="lin" valueType="num">
                                      <p:cBhvr>
                                        <p:cTn id="72" dur="1000" fill="hold"/>
                                        <p:tgtEl>
                                          <p:spTgt spid="24">
                                            <p:bg/>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xEl>
                                              <p:pRg st="0" end="0"/>
                                            </p:txEl>
                                          </p:spTgt>
                                        </p:tgtEl>
                                        <p:attrNameLst>
                                          <p:attrName>style.visibility</p:attrName>
                                        </p:attrNameLst>
                                      </p:cBhvr>
                                      <p:to>
                                        <p:strVal val="visible"/>
                                      </p:to>
                                    </p:set>
                                    <p:animEffect transition="in" filter="fade">
                                      <p:cBhvr>
                                        <p:cTn id="77" dur="1000"/>
                                        <p:tgtEl>
                                          <p:spTgt spid="24">
                                            <p:txEl>
                                              <p:pRg st="0" end="0"/>
                                            </p:txEl>
                                          </p:spTgt>
                                        </p:tgtEl>
                                      </p:cBhvr>
                                    </p:animEffect>
                                    <p:anim calcmode="lin" valueType="num">
                                      <p:cBhvr>
                                        <p:cTn id="7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bg/>
                                          </p:spTgt>
                                        </p:tgtEl>
                                        <p:attrNameLst>
                                          <p:attrName>style.visibility</p:attrName>
                                        </p:attrNameLst>
                                      </p:cBhvr>
                                      <p:to>
                                        <p:strVal val="visible"/>
                                      </p:to>
                                    </p:set>
                                    <p:animEffect transition="in" filter="fade">
                                      <p:cBhvr>
                                        <p:cTn id="84" dur="1000"/>
                                        <p:tgtEl>
                                          <p:spTgt spid="18">
                                            <p:bg/>
                                          </p:spTgt>
                                        </p:tgtEl>
                                      </p:cBhvr>
                                    </p:animEffect>
                                    <p:anim calcmode="lin" valueType="num">
                                      <p:cBhvr>
                                        <p:cTn id="85" dur="1000" fill="hold"/>
                                        <p:tgtEl>
                                          <p:spTgt spid="18">
                                            <p:bg/>
                                          </p:spTgt>
                                        </p:tgtEl>
                                        <p:attrNameLst>
                                          <p:attrName>ppt_x</p:attrName>
                                        </p:attrNameLst>
                                      </p:cBhvr>
                                      <p:tavLst>
                                        <p:tav tm="0">
                                          <p:val>
                                            <p:strVal val="#ppt_x"/>
                                          </p:val>
                                        </p:tav>
                                        <p:tav tm="100000">
                                          <p:val>
                                            <p:strVal val="#ppt_x"/>
                                          </p:val>
                                        </p:tav>
                                      </p:tavLst>
                                    </p:anim>
                                    <p:anim calcmode="lin" valueType="num">
                                      <p:cBhvr>
                                        <p:cTn id="86"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animEffect transition="in" filter="fade">
                                      <p:cBhvr>
                                        <p:cTn id="91" dur="1000"/>
                                        <p:tgtEl>
                                          <p:spTgt spid="18">
                                            <p:txEl>
                                              <p:pRg st="0" end="0"/>
                                            </p:txEl>
                                          </p:spTgt>
                                        </p:tgtEl>
                                      </p:cBhvr>
                                    </p:animEffect>
                                    <p:anim calcmode="lin" valueType="num">
                                      <p:cBhvr>
                                        <p:cTn id="9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9">
                                            <p:bg/>
                                          </p:spTgt>
                                        </p:tgtEl>
                                        <p:attrNameLst>
                                          <p:attrName>style.visibility</p:attrName>
                                        </p:attrNameLst>
                                      </p:cBhvr>
                                      <p:to>
                                        <p:strVal val="visible"/>
                                      </p:to>
                                    </p:set>
                                    <p:animEffect transition="in" filter="fade">
                                      <p:cBhvr>
                                        <p:cTn id="96" dur="1000"/>
                                        <p:tgtEl>
                                          <p:spTgt spid="19">
                                            <p:bg/>
                                          </p:spTgt>
                                        </p:tgtEl>
                                      </p:cBhvr>
                                    </p:animEffect>
                                    <p:anim calcmode="lin" valueType="num">
                                      <p:cBhvr>
                                        <p:cTn id="97" dur="1000" fill="hold"/>
                                        <p:tgtEl>
                                          <p:spTgt spid="19">
                                            <p:bg/>
                                          </p:spTgt>
                                        </p:tgtEl>
                                        <p:attrNameLst>
                                          <p:attrName>ppt_x</p:attrName>
                                        </p:attrNameLst>
                                      </p:cBhvr>
                                      <p:tavLst>
                                        <p:tav tm="0">
                                          <p:val>
                                            <p:strVal val="#ppt_x"/>
                                          </p:val>
                                        </p:tav>
                                        <p:tav tm="100000">
                                          <p:val>
                                            <p:strVal val="#ppt_x"/>
                                          </p:val>
                                        </p:tav>
                                      </p:tavLst>
                                    </p:anim>
                                    <p:anim calcmode="lin" valueType="num">
                                      <p:cBhvr>
                                        <p:cTn id="98" dur="1000" fill="hold"/>
                                        <p:tgtEl>
                                          <p:spTgt spid="19">
                                            <p:bg/>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fade">
                                      <p:cBhvr>
                                        <p:cTn id="103" dur="1000"/>
                                        <p:tgtEl>
                                          <p:spTgt spid="19">
                                            <p:txEl>
                                              <p:pRg st="0" end="0"/>
                                            </p:txEl>
                                          </p:spTgt>
                                        </p:tgtEl>
                                      </p:cBhvr>
                                    </p:animEffect>
                                    <p:anim calcmode="lin" valueType="num">
                                      <p:cBhvr>
                                        <p:cTn id="10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0">
                                            <p:bg/>
                                          </p:spTgt>
                                        </p:tgtEl>
                                        <p:attrNameLst>
                                          <p:attrName>style.visibility</p:attrName>
                                        </p:attrNameLst>
                                      </p:cBhvr>
                                      <p:to>
                                        <p:strVal val="visible"/>
                                      </p:to>
                                    </p:set>
                                    <p:animEffect transition="in" filter="fade">
                                      <p:cBhvr>
                                        <p:cTn id="108" dur="1000"/>
                                        <p:tgtEl>
                                          <p:spTgt spid="20">
                                            <p:bg/>
                                          </p:spTgt>
                                        </p:tgtEl>
                                      </p:cBhvr>
                                    </p:animEffect>
                                    <p:anim calcmode="lin" valueType="num">
                                      <p:cBhvr>
                                        <p:cTn id="109" dur="1000" fill="hold"/>
                                        <p:tgtEl>
                                          <p:spTgt spid="20">
                                            <p:bg/>
                                          </p:spTgt>
                                        </p:tgtEl>
                                        <p:attrNameLst>
                                          <p:attrName>ppt_x</p:attrName>
                                        </p:attrNameLst>
                                      </p:cBhvr>
                                      <p:tavLst>
                                        <p:tav tm="0">
                                          <p:val>
                                            <p:strVal val="#ppt_x"/>
                                          </p:val>
                                        </p:tav>
                                        <p:tav tm="100000">
                                          <p:val>
                                            <p:strVal val="#ppt_x"/>
                                          </p:val>
                                        </p:tav>
                                      </p:tavLst>
                                    </p:anim>
                                    <p:anim calcmode="lin" valueType="num">
                                      <p:cBhvr>
                                        <p:cTn id="110" dur="1000" fill="hold"/>
                                        <p:tgtEl>
                                          <p:spTgt spid="20">
                                            <p:bg/>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0">
                                            <p:txEl>
                                              <p:pRg st="0" end="0"/>
                                            </p:txEl>
                                          </p:spTgt>
                                        </p:tgtEl>
                                        <p:attrNameLst>
                                          <p:attrName>style.visibility</p:attrName>
                                        </p:attrNameLst>
                                      </p:cBhvr>
                                      <p:to>
                                        <p:strVal val="visible"/>
                                      </p:to>
                                    </p:set>
                                    <p:animEffect transition="in" filter="fade">
                                      <p:cBhvr>
                                        <p:cTn id="115" dur="1000"/>
                                        <p:tgtEl>
                                          <p:spTgt spid="20">
                                            <p:txEl>
                                              <p:pRg st="0" end="0"/>
                                            </p:txEl>
                                          </p:spTgt>
                                        </p:tgtEl>
                                      </p:cBhvr>
                                    </p:animEffect>
                                    <p:anim calcmode="lin" valueType="num">
                                      <p:cBhvr>
                                        <p:cTn id="116"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1">
                                            <p:bg/>
                                          </p:spTgt>
                                        </p:tgtEl>
                                        <p:attrNameLst>
                                          <p:attrName>style.visibility</p:attrName>
                                        </p:attrNameLst>
                                      </p:cBhvr>
                                      <p:to>
                                        <p:strVal val="visible"/>
                                      </p:to>
                                    </p:set>
                                    <p:animEffect transition="in" filter="fade">
                                      <p:cBhvr>
                                        <p:cTn id="120" dur="1000"/>
                                        <p:tgtEl>
                                          <p:spTgt spid="21">
                                            <p:bg/>
                                          </p:spTgt>
                                        </p:tgtEl>
                                      </p:cBhvr>
                                    </p:animEffect>
                                    <p:anim calcmode="lin" valueType="num">
                                      <p:cBhvr>
                                        <p:cTn id="121" dur="1000" fill="hold"/>
                                        <p:tgtEl>
                                          <p:spTgt spid="21">
                                            <p:bg/>
                                          </p:spTgt>
                                        </p:tgtEl>
                                        <p:attrNameLst>
                                          <p:attrName>ppt_x</p:attrName>
                                        </p:attrNameLst>
                                      </p:cBhvr>
                                      <p:tavLst>
                                        <p:tav tm="0">
                                          <p:val>
                                            <p:strVal val="#ppt_x"/>
                                          </p:val>
                                        </p:tav>
                                        <p:tav tm="100000">
                                          <p:val>
                                            <p:strVal val="#ppt_x"/>
                                          </p:val>
                                        </p:tav>
                                      </p:tavLst>
                                    </p:anim>
                                    <p:anim calcmode="lin" valueType="num">
                                      <p:cBhvr>
                                        <p:cTn id="122" dur="1000" fill="hold"/>
                                        <p:tgtEl>
                                          <p:spTgt spid="21">
                                            <p:bg/>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1">
                                            <p:txEl>
                                              <p:pRg st="0" end="0"/>
                                            </p:txEl>
                                          </p:spTgt>
                                        </p:tgtEl>
                                        <p:attrNameLst>
                                          <p:attrName>style.visibility</p:attrName>
                                        </p:attrNameLst>
                                      </p:cBhvr>
                                      <p:to>
                                        <p:strVal val="visible"/>
                                      </p:to>
                                    </p:set>
                                    <p:animEffect transition="in" filter="fade">
                                      <p:cBhvr>
                                        <p:cTn id="127" dur="1000"/>
                                        <p:tgtEl>
                                          <p:spTgt spid="21">
                                            <p:txEl>
                                              <p:pRg st="0" end="0"/>
                                            </p:txEl>
                                          </p:spTgt>
                                        </p:tgtEl>
                                      </p:cBhvr>
                                    </p:animEffect>
                                    <p:anim calcmode="lin" valueType="num">
                                      <p:cBhvr>
                                        <p:cTn id="12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5">
                                            <p:bg/>
                                          </p:spTgt>
                                        </p:tgtEl>
                                        <p:attrNameLst>
                                          <p:attrName>style.visibility</p:attrName>
                                        </p:attrNameLst>
                                      </p:cBhvr>
                                      <p:to>
                                        <p:strVal val="visible"/>
                                      </p:to>
                                    </p:set>
                                    <p:animEffect transition="in" filter="fade">
                                      <p:cBhvr>
                                        <p:cTn id="132" dur="1000"/>
                                        <p:tgtEl>
                                          <p:spTgt spid="25">
                                            <p:bg/>
                                          </p:spTgt>
                                        </p:tgtEl>
                                      </p:cBhvr>
                                    </p:animEffect>
                                    <p:anim calcmode="lin" valueType="num">
                                      <p:cBhvr>
                                        <p:cTn id="133" dur="1000" fill="hold"/>
                                        <p:tgtEl>
                                          <p:spTgt spid="25">
                                            <p:bg/>
                                          </p:spTgt>
                                        </p:tgtEl>
                                        <p:attrNameLst>
                                          <p:attrName>ppt_x</p:attrName>
                                        </p:attrNameLst>
                                      </p:cBhvr>
                                      <p:tavLst>
                                        <p:tav tm="0">
                                          <p:val>
                                            <p:strVal val="#ppt_x"/>
                                          </p:val>
                                        </p:tav>
                                        <p:tav tm="100000">
                                          <p:val>
                                            <p:strVal val="#ppt_x"/>
                                          </p:val>
                                        </p:tav>
                                      </p:tavLst>
                                    </p:anim>
                                    <p:anim calcmode="lin" valueType="num">
                                      <p:cBhvr>
                                        <p:cTn id="134" dur="1000" fill="hold"/>
                                        <p:tgtEl>
                                          <p:spTgt spid="25">
                                            <p:bg/>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25">
                                            <p:txEl>
                                              <p:pRg st="0" end="0"/>
                                            </p:txEl>
                                          </p:spTgt>
                                        </p:tgtEl>
                                        <p:attrNameLst>
                                          <p:attrName>style.visibility</p:attrName>
                                        </p:attrNameLst>
                                      </p:cBhvr>
                                      <p:to>
                                        <p:strVal val="visible"/>
                                      </p:to>
                                    </p:set>
                                    <p:animEffect transition="in" filter="fade">
                                      <p:cBhvr>
                                        <p:cTn id="139" dur="1000"/>
                                        <p:tgtEl>
                                          <p:spTgt spid="25">
                                            <p:txEl>
                                              <p:pRg st="0" end="0"/>
                                            </p:txEl>
                                          </p:spTgt>
                                        </p:tgtEl>
                                      </p:cBhvr>
                                    </p:animEffect>
                                    <p:anim calcmode="lin" valueType="num">
                                      <p:cBhvr>
                                        <p:cTn id="140"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1"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6">
                                            <p:bg/>
                                          </p:spTgt>
                                        </p:tgtEl>
                                        <p:attrNameLst>
                                          <p:attrName>style.visibility</p:attrName>
                                        </p:attrNameLst>
                                      </p:cBhvr>
                                      <p:to>
                                        <p:strVal val="visible"/>
                                      </p:to>
                                    </p:set>
                                    <p:animEffect transition="in" filter="fade">
                                      <p:cBhvr>
                                        <p:cTn id="144" dur="1000"/>
                                        <p:tgtEl>
                                          <p:spTgt spid="26">
                                            <p:bg/>
                                          </p:spTgt>
                                        </p:tgtEl>
                                      </p:cBhvr>
                                    </p:animEffect>
                                    <p:anim calcmode="lin" valueType="num">
                                      <p:cBhvr>
                                        <p:cTn id="145" dur="1000" fill="hold"/>
                                        <p:tgtEl>
                                          <p:spTgt spid="26">
                                            <p:bg/>
                                          </p:spTgt>
                                        </p:tgtEl>
                                        <p:attrNameLst>
                                          <p:attrName>ppt_x</p:attrName>
                                        </p:attrNameLst>
                                      </p:cBhvr>
                                      <p:tavLst>
                                        <p:tav tm="0">
                                          <p:val>
                                            <p:strVal val="#ppt_x"/>
                                          </p:val>
                                        </p:tav>
                                        <p:tav tm="100000">
                                          <p:val>
                                            <p:strVal val="#ppt_x"/>
                                          </p:val>
                                        </p:tav>
                                      </p:tavLst>
                                    </p:anim>
                                    <p:anim calcmode="lin" valueType="num">
                                      <p:cBhvr>
                                        <p:cTn id="146" dur="1000" fill="hold"/>
                                        <p:tgtEl>
                                          <p:spTgt spid="26">
                                            <p:bg/>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fade">
                                      <p:cBhvr>
                                        <p:cTn id="151" dur="1000"/>
                                        <p:tgtEl>
                                          <p:spTgt spid="26">
                                            <p:txEl>
                                              <p:pRg st="0" end="0"/>
                                            </p:txEl>
                                          </p:spTgt>
                                        </p:tgtEl>
                                      </p:cBhvr>
                                    </p:animEffect>
                                    <p:anim calcmode="lin" valueType="num">
                                      <p:cBhvr>
                                        <p:cTn id="152"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53"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27">
                                            <p:bg/>
                                          </p:spTgt>
                                        </p:tgtEl>
                                        <p:attrNameLst>
                                          <p:attrName>style.visibility</p:attrName>
                                        </p:attrNameLst>
                                      </p:cBhvr>
                                      <p:to>
                                        <p:strVal val="visible"/>
                                      </p:to>
                                    </p:set>
                                    <p:animEffect transition="in" filter="fade">
                                      <p:cBhvr>
                                        <p:cTn id="156" dur="1000"/>
                                        <p:tgtEl>
                                          <p:spTgt spid="27">
                                            <p:bg/>
                                          </p:spTgt>
                                        </p:tgtEl>
                                      </p:cBhvr>
                                    </p:animEffect>
                                    <p:anim calcmode="lin" valueType="num">
                                      <p:cBhvr>
                                        <p:cTn id="157" dur="1000" fill="hold"/>
                                        <p:tgtEl>
                                          <p:spTgt spid="27">
                                            <p:bg/>
                                          </p:spTgt>
                                        </p:tgtEl>
                                        <p:attrNameLst>
                                          <p:attrName>ppt_x</p:attrName>
                                        </p:attrNameLst>
                                      </p:cBhvr>
                                      <p:tavLst>
                                        <p:tav tm="0">
                                          <p:val>
                                            <p:strVal val="#ppt_x"/>
                                          </p:val>
                                        </p:tav>
                                        <p:tav tm="100000">
                                          <p:val>
                                            <p:strVal val="#ppt_x"/>
                                          </p:val>
                                        </p:tav>
                                      </p:tavLst>
                                    </p:anim>
                                    <p:anim calcmode="lin" valueType="num">
                                      <p:cBhvr>
                                        <p:cTn id="158" dur="1000" fill="hold"/>
                                        <p:tgtEl>
                                          <p:spTgt spid="27">
                                            <p:bg/>
                                          </p:spTgt>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27">
                                            <p:txEl>
                                              <p:pRg st="0" end="0"/>
                                            </p:txEl>
                                          </p:spTgt>
                                        </p:tgtEl>
                                        <p:attrNameLst>
                                          <p:attrName>style.visibility</p:attrName>
                                        </p:attrNameLst>
                                      </p:cBhvr>
                                      <p:to>
                                        <p:strVal val="visible"/>
                                      </p:to>
                                    </p:set>
                                    <p:animEffect transition="in" filter="fade">
                                      <p:cBhvr>
                                        <p:cTn id="163" dur="1000"/>
                                        <p:tgtEl>
                                          <p:spTgt spid="27">
                                            <p:txEl>
                                              <p:pRg st="0" end="0"/>
                                            </p:txEl>
                                          </p:spTgt>
                                        </p:tgtEl>
                                      </p:cBhvr>
                                    </p:animEffect>
                                    <p:anim calcmode="lin" valueType="num">
                                      <p:cBhvr>
                                        <p:cTn id="164"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6" grpId="0" animBg="1"/>
      <p:bldP spid="15" grpId="0" animBg="1"/>
      <p:bldP spid="18" grpId="0" build="p" animBg="1"/>
      <p:bldP spid="19" grpId="0" build="p" animBg="1"/>
      <p:bldP spid="20" grpId="0" build="p" animBg="1"/>
      <p:bldP spid="21" grpId="0" build="p" animBg="1"/>
      <p:bldP spid="22" grpId="0" build="p" animBg="1"/>
      <p:bldP spid="23" grpId="0" build="p" animBg="1"/>
      <p:bldP spid="24" grpId="0" build="p" animBg="1"/>
      <p:bldP spid="25" grpId="0" build="p" animBg="1"/>
      <p:bldP spid="26" grpId="0" build="p" animBg="1"/>
      <p:bldP spid="27" grpId="0" build="p"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02156" y="1904999"/>
            <a:ext cx="4024083" cy="47457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312" t="-148" r="43478"/>
          <a:stretch/>
        </p:blipFill>
        <p:spPr>
          <a:xfrm>
            <a:off x="8229600" y="2101084"/>
            <a:ext cx="3242485" cy="4401446"/>
          </a:xfrm>
          <a:prstGeom prst="rect">
            <a:avLst/>
          </a:prstGeom>
          <a:ln>
            <a:noFill/>
          </a:ln>
          <a:effectLst>
            <a:softEdge rad="112500"/>
          </a:effectLst>
        </p:spPr>
      </p:pic>
      <p:pic>
        <p:nvPicPr>
          <p:cNvPr id="8" name="Picture 7" descr="yam-standard-logo-RGB-ENG-02.jpg"/>
          <p:cNvPicPr>
            <a:picLocks noChangeAspect="1"/>
          </p:cNvPicPr>
          <p:nvPr/>
        </p:nvPicPr>
        <p:blipFill>
          <a:blip r:embed="rId4" cstate="print"/>
          <a:stretch>
            <a:fillRect/>
          </a:stretch>
        </p:blipFill>
        <p:spPr>
          <a:xfrm>
            <a:off x="206828" y="0"/>
            <a:ext cx="4549238" cy="1504775"/>
          </a:xfrm>
          <a:prstGeom prst="rect">
            <a:avLst/>
          </a:prstGeom>
        </p:spPr>
      </p:pic>
      <p:sp>
        <p:nvSpPr>
          <p:cNvPr id="10" name="Right Arrow 9"/>
          <p:cNvSpPr/>
          <p:nvPr/>
        </p:nvSpPr>
        <p:spPr>
          <a:xfrm>
            <a:off x="556531" y="1736079"/>
            <a:ext cx="7047111" cy="4914695"/>
          </a:xfrm>
          <a:prstGeom prst="rightArrow">
            <a:avLst/>
          </a:prstGeom>
          <a:solidFill>
            <a:schemeClr val="accent6">
              <a:lumMod val="40000"/>
              <a:lumOff val="60000"/>
            </a:schemeClr>
          </a:solidFill>
          <a:scene3d>
            <a:camera prst="isometricOffAxis2Left" zoom="95000"/>
            <a:lightRig rig="flat" dir="t"/>
          </a:scene3d>
          <a:sp3d z="-400500" extrusionH="63500" contourW="12700" prstMaterial="matte">
            <a:contourClr>
              <a:schemeClr val="lt1">
                <a:tint val="50000"/>
              </a:schemeClr>
            </a:contourClr>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556531" y="2819400"/>
            <a:ext cx="3253469" cy="1951016"/>
          </a:xfrm>
          <a:custGeom>
            <a:avLst/>
            <a:gdLst>
              <a:gd name="connsiteX0" fmla="*/ 0 w 2908699"/>
              <a:gd name="connsiteY0" fmla="*/ 299775 h 1798616"/>
              <a:gd name="connsiteX1" fmla="*/ 299775 w 2908699"/>
              <a:gd name="connsiteY1" fmla="*/ 0 h 1798616"/>
              <a:gd name="connsiteX2" fmla="*/ 2608924 w 2908699"/>
              <a:gd name="connsiteY2" fmla="*/ 0 h 1798616"/>
              <a:gd name="connsiteX3" fmla="*/ 2908699 w 2908699"/>
              <a:gd name="connsiteY3" fmla="*/ 299775 h 1798616"/>
              <a:gd name="connsiteX4" fmla="*/ 2908699 w 2908699"/>
              <a:gd name="connsiteY4" fmla="*/ 1498841 h 1798616"/>
              <a:gd name="connsiteX5" fmla="*/ 2608924 w 2908699"/>
              <a:gd name="connsiteY5" fmla="*/ 1798616 h 1798616"/>
              <a:gd name="connsiteX6" fmla="*/ 299775 w 2908699"/>
              <a:gd name="connsiteY6" fmla="*/ 1798616 h 1798616"/>
              <a:gd name="connsiteX7" fmla="*/ 0 w 2908699"/>
              <a:gd name="connsiteY7" fmla="*/ 1498841 h 1798616"/>
              <a:gd name="connsiteX8" fmla="*/ 0 w 2908699"/>
              <a:gd name="connsiteY8" fmla="*/ 299775 h 179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699" h="1798616">
                <a:moveTo>
                  <a:pt x="0" y="299775"/>
                </a:moveTo>
                <a:cubicBezTo>
                  <a:pt x="0" y="134214"/>
                  <a:pt x="134214" y="0"/>
                  <a:pt x="299775" y="0"/>
                </a:cubicBezTo>
                <a:lnTo>
                  <a:pt x="2608924" y="0"/>
                </a:lnTo>
                <a:cubicBezTo>
                  <a:pt x="2774485" y="0"/>
                  <a:pt x="2908699" y="134214"/>
                  <a:pt x="2908699" y="299775"/>
                </a:cubicBezTo>
                <a:lnTo>
                  <a:pt x="2908699" y="1498841"/>
                </a:lnTo>
                <a:cubicBezTo>
                  <a:pt x="2908699" y="1664402"/>
                  <a:pt x="2774485" y="1798616"/>
                  <a:pt x="2608924" y="1798616"/>
                </a:cubicBezTo>
                <a:lnTo>
                  <a:pt x="299775" y="1798616"/>
                </a:lnTo>
                <a:cubicBezTo>
                  <a:pt x="134214" y="1798616"/>
                  <a:pt x="0" y="1664402"/>
                  <a:pt x="0" y="1498841"/>
                </a:cubicBezTo>
                <a:lnTo>
                  <a:pt x="0" y="299775"/>
                </a:lnTo>
                <a:close/>
              </a:path>
            </a:pathLst>
          </a:custGeom>
          <a:solidFill>
            <a:schemeClr val="accent6">
              <a:lumMod val="75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1" tIns="183051" rIns="183051" bIns="183051" numCol="1" spcCol="1270" anchor="ctr" anchorCtr="0">
            <a:noAutofit/>
          </a:bodyPr>
          <a:lstStyle/>
          <a:p>
            <a:pPr lvl="0" algn="ctr" defTabSz="1111250">
              <a:lnSpc>
                <a:spcPct val="90000"/>
              </a:lnSpc>
              <a:spcBef>
                <a:spcPct val="0"/>
              </a:spcBef>
              <a:spcAft>
                <a:spcPct val="35000"/>
              </a:spcAft>
            </a:pPr>
            <a:r>
              <a:rPr lang="en-US" sz="2500" kern="1200" dirty="0">
                <a:solidFill>
                  <a:schemeClr val="bg1"/>
                </a:solidFill>
              </a:rPr>
              <a:t>To increase financial resources and improve gender sensitive budgeting</a:t>
            </a:r>
          </a:p>
        </p:txBody>
      </p:sp>
      <p:sp>
        <p:nvSpPr>
          <p:cNvPr id="13" name="Freeform 12"/>
          <p:cNvSpPr/>
          <p:nvPr/>
        </p:nvSpPr>
        <p:spPr>
          <a:xfrm>
            <a:off x="3657600" y="3276600"/>
            <a:ext cx="3137299" cy="1905000"/>
          </a:xfrm>
          <a:custGeom>
            <a:avLst/>
            <a:gdLst>
              <a:gd name="connsiteX0" fmla="*/ 0 w 2908699"/>
              <a:gd name="connsiteY0" fmla="*/ 299775 h 1798616"/>
              <a:gd name="connsiteX1" fmla="*/ 299775 w 2908699"/>
              <a:gd name="connsiteY1" fmla="*/ 0 h 1798616"/>
              <a:gd name="connsiteX2" fmla="*/ 2608924 w 2908699"/>
              <a:gd name="connsiteY2" fmla="*/ 0 h 1798616"/>
              <a:gd name="connsiteX3" fmla="*/ 2908699 w 2908699"/>
              <a:gd name="connsiteY3" fmla="*/ 299775 h 1798616"/>
              <a:gd name="connsiteX4" fmla="*/ 2908699 w 2908699"/>
              <a:gd name="connsiteY4" fmla="*/ 1498841 h 1798616"/>
              <a:gd name="connsiteX5" fmla="*/ 2608924 w 2908699"/>
              <a:gd name="connsiteY5" fmla="*/ 1798616 h 1798616"/>
              <a:gd name="connsiteX6" fmla="*/ 299775 w 2908699"/>
              <a:gd name="connsiteY6" fmla="*/ 1798616 h 1798616"/>
              <a:gd name="connsiteX7" fmla="*/ 0 w 2908699"/>
              <a:gd name="connsiteY7" fmla="*/ 1498841 h 1798616"/>
              <a:gd name="connsiteX8" fmla="*/ 0 w 2908699"/>
              <a:gd name="connsiteY8" fmla="*/ 299775 h 179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699" h="1798616">
                <a:moveTo>
                  <a:pt x="0" y="299775"/>
                </a:moveTo>
                <a:cubicBezTo>
                  <a:pt x="0" y="134214"/>
                  <a:pt x="134214" y="0"/>
                  <a:pt x="299775" y="0"/>
                </a:cubicBezTo>
                <a:lnTo>
                  <a:pt x="2608924" y="0"/>
                </a:lnTo>
                <a:cubicBezTo>
                  <a:pt x="2774485" y="0"/>
                  <a:pt x="2908699" y="134214"/>
                  <a:pt x="2908699" y="299775"/>
                </a:cubicBezTo>
                <a:lnTo>
                  <a:pt x="2908699" y="1498841"/>
                </a:lnTo>
                <a:cubicBezTo>
                  <a:pt x="2908699" y="1664402"/>
                  <a:pt x="2774485" y="1798616"/>
                  <a:pt x="2608924" y="1798616"/>
                </a:cubicBezTo>
                <a:lnTo>
                  <a:pt x="299775" y="1798616"/>
                </a:lnTo>
                <a:cubicBezTo>
                  <a:pt x="134214" y="1798616"/>
                  <a:pt x="0" y="1664402"/>
                  <a:pt x="0" y="1498841"/>
                </a:cubicBezTo>
                <a:lnTo>
                  <a:pt x="0" y="299775"/>
                </a:lnTo>
                <a:close/>
              </a:path>
            </a:pathLst>
          </a:custGeom>
          <a:solidFill>
            <a:schemeClr val="accent6">
              <a:lumMod val="75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1" tIns="183051" rIns="183051" bIns="183051" numCol="1" spcCol="1270" anchor="ctr" anchorCtr="0">
            <a:noAutofit/>
          </a:bodyPr>
          <a:lstStyle/>
          <a:p>
            <a:pPr lvl="0" algn="ctr" defTabSz="1111250">
              <a:lnSpc>
                <a:spcPct val="90000"/>
              </a:lnSpc>
              <a:spcBef>
                <a:spcPct val="0"/>
              </a:spcBef>
              <a:spcAft>
                <a:spcPct val="35000"/>
              </a:spcAft>
            </a:pPr>
            <a:r>
              <a:rPr lang="en-US" sz="2500" kern="1200" dirty="0">
                <a:solidFill>
                  <a:srgbClr val="7030A0"/>
                </a:solidFill>
              </a:rPr>
              <a:t>To protect women’s economic rights and empower them economically </a:t>
            </a:r>
          </a:p>
        </p:txBody>
      </p:sp>
      <p:sp>
        <p:nvSpPr>
          <p:cNvPr id="15" name="Parallelogram 14"/>
          <p:cNvSpPr/>
          <p:nvPr/>
        </p:nvSpPr>
        <p:spPr>
          <a:xfrm>
            <a:off x="5257800" y="166586"/>
            <a:ext cx="7162800" cy="1242264"/>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a:xfrm>
            <a:off x="5430520" y="388201"/>
            <a:ext cx="6817360" cy="978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AU" sz="2400" b="1" i="1" dirty="0">
                <a:solidFill>
                  <a:srgbClr val="FFFF00"/>
                </a:solidFill>
                <a:effectLst>
                  <a:outerShdw blurRad="38100" dist="38100" dir="2700000" algn="tl">
                    <a:srgbClr val="000000">
                      <a:alpha val="43137"/>
                    </a:srgbClr>
                  </a:outerShdw>
                </a:effectLst>
              </a:rPr>
              <a:t>MAXIMIZING INVESTMENTS IN GENDER EQUALITY AND THE EMPOWERMENT OF WOMEN</a:t>
            </a:r>
            <a:endParaRPr lang="en-US" sz="2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107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96974" y="0"/>
            <a:ext cx="48056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979738" algn="l"/>
                <a:tab pos="4178300" algn="l"/>
              </a:tabLst>
            </a:pPr>
            <a:endParaRPr lang="en-US" sz="2400"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315199" y="2133600"/>
            <a:ext cx="4299857" cy="3539430"/>
          </a:xfrm>
          <a:prstGeom prst="rect">
            <a:avLst/>
          </a:prstGeom>
          <a:ln w="28575">
            <a:solidFill>
              <a:schemeClr val="bg1"/>
            </a:solidFill>
          </a:ln>
        </p:spPr>
        <p:txBody>
          <a:bodyPr wrap="square">
            <a:spAutoFit/>
          </a:bodyPr>
          <a:lstStyle/>
          <a:p>
            <a:r>
              <a:rPr lang="en-US" sz="2800" dirty="0"/>
              <a:t>As NCGE established in 2005 has been under-budgeted for many years,  there is a pressing need to provide gender </a:t>
            </a:r>
            <a:r>
              <a:rPr lang="en-US" sz="2800" dirty="0" err="1"/>
              <a:t>programmes</a:t>
            </a:r>
            <a:r>
              <a:rPr lang="en-US" sz="2800" dirty="0"/>
              <a:t> with sufficient funding and find new and innovative ways of </a:t>
            </a:r>
            <a:r>
              <a:rPr lang="en-US" sz="2800" dirty="0" smtClean="0"/>
              <a:t>funding.</a:t>
            </a:r>
            <a:endParaRPr lang="en-US" sz="2800" dirty="0"/>
          </a:p>
        </p:txBody>
      </p:sp>
      <p:pic>
        <p:nvPicPr>
          <p:cNvPr id="10" name="Picture 9" descr="yam-standard-logo-RGB-ENG-02.jpg"/>
          <p:cNvPicPr>
            <a:picLocks noChangeAspect="1"/>
          </p:cNvPicPr>
          <p:nvPr/>
        </p:nvPicPr>
        <p:blipFill>
          <a:blip r:embed="rId3" cstate="print"/>
          <a:stretch>
            <a:fillRect/>
          </a:stretch>
        </p:blipFill>
        <p:spPr>
          <a:xfrm>
            <a:off x="174172" y="0"/>
            <a:ext cx="4549238" cy="1504775"/>
          </a:xfrm>
          <a:prstGeom prst="rect">
            <a:avLst/>
          </a:prstGeom>
        </p:spPr>
      </p:pic>
      <p:sp>
        <p:nvSpPr>
          <p:cNvPr id="13" name="Title 1"/>
          <p:cNvSpPr txBox="1">
            <a:spLocks/>
          </p:cNvSpPr>
          <p:nvPr/>
        </p:nvSpPr>
        <p:spPr>
          <a:xfrm>
            <a:off x="7184571" y="507426"/>
            <a:ext cx="4430486" cy="791377"/>
          </a:xfrm>
          <a:prstGeom prst="rect">
            <a:avLst/>
          </a:prstGeom>
        </p:spPr>
        <p:txBody>
          <a:bodyPr vert="horz" lIns="91440" tIns="45720" rIns="91440" bIns="45720" rtlCol="0" anchor="ctr">
            <a:noAutofit/>
          </a:bodyPr>
          <a:lstStyle/>
          <a:p>
            <a:pPr lvl="0" algn="ctr">
              <a:buClr>
                <a:srgbClr val="9E5ECE"/>
              </a:buClr>
            </a:pPr>
            <a:r>
              <a:rPr lang="en-US" sz="2400" b="1" dirty="0">
                <a:solidFill>
                  <a:schemeClr val="bg1"/>
                </a:solidFill>
                <a:effectLst>
                  <a:outerShdw blurRad="38100" dist="38100" dir="2700000" algn="tl">
                    <a:srgbClr val="000000">
                      <a:alpha val="43137"/>
                    </a:srgbClr>
                  </a:outerShdw>
                </a:effectLst>
              </a:rPr>
              <a:t> INCREASING FINANCIAL RESOURCES AND GENDER SENSITIVE BUDGETING</a:t>
            </a:r>
            <a:endParaRPr lang="mn-MN" sz="2400" b="1" dirty="0">
              <a:solidFill>
                <a:schemeClr val="bg1"/>
              </a:solidFill>
              <a:effectLst>
                <a:outerShdw blurRad="38100" dist="38100" dir="2700000" algn="tl">
                  <a:srgbClr val="000000">
                    <a:alpha val="43137"/>
                  </a:srgbClr>
                </a:outerShdw>
              </a:effectLst>
            </a:endParaRPr>
          </a:p>
        </p:txBody>
      </p:sp>
      <p:sp>
        <p:nvSpPr>
          <p:cNvPr id="14" name="Freeform 13"/>
          <p:cNvSpPr/>
          <p:nvPr/>
        </p:nvSpPr>
        <p:spPr>
          <a:xfrm>
            <a:off x="609600" y="1905000"/>
            <a:ext cx="6045200" cy="4589766"/>
          </a:xfrm>
          <a:custGeom>
            <a:avLst/>
            <a:gdLst>
              <a:gd name="connsiteX0" fmla="*/ 0 w 2565400"/>
              <a:gd name="connsiteY0" fmla="*/ 1282700 h 2565400"/>
              <a:gd name="connsiteX1" fmla="*/ 1282700 w 2565400"/>
              <a:gd name="connsiteY1" fmla="*/ 0 h 2565400"/>
              <a:gd name="connsiteX2" fmla="*/ 2565400 w 2565400"/>
              <a:gd name="connsiteY2" fmla="*/ 1282700 h 2565400"/>
              <a:gd name="connsiteX3" fmla="*/ 1282700 w 2565400"/>
              <a:gd name="connsiteY3" fmla="*/ 2565400 h 2565400"/>
              <a:gd name="connsiteX4" fmla="*/ 0 w 2565400"/>
              <a:gd name="connsiteY4" fmla="*/ 1282700 h 256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400" h="2565400">
                <a:moveTo>
                  <a:pt x="0" y="1282700"/>
                </a:moveTo>
                <a:cubicBezTo>
                  <a:pt x="0" y="574284"/>
                  <a:pt x="574284" y="0"/>
                  <a:pt x="1282700" y="0"/>
                </a:cubicBezTo>
                <a:cubicBezTo>
                  <a:pt x="1991116" y="0"/>
                  <a:pt x="2565400" y="574284"/>
                  <a:pt x="2565400" y="1282700"/>
                </a:cubicBezTo>
                <a:cubicBezTo>
                  <a:pt x="2565400" y="1991116"/>
                  <a:pt x="1991116" y="2565400"/>
                  <a:pt x="1282700" y="2565400"/>
                </a:cubicBezTo>
                <a:cubicBezTo>
                  <a:pt x="574284" y="2565400"/>
                  <a:pt x="0" y="1991116"/>
                  <a:pt x="0" y="1282700"/>
                </a:cubicBezTo>
                <a:close/>
              </a:path>
            </a:pathLst>
          </a:custGeom>
          <a:solidFill>
            <a:schemeClr val="bg1"/>
          </a:solidFill>
          <a:ln>
            <a:solidFill>
              <a:schemeClr val="accent6">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6969" tIns="416969" rIns="416969" bIns="416969" numCol="1" spcCol="1270" anchor="ctr" anchorCtr="0">
            <a:noAutofit/>
          </a:bodyPr>
          <a:lstStyle/>
          <a:p>
            <a:pPr lvl="0" algn="ctr" defTabSz="2889250">
              <a:lnSpc>
                <a:spcPct val="90000"/>
              </a:lnSpc>
              <a:spcBef>
                <a:spcPct val="0"/>
              </a:spcBef>
              <a:spcAft>
                <a:spcPct val="35000"/>
              </a:spcAft>
            </a:pPr>
            <a:r>
              <a:rPr lang="en-US" sz="3200" dirty="0">
                <a:solidFill>
                  <a:srgbClr val="7030A0"/>
                </a:solidFill>
              </a:rPr>
              <a:t>One of the key challenges Mongolia currently faces in mainstreaming gender into national policy and programs is </a:t>
            </a:r>
            <a:r>
              <a:rPr lang="en-US" sz="3200" b="1" dirty="0">
                <a:solidFill>
                  <a:srgbClr val="7030A0"/>
                </a:solidFill>
              </a:rPr>
              <a:t>gender-sensitive budgeting </a:t>
            </a:r>
            <a:endParaRPr lang="en-US" sz="3200" b="1" kern="1200" dirty="0">
              <a:solidFill>
                <a:srgbClr val="7030A0"/>
              </a:solidFill>
            </a:endParaRPr>
          </a:p>
        </p:txBody>
      </p:sp>
    </p:spTree>
    <p:extLst>
      <p:ext uri="{BB962C8B-B14F-4D97-AF65-F5344CB8AC3E}">
        <p14:creationId xmlns:p14="http://schemas.microsoft.com/office/powerpoint/2010/main" val="9241035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59" y="0"/>
            <a:ext cx="48056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979738" algn="l"/>
                <a:tab pos="4178300" algn="l"/>
              </a:tabLst>
            </a:pPr>
            <a:endParaRPr lang="en-US" sz="2400" dirty="0"/>
          </a:p>
        </p:txBody>
      </p:sp>
      <p:sp>
        <p:nvSpPr>
          <p:cNvPr id="2" name="Title 1"/>
          <p:cNvSpPr>
            <a:spLocks noGrp="1"/>
          </p:cNvSpPr>
          <p:nvPr>
            <p:ph type="title"/>
          </p:nvPr>
        </p:nvSpPr>
        <p:spPr>
          <a:xfrm>
            <a:off x="7184571" y="304800"/>
            <a:ext cx="4430486" cy="1199975"/>
          </a:xfrm>
        </p:spPr>
        <p:txBody>
          <a:bodyPr>
            <a:noAutofit/>
          </a:bodyPr>
          <a:lstStyle/>
          <a:p>
            <a:pPr marL="285750" lvl="0" indent="-285750" algn="ctr">
              <a:defRPr/>
            </a:pPr>
            <a:r>
              <a:rPr lang="en-US" sz="2400" b="1" cap="small" dirty="0">
                <a:solidFill>
                  <a:srgbClr val="7030A0"/>
                </a:solidFill>
                <a:effectLst>
                  <a:outerShdw blurRad="38100" dist="38100" dir="2700000" algn="tl">
                    <a:srgbClr val="000000">
                      <a:alpha val="43137"/>
                    </a:srgbClr>
                  </a:outerShdw>
                </a:effectLst>
              </a:rPr>
              <a:t>Protection of women’s economic rights and women’s economic empowerment</a:t>
            </a:r>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224110" y="2769180"/>
            <a:ext cx="4398579" cy="2677656"/>
          </a:xfrm>
          <a:prstGeom prst="rect">
            <a:avLst/>
          </a:prstGeom>
          <a:ln w="19050">
            <a:noFill/>
          </a:ln>
        </p:spPr>
        <p:txBody>
          <a:bodyPr wrap="square">
            <a:spAutoFit/>
          </a:bodyPr>
          <a:lstStyle/>
          <a:p>
            <a:pPr marL="342900" indent="-342900">
              <a:buFont typeface="Arial" charset="0"/>
              <a:buChar char="•"/>
              <a:tabLst>
                <a:tab pos="2979738" algn="l"/>
                <a:tab pos="4178300" algn="l"/>
              </a:tabLst>
            </a:pPr>
            <a:r>
              <a:rPr lang="en-US" sz="2800" dirty="0"/>
              <a:t>Poverty, </a:t>
            </a:r>
          </a:p>
          <a:p>
            <a:pPr marL="342900" indent="-342900">
              <a:buFont typeface="Arial" charset="0"/>
              <a:buChar char="•"/>
              <a:tabLst>
                <a:tab pos="2979738" algn="l"/>
                <a:tab pos="4178300" algn="l"/>
              </a:tabLst>
            </a:pPr>
            <a:r>
              <a:rPr lang="en-US" sz="2800" dirty="0"/>
              <a:t>Domestic violence and other gender-based violence, and </a:t>
            </a:r>
          </a:p>
          <a:p>
            <a:pPr marL="342900" indent="-342900">
              <a:buFont typeface="Arial" charset="0"/>
              <a:buChar char="•"/>
              <a:tabLst>
                <a:tab pos="2979738" algn="l"/>
                <a:tab pos="4178300" algn="l"/>
              </a:tabLst>
            </a:pPr>
            <a:r>
              <a:rPr lang="en-US" sz="2800" dirty="0"/>
              <a:t>Slows down advancement of </a:t>
            </a:r>
            <a:r>
              <a:rPr lang="en-US" sz="2800" dirty="0" smtClean="0"/>
              <a:t>women…</a:t>
            </a:r>
            <a:endParaRPr lang="en-US" sz="2800" dirty="0"/>
          </a:p>
        </p:txBody>
      </p:sp>
      <p:pic>
        <p:nvPicPr>
          <p:cNvPr id="8" name="Picture 7" descr="yam-standard-logo-RGB-ENG-02.jpg"/>
          <p:cNvPicPr>
            <a:picLocks noChangeAspect="1"/>
          </p:cNvPicPr>
          <p:nvPr/>
        </p:nvPicPr>
        <p:blipFill>
          <a:blip r:embed="rId3" cstate="print"/>
          <a:stretch>
            <a:fillRect/>
          </a:stretch>
        </p:blipFill>
        <p:spPr>
          <a:xfrm>
            <a:off x="195943" y="0"/>
            <a:ext cx="4549238" cy="1504775"/>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2923" t="9757" r="23895" b="11640"/>
          <a:stretch/>
        </p:blipFill>
        <p:spPr>
          <a:xfrm rot="9035694">
            <a:off x="203658" y="1650797"/>
            <a:ext cx="5282741" cy="5207203"/>
          </a:xfrm>
          <a:prstGeom prst="rect">
            <a:avLst/>
          </a:prstGeom>
        </p:spPr>
      </p:pic>
      <p:sp>
        <p:nvSpPr>
          <p:cNvPr id="14" name="Rectangle 13"/>
          <p:cNvSpPr/>
          <p:nvPr/>
        </p:nvSpPr>
        <p:spPr>
          <a:xfrm>
            <a:off x="457200" y="3429000"/>
            <a:ext cx="2318412" cy="1323439"/>
          </a:xfrm>
          <a:prstGeom prst="rect">
            <a:avLst/>
          </a:prstGeom>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rPr>
              <a:t>65% of women</a:t>
            </a:r>
            <a:endParaRPr lang="en-US" sz="4000" b="1" dirty="0">
              <a:effectLst>
                <a:outerShdw blurRad="38100" dist="38100" dir="2700000" algn="tl">
                  <a:srgbClr val="000000">
                    <a:alpha val="43137"/>
                  </a:srgbClr>
                </a:outerShdw>
              </a:effectLst>
            </a:endParaRPr>
          </a:p>
        </p:txBody>
      </p:sp>
      <p:sp>
        <p:nvSpPr>
          <p:cNvPr id="15" name="Rectangle 14"/>
          <p:cNvSpPr/>
          <p:nvPr/>
        </p:nvSpPr>
        <p:spPr>
          <a:xfrm>
            <a:off x="3405566" y="3271521"/>
            <a:ext cx="3018866" cy="1938992"/>
          </a:xfrm>
          <a:prstGeom prst="rect">
            <a:avLst/>
          </a:prstGeom>
        </p:spPr>
        <p:txBody>
          <a:bodyPr wrap="square">
            <a:spAutoFit/>
          </a:bodyPr>
          <a:lstStyle/>
          <a:p>
            <a:pPr marL="285750" indent="-285750">
              <a:buFont typeface="Arial" charset="0"/>
              <a:buChar char="•"/>
            </a:pPr>
            <a:r>
              <a:rPr lang="en-US" sz="2400" dirty="0">
                <a:solidFill>
                  <a:srgbClr val="7030A0"/>
                </a:solidFill>
              </a:rPr>
              <a:t>under-represented at decision making levels </a:t>
            </a:r>
          </a:p>
          <a:p>
            <a:pPr marL="285750" indent="-285750">
              <a:buFont typeface="Arial" charset="0"/>
              <a:buChar char="•"/>
            </a:pPr>
            <a:r>
              <a:rPr lang="en-US" sz="2400" dirty="0">
                <a:solidFill>
                  <a:srgbClr val="7030A0"/>
                </a:solidFill>
              </a:rPr>
              <a:t>economically dependent</a:t>
            </a:r>
            <a:endParaRPr lang="en-US" sz="2400" b="1" dirty="0">
              <a:solidFill>
                <a:srgbClr val="7030A0"/>
              </a:solidFill>
              <a:effectLst>
                <a:outerShdw blurRad="38100" dist="38100" dir="2700000" algn="tl">
                  <a:srgbClr val="000000">
                    <a:alpha val="43137"/>
                  </a:srgbClr>
                </a:outerShdw>
              </a:effectLst>
            </a:endParaRPr>
          </a:p>
        </p:txBody>
      </p:sp>
      <p:sp>
        <p:nvSpPr>
          <p:cNvPr id="16" name="Rectangle 15"/>
          <p:cNvSpPr/>
          <p:nvPr/>
        </p:nvSpPr>
        <p:spPr>
          <a:xfrm>
            <a:off x="7224110" y="2769180"/>
            <a:ext cx="4398579" cy="30469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5791200" y="3810000"/>
            <a:ext cx="143291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1575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down)">
                                      <p:cBhvr>
                                        <p:cTn id="24" dur="580">
                                          <p:stCondLst>
                                            <p:cond delay="0"/>
                                          </p:stCondLst>
                                        </p:cTn>
                                        <p:tgtEl>
                                          <p:spTgt spid="15">
                                            <p:txEl>
                                              <p:pRg st="0" end="0"/>
                                            </p:txEl>
                                          </p:spTgt>
                                        </p:tgtEl>
                                      </p:cBhvr>
                                    </p:animEffect>
                                    <p:anim calcmode="lin" valueType="num">
                                      <p:cBhvr>
                                        <p:cTn id="25"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xEl>
                                              <p:pRg st="0" end="0"/>
                                            </p:txEl>
                                          </p:spTgt>
                                        </p:tgtEl>
                                      </p:cBhvr>
                                      <p:to x="100000" y="60000"/>
                                    </p:animScale>
                                    <p:animScale>
                                      <p:cBhvr>
                                        <p:cTn id="31" dur="166" decel="50000">
                                          <p:stCondLst>
                                            <p:cond delay="676"/>
                                          </p:stCondLst>
                                        </p:cTn>
                                        <p:tgtEl>
                                          <p:spTgt spid="15">
                                            <p:txEl>
                                              <p:pRg st="0" end="0"/>
                                            </p:txEl>
                                          </p:spTgt>
                                        </p:tgtEl>
                                      </p:cBhvr>
                                      <p:to x="100000" y="100000"/>
                                    </p:animScale>
                                    <p:animScale>
                                      <p:cBhvr>
                                        <p:cTn id="32" dur="26">
                                          <p:stCondLst>
                                            <p:cond delay="1312"/>
                                          </p:stCondLst>
                                        </p:cTn>
                                        <p:tgtEl>
                                          <p:spTgt spid="15">
                                            <p:txEl>
                                              <p:pRg st="0" end="0"/>
                                            </p:txEl>
                                          </p:spTgt>
                                        </p:tgtEl>
                                      </p:cBhvr>
                                      <p:to x="100000" y="80000"/>
                                    </p:animScale>
                                    <p:animScale>
                                      <p:cBhvr>
                                        <p:cTn id="33" dur="166" decel="50000">
                                          <p:stCondLst>
                                            <p:cond delay="1338"/>
                                          </p:stCondLst>
                                        </p:cTn>
                                        <p:tgtEl>
                                          <p:spTgt spid="15">
                                            <p:txEl>
                                              <p:pRg st="0" end="0"/>
                                            </p:txEl>
                                          </p:spTgt>
                                        </p:tgtEl>
                                      </p:cBhvr>
                                      <p:to x="100000" y="100000"/>
                                    </p:animScale>
                                    <p:animScale>
                                      <p:cBhvr>
                                        <p:cTn id="34" dur="26">
                                          <p:stCondLst>
                                            <p:cond delay="1642"/>
                                          </p:stCondLst>
                                        </p:cTn>
                                        <p:tgtEl>
                                          <p:spTgt spid="15">
                                            <p:txEl>
                                              <p:pRg st="0" end="0"/>
                                            </p:txEl>
                                          </p:spTgt>
                                        </p:tgtEl>
                                      </p:cBhvr>
                                      <p:to x="100000" y="90000"/>
                                    </p:animScale>
                                    <p:animScale>
                                      <p:cBhvr>
                                        <p:cTn id="35" dur="166" decel="50000">
                                          <p:stCondLst>
                                            <p:cond delay="1668"/>
                                          </p:stCondLst>
                                        </p:cTn>
                                        <p:tgtEl>
                                          <p:spTgt spid="15">
                                            <p:txEl>
                                              <p:pRg st="0" end="0"/>
                                            </p:txEl>
                                          </p:spTgt>
                                        </p:tgtEl>
                                      </p:cBhvr>
                                      <p:to x="100000" y="100000"/>
                                    </p:animScale>
                                    <p:animScale>
                                      <p:cBhvr>
                                        <p:cTn id="36" dur="26">
                                          <p:stCondLst>
                                            <p:cond delay="1808"/>
                                          </p:stCondLst>
                                        </p:cTn>
                                        <p:tgtEl>
                                          <p:spTgt spid="15">
                                            <p:txEl>
                                              <p:pRg st="0" end="0"/>
                                            </p:txEl>
                                          </p:spTgt>
                                        </p:tgtEl>
                                      </p:cBhvr>
                                      <p:to x="100000" y="95000"/>
                                    </p:animScale>
                                    <p:animScale>
                                      <p:cBhvr>
                                        <p:cTn id="37" dur="166" decel="50000">
                                          <p:stCondLst>
                                            <p:cond delay="1834"/>
                                          </p:stCondLst>
                                        </p:cTn>
                                        <p:tgtEl>
                                          <p:spTgt spid="15">
                                            <p:txEl>
                                              <p:pRg st="0" end="0"/>
                                            </p:txEl>
                                          </p:spTgt>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wipe(down)">
                                      <p:cBhvr>
                                        <p:cTn id="40" dur="580">
                                          <p:stCondLst>
                                            <p:cond delay="0"/>
                                          </p:stCondLst>
                                        </p:cTn>
                                        <p:tgtEl>
                                          <p:spTgt spid="15">
                                            <p:txEl>
                                              <p:pRg st="1" end="1"/>
                                            </p:txEl>
                                          </p:spTgt>
                                        </p:tgtEl>
                                      </p:cBhvr>
                                    </p:animEffect>
                                    <p:anim calcmode="lin" valueType="num">
                                      <p:cBhvr>
                                        <p:cTn id="41" dur="1822" tmFilter="0,0; 0.14,0.36; 0.43,0.73; 0.71,0.91; 1.0,1.0">
                                          <p:stCondLst>
                                            <p:cond delay="0"/>
                                          </p:stCondLst>
                                        </p:cTn>
                                        <p:tgtEl>
                                          <p:spTgt spid="15">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5">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5">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5">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15">
                                            <p:txEl>
                                              <p:pRg st="1" end="1"/>
                                            </p:txEl>
                                          </p:spTgt>
                                        </p:tgtEl>
                                      </p:cBhvr>
                                      <p:to x="100000" y="60000"/>
                                    </p:animScale>
                                    <p:animScale>
                                      <p:cBhvr>
                                        <p:cTn id="47" dur="166" decel="50000">
                                          <p:stCondLst>
                                            <p:cond delay="676"/>
                                          </p:stCondLst>
                                        </p:cTn>
                                        <p:tgtEl>
                                          <p:spTgt spid="15">
                                            <p:txEl>
                                              <p:pRg st="1" end="1"/>
                                            </p:txEl>
                                          </p:spTgt>
                                        </p:tgtEl>
                                      </p:cBhvr>
                                      <p:to x="100000" y="100000"/>
                                    </p:animScale>
                                    <p:animScale>
                                      <p:cBhvr>
                                        <p:cTn id="48" dur="26">
                                          <p:stCondLst>
                                            <p:cond delay="1312"/>
                                          </p:stCondLst>
                                        </p:cTn>
                                        <p:tgtEl>
                                          <p:spTgt spid="15">
                                            <p:txEl>
                                              <p:pRg st="1" end="1"/>
                                            </p:txEl>
                                          </p:spTgt>
                                        </p:tgtEl>
                                      </p:cBhvr>
                                      <p:to x="100000" y="80000"/>
                                    </p:animScale>
                                    <p:animScale>
                                      <p:cBhvr>
                                        <p:cTn id="49" dur="166" decel="50000">
                                          <p:stCondLst>
                                            <p:cond delay="1338"/>
                                          </p:stCondLst>
                                        </p:cTn>
                                        <p:tgtEl>
                                          <p:spTgt spid="15">
                                            <p:txEl>
                                              <p:pRg st="1" end="1"/>
                                            </p:txEl>
                                          </p:spTgt>
                                        </p:tgtEl>
                                      </p:cBhvr>
                                      <p:to x="100000" y="100000"/>
                                    </p:animScale>
                                    <p:animScale>
                                      <p:cBhvr>
                                        <p:cTn id="50" dur="26">
                                          <p:stCondLst>
                                            <p:cond delay="1642"/>
                                          </p:stCondLst>
                                        </p:cTn>
                                        <p:tgtEl>
                                          <p:spTgt spid="15">
                                            <p:txEl>
                                              <p:pRg st="1" end="1"/>
                                            </p:txEl>
                                          </p:spTgt>
                                        </p:tgtEl>
                                      </p:cBhvr>
                                      <p:to x="100000" y="90000"/>
                                    </p:animScale>
                                    <p:animScale>
                                      <p:cBhvr>
                                        <p:cTn id="51" dur="166" decel="50000">
                                          <p:stCondLst>
                                            <p:cond delay="1668"/>
                                          </p:stCondLst>
                                        </p:cTn>
                                        <p:tgtEl>
                                          <p:spTgt spid="15">
                                            <p:txEl>
                                              <p:pRg st="1" end="1"/>
                                            </p:txEl>
                                          </p:spTgt>
                                        </p:tgtEl>
                                      </p:cBhvr>
                                      <p:to x="100000" y="100000"/>
                                    </p:animScale>
                                    <p:animScale>
                                      <p:cBhvr>
                                        <p:cTn id="52" dur="26">
                                          <p:stCondLst>
                                            <p:cond delay="1808"/>
                                          </p:stCondLst>
                                        </p:cTn>
                                        <p:tgtEl>
                                          <p:spTgt spid="15">
                                            <p:txEl>
                                              <p:pRg st="1" end="1"/>
                                            </p:txEl>
                                          </p:spTgt>
                                        </p:tgtEl>
                                      </p:cBhvr>
                                      <p:to x="100000" y="95000"/>
                                    </p:animScale>
                                    <p:animScale>
                                      <p:cBhvr>
                                        <p:cTn id="53" dur="166" decel="50000">
                                          <p:stCondLst>
                                            <p:cond delay="1834"/>
                                          </p:stCondLst>
                                        </p:cTn>
                                        <p:tgtEl>
                                          <p:spTgt spid="15">
                                            <p:txEl>
                                              <p:pRg st="1" end="1"/>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8" dur="1100"/>
                                        <p:tgtEl>
                                          <p:spTgt spid="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63" dur="1100"/>
                                        <p:tgtEl>
                                          <p:spTgt spid="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68" dur="1100"/>
                                        <p:tgtEl>
                                          <p:spTgt spid="4">
                                            <p:txEl>
                                              <p:pRg st="2" end="2"/>
                                            </p:txEl>
                                          </p:spTgt>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build="allAtOnce"/>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a:off x="65809" y="2057400"/>
            <a:ext cx="1610591" cy="1447800"/>
          </a:xfrm>
          <a:prstGeom prst="teardrop">
            <a:avLst/>
          </a:prstGeom>
          <a:solidFill>
            <a:schemeClr val="accent6">
              <a:lumMod val="75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2014</a:t>
            </a:r>
          </a:p>
        </p:txBody>
      </p:sp>
      <p:sp>
        <p:nvSpPr>
          <p:cNvPr id="6" name="Rectangle 5"/>
          <p:cNvSpPr/>
          <p:nvPr/>
        </p:nvSpPr>
        <p:spPr>
          <a:xfrm>
            <a:off x="7020560" y="0"/>
            <a:ext cx="48056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979738" algn="l"/>
                <a:tab pos="4178300" algn="l"/>
              </a:tabLst>
            </a:pPr>
            <a:endParaRPr lang="en-US" sz="2400"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4172" y="4694872"/>
            <a:ext cx="6760028" cy="1631216"/>
          </a:xfrm>
          <a:prstGeom prst="rect">
            <a:avLst/>
          </a:prstGeom>
          <a:solidFill>
            <a:schemeClr val="bg1"/>
          </a:solidFill>
          <a:ln>
            <a:solidFill>
              <a:schemeClr val="accent6">
                <a:lumMod val="75000"/>
              </a:schemeClr>
            </a:solidFill>
          </a:ln>
          <a:effectLst>
            <a:outerShdw blurRad="152400" dist="317500" dir="5400000" sx="90000" sy="-19000" rotWithShape="0">
              <a:prstClr val="black">
                <a:alpha val="15000"/>
              </a:prstClr>
            </a:outerShdw>
          </a:effectLst>
        </p:spPr>
        <p:txBody>
          <a:bodyPr wrap="square">
            <a:spAutoFit/>
          </a:bodyPr>
          <a:lstStyle/>
          <a:p>
            <a:pPr marL="342900" indent="-342900">
              <a:buFont typeface="Arial" charset="0"/>
              <a:buChar char="•"/>
            </a:pPr>
            <a:r>
              <a:rPr lang="en-US" sz="2000" dirty="0">
                <a:solidFill>
                  <a:srgbClr val="7030A0"/>
                </a:solidFill>
              </a:rPr>
              <a:t>to ensure equal economic rights and benefits for women as men including equal opportunity for land tenure, owning immovable and movable properties, financial assets, credits and other economic wealth and resource, and </a:t>
            </a:r>
          </a:p>
          <a:p>
            <a:pPr marL="342900" indent="-342900">
              <a:buFont typeface="Arial" charset="0"/>
              <a:buChar char="•"/>
            </a:pPr>
            <a:r>
              <a:rPr lang="en-US" sz="2000" dirty="0">
                <a:solidFill>
                  <a:srgbClr val="7030A0"/>
                </a:solidFill>
              </a:rPr>
              <a:t>t</a:t>
            </a:r>
            <a:r>
              <a:rPr lang="en-US" sz="2000" dirty="0" smtClean="0">
                <a:solidFill>
                  <a:srgbClr val="7030A0"/>
                </a:solidFill>
              </a:rPr>
              <a:t>o </a:t>
            </a:r>
            <a:r>
              <a:rPr lang="en-US" sz="2000" dirty="0" smtClean="0">
                <a:solidFill>
                  <a:srgbClr val="7030A0"/>
                </a:solidFill>
              </a:rPr>
              <a:t>ensure</a:t>
            </a:r>
            <a:r>
              <a:rPr lang="en-US" sz="2000" dirty="0" smtClean="0">
                <a:solidFill>
                  <a:srgbClr val="7030A0"/>
                </a:solidFill>
              </a:rPr>
              <a:t> </a:t>
            </a:r>
            <a:r>
              <a:rPr lang="en-US" sz="2000" dirty="0">
                <a:solidFill>
                  <a:srgbClr val="7030A0"/>
                </a:solidFill>
              </a:rPr>
              <a:t>equal rights to education and development</a:t>
            </a:r>
          </a:p>
        </p:txBody>
      </p:sp>
      <p:sp>
        <p:nvSpPr>
          <p:cNvPr id="4" name="Rectangle 3"/>
          <p:cNvSpPr/>
          <p:nvPr/>
        </p:nvSpPr>
        <p:spPr>
          <a:xfrm>
            <a:off x="7224111" y="2209800"/>
            <a:ext cx="4390946" cy="3693319"/>
          </a:xfrm>
          <a:prstGeom prst="rect">
            <a:avLst/>
          </a:prstGeom>
          <a:ln w="19050">
            <a:noFill/>
          </a:ln>
        </p:spPr>
        <p:txBody>
          <a:bodyPr wrap="square">
            <a:spAutoFit/>
          </a:bodyPr>
          <a:lstStyle/>
          <a:p>
            <a:pPr algn="ctr"/>
            <a:r>
              <a:rPr lang="en-US" sz="2600" dirty="0" smtClean="0"/>
              <a:t>In the </a:t>
            </a:r>
            <a:r>
              <a:rPr lang="en-US" sz="2600" dirty="0"/>
              <a:t>last decade, the Government of Mongolia has been putting considerable efforts to improve gender mainstreaming into national and sector development policies and programs and to introduce gender-sensitive budgeting system. </a:t>
            </a:r>
          </a:p>
        </p:txBody>
      </p:sp>
      <p:sp>
        <p:nvSpPr>
          <p:cNvPr id="3" name="Rectangle 2"/>
          <p:cNvSpPr/>
          <p:nvPr/>
        </p:nvSpPr>
        <p:spPr>
          <a:xfrm>
            <a:off x="1371600" y="2057400"/>
            <a:ext cx="5562600" cy="1569660"/>
          </a:xfrm>
          <a:prstGeom prst="rect">
            <a:avLst/>
          </a:prstGeom>
          <a:ln>
            <a:solidFill>
              <a:schemeClr val="accent6">
                <a:lumMod val="75000"/>
              </a:schemeClr>
            </a:solidFill>
          </a:ln>
        </p:spPr>
        <p:txBody>
          <a:bodyPr wrap="square">
            <a:spAutoFit/>
          </a:bodyPr>
          <a:lstStyle/>
          <a:p>
            <a:pPr marL="285750"/>
            <a:r>
              <a:rPr lang="en-US" sz="2400" dirty="0">
                <a:solidFill>
                  <a:srgbClr val="7030A0"/>
                </a:solidFill>
              </a:rPr>
              <a:t>NCGE initiatives: </a:t>
            </a:r>
          </a:p>
          <a:p>
            <a:pPr marL="571500" indent="-285750">
              <a:buFont typeface="Arial" charset="0"/>
              <a:buChar char="•"/>
            </a:pPr>
            <a:r>
              <a:rPr lang="en-US" sz="2400" dirty="0">
                <a:solidFill>
                  <a:srgbClr val="7030A0"/>
                </a:solidFill>
              </a:rPr>
              <a:t>Subprogram on Women’s Economic Empowerment</a:t>
            </a:r>
          </a:p>
          <a:p>
            <a:pPr marL="571500" indent="-285750">
              <a:buFont typeface="Arial" charset="0"/>
              <a:buChar char="•"/>
            </a:pPr>
            <a:r>
              <a:rPr lang="en-US" sz="2400" dirty="0">
                <a:solidFill>
                  <a:srgbClr val="7030A0"/>
                </a:solidFill>
              </a:rPr>
              <a:t>Guidebook for future development</a:t>
            </a:r>
          </a:p>
        </p:txBody>
      </p:sp>
      <p:sp>
        <p:nvSpPr>
          <p:cNvPr id="12" name="Title 1"/>
          <p:cNvSpPr txBox="1">
            <a:spLocks/>
          </p:cNvSpPr>
          <p:nvPr/>
        </p:nvSpPr>
        <p:spPr>
          <a:xfrm>
            <a:off x="7184571" y="507426"/>
            <a:ext cx="4430486" cy="791377"/>
          </a:xfrm>
          <a:prstGeom prst="rect">
            <a:avLst/>
          </a:prstGeom>
        </p:spPr>
        <p:txBody>
          <a:bodyPr vert="horz" lIns="91440" tIns="45720" rIns="91440" bIns="45720" rtlCol="0" anchor="ctr">
            <a:noAutofit/>
          </a:bodyPr>
          <a:lstStyle/>
          <a:p>
            <a:pPr marL="285750" lvl="0" indent="-285750" algn="ctr">
              <a:lnSpc>
                <a:spcPct val="90000"/>
              </a:lnSpc>
              <a:spcBef>
                <a:spcPct val="0"/>
              </a:spcBef>
              <a:defRPr/>
            </a:pPr>
            <a:r>
              <a:rPr lang="en-US" sz="2400" b="1" cap="small" dirty="0">
                <a:solidFill>
                  <a:srgbClr val="7030A0"/>
                </a:solidFill>
                <a:effectLst>
                  <a:outerShdw blurRad="38100" dist="38100" dir="2700000" algn="tl">
                    <a:srgbClr val="000000">
                      <a:alpha val="43137"/>
                    </a:srgbClr>
                  </a:outerShdw>
                </a:effectLst>
              </a:rPr>
              <a:t>Protection of women’s economic rights and women’s economic empowerment</a:t>
            </a:r>
            <a:endParaRPr kumimoji="0" lang="en-US" sz="2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j-ea"/>
              <a:cs typeface="+mj-cs"/>
            </a:endParaRPr>
          </a:p>
        </p:txBody>
      </p:sp>
      <p:pic>
        <p:nvPicPr>
          <p:cNvPr id="10" name="Picture 9" descr="yam-standard-logo-RGB-ENG-02.jpg"/>
          <p:cNvPicPr>
            <a:picLocks noChangeAspect="1"/>
          </p:cNvPicPr>
          <p:nvPr/>
        </p:nvPicPr>
        <p:blipFill>
          <a:blip r:embed="rId3" cstate="print"/>
          <a:stretch>
            <a:fillRect/>
          </a:stretch>
        </p:blipFill>
        <p:spPr>
          <a:xfrm>
            <a:off x="174172" y="0"/>
            <a:ext cx="4549238" cy="1504775"/>
          </a:xfrm>
          <a:prstGeom prst="rect">
            <a:avLst/>
          </a:prstGeom>
        </p:spPr>
      </p:pic>
      <p:sp>
        <p:nvSpPr>
          <p:cNvPr id="5" name="Down Arrow Callout 4"/>
          <p:cNvSpPr/>
          <p:nvPr/>
        </p:nvSpPr>
        <p:spPr>
          <a:xfrm>
            <a:off x="3513195" y="3902332"/>
            <a:ext cx="3303814" cy="914400"/>
          </a:xfrm>
          <a:prstGeom prst="downArrowCallout">
            <a:avLst/>
          </a:prstGeom>
          <a:solidFill>
            <a:schemeClr val="accent6">
              <a:lumMod val="75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Subprogram aims</a:t>
            </a:r>
            <a:endParaRPr lang="en-US" sz="2000" dirty="0"/>
          </a:p>
        </p:txBody>
      </p:sp>
      <p:sp>
        <p:nvSpPr>
          <p:cNvPr id="13" name="Rectangle 12"/>
          <p:cNvSpPr/>
          <p:nvPr/>
        </p:nvSpPr>
        <p:spPr>
          <a:xfrm>
            <a:off x="7224110" y="2057400"/>
            <a:ext cx="4398579"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5083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nodeType="clickEffect">
                                  <p:stCondLst>
                                    <p:cond delay="0"/>
                                  </p:stCondLst>
                                  <p:iterate type="lt">
                                    <p:tmPct val="50000"/>
                                  </p:iterate>
                                  <p:childTnLst>
                                    <p:set>
                                      <p:cBhvr>
                                        <p:cTn id="39" dur="1" fill="hold">
                                          <p:stCondLst>
                                            <p:cond delay="0"/>
                                          </p:stCondLst>
                                        </p:cTn>
                                        <p:tgtEl>
                                          <p:spTgt spid="4">
                                            <p:txEl>
                                              <p:pRg st="0" end="0"/>
                                            </p:txEl>
                                          </p:spTgt>
                                        </p:tgtEl>
                                        <p:attrNameLst>
                                          <p:attrName>style.visibility</p:attrName>
                                        </p:attrNameLst>
                                      </p:cBhvr>
                                      <p:to>
                                        <p:strVal val="visible"/>
                                      </p:to>
                                    </p:set>
                                    <p:set>
                                      <p:cBhvr>
                                        <p:cTn id="40" dur="45" fill="hold">
                                          <p:stCondLst>
                                            <p:cond delay="0"/>
                                          </p:stCondLst>
                                        </p:cTn>
                                        <p:tgtEl>
                                          <p:spTgt spid="4">
                                            <p:txEl>
                                              <p:pRg st="0" end="0"/>
                                            </p:txEl>
                                          </p:spTgt>
                                        </p:tgtEl>
                                        <p:attrNameLst>
                                          <p:attrName>style.rotation</p:attrName>
                                        </p:attrNameLst>
                                      </p:cBhvr>
                                      <p:to>
                                        <p:strVal val="-45.0"/>
                                      </p:to>
                                    </p:set>
                                    <p:anim calcmode="lin" valueType="num">
                                      <p:cBhvr>
                                        <p:cTn id="41" dur="45" fill="hold">
                                          <p:stCondLst>
                                            <p:cond delay="4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2" dur="4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43" dur="16" decel="50000" autoRev="1" fill="hold">
                                          <p:stCondLst>
                                            <p:cond delay="4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4"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12" grpId="0"/>
      <p:bldP spid="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0"/>
            <a:ext cx="48056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979738" algn="l"/>
                <a:tab pos="4178300" algn="l"/>
              </a:tabLst>
            </a:pPr>
            <a:endParaRPr lang="en-US" sz="2400"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58184" y="2514600"/>
            <a:ext cx="6096616" cy="3046988"/>
          </a:xfrm>
          <a:prstGeom prst="rect">
            <a:avLst/>
          </a:prstGeom>
          <a:solidFill>
            <a:schemeClr val="bg1"/>
          </a:solidFill>
          <a:effectLst>
            <a:outerShdw blurRad="457200" dist="520700" dir="5400000" sx="90000" sy="-19000" rotWithShape="0">
              <a:prstClr val="black">
                <a:alpha val="12000"/>
              </a:prstClr>
            </a:outerShdw>
          </a:effectLst>
        </p:spPr>
        <p:txBody>
          <a:bodyPr wrap="square">
            <a:spAutoFit/>
          </a:bodyPr>
          <a:lstStyle/>
          <a:p>
            <a:pPr algn="ctr"/>
            <a:r>
              <a:rPr lang="en-US" sz="3200" dirty="0">
                <a:solidFill>
                  <a:srgbClr val="7030A0"/>
                </a:solidFill>
              </a:rPr>
              <a:t>Although women occupy nearly 50% of the workforce, they are still considered as welfare beneficiaries instead of benefactors and it has negative influences on their advancement and promotion.</a:t>
            </a:r>
            <a:endParaRPr lang="en-US" sz="3200" b="1" dirty="0">
              <a:solidFill>
                <a:srgbClr val="7030A0"/>
              </a:solidFill>
            </a:endParaRPr>
          </a:p>
        </p:txBody>
      </p:sp>
      <p:sp>
        <p:nvSpPr>
          <p:cNvPr id="4" name="Rectangle 3"/>
          <p:cNvSpPr/>
          <p:nvPr/>
        </p:nvSpPr>
        <p:spPr>
          <a:xfrm>
            <a:off x="7184571" y="1972718"/>
            <a:ext cx="4398579" cy="4401205"/>
          </a:xfrm>
          <a:prstGeom prst="rect">
            <a:avLst/>
          </a:prstGeom>
        </p:spPr>
        <p:txBody>
          <a:bodyPr wrap="square">
            <a:spAutoFit/>
          </a:bodyPr>
          <a:lstStyle/>
          <a:p>
            <a:pPr algn="just">
              <a:buClr>
                <a:srgbClr val="FF0000"/>
              </a:buClr>
            </a:pPr>
            <a:r>
              <a:rPr lang="en-US" sz="2800" b="1" dirty="0"/>
              <a:t>Thus, women’s involvement into the economics is important for:</a:t>
            </a:r>
          </a:p>
          <a:p>
            <a:pPr marL="342900" indent="-342900" algn="just">
              <a:buClr>
                <a:srgbClr val="FF0000"/>
              </a:buClr>
              <a:buFont typeface="Wingdings" pitchFamily="2" charset="2"/>
              <a:buChar char="v"/>
            </a:pPr>
            <a:r>
              <a:rPr lang="en-US" sz="2800" dirty="0"/>
              <a:t>increasing household income,</a:t>
            </a:r>
          </a:p>
          <a:p>
            <a:pPr marL="342900" indent="-342900">
              <a:buClr>
                <a:srgbClr val="FF0000"/>
              </a:buClr>
              <a:buFont typeface="Wingdings" pitchFamily="2" charset="2"/>
              <a:buChar char="v"/>
            </a:pPr>
            <a:r>
              <a:rPr lang="en-US" sz="2800" dirty="0"/>
              <a:t> assisting families to overcome poverty and </a:t>
            </a:r>
          </a:p>
          <a:p>
            <a:pPr marL="342900" indent="-342900" algn="just">
              <a:buClr>
                <a:srgbClr val="FF0000"/>
              </a:buClr>
              <a:buFont typeface="Wingdings" pitchFamily="2" charset="2"/>
              <a:buChar char="v"/>
            </a:pPr>
            <a:r>
              <a:rPr lang="en-US" sz="2800" dirty="0"/>
              <a:t>increasing women’s overall contribution to the national economy</a:t>
            </a:r>
            <a:endParaRPr lang="en-US" sz="2800" dirty="0">
              <a:effectLst>
                <a:outerShdw blurRad="38100" dist="38100" dir="2700000" algn="tl">
                  <a:srgbClr val="000000">
                    <a:alpha val="43137"/>
                  </a:srgbClr>
                </a:outerShdw>
              </a:effectLst>
            </a:endParaRPr>
          </a:p>
        </p:txBody>
      </p:sp>
      <p:pic>
        <p:nvPicPr>
          <p:cNvPr id="8" name="Picture 7" descr="yam-standard-logo-RGB-ENG-02.jpg"/>
          <p:cNvPicPr>
            <a:picLocks noChangeAspect="1"/>
          </p:cNvPicPr>
          <p:nvPr/>
        </p:nvPicPr>
        <p:blipFill>
          <a:blip r:embed="rId3" cstate="print"/>
          <a:stretch>
            <a:fillRect/>
          </a:stretch>
        </p:blipFill>
        <p:spPr>
          <a:xfrm>
            <a:off x="195943" y="0"/>
            <a:ext cx="4549238" cy="1504775"/>
          </a:xfrm>
          <a:prstGeom prst="rect">
            <a:avLst/>
          </a:prstGeom>
        </p:spPr>
      </p:pic>
      <p:sp>
        <p:nvSpPr>
          <p:cNvPr id="10" name="Title 1"/>
          <p:cNvSpPr txBox="1">
            <a:spLocks/>
          </p:cNvSpPr>
          <p:nvPr/>
        </p:nvSpPr>
        <p:spPr>
          <a:xfrm>
            <a:off x="7184571" y="507426"/>
            <a:ext cx="4430486" cy="791377"/>
          </a:xfrm>
          <a:prstGeom prst="rect">
            <a:avLst/>
          </a:prstGeom>
        </p:spPr>
        <p:txBody>
          <a:bodyPr vert="horz" lIns="91440" tIns="45720" rIns="91440" bIns="45720" rtlCol="0" anchor="ctr">
            <a:noAutofit/>
          </a:bodyPr>
          <a:lstStyle/>
          <a:p>
            <a:pPr marL="285750" lvl="0" indent="-285750" algn="ctr">
              <a:lnSpc>
                <a:spcPct val="90000"/>
              </a:lnSpc>
              <a:spcBef>
                <a:spcPct val="0"/>
              </a:spcBef>
              <a:defRPr/>
            </a:pPr>
            <a:r>
              <a:rPr lang="en-US" sz="2400" b="1" cap="small" dirty="0">
                <a:solidFill>
                  <a:srgbClr val="7030A0"/>
                </a:solidFill>
                <a:effectLst>
                  <a:outerShdw blurRad="38100" dist="38100" dir="2700000" algn="tl">
                    <a:srgbClr val="000000">
                      <a:alpha val="43137"/>
                    </a:srgbClr>
                  </a:outerShdw>
                </a:effectLst>
              </a:rPr>
              <a:t>Protection of women’s economic rights and women’s economic empowerment</a:t>
            </a:r>
            <a:endParaRPr kumimoji="0" lang="en-US" sz="2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8476228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25"/>
          <p:cNvSpPr/>
          <p:nvPr/>
        </p:nvSpPr>
        <p:spPr>
          <a:xfrm rot="16200000">
            <a:off x="8305801" y="3262587"/>
            <a:ext cx="3352802" cy="3200399"/>
          </a:xfrm>
          <a:prstGeom prst="homePlate">
            <a:avLst/>
          </a:prstGeom>
          <a:solidFill>
            <a:schemeClr val="bg2">
              <a:lumMod val="90000"/>
            </a:schemeClr>
          </a:solidFill>
          <a:ln>
            <a:noFill/>
          </a:ln>
          <a:effectLst>
            <a:outerShdw blurRad="368300" dist="254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mn-MN" dirty="0"/>
          </a:p>
        </p:txBody>
      </p:sp>
      <p:sp>
        <p:nvSpPr>
          <p:cNvPr id="15" name="Pentagon 14"/>
          <p:cNvSpPr/>
          <p:nvPr/>
        </p:nvSpPr>
        <p:spPr>
          <a:xfrm rot="16200000">
            <a:off x="4441372" y="3055761"/>
            <a:ext cx="3352802" cy="3614055"/>
          </a:xfrm>
          <a:prstGeom prst="homePlate">
            <a:avLst/>
          </a:prstGeom>
          <a:solidFill>
            <a:schemeClr val="bg2">
              <a:lumMod val="90000"/>
            </a:schemeClr>
          </a:solidFill>
          <a:ln>
            <a:noFill/>
          </a:ln>
          <a:effectLst>
            <a:outerShdw blurRad="368300" dist="254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entagon 15"/>
          <p:cNvSpPr/>
          <p:nvPr/>
        </p:nvSpPr>
        <p:spPr>
          <a:xfrm rot="16200000">
            <a:off x="693977" y="3346962"/>
            <a:ext cx="3118119" cy="3266330"/>
          </a:xfrm>
          <a:prstGeom prst="homePlate">
            <a:avLst/>
          </a:prstGeom>
          <a:solidFill>
            <a:schemeClr val="bg2">
              <a:lumMod val="90000"/>
            </a:schemeClr>
          </a:solidFill>
          <a:ln>
            <a:noFill/>
          </a:ln>
          <a:effectLst>
            <a:outerShdw blurRad="368300" dist="254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mn-MN" dirty="0"/>
          </a:p>
        </p:txBody>
      </p:sp>
      <p:sp>
        <p:nvSpPr>
          <p:cNvPr id="13" name="Rectangle 12"/>
          <p:cNvSpPr/>
          <p:nvPr/>
        </p:nvSpPr>
        <p:spPr>
          <a:xfrm>
            <a:off x="4419600" y="4572003"/>
            <a:ext cx="3352800" cy="1785104"/>
          </a:xfrm>
          <a:prstGeom prst="rect">
            <a:avLst/>
          </a:prstGeom>
        </p:spPr>
        <p:txBody>
          <a:bodyPr wrap="square">
            <a:spAutoFit/>
          </a:bodyPr>
          <a:lstStyle/>
          <a:p>
            <a:pPr algn="ctr"/>
            <a:r>
              <a:rPr lang="en-US" sz="2200" dirty="0"/>
              <a:t>Create knowledge about the current situation of GBV and its causes across the country through data collection </a:t>
            </a:r>
            <a:endParaRPr lang="en-US" sz="2200" b="1" dirty="0"/>
          </a:p>
        </p:txBody>
      </p:sp>
      <p:sp>
        <p:nvSpPr>
          <p:cNvPr id="18" name="Rectangle 17"/>
          <p:cNvSpPr/>
          <p:nvPr/>
        </p:nvSpPr>
        <p:spPr>
          <a:xfrm>
            <a:off x="619869" y="4801852"/>
            <a:ext cx="3113932" cy="1446550"/>
          </a:xfrm>
          <a:prstGeom prst="rect">
            <a:avLst/>
          </a:prstGeom>
        </p:spPr>
        <p:txBody>
          <a:bodyPr wrap="square">
            <a:spAutoFit/>
          </a:bodyPr>
          <a:lstStyle/>
          <a:p>
            <a:pPr algn="ctr"/>
            <a:r>
              <a:rPr lang="en-US" sz="2200" dirty="0"/>
              <a:t>Raise public awareness and sensitize decision-makers to the issue of GBV</a:t>
            </a:r>
            <a:endParaRPr lang="mn-MN" sz="2200" b="1" dirty="0"/>
          </a:p>
        </p:txBody>
      </p:sp>
      <p:sp>
        <p:nvSpPr>
          <p:cNvPr id="2" name="Title 1"/>
          <p:cNvSpPr>
            <a:spLocks noGrp="1"/>
          </p:cNvSpPr>
          <p:nvPr>
            <p:ph type="title"/>
          </p:nvPr>
        </p:nvSpPr>
        <p:spPr>
          <a:xfrm>
            <a:off x="7119257" y="485654"/>
            <a:ext cx="4561115" cy="791377"/>
          </a:xfrm>
        </p:spPr>
        <p:txBody>
          <a:bodyPr>
            <a:noAutofit/>
          </a:bodyPr>
          <a:lstStyle/>
          <a:p>
            <a:pPr algn="ctr"/>
            <a:r>
              <a:rPr lang="mn-MN" sz="2000" b="1" dirty="0">
                <a:solidFill>
                  <a:schemeClr val="bg1"/>
                </a:solidFill>
              </a:rPr>
              <a:t>STRENGTHENING THE EVIDENCE-BASE FOR GENDER EQUALITY AND THE EMPOWERMENT OF WOMEN</a:t>
            </a:r>
            <a:endParaRPr lang="en-US" sz="2000" dirty="0">
              <a:solidFill>
                <a:schemeClr val="bg1"/>
              </a:solidFill>
            </a:endParaRPr>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descr="yam-standard-logo-RGB-ENG-02.jpg"/>
          <p:cNvPicPr>
            <a:picLocks noChangeAspect="1"/>
          </p:cNvPicPr>
          <p:nvPr/>
        </p:nvPicPr>
        <p:blipFill>
          <a:blip r:embed="rId3" cstate="print"/>
          <a:stretch>
            <a:fillRect/>
          </a:stretch>
        </p:blipFill>
        <p:spPr>
          <a:xfrm>
            <a:off x="261257" y="0"/>
            <a:ext cx="4549238" cy="1504775"/>
          </a:xfrm>
          <a:prstGeom prst="rect">
            <a:avLst/>
          </a:prstGeom>
        </p:spPr>
      </p:pic>
      <p:sp>
        <p:nvSpPr>
          <p:cNvPr id="9" name="Parallelogram 8"/>
          <p:cNvSpPr/>
          <p:nvPr/>
        </p:nvSpPr>
        <p:spPr>
          <a:xfrm>
            <a:off x="5257800" y="510595"/>
            <a:ext cx="7233919" cy="897048"/>
          </a:xfrm>
          <a:prstGeom prst="parallelogram">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5186680" y="567055"/>
            <a:ext cx="7081520" cy="880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mn-MN" sz="2200" b="1" i="1" dirty="0">
                <a:solidFill>
                  <a:srgbClr val="FFFF00"/>
                </a:solidFill>
                <a:effectLst>
                  <a:outerShdw blurRad="38100" dist="38100" dir="2700000" algn="tl">
                    <a:srgbClr val="000000">
                      <a:alpha val="43137"/>
                    </a:srgbClr>
                  </a:outerShdw>
                </a:effectLst>
              </a:rPr>
              <a:t>STRENGTHENING THE EVIDENCE-BASE FOR GENDER EQUALITY AND THE EMPOWERMENT OF WOMEN</a:t>
            </a:r>
            <a:endParaRPr lang="en-US" sz="2200" i="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066800" y="2011456"/>
            <a:ext cx="9829800" cy="1200329"/>
          </a:xfrm>
          <a:prstGeom prst="rect">
            <a:avLst/>
          </a:prstGeom>
        </p:spPr>
        <p:txBody>
          <a:bodyPr wrap="square">
            <a:spAutoFit/>
          </a:bodyPr>
          <a:lstStyle/>
          <a:p>
            <a:pPr algn="ctr"/>
            <a:r>
              <a:rPr lang="en-US" sz="2400" b="1" dirty="0">
                <a:solidFill>
                  <a:srgbClr val="7030A0"/>
                </a:solidFill>
              </a:rPr>
              <a:t>T</a:t>
            </a:r>
            <a:r>
              <a:rPr lang="mn-MN" sz="2400" b="1" dirty="0">
                <a:solidFill>
                  <a:srgbClr val="7030A0"/>
                </a:solidFill>
              </a:rPr>
              <a:t>he Government </a:t>
            </a:r>
            <a:r>
              <a:rPr lang="en-US" sz="2400" b="1" dirty="0">
                <a:solidFill>
                  <a:srgbClr val="7030A0"/>
                </a:solidFill>
              </a:rPr>
              <a:t>needs technical and </a:t>
            </a:r>
            <a:r>
              <a:rPr lang="mn-MN" sz="2400" b="1" dirty="0">
                <a:solidFill>
                  <a:srgbClr val="7030A0"/>
                </a:solidFill>
              </a:rPr>
              <a:t>financial support</a:t>
            </a:r>
            <a:r>
              <a:rPr lang="en-US" sz="2400" b="1" dirty="0">
                <a:solidFill>
                  <a:srgbClr val="7030A0"/>
                </a:solidFill>
              </a:rPr>
              <a:t> to make</a:t>
            </a:r>
            <a:r>
              <a:rPr lang="mn-MN" sz="2400" b="1" dirty="0">
                <a:solidFill>
                  <a:srgbClr val="7030A0"/>
                </a:solidFill>
              </a:rPr>
              <a:t> long-term</a:t>
            </a:r>
            <a:r>
              <a:rPr lang="en-US" sz="2400" b="1" dirty="0">
                <a:solidFill>
                  <a:srgbClr val="7030A0"/>
                </a:solidFill>
              </a:rPr>
              <a:t> and </a:t>
            </a:r>
            <a:r>
              <a:rPr lang="mn-MN" sz="2400" b="1" dirty="0">
                <a:solidFill>
                  <a:srgbClr val="7030A0"/>
                </a:solidFill>
              </a:rPr>
              <a:t>substantial changes </a:t>
            </a:r>
            <a:r>
              <a:rPr lang="en-US" sz="2400" b="1" dirty="0">
                <a:solidFill>
                  <a:srgbClr val="7030A0"/>
                </a:solidFill>
              </a:rPr>
              <a:t>in </a:t>
            </a:r>
            <a:r>
              <a:rPr lang="mn-MN" sz="2400" b="1" dirty="0">
                <a:solidFill>
                  <a:srgbClr val="7030A0"/>
                </a:solidFill>
              </a:rPr>
              <a:t>address</a:t>
            </a:r>
            <a:r>
              <a:rPr lang="en-US" sz="2400" b="1" dirty="0" err="1">
                <a:solidFill>
                  <a:srgbClr val="7030A0"/>
                </a:solidFill>
              </a:rPr>
              <a:t>ing</a:t>
            </a:r>
            <a:r>
              <a:rPr lang="en-US" sz="2400" b="1" dirty="0">
                <a:solidFill>
                  <a:srgbClr val="7030A0"/>
                </a:solidFill>
              </a:rPr>
              <a:t> g</a:t>
            </a:r>
            <a:r>
              <a:rPr lang="mn-MN" sz="2400" b="1" dirty="0">
                <a:solidFill>
                  <a:srgbClr val="7030A0"/>
                </a:solidFill>
              </a:rPr>
              <a:t>ender-based</a:t>
            </a:r>
            <a:r>
              <a:rPr lang="en-US" sz="2400" b="1" dirty="0">
                <a:solidFill>
                  <a:srgbClr val="7030A0"/>
                </a:solidFill>
              </a:rPr>
              <a:t> </a:t>
            </a:r>
            <a:r>
              <a:rPr lang="mn-MN" sz="2400" b="1" dirty="0">
                <a:solidFill>
                  <a:srgbClr val="7030A0"/>
                </a:solidFill>
              </a:rPr>
              <a:t>violence</a:t>
            </a:r>
            <a:r>
              <a:rPr lang="en-US" sz="2400" b="1" dirty="0">
                <a:solidFill>
                  <a:srgbClr val="7030A0"/>
                </a:solidFill>
              </a:rPr>
              <a:t> (GBV) issues</a:t>
            </a:r>
          </a:p>
          <a:p>
            <a:pPr algn="ctr"/>
            <a:endParaRPr lang="en-US" sz="2400" b="1" dirty="0">
              <a:solidFill>
                <a:srgbClr val="7030A0"/>
              </a:solidFill>
            </a:endParaRPr>
          </a:p>
        </p:txBody>
      </p:sp>
      <p:sp>
        <p:nvSpPr>
          <p:cNvPr id="19" name="Rectangle 18"/>
          <p:cNvSpPr/>
          <p:nvPr/>
        </p:nvSpPr>
        <p:spPr>
          <a:xfrm>
            <a:off x="8528262" y="4848764"/>
            <a:ext cx="2879348" cy="1446550"/>
          </a:xfrm>
          <a:prstGeom prst="rect">
            <a:avLst/>
          </a:prstGeom>
        </p:spPr>
        <p:txBody>
          <a:bodyPr wrap="square">
            <a:spAutoFit/>
          </a:bodyPr>
          <a:lstStyle/>
          <a:p>
            <a:pPr algn="ctr"/>
            <a:r>
              <a:rPr lang="en-US" sz="2200" dirty="0"/>
              <a:t> Improve and expand response and support mechanisms for GBV survivors</a:t>
            </a:r>
            <a:endParaRPr lang="en-US" sz="2200" b="1" dirty="0"/>
          </a:p>
        </p:txBody>
      </p:sp>
    </p:spTree>
    <p:extLst>
      <p:ext uri="{BB962C8B-B14F-4D97-AF65-F5344CB8AC3E}">
        <p14:creationId xmlns:p14="http://schemas.microsoft.com/office/powerpoint/2010/main" val="36339158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 grpId="0" animBg="1"/>
      <p:bldP spid="16" grpId="0" animBg="1"/>
      <p:bldP spid="9" grpId="0" animBg="1"/>
      <p:bldP spid="10"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157398" y="1981199"/>
            <a:ext cx="4532004" cy="323165"/>
          </a:xfrm>
          <a:prstGeom prst="rect">
            <a:avLst/>
          </a:prstGeom>
        </p:spPr>
        <p:txBody>
          <a:bodyPr wrap="square">
            <a:spAutoFit/>
          </a:bodyPr>
          <a:lstStyle/>
          <a:p>
            <a:pPr marL="285750" lvl="0" indent="-285750">
              <a:buFont typeface="Arial" pitchFamily="34" charset="0"/>
              <a:buChar char="•"/>
            </a:pPr>
            <a:endParaRPr lang="en-US" sz="1500" dirty="0"/>
          </a:p>
        </p:txBody>
      </p:sp>
      <p:pic>
        <p:nvPicPr>
          <p:cNvPr id="8" name="Picture 7" descr="yam-standard-logo-RGB-ENG-02.jpg"/>
          <p:cNvPicPr>
            <a:picLocks noChangeAspect="1"/>
          </p:cNvPicPr>
          <p:nvPr/>
        </p:nvPicPr>
        <p:blipFill>
          <a:blip r:embed="rId3" cstate="print"/>
          <a:stretch>
            <a:fillRect/>
          </a:stretch>
        </p:blipFill>
        <p:spPr>
          <a:xfrm>
            <a:off x="217714" y="0"/>
            <a:ext cx="4549238" cy="1504775"/>
          </a:xfrm>
          <a:prstGeom prst="rect">
            <a:avLst/>
          </a:prstGeom>
        </p:spPr>
      </p:pic>
      <p:sp>
        <p:nvSpPr>
          <p:cNvPr id="10" name="Title 1"/>
          <p:cNvSpPr>
            <a:spLocks noGrp="1"/>
          </p:cNvSpPr>
          <p:nvPr>
            <p:ph type="title"/>
          </p:nvPr>
        </p:nvSpPr>
        <p:spPr>
          <a:xfrm>
            <a:off x="7119257" y="485654"/>
            <a:ext cx="4561115" cy="791377"/>
          </a:xfrm>
        </p:spPr>
        <p:txBody>
          <a:bodyPr>
            <a:noAutofit/>
          </a:bodyPr>
          <a:lstStyle/>
          <a:p>
            <a:pPr algn="ctr"/>
            <a:r>
              <a:rPr lang="mn-MN" sz="2400" b="1" dirty="0">
                <a:solidFill>
                  <a:srgbClr val="7030A0"/>
                </a:solidFill>
                <a:effectLst>
                  <a:outerShdw blurRad="38100" dist="38100" dir="2700000" algn="tl">
                    <a:srgbClr val="000000">
                      <a:alpha val="43137"/>
                    </a:srgbClr>
                  </a:outerShdw>
                </a:effectLst>
              </a:rPr>
              <a:t>STRENGTHENING THE EVIDENCE-BASE FOR GENDER EQUALITY AND THE EMPOWERMENT OF WOMEN</a:t>
            </a:r>
            <a:endParaRPr lang="en-US" sz="2400" dirty="0">
              <a:solidFill>
                <a:srgbClr val="7030A0"/>
              </a:solidFill>
              <a:effectLst>
                <a:outerShdw blurRad="38100" dist="38100" dir="2700000" algn="tl">
                  <a:srgbClr val="000000">
                    <a:alpha val="43137"/>
                  </a:srgbClr>
                </a:outerShdw>
              </a:effectLst>
            </a:endParaRPr>
          </a:p>
        </p:txBody>
      </p:sp>
      <p:sp>
        <p:nvSpPr>
          <p:cNvPr id="13" name="Freeform 12"/>
          <p:cNvSpPr/>
          <p:nvPr/>
        </p:nvSpPr>
        <p:spPr>
          <a:xfrm>
            <a:off x="729144" y="1905000"/>
            <a:ext cx="2776055" cy="4699477"/>
          </a:xfrm>
          <a:custGeom>
            <a:avLst/>
            <a:gdLst>
              <a:gd name="connsiteX0" fmla="*/ 0 w 2240235"/>
              <a:gd name="connsiteY0" fmla="*/ 224024 h 4699477"/>
              <a:gd name="connsiteX1" fmla="*/ 224024 w 2240235"/>
              <a:gd name="connsiteY1" fmla="*/ 0 h 4699477"/>
              <a:gd name="connsiteX2" fmla="*/ 2016212 w 2240235"/>
              <a:gd name="connsiteY2" fmla="*/ 0 h 4699477"/>
              <a:gd name="connsiteX3" fmla="*/ 2240236 w 2240235"/>
              <a:gd name="connsiteY3" fmla="*/ 224024 h 4699477"/>
              <a:gd name="connsiteX4" fmla="*/ 2240235 w 2240235"/>
              <a:gd name="connsiteY4" fmla="*/ 4475454 h 4699477"/>
              <a:gd name="connsiteX5" fmla="*/ 2016211 w 2240235"/>
              <a:gd name="connsiteY5" fmla="*/ 4699478 h 4699477"/>
              <a:gd name="connsiteX6" fmla="*/ 224024 w 2240235"/>
              <a:gd name="connsiteY6" fmla="*/ 4699477 h 4699477"/>
              <a:gd name="connsiteX7" fmla="*/ 0 w 2240235"/>
              <a:gd name="connsiteY7" fmla="*/ 4475453 h 4699477"/>
              <a:gd name="connsiteX8" fmla="*/ 0 w 2240235"/>
              <a:gd name="connsiteY8" fmla="*/ 224024 h 46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235" h="4699477">
                <a:moveTo>
                  <a:pt x="0" y="224024"/>
                </a:moveTo>
                <a:cubicBezTo>
                  <a:pt x="0" y="100299"/>
                  <a:pt x="100299" y="0"/>
                  <a:pt x="224024" y="0"/>
                </a:cubicBezTo>
                <a:lnTo>
                  <a:pt x="2016212" y="0"/>
                </a:lnTo>
                <a:cubicBezTo>
                  <a:pt x="2139937" y="0"/>
                  <a:pt x="2240236" y="100299"/>
                  <a:pt x="2240236" y="224024"/>
                </a:cubicBezTo>
                <a:cubicBezTo>
                  <a:pt x="2240236" y="1641167"/>
                  <a:pt x="2240235" y="3058311"/>
                  <a:pt x="2240235" y="4475454"/>
                </a:cubicBezTo>
                <a:cubicBezTo>
                  <a:pt x="2240235" y="4599179"/>
                  <a:pt x="2139936" y="4699478"/>
                  <a:pt x="2016211" y="4699478"/>
                </a:cubicBezTo>
                <a:lnTo>
                  <a:pt x="224024" y="4699477"/>
                </a:lnTo>
                <a:cubicBezTo>
                  <a:pt x="100299" y="4699477"/>
                  <a:pt x="0" y="4599178"/>
                  <a:pt x="0" y="4475453"/>
                </a:cubicBezTo>
                <a:lnTo>
                  <a:pt x="0" y="22402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950910" rIns="71120" bIns="1011017" numCol="1" spcCol="1270" anchor="ctr" anchorCtr="0">
            <a:noAutofit/>
          </a:bodyPr>
          <a:lstStyle/>
          <a:p>
            <a:pPr lvl="0" algn="ctr" defTabSz="444500">
              <a:lnSpc>
                <a:spcPct val="90000"/>
              </a:lnSpc>
              <a:spcBef>
                <a:spcPct val="0"/>
              </a:spcBef>
              <a:spcAft>
                <a:spcPct val="35000"/>
              </a:spcAft>
            </a:pPr>
            <a:endParaRPr lang="en-US" sz="1000" kern="1200" dirty="0"/>
          </a:p>
        </p:txBody>
      </p:sp>
      <p:sp>
        <p:nvSpPr>
          <p:cNvPr id="14" name="Oval 13"/>
          <p:cNvSpPr/>
          <p:nvPr/>
        </p:nvSpPr>
        <p:spPr>
          <a:xfrm>
            <a:off x="1066799" y="2186968"/>
            <a:ext cx="1939225" cy="1564925"/>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443923" y="1905000"/>
            <a:ext cx="2947477" cy="4699477"/>
          </a:xfrm>
          <a:custGeom>
            <a:avLst/>
            <a:gdLst>
              <a:gd name="connsiteX0" fmla="*/ 0 w 2240235"/>
              <a:gd name="connsiteY0" fmla="*/ 224024 h 4699477"/>
              <a:gd name="connsiteX1" fmla="*/ 224024 w 2240235"/>
              <a:gd name="connsiteY1" fmla="*/ 0 h 4699477"/>
              <a:gd name="connsiteX2" fmla="*/ 2016212 w 2240235"/>
              <a:gd name="connsiteY2" fmla="*/ 0 h 4699477"/>
              <a:gd name="connsiteX3" fmla="*/ 2240236 w 2240235"/>
              <a:gd name="connsiteY3" fmla="*/ 224024 h 4699477"/>
              <a:gd name="connsiteX4" fmla="*/ 2240235 w 2240235"/>
              <a:gd name="connsiteY4" fmla="*/ 4475454 h 4699477"/>
              <a:gd name="connsiteX5" fmla="*/ 2016211 w 2240235"/>
              <a:gd name="connsiteY5" fmla="*/ 4699478 h 4699477"/>
              <a:gd name="connsiteX6" fmla="*/ 224024 w 2240235"/>
              <a:gd name="connsiteY6" fmla="*/ 4699477 h 4699477"/>
              <a:gd name="connsiteX7" fmla="*/ 0 w 2240235"/>
              <a:gd name="connsiteY7" fmla="*/ 4475453 h 4699477"/>
              <a:gd name="connsiteX8" fmla="*/ 0 w 2240235"/>
              <a:gd name="connsiteY8" fmla="*/ 224024 h 46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235" h="4699477">
                <a:moveTo>
                  <a:pt x="0" y="224024"/>
                </a:moveTo>
                <a:cubicBezTo>
                  <a:pt x="0" y="100299"/>
                  <a:pt x="100299" y="0"/>
                  <a:pt x="224024" y="0"/>
                </a:cubicBezTo>
                <a:lnTo>
                  <a:pt x="2016212" y="0"/>
                </a:lnTo>
                <a:cubicBezTo>
                  <a:pt x="2139937" y="0"/>
                  <a:pt x="2240236" y="100299"/>
                  <a:pt x="2240236" y="224024"/>
                </a:cubicBezTo>
                <a:cubicBezTo>
                  <a:pt x="2240236" y="1641167"/>
                  <a:pt x="2240235" y="3058311"/>
                  <a:pt x="2240235" y="4475454"/>
                </a:cubicBezTo>
                <a:cubicBezTo>
                  <a:pt x="2240235" y="4599179"/>
                  <a:pt x="2139936" y="4699478"/>
                  <a:pt x="2016211" y="4699478"/>
                </a:cubicBezTo>
                <a:lnTo>
                  <a:pt x="224024" y="4699477"/>
                </a:lnTo>
                <a:cubicBezTo>
                  <a:pt x="100299" y="4699477"/>
                  <a:pt x="0" y="4599178"/>
                  <a:pt x="0" y="4475453"/>
                </a:cubicBezTo>
                <a:lnTo>
                  <a:pt x="0" y="22402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950910" rIns="71120" bIns="1011017" numCol="1" spcCol="1270" anchor="b" anchorCtr="0">
            <a:noAutofit/>
          </a:bodyPr>
          <a:lstStyle/>
          <a:p>
            <a:pPr lvl="0" algn="ctr" defTabSz="444500">
              <a:lnSpc>
                <a:spcPct val="90000"/>
              </a:lnSpc>
              <a:spcBef>
                <a:spcPct val="0"/>
              </a:spcBef>
              <a:spcAft>
                <a:spcPct val="35000"/>
              </a:spcAft>
            </a:pPr>
            <a:endParaRPr lang="en-US" b="1" kern="1200" dirty="0">
              <a:effectLst>
                <a:outerShdw blurRad="38100" dist="38100" dir="2700000" algn="tl">
                  <a:srgbClr val="000000">
                    <a:alpha val="43137"/>
                  </a:srgbClr>
                </a:outerShdw>
              </a:effectLst>
            </a:endParaRPr>
          </a:p>
        </p:txBody>
      </p:sp>
      <p:sp>
        <p:nvSpPr>
          <p:cNvPr id="16" name="Oval 15"/>
          <p:cNvSpPr/>
          <p:nvPr/>
        </p:nvSpPr>
        <p:spPr>
          <a:xfrm>
            <a:off x="4781578" y="2206602"/>
            <a:ext cx="2058972" cy="1564925"/>
          </a:xfrm>
          <a:prstGeom prst="ellipse">
            <a:avLst/>
          </a:prstGeom>
          <a:blipFill>
            <a:blip r:embed="rId5">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8253925" y="1905000"/>
            <a:ext cx="3252276" cy="4699477"/>
          </a:xfrm>
          <a:custGeom>
            <a:avLst/>
            <a:gdLst>
              <a:gd name="connsiteX0" fmla="*/ 0 w 2240235"/>
              <a:gd name="connsiteY0" fmla="*/ 224024 h 4699477"/>
              <a:gd name="connsiteX1" fmla="*/ 224024 w 2240235"/>
              <a:gd name="connsiteY1" fmla="*/ 0 h 4699477"/>
              <a:gd name="connsiteX2" fmla="*/ 2016212 w 2240235"/>
              <a:gd name="connsiteY2" fmla="*/ 0 h 4699477"/>
              <a:gd name="connsiteX3" fmla="*/ 2240236 w 2240235"/>
              <a:gd name="connsiteY3" fmla="*/ 224024 h 4699477"/>
              <a:gd name="connsiteX4" fmla="*/ 2240235 w 2240235"/>
              <a:gd name="connsiteY4" fmla="*/ 4475454 h 4699477"/>
              <a:gd name="connsiteX5" fmla="*/ 2016211 w 2240235"/>
              <a:gd name="connsiteY5" fmla="*/ 4699478 h 4699477"/>
              <a:gd name="connsiteX6" fmla="*/ 224024 w 2240235"/>
              <a:gd name="connsiteY6" fmla="*/ 4699477 h 4699477"/>
              <a:gd name="connsiteX7" fmla="*/ 0 w 2240235"/>
              <a:gd name="connsiteY7" fmla="*/ 4475453 h 4699477"/>
              <a:gd name="connsiteX8" fmla="*/ 0 w 2240235"/>
              <a:gd name="connsiteY8" fmla="*/ 224024 h 46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235" h="4699477">
                <a:moveTo>
                  <a:pt x="0" y="224024"/>
                </a:moveTo>
                <a:cubicBezTo>
                  <a:pt x="0" y="100299"/>
                  <a:pt x="100299" y="0"/>
                  <a:pt x="224024" y="0"/>
                </a:cubicBezTo>
                <a:lnTo>
                  <a:pt x="2016212" y="0"/>
                </a:lnTo>
                <a:cubicBezTo>
                  <a:pt x="2139937" y="0"/>
                  <a:pt x="2240236" y="100299"/>
                  <a:pt x="2240236" y="224024"/>
                </a:cubicBezTo>
                <a:cubicBezTo>
                  <a:pt x="2240236" y="1641167"/>
                  <a:pt x="2240235" y="3058311"/>
                  <a:pt x="2240235" y="4475454"/>
                </a:cubicBezTo>
                <a:cubicBezTo>
                  <a:pt x="2240235" y="4599179"/>
                  <a:pt x="2139936" y="4699478"/>
                  <a:pt x="2016211" y="4699478"/>
                </a:cubicBezTo>
                <a:lnTo>
                  <a:pt x="224024" y="4699477"/>
                </a:lnTo>
                <a:cubicBezTo>
                  <a:pt x="100299" y="4699477"/>
                  <a:pt x="0" y="4599178"/>
                  <a:pt x="0" y="4475453"/>
                </a:cubicBezTo>
                <a:lnTo>
                  <a:pt x="0" y="22402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950910" rIns="71120" bIns="1011017" numCol="1" spcCol="1270" anchor="t" anchorCtr="0">
            <a:noAutofit/>
          </a:bodyPr>
          <a:lstStyle/>
          <a:p>
            <a:pPr lvl="0" algn="ctr" defTabSz="444500">
              <a:lnSpc>
                <a:spcPct val="90000"/>
              </a:lnSpc>
              <a:spcBef>
                <a:spcPct val="0"/>
              </a:spcBef>
              <a:spcAft>
                <a:spcPct val="35000"/>
              </a:spcAft>
            </a:pPr>
            <a:endParaRPr lang="en-US" sz="1400" b="1" kern="1200" dirty="0">
              <a:solidFill>
                <a:schemeClr val="bg1"/>
              </a:solidFill>
              <a:effectLst>
                <a:outerShdw blurRad="38100" dist="38100" dir="2700000" algn="tl">
                  <a:srgbClr val="000000">
                    <a:alpha val="43137"/>
                  </a:srgbClr>
                </a:outerShdw>
              </a:effectLst>
            </a:endParaRPr>
          </a:p>
        </p:txBody>
      </p:sp>
      <p:sp>
        <p:nvSpPr>
          <p:cNvPr id="18" name="Oval 17"/>
          <p:cNvSpPr/>
          <p:nvPr/>
        </p:nvSpPr>
        <p:spPr>
          <a:xfrm>
            <a:off x="8896656" y="2170078"/>
            <a:ext cx="2271890" cy="1601450"/>
          </a:xfrm>
          <a:prstGeom prst="ellipse">
            <a:avLst/>
          </a:prstGeom>
          <a:blipFill>
            <a:blip r:embed="rId6">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ectangle 19"/>
          <p:cNvSpPr/>
          <p:nvPr/>
        </p:nvSpPr>
        <p:spPr>
          <a:xfrm>
            <a:off x="838200" y="4161675"/>
            <a:ext cx="2452212" cy="2336024"/>
          </a:xfrm>
          <a:prstGeom prst="rect">
            <a:avLst/>
          </a:prstGeom>
        </p:spPr>
        <p:txBody>
          <a:bodyPr wrap="square">
            <a:spAutoFit/>
          </a:bodyPr>
          <a:lstStyle/>
          <a:p>
            <a:pPr lvl="0" algn="ctr" defTabSz="444500">
              <a:lnSpc>
                <a:spcPct val="90000"/>
              </a:lnSpc>
              <a:spcBef>
                <a:spcPct val="0"/>
              </a:spcBef>
              <a:spcAft>
                <a:spcPct val="35000"/>
              </a:spcAft>
            </a:pPr>
            <a:r>
              <a:rPr lang="en-US" b="1" dirty="0"/>
              <a:t>In 2015, the NCGE and NSO defined major indicators and calculation methods for country specific gender statistics in line with internationally recognized methodology  </a:t>
            </a:r>
            <a:endParaRPr lang="en-US" b="1" dirty="0">
              <a:effectLst>
                <a:outerShdw blurRad="38100" dist="38100" dir="2700000" algn="tl">
                  <a:srgbClr val="000000">
                    <a:alpha val="43137"/>
                  </a:srgbClr>
                </a:outerShdw>
              </a:effectLst>
            </a:endParaRPr>
          </a:p>
        </p:txBody>
      </p:sp>
      <p:sp>
        <p:nvSpPr>
          <p:cNvPr id="21" name="Rectangle 20"/>
          <p:cNvSpPr/>
          <p:nvPr/>
        </p:nvSpPr>
        <p:spPr>
          <a:xfrm>
            <a:off x="4572950" y="4191000"/>
            <a:ext cx="2607952" cy="2031325"/>
          </a:xfrm>
          <a:prstGeom prst="rect">
            <a:avLst/>
          </a:prstGeom>
        </p:spPr>
        <p:txBody>
          <a:bodyPr wrap="square">
            <a:spAutoFit/>
          </a:bodyPr>
          <a:lstStyle/>
          <a:p>
            <a:pPr lvl="0" algn="ctr"/>
            <a:r>
              <a:rPr lang="en-AU" b="1" dirty="0"/>
              <a:t>Multi-year sex-aggregated statistics consisting of 49 indicators for 1900-2014 were issued and made available to the public </a:t>
            </a:r>
            <a:r>
              <a:rPr lang="en-AU" b="1" dirty="0" smtClean="0"/>
              <a:t>via</a:t>
            </a:r>
            <a:r>
              <a:rPr lang="en-AU" b="1" dirty="0" smtClean="0"/>
              <a:t> Internet.  </a:t>
            </a:r>
            <a:endParaRPr lang="en-US" b="1" dirty="0"/>
          </a:p>
        </p:txBody>
      </p:sp>
      <p:sp>
        <p:nvSpPr>
          <p:cNvPr id="22" name="Rectangle 21"/>
          <p:cNvSpPr/>
          <p:nvPr/>
        </p:nvSpPr>
        <p:spPr>
          <a:xfrm>
            <a:off x="8557561" y="4016276"/>
            <a:ext cx="2872439" cy="2308324"/>
          </a:xfrm>
          <a:prstGeom prst="rect">
            <a:avLst/>
          </a:prstGeom>
        </p:spPr>
        <p:txBody>
          <a:bodyPr wrap="square">
            <a:spAutoFit/>
          </a:bodyPr>
          <a:lstStyle/>
          <a:p>
            <a:pPr algn="ctr"/>
            <a:r>
              <a:rPr lang="en-US" b="1" dirty="0"/>
              <a:t>National gender institutions are cooperating with NSO to determine country-specific goals, indicators and expected outcomes of the “SDG 5. To achieve gender equality and empower all women and girls”</a:t>
            </a:r>
          </a:p>
        </p:txBody>
      </p:sp>
    </p:spTree>
    <p:extLst>
      <p:ext uri="{BB962C8B-B14F-4D97-AF65-F5344CB8AC3E}">
        <p14:creationId xmlns:p14="http://schemas.microsoft.com/office/powerpoint/2010/main" val="28981729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out)">
                                      <p:cBhvr>
                                        <p:cTn id="14" dur="2000"/>
                                        <p:tgtEl>
                                          <p:spTgt spid="1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out)">
                                      <p:cBhvr>
                                        <p:cTn id="23" dur="2000"/>
                                        <p:tgtEl>
                                          <p:spTgt spid="1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2000"/>
                                        <p:tgtEl>
                                          <p:spTgt spid="1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930275"/>
          </a:xfrm>
          <a:solidFill>
            <a:schemeClr val="accent5">
              <a:lumMod val="20000"/>
              <a:lumOff val="80000"/>
            </a:schemeClr>
          </a:solidFill>
        </p:spPr>
        <p:txBody>
          <a:bodyPr/>
          <a:lstStyle/>
          <a:p>
            <a:pPr algn="ctr"/>
            <a:r>
              <a:rPr lang="en-US" b="1" dirty="0"/>
              <a:t>MDGs and Mongolia </a:t>
            </a:r>
          </a:p>
        </p:txBody>
      </p:sp>
      <p:sp>
        <p:nvSpPr>
          <p:cNvPr id="3" name="Content Placeholder 2"/>
          <p:cNvSpPr>
            <a:spLocks noGrp="1"/>
          </p:cNvSpPr>
          <p:nvPr>
            <p:ph idx="1"/>
          </p:nvPr>
        </p:nvSpPr>
        <p:spPr>
          <a:xfrm>
            <a:off x="381000" y="1371600"/>
            <a:ext cx="11506200" cy="5257800"/>
          </a:xfrm>
          <a:solidFill>
            <a:schemeClr val="bg2"/>
          </a:solidFill>
        </p:spPr>
        <p:txBody>
          <a:bodyPr>
            <a:normAutofit lnSpcReduction="10000"/>
          </a:bodyPr>
          <a:lstStyle/>
          <a:p>
            <a:r>
              <a:rPr lang="en-US" dirty="0">
                <a:solidFill>
                  <a:schemeClr val="accent2"/>
                </a:solidFill>
              </a:rPr>
              <a:t>The State Great </a:t>
            </a:r>
            <a:r>
              <a:rPr lang="en-US" dirty="0" err="1">
                <a:solidFill>
                  <a:schemeClr val="accent2"/>
                </a:solidFill>
              </a:rPr>
              <a:t>Khural</a:t>
            </a:r>
            <a:r>
              <a:rPr lang="en-US" dirty="0">
                <a:solidFill>
                  <a:schemeClr val="accent2"/>
                </a:solidFill>
              </a:rPr>
              <a:t> of Mongolia endorsed the national MDGs in 2005 and approved MDGs-based National Comprehensive Development Strategy in 2008. </a:t>
            </a:r>
          </a:p>
          <a:p>
            <a:pPr lvl="1"/>
            <a:r>
              <a:rPr lang="en-US" dirty="0"/>
              <a:t>Played a key and decisive role in formulating and developing long and medium term national development policies and strategies. </a:t>
            </a:r>
          </a:p>
          <a:p>
            <a:pPr lvl="1"/>
            <a:r>
              <a:rPr lang="en-US" dirty="0"/>
              <a:t>Had an impact on strengthening policy implementation, monitoring and evaluation </a:t>
            </a:r>
            <a:r>
              <a:rPr lang="en-US" dirty="0" smtClean="0"/>
              <a:t>systems.</a:t>
            </a:r>
            <a:endParaRPr lang="en-US" dirty="0"/>
          </a:p>
          <a:p>
            <a:r>
              <a:rPr lang="en-US" dirty="0">
                <a:solidFill>
                  <a:schemeClr val="accent2"/>
                </a:solidFill>
              </a:rPr>
              <a:t>Mongolia formulated and implemented its unique 9th goal on “Strengthening human rights and fostering democratic governance” devoted to democratic governance and human rights</a:t>
            </a:r>
            <a:r>
              <a:rPr lang="en-US" dirty="0">
                <a:solidFill>
                  <a:schemeClr val="accent6">
                    <a:lumMod val="75000"/>
                  </a:schemeClr>
                </a:solidFill>
              </a:rPr>
              <a:t>. </a:t>
            </a:r>
          </a:p>
          <a:p>
            <a:pPr lvl="1"/>
            <a:r>
              <a:rPr lang="en-US" dirty="0"/>
              <a:t>Progress has been made in in promoting transparency, encourage citizen’s participation. </a:t>
            </a:r>
          </a:p>
          <a:p>
            <a:r>
              <a:rPr lang="en-US" dirty="0">
                <a:solidFill>
                  <a:schemeClr val="accent2"/>
                </a:solidFill>
              </a:rPr>
              <a:t>Progress has been made in promoting gender equality and increasing women’s participation in political decision-making</a:t>
            </a:r>
            <a:r>
              <a:rPr lang="en-US" dirty="0"/>
              <a:t>. </a:t>
            </a:r>
          </a:p>
          <a:p>
            <a:pPr lvl="1"/>
            <a:endParaRPr lang="en-US" dirty="0"/>
          </a:p>
        </p:txBody>
      </p:sp>
    </p:spTree>
    <p:extLst>
      <p:ext uri="{BB962C8B-B14F-4D97-AF65-F5344CB8AC3E}">
        <p14:creationId xmlns:p14="http://schemas.microsoft.com/office/powerpoint/2010/main" val="59271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0"/>
            <a:ext cx="480568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020560" y="3493532"/>
            <a:ext cx="4805680" cy="82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209800"/>
            <a:ext cx="5868016" cy="4031873"/>
          </a:xfrm>
          <a:prstGeom prst="rect">
            <a:avLst/>
          </a:prstGeom>
          <a:solidFill>
            <a:schemeClr val="bg1"/>
          </a:solidFill>
          <a:effectLst>
            <a:outerShdw blurRad="152400" dist="317500" dir="5400000" sx="90000" sy="-19000" rotWithShape="0">
              <a:prstClr val="black">
                <a:alpha val="15000"/>
              </a:prstClr>
            </a:outerShdw>
          </a:effectLst>
        </p:spPr>
        <p:txBody>
          <a:bodyPr wrap="square">
            <a:spAutoFit/>
          </a:bodyPr>
          <a:lstStyle/>
          <a:p>
            <a:pPr algn="ctr"/>
            <a:r>
              <a:rPr lang="mn-MN" sz="3200" dirty="0">
                <a:solidFill>
                  <a:srgbClr val="7030A0"/>
                </a:solidFill>
              </a:rPr>
              <a:t>In spite of recent improvements </a:t>
            </a:r>
            <a:r>
              <a:rPr lang="en-US" sz="3200" dirty="0" smtClean="0">
                <a:solidFill>
                  <a:srgbClr val="7030A0"/>
                </a:solidFill>
              </a:rPr>
              <a:t>in</a:t>
            </a:r>
            <a:r>
              <a:rPr lang="mn-MN" sz="3200" dirty="0" smtClean="0">
                <a:solidFill>
                  <a:srgbClr val="7030A0"/>
                </a:solidFill>
              </a:rPr>
              <a:t> </a:t>
            </a:r>
            <a:r>
              <a:rPr lang="mn-MN" sz="3200" dirty="0">
                <a:solidFill>
                  <a:srgbClr val="7030A0"/>
                </a:solidFill>
              </a:rPr>
              <a:t>gender-based statistics covering mortality, education and employment, availability of gender sensitive data such as unpaid domestic and care work and violence against women is still </a:t>
            </a:r>
            <a:r>
              <a:rPr lang="mn-MN" sz="3200" dirty="0" smtClean="0">
                <a:solidFill>
                  <a:srgbClr val="7030A0"/>
                </a:solidFill>
              </a:rPr>
              <a:t>limited</a:t>
            </a:r>
            <a:r>
              <a:rPr lang="en-US" sz="3200" dirty="0" smtClean="0">
                <a:solidFill>
                  <a:srgbClr val="7030A0"/>
                </a:solidFill>
              </a:rPr>
              <a:t>.</a:t>
            </a:r>
            <a:endParaRPr lang="en-US" sz="3200" dirty="0">
              <a:solidFill>
                <a:srgbClr val="7030A0"/>
              </a:solidFill>
            </a:endParaRPr>
          </a:p>
        </p:txBody>
      </p:sp>
      <p:pic>
        <p:nvPicPr>
          <p:cNvPr id="8" name="Picture 7" descr="yam-standard-logo-RGB-ENG-02.jpg"/>
          <p:cNvPicPr>
            <a:picLocks noChangeAspect="1"/>
          </p:cNvPicPr>
          <p:nvPr/>
        </p:nvPicPr>
        <p:blipFill>
          <a:blip r:embed="rId3" cstate="print"/>
          <a:stretch>
            <a:fillRect/>
          </a:stretch>
        </p:blipFill>
        <p:spPr>
          <a:xfrm>
            <a:off x="152400" y="0"/>
            <a:ext cx="4549238" cy="1504775"/>
          </a:xfrm>
          <a:prstGeom prst="rect">
            <a:avLst/>
          </a:prstGeom>
        </p:spPr>
      </p:pic>
      <p:sp>
        <p:nvSpPr>
          <p:cNvPr id="10" name="Title 1"/>
          <p:cNvSpPr>
            <a:spLocks noGrp="1"/>
          </p:cNvSpPr>
          <p:nvPr>
            <p:ph type="title"/>
          </p:nvPr>
        </p:nvSpPr>
        <p:spPr>
          <a:xfrm>
            <a:off x="7119257" y="485654"/>
            <a:ext cx="4561115" cy="791377"/>
          </a:xfrm>
        </p:spPr>
        <p:txBody>
          <a:bodyPr>
            <a:noAutofit/>
          </a:bodyPr>
          <a:lstStyle/>
          <a:p>
            <a:pPr algn="ctr"/>
            <a:r>
              <a:rPr lang="mn-MN" sz="2400" b="1" dirty="0">
                <a:solidFill>
                  <a:schemeClr val="bg1"/>
                </a:solidFill>
                <a:effectLst>
                  <a:outerShdw blurRad="38100" dist="38100" dir="2700000" algn="tl">
                    <a:srgbClr val="000000">
                      <a:alpha val="43137"/>
                    </a:srgbClr>
                  </a:outerShdw>
                </a:effectLst>
              </a:rPr>
              <a:t>STRENGTHENING THE EVIDENCE-BASE FOR GENDER EQUALITY AND THE EMPOWERMENT OF WOMEN</a:t>
            </a:r>
            <a:endParaRPr lang="en-US" sz="240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8703592" y="2309336"/>
            <a:ext cx="1439616" cy="738664"/>
          </a:xfrm>
          <a:prstGeom prst="rect">
            <a:avLst/>
          </a:prstGeom>
        </p:spPr>
        <p:txBody>
          <a:bodyPr wrap="square">
            <a:spAutoFit/>
          </a:bodyPr>
          <a:lstStyle/>
          <a:p>
            <a:pPr algn="ctr"/>
            <a:r>
              <a:rPr lang="mn-MN" sz="1400" dirty="0">
                <a:solidFill>
                  <a:schemeClr val="bg1"/>
                </a:solidFill>
              </a:rPr>
              <a:t>Swiss Agency</a:t>
            </a:r>
            <a:endParaRPr lang="en-US" sz="1400" dirty="0">
              <a:solidFill>
                <a:schemeClr val="bg1"/>
              </a:solidFill>
            </a:endParaRPr>
          </a:p>
          <a:p>
            <a:pPr algn="ctr"/>
            <a:r>
              <a:rPr lang="mn-MN" sz="1400" dirty="0">
                <a:solidFill>
                  <a:schemeClr val="bg1"/>
                </a:solidFill>
              </a:rPr>
              <a:t>for Development</a:t>
            </a:r>
            <a:r>
              <a:rPr lang="en-US" sz="1400" dirty="0">
                <a:solidFill>
                  <a:schemeClr val="bg1"/>
                </a:solidFill>
              </a:rPr>
              <a:t/>
            </a:r>
            <a:br>
              <a:rPr lang="en-US" sz="1400" dirty="0">
                <a:solidFill>
                  <a:schemeClr val="bg1"/>
                </a:solidFill>
              </a:rPr>
            </a:br>
            <a:r>
              <a:rPr lang="mn-MN" sz="1400" dirty="0">
                <a:solidFill>
                  <a:schemeClr val="bg1"/>
                </a:solidFill>
              </a:rPr>
              <a:t>and Cooperation</a:t>
            </a:r>
            <a:endParaRPr lang="en-US" sz="1400" dirty="0">
              <a:solidFill>
                <a:schemeClr val="bg1"/>
              </a:solidFill>
            </a:endParaRPr>
          </a:p>
        </p:txBody>
      </p:sp>
      <p:sp>
        <p:nvSpPr>
          <p:cNvPr id="5" name="Rectangle 4"/>
          <p:cNvSpPr/>
          <p:nvPr/>
        </p:nvSpPr>
        <p:spPr>
          <a:xfrm>
            <a:off x="10439400" y="2372380"/>
            <a:ext cx="1451596" cy="523220"/>
          </a:xfrm>
          <a:prstGeom prst="rect">
            <a:avLst/>
          </a:prstGeom>
        </p:spPr>
        <p:txBody>
          <a:bodyPr wrap="square">
            <a:spAutoFit/>
          </a:bodyPr>
          <a:lstStyle/>
          <a:p>
            <a:pPr algn="ctr"/>
            <a:r>
              <a:rPr lang="en-US" sz="1400" dirty="0">
                <a:solidFill>
                  <a:schemeClr val="bg1"/>
                </a:solidFill>
              </a:rPr>
              <a:t>United Nation </a:t>
            </a:r>
            <a:r>
              <a:rPr lang="mn-MN" sz="1400" dirty="0">
                <a:solidFill>
                  <a:schemeClr val="bg1"/>
                </a:solidFill>
              </a:rPr>
              <a:t>Population</a:t>
            </a:r>
            <a:r>
              <a:rPr lang="en-US" sz="1400" dirty="0">
                <a:solidFill>
                  <a:schemeClr val="bg1"/>
                </a:solidFill>
              </a:rPr>
              <a:t> </a:t>
            </a:r>
            <a:r>
              <a:rPr lang="mn-MN" sz="1400" dirty="0">
                <a:solidFill>
                  <a:schemeClr val="bg1"/>
                </a:solidFill>
              </a:rPr>
              <a:t>Fund</a:t>
            </a:r>
            <a:endParaRPr lang="en-US" sz="1400" dirty="0">
              <a:solidFill>
                <a:schemeClr val="bg1"/>
              </a:solidFill>
            </a:endParaRPr>
          </a:p>
        </p:txBody>
      </p:sp>
      <p:sp>
        <p:nvSpPr>
          <p:cNvPr id="9" name="Rectangle 8"/>
          <p:cNvSpPr/>
          <p:nvPr/>
        </p:nvSpPr>
        <p:spPr>
          <a:xfrm>
            <a:off x="7137071" y="2372380"/>
            <a:ext cx="1120178" cy="523220"/>
          </a:xfrm>
          <a:prstGeom prst="rect">
            <a:avLst/>
          </a:prstGeom>
        </p:spPr>
        <p:txBody>
          <a:bodyPr wrap="none">
            <a:spAutoFit/>
          </a:bodyPr>
          <a:lstStyle/>
          <a:p>
            <a:pPr algn="ctr"/>
            <a:r>
              <a:rPr lang="mn-MN" sz="1400" dirty="0">
                <a:solidFill>
                  <a:schemeClr val="bg1"/>
                </a:solidFill>
              </a:rPr>
              <a:t>Government</a:t>
            </a:r>
            <a:r>
              <a:rPr lang="en-US" sz="1400" dirty="0">
                <a:solidFill>
                  <a:schemeClr val="bg1"/>
                </a:solidFill>
              </a:rPr>
              <a:t/>
            </a:r>
            <a:br>
              <a:rPr lang="en-US" sz="1400" dirty="0">
                <a:solidFill>
                  <a:schemeClr val="bg1"/>
                </a:solidFill>
              </a:rPr>
            </a:br>
            <a:r>
              <a:rPr lang="en-US" sz="1400" dirty="0">
                <a:solidFill>
                  <a:schemeClr val="bg1"/>
                </a:solidFill>
              </a:rPr>
              <a:t>of Mongolia</a:t>
            </a:r>
          </a:p>
        </p:txBody>
      </p:sp>
      <p:pic>
        <p:nvPicPr>
          <p:cNvPr id="12" name="Picture 11" descr="yam-standard-logo-RGB-ENG-02.jpg"/>
          <p:cNvPicPr>
            <a:picLocks noChangeAspect="1"/>
          </p:cNvPicPr>
          <p:nvPr/>
        </p:nvPicPr>
        <p:blipFill rotWithShape="1">
          <a:blip r:embed="rId3" cstate="print"/>
          <a:srcRect l="5823" t="16216" r="72698" b="19092"/>
          <a:stretch/>
        </p:blipFill>
        <p:spPr>
          <a:xfrm>
            <a:off x="7451604" y="1873002"/>
            <a:ext cx="491113" cy="489198"/>
          </a:xfrm>
          <a:prstGeom prst="rect">
            <a:avLst/>
          </a:prstGeom>
        </p:spPr>
      </p:pic>
      <p:pic>
        <p:nvPicPr>
          <p:cNvPr id="2050" name="Picture 2" descr="C:\Users\Banzragch\Desktop\SDC.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47" t="8313" r="79850" b="64485"/>
          <a:stretch/>
        </p:blipFill>
        <p:spPr bwMode="auto">
          <a:xfrm>
            <a:off x="9151598" y="1752600"/>
            <a:ext cx="543604" cy="5439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nzragch\Desktop\UNFPA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4200" y="1873002"/>
            <a:ext cx="942928" cy="4226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020560" y="3512403"/>
            <a:ext cx="4805679" cy="830997"/>
          </a:xfrm>
          <a:prstGeom prst="rect">
            <a:avLst/>
          </a:prstGeom>
        </p:spPr>
        <p:txBody>
          <a:bodyPr wrap="square">
            <a:spAutoFit/>
          </a:bodyPr>
          <a:lstStyle/>
          <a:p>
            <a:pPr algn="ctr"/>
            <a:r>
              <a:rPr lang="en-US" sz="2400" b="1" dirty="0">
                <a:solidFill>
                  <a:srgbClr val="FF0066"/>
                </a:solidFill>
              </a:rPr>
              <a:t>C</a:t>
            </a:r>
            <a:r>
              <a:rPr lang="mn-MN" sz="2400" b="1" dirty="0">
                <a:solidFill>
                  <a:srgbClr val="FF0066"/>
                </a:solidFill>
              </a:rPr>
              <a:t>ombat</a:t>
            </a:r>
            <a:r>
              <a:rPr lang="en-US" sz="2400" b="1" dirty="0" err="1">
                <a:solidFill>
                  <a:srgbClr val="FF0066"/>
                </a:solidFill>
              </a:rPr>
              <a:t>ing</a:t>
            </a:r>
            <a:r>
              <a:rPr lang="mn-MN" sz="2400" b="1" dirty="0">
                <a:solidFill>
                  <a:srgbClr val="FF0066"/>
                </a:solidFill>
              </a:rPr>
              <a:t> gender-based violence in Mongolia</a:t>
            </a:r>
            <a:endParaRPr lang="en-US" sz="2400" dirty="0">
              <a:solidFill>
                <a:srgbClr val="FF0066"/>
              </a:solidFill>
            </a:endParaRPr>
          </a:p>
        </p:txBody>
      </p:sp>
      <p:sp>
        <p:nvSpPr>
          <p:cNvPr id="14" name="Rectangle 13"/>
          <p:cNvSpPr/>
          <p:nvPr/>
        </p:nvSpPr>
        <p:spPr>
          <a:xfrm>
            <a:off x="8257249" y="4431268"/>
            <a:ext cx="2026965" cy="369332"/>
          </a:xfrm>
          <a:prstGeom prst="rect">
            <a:avLst/>
          </a:prstGeom>
          <a:solidFill>
            <a:schemeClr val="bg1"/>
          </a:solidFill>
        </p:spPr>
        <p:txBody>
          <a:bodyPr wrap="none">
            <a:spAutoFit/>
          </a:bodyPr>
          <a:lstStyle/>
          <a:p>
            <a:r>
              <a:rPr lang="mn-MN" b="1">
                <a:solidFill>
                  <a:srgbClr val="FF0066"/>
                </a:solidFill>
              </a:rPr>
              <a:t> 2016-2020 </a:t>
            </a:r>
            <a:r>
              <a:rPr lang="en-US" b="1">
                <a:solidFill>
                  <a:srgbClr val="FF0066"/>
                </a:solidFill>
              </a:rPr>
              <a:t> project</a:t>
            </a:r>
            <a:endParaRPr lang="en-US" dirty="0">
              <a:solidFill>
                <a:srgbClr val="FF0066"/>
              </a:solidFill>
            </a:endParaRPr>
          </a:p>
        </p:txBody>
      </p:sp>
    </p:spTree>
    <p:extLst>
      <p:ext uri="{BB962C8B-B14F-4D97-AF65-F5344CB8AC3E}">
        <p14:creationId xmlns:p14="http://schemas.microsoft.com/office/powerpoint/2010/main" val="30697376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500"/>
                                        <p:tgtEl>
                                          <p:spTgt spid="205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0" grpId="0"/>
      <p:bldP spid="3" grpId="0"/>
      <p:bldP spid="5" grpId="0"/>
      <p:bldP spid="9"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2435" t="918" r="30424" b="-1512"/>
          <a:stretch/>
        </p:blipFill>
        <p:spPr>
          <a:xfrm>
            <a:off x="8479520" y="1694408"/>
            <a:ext cx="3691459" cy="5182642"/>
          </a:xfrm>
          <a:prstGeom prst="rect">
            <a:avLst/>
          </a:prstGeom>
          <a:ln>
            <a:noFill/>
          </a:ln>
          <a:effectLst>
            <a:softEdge rad="112500"/>
          </a:effectLst>
        </p:spPr>
      </p:pic>
      <p:sp>
        <p:nvSpPr>
          <p:cNvPr id="9" name="Parallelogram 8"/>
          <p:cNvSpPr/>
          <p:nvPr/>
        </p:nvSpPr>
        <p:spPr>
          <a:xfrm>
            <a:off x="5181600" y="685800"/>
            <a:ext cx="7249160" cy="897048"/>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a:xfrm>
            <a:off x="5334000" y="702103"/>
            <a:ext cx="6858000" cy="88074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200" b="1" i="1" dirty="0">
                <a:solidFill>
                  <a:srgbClr val="FFFF00"/>
                </a:solidFill>
                <a:effectLst>
                  <a:outerShdw blurRad="38100" dist="38100" dir="2700000" algn="tl">
                    <a:srgbClr val="000000">
                      <a:alpha val="43137"/>
                    </a:srgbClr>
                  </a:outerShdw>
                </a:effectLst>
              </a:rPr>
              <a:t>ENSURING WOMEN’S PARTICIPATION AND LEADERSHIP AT ALL LEVELS AND STRENGTHENING ACCOUNTABILITY</a:t>
            </a:r>
            <a:endParaRPr lang="en-US" sz="2200" i="1" dirty="0">
              <a:solidFill>
                <a:srgbClr val="FFFF00"/>
              </a:solidFill>
              <a:effectLst>
                <a:outerShdw blurRad="38100" dist="38100" dir="2700000" algn="tl">
                  <a:srgbClr val="000000">
                    <a:alpha val="43137"/>
                  </a:srgbClr>
                </a:outerShdw>
              </a:effectLst>
            </a:endParaRPr>
          </a:p>
        </p:txBody>
      </p:sp>
      <p:sp>
        <p:nvSpPr>
          <p:cNvPr id="20" name="Freeform 19"/>
          <p:cNvSpPr/>
          <p:nvPr/>
        </p:nvSpPr>
        <p:spPr>
          <a:xfrm>
            <a:off x="2295520" y="3840031"/>
            <a:ext cx="2338899" cy="2179769"/>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tx2">
              <a:lumMod val="20000"/>
              <a:lumOff val="80000"/>
              <a:alpha val="90000"/>
            </a:schemeClr>
          </a:solidFill>
          <a:effectLst>
            <a:outerShdw blurRad="152400" dist="317500" dir="5400000" sx="90000" sy="-19000" rotWithShape="0">
              <a:prstClr val="black">
                <a:alpha val="15000"/>
              </a:prstClr>
            </a:outerShdw>
          </a:effectLst>
          <a:scene3d>
            <a:camera prst="orthographicFront"/>
            <a:lightRig rig="flat" dir="t"/>
          </a:scene3d>
          <a:sp3d z="-190500" extrusionH="12700" prstMaterial="plastic">
            <a:bevelT w="50800" h="50800"/>
          </a:sp3d>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9275" tIns="281110" rIns="562769" bIns="281109" numCol="1" spcCol="1270" anchor="ctr" anchorCtr="0">
            <a:noAutofit/>
          </a:bodyPr>
          <a:lstStyle/>
          <a:p>
            <a:pPr lvl="0" algn="ctr" defTabSz="444500">
              <a:lnSpc>
                <a:spcPct val="90000"/>
              </a:lnSpc>
              <a:spcBef>
                <a:spcPct val="0"/>
              </a:spcBef>
              <a:spcAft>
                <a:spcPct val="35000"/>
              </a:spcAft>
            </a:pPr>
            <a:endParaRPr lang="en-US" sz="1000" kern="1200" dirty="0"/>
          </a:p>
        </p:txBody>
      </p:sp>
      <p:sp>
        <p:nvSpPr>
          <p:cNvPr id="21" name="Freeform 20"/>
          <p:cNvSpPr/>
          <p:nvPr/>
        </p:nvSpPr>
        <p:spPr>
          <a:xfrm>
            <a:off x="1771645" y="4314067"/>
            <a:ext cx="1112725" cy="1112725"/>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0584" tIns="170584" rIns="170584" bIns="170584" numCol="1" spcCol="1270" anchor="ctr" anchorCtr="0">
            <a:noAutofit/>
          </a:bodyPr>
          <a:lstStyle/>
          <a:p>
            <a:pPr lvl="0" algn="ctr" defTabSz="1200150">
              <a:lnSpc>
                <a:spcPct val="90000"/>
              </a:lnSpc>
              <a:spcBef>
                <a:spcPct val="0"/>
              </a:spcBef>
              <a:spcAft>
                <a:spcPct val="35000"/>
              </a:spcAft>
            </a:pPr>
            <a:r>
              <a:rPr lang="en-US" sz="2700" kern="1200" dirty="0"/>
              <a:t>2016</a:t>
            </a:r>
          </a:p>
        </p:txBody>
      </p:sp>
      <p:sp>
        <p:nvSpPr>
          <p:cNvPr id="22" name="Freeform 21"/>
          <p:cNvSpPr/>
          <p:nvPr/>
        </p:nvSpPr>
        <p:spPr>
          <a:xfrm>
            <a:off x="4572000" y="2811294"/>
            <a:ext cx="2796438" cy="2141706"/>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tx2">
              <a:lumMod val="20000"/>
              <a:lumOff val="80000"/>
              <a:alpha val="90000"/>
            </a:schemeClr>
          </a:solidFill>
          <a:effectLst>
            <a:outerShdw blurRad="152400" dist="317500" dir="5400000" sx="90000" sy="-19000" rotWithShape="0">
              <a:prstClr val="black">
                <a:alpha val="15000"/>
              </a:prstClr>
            </a:outerShdw>
          </a:effectLst>
          <a:scene3d>
            <a:camera prst="orthographicFront"/>
            <a:lightRig rig="flat" dir="t"/>
          </a:scene3d>
          <a:sp3d z="-190500" extrusionH="12700" prstMaterial="plastic">
            <a:bevelT w="50800" h="50800"/>
          </a:sp3d>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9275" tIns="281110" rIns="562769" bIns="281109" numCol="1" spcCol="1270" anchor="ctr" anchorCtr="0">
            <a:noAutofit/>
          </a:bodyPr>
          <a:lstStyle/>
          <a:p>
            <a:pPr lvl="0" algn="ctr" defTabSz="444500">
              <a:lnSpc>
                <a:spcPct val="90000"/>
              </a:lnSpc>
              <a:spcBef>
                <a:spcPct val="0"/>
              </a:spcBef>
              <a:spcAft>
                <a:spcPct val="35000"/>
              </a:spcAft>
            </a:pPr>
            <a:endParaRPr lang="en-US" sz="1400" kern="1200" dirty="0"/>
          </a:p>
        </p:txBody>
      </p:sp>
      <p:sp>
        <p:nvSpPr>
          <p:cNvPr id="23" name="Freeform 22"/>
          <p:cNvSpPr/>
          <p:nvPr/>
        </p:nvSpPr>
        <p:spPr>
          <a:xfrm>
            <a:off x="4078057" y="3352800"/>
            <a:ext cx="1112725" cy="1112725"/>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0584" tIns="170584" rIns="170584" bIns="170584" numCol="1" spcCol="1270" anchor="ctr" anchorCtr="0">
            <a:noAutofit/>
          </a:bodyPr>
          <a:lstStyle/>
          <a:p>
            <a:pPr lvl="0" algn="ctr" defTabSz="1200150">
              <a:lnSpc>
                <a:spcPct val="90000"/>
              </a:lnSpc>
              <a:spcBef>
                <a:spcPct val="0"/>
              </a:spcBef>
              <a:spcAft>
                <a:spcPct val="35000"/>
              </a:spcAft>
            </a:pPr>
            <a:r>
              <a:rPr lang="en-US" sz="2700" kern="1200" dirty="0"/>
              <a:t>20%</a:t>
            </a:r>
          </a:p>
        </p:txBody>
      </p:sp>
      <p:sp>
        <p:nvSpPr>
          <p:cNvPr id="24" name="Freeform 23"/>
          <p:cNvSpPr/>
          <p:nvPr/>
        </p:nvSpPr>
        <p:spPr>
          <a:xfrm>
            <a:off x="7558711" y="1694408"/>
            <a:ext cx="2728289" cy="2384868"/>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tx2">
              <a:lumMod val="20000"/>
              <a:lumOff val="80000"/>
              <a:alpha val="90000"/>
            </a:schemeClr>
          </a:solidFill>
          <a:effectLst>
            <a:outerShdw blurRad="152400" dist="317500" dir="5400000" sx="90000" sy="-19000" rotWithShape="0">
              <a:prstClr val="black">
                <a:alpha val="15000"/>
              </a:prstClr>
            </a:outerShdw>
          </a:effectLst>
          <a:scene3d>
            <a:camera prst="orthographicFront"/>
            <a:lightRig rig="flat" dir="t"/>
          </a:scene3d>
          <a:sp3d z="-190500" extrusionH="12700" prstMaterial="plastic">
            <a:bevelT w="50800" h="50800"/>
          </a:sp3d>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2">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9275" tIns="281110" rIns="562769" bIns="281109" numCol="1" spcCol="1270" anchor="ctr" anchorCtr="0">
            <a:noAutofit/>
          </a:bodyPr>
          <a:lstStyle/>
          <a:p>
            <a:pPr lvl="0" algn="ctr" defTabSz="444500">
              <a:lnSpc>
                <a:spcPct val="90000"/>
              </a:lnSpc>
              <a:spcBef>
                <a:spcPct val="0"/>
              </a:spcBef>
              <a:spcAft>
                <a:spcPct val="35000"/>
              </a:spcAft>
            </a:pPr>
            <a:endParaRPr lang="en-US" sz="1000" kern="1200" dirty="0"/>
          </a:p>
        </p:txBody>
      </p:sp>
      <p:sp>
        <p:nvSpPr>
          <p:cNvPr id="25" name="Freeform 24"/>
          <p:cNvSpPr/>
          <p:nvPr/>
        </p:nvSpPr>
        <p:spPr>
          <a:xfrm>
            <a:off x="6872911" y="2362200"/>
            <a:ext cx="1112725" cy="1112725"/>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0584" tIns="170584" rIns="170584" bIns="170584" numCol="1" spcCol="1270" anchor="ctr" anchorCtr="0">
            <a:noAutofit/>
          </a:bodyPr>
          <a:lstStyle/>
          <a:p>
            <a:pPr lvl="0" algn="ctr" defTabSz="1200150">
              <a:lnSpc>
                <a:spcPct val="90000"/>
              </a:lnSpc>
              <a:spcBef>
                <a:spcPct val="0"/>
              </a:spcBef>
              <a:spcAft>
                <a:spcPct val="35000"/>
              </a:spcAft>
            </a:pPr>
            <a:r>
              <a:rPr lang="en-US" sz="2700" kern="1200" dirty="0"/>
              <a:t>#13</a:t>
            </a:r>
          </a:p>
        </p:txBody>
      </p:sp>
      <p:sp>
        <p:nvSpPr>
          <p:cNvPr id="26" name="Rectangle 25"/>
          <p:cNvSpPr/>
          <p:nvPr/>
        </p:nvSpPr>
        <p:spPr>
          <a:xfrm>
            <a:off x="2756013" y="4544382"/>
            <a:ext cx="1328105" cy="535531"/>
          </a:xfrm>
          <a:prstGeom prst="rect">
            <a:avLst/>
          </a:prstGeom>
        </p:spPr>
        <p:txBody>
          <a:bodyPr wrap="square">
            <a:spAutoFit/>
          </a:bodyPr>
          <a:lstStyle/>
          <a:p>
            <a:pPr lvl="0" algn="ctr" defTabSz="444500">
              <a:lnSpc>
                <a:spcPct val="90000"/>
              </a:lnSpc>
              <a:spcBef>
                <a:spcPct val="0"/>
              </a:spcBef>
              <a:spcAft>
                <a:spcPct val="35000"/>
              </a:spcAft>
            </a:pPr>
            <a:r>
              <a:rPr lang="en-US" sz="1600" dirty="0"/>
              <a:t>E</a:t>
            </a:r>
            <a:r>
              <a:rPr lang="mn-MN" sz="1600" dirty="0"/>
              <a:t>lection law</a:t>
            </a:r>
            <a:r>
              <a:rPr lang="en-US" sz="1600" dirty="0"/>
              <a:t> revised </a:t>
            </a:r>
            <a:r>
              <a:rPr lang="mn-MN" sz="1600" dirty="0"/>
              <a:t> </a:t>
            </a:r>
            <a:r>
              <a:rPr lang="en-US" sz="1600" dirty="0"/>
              <a:t> </a:t>
            </a:r>
          </a:p>
        </p:txBody>
      </p:sp>
      <p:sp>
        <p:nvSpPr>
          <p:cNvPr id="27" name="Rectangle 26"/>
          <p:cNvSpPr/>
          <p:nvPr/>
        </p:nvSpPr>
        <p:spPr>
          <a:xfrm>
            <a:off x="5155440" y="3359883"/>
            <a:ext cx="1752600" cy="978729"/>
          </a:xfrm>
          <a:prstGeom prst="rect">
            <a:avLst/>
          </a:prstGeom>
        </p:spPr>
        <p:txBody>
          <a:bodyPr wrap="square">
            <a:spAutoFit/>
          </a:bodyPr>
          <a:lstStyle/>
          <a:p>
            <a:pPr lvl="0" algn="ctr" defTabSz="444500">
              <a:lnSpc>
                <a:spcPct val="90000"/>
              </a:lnSpc>
              <a:spcBef>
                <a:spcPct val="0"/>
              </a:spcBef>
              <a:spcAft>
                <a:spcPct val="35000"/>
              </a:spcAft>
            </a:pPr>
            <a:r>
              <a:rPr lang="en-US" sz="1600" dirty="0"/>
              <a:t>Established gender quota of </a:t>
            </a:r>
            <a:r>
              <a:rPr lang="mn-MN" sz="1600" dirty="0"/>
              <a:t>20</a:t>
            </a:r>
            <a:r>
              <a:rPr lang="en-US" sz="1600" dirty="0"/>
              <a:t>% for candidates from political parties</a:t>
            </a:r>
          </a:p>
        </p:txBody>
      </p:sp>
      <p:sp>
        <p:nvSpPr>
          <p:cNvPr id="28" name="Rectangle 27"/>
          <p:cNvSpPr/>
          <p:nvPr/>
        </p:nvSpPr>
        <p:spPr>
          <a:xfrm>
            <a:off x="7954714" y="2374071"/>
            <a:ext cx="1803965" cy="978729"/>
          </a:xfrm>
          <a:prstGeom prst="rect">
            <a:avLst/>
          </a:prstGeom>
        </p:spPr>
        <p:txBody>
          <a:bodyPr wrap="square">
            <a:spAutoFit/>
          </a:bodyPr>
          <a:lstStyle/>
          <a:p>
            <a:pPr lvl="0" algn="ctr" defTabSz="444500">
              <a:lnSpc>
                <a:spcPct val="90000"/>
              </a:lnSpc>
              <a:spcBef>
                <a:spcPct val="0"/>
              </a:spcBef>
              <a:spcAft>
                <a:spcPct val="35000"/>
              </a:spcAft>
            </a:pPr>
            <a:r>
              <a:rPr lang="mn-MN" sz="1600" dirty="0"/>
              <a:t>13</a:t>
            </a:r>
            <a:r>
              <a:rPr lang="en-US" sz="1600" dirty="0"/>
              <a:t> out of 76 MPs are women in t</a:t>
            </a:r>
            <a:r>
              <a:rPr lang="mn-MN" sz="1600" dirty="0"/>
              <a:t>he Parliament of</a:t>
            </a:r>
            <a:r>
              <a:rPr lang="en-US" sz="1600" dirty="0"/>
              <a:t>         </a:t>
            </a:r>
            <a:r>
              <a:rPr lang="mn-MN" sz="1600" dirty="0"/>
              <a:t> 2016-2020</a:t>
            </a:r>
            <a:endParaRPr lang="en-US" sz="1600" dirty="0"/>
          </a:p>
        </p:txBody>
      </p:sp>
      <p:sp>
        <p:nvSpPr>
          <p:cNvPr id="16" name="Rectangle 15"/>
          <p:cNvSpPr/>
          <p:nvPr/>
        </p:nvSpPr>
        <p:spPr>
          <a:xfrm>
            <a:off x="6301637" y="4951274"/>
            <a:ext cx="5661763" cy="1754326"/>
          </a:xfrm>
          <a:prstGeom prst="rect">
            <a:avLst/>
          </a:prstGeom>
        </p:spPr>
        <p:txBody>
          <a:bodyPr wrap="square">
            <a:spAutoFit/>
          </a:bodyPr>
          <a:lstStyle/>
          <a:p>
            <a:pPr algn="r"/>
            <a:r>
              <a:rPr lang="en-AU" b="1" i="1" dirty="0" smtClean="0">
                <a:solidFill>
                  <a:srgbClr val="7030A0"/>
                </a:solidFill>
              </a:rPr>
              <a:t>Women’s </a:t>
            </a:r>
            <a:r>
              <a:rPr lang="en-AU" b="1" i="1" dirty="0">
                <a:solidFill>
                  <a:srgbClr val="7030A0"/>
                </a:solidFill>
              </a:rPr>
              <a:t>Caucus </a:t>
            </a:r>
            <a:r>
              <a:rPr lang="en-AU" b="1" i="1" dirty="0" smtClean="0">
                <a:solidFill>
                  <a:srgbClr val="7030A0"/>
                </a:solidFill>
              </a:rPr>
              <a:t>formed in the Parliament </a:t>
            </a:r>
            <a:r>
              <a:rPr lang="en-AU" i="1" dirty="0" smtClean="0">
                <a:solidFill>
                  <a:srgbClr val="7030A0"/>
                </a:solidFill>
              </a:rPr>
              <a:t>with the aim to </a:t>
            </a:r>
            <a:r>
              <a:rPr lang="en-AU" i="1" dirty="0">
                <a:solidFill>
                  <a:srgbClr val="7030A0"/>
                </a:solidFill>
              </a:rPr>
              <a:t>promote women rights, gender equality, increase  women’s participation and representation in all social sectors, as well as vocal on issues of child protection, family development, protection of the rights of older persons and persons with disabilities.</a:t>
            </a:r>
            <a:endParaRPr lang="en-US" i="1" dirty="0">
              <a:solidFill>
                <a:srgbClr val="7030A0"/>
              </a:solidFill>
            </a:endParaRPr>
          </a:p>
        </p:txBody>
      </p:sp>
      <p:sp>
        <p:nvSpPr>
          <p:cNvPr id="17" name="Rectangle 16"/>
          <p:cNvSpPr/>
          <p:nvPr/>
        </p:nvSpPr>
        <p:spPr>
          <a:xfrm>
            <a:off x="1362604" y="2702906"/>
            <a:ext cx="2271074" cy="523220"/>
          </a:xfrm>
          <a:prstGeom prst="rect">
            <a:avLst/>
          </a:prstGeom>
        </p:spPr>
        <p:txBody>
          <a:bodyPr wrap="square">
            <a:spAutoFit/>
          </a:bodyPr>
          <a:lstStyle/>
          <a:p>
            <a:r>
              <a:rPr lang="en-AU" sz="1400" b="1" dirty="0"/>
              <a:t>of the Mongolian women</a:t>
            </a:r>
          </a:p>
          <a:p>
            <a:r>
              <a:rPr lang="en-AU" sz="1400" b="1" dirty="0"/>
              <a:t>have higher </a:t>
            </a:r>
            <a:r>
              <a:rPr lang="en-AU" sz="1400" b="1" dirty="0" smtClean="0"/>
              <a:t>education </a:t>
            </a:r>
            <a:endParaRPr lang="en-US" sz="1400" b="1" dirty="0"/>
          </a:p>
        </p:txBody>
      </p:sp>
      <p:sp>
        <p:nvSpPr>
          <p:cNvPr id="18" name="Rectangle 17"/>
          <p:cNvSpPr/>
          <p:nvPr/>
        </p:nvSpPr>
        <p:spPr>
          <a:xfrm>
            <a:off x="1383808" y="1936783"/>
            <a:ext cx="2360784" cy="523220"/>
          </a:xfrm>
          <a:prstGeom prst="rect">
            <a:avLst/>
          </a:prstGeom>
        </p:spPr>
        <p:txBody>
          <a:bodyPr wrap="square">
            <a:spAutoFit/>
          </a:bodyPr>
          <a:lstStyle/>
          <a:p>
            <a:r>
              <a:rPr lang="en-AU" sz="1400" b="1" dirty="0" smtClean="0"/>
              <a:t>of </a:t>
            </a:r>
            <a:r>
              <a:rPr lang="en-AU" sz="1400" b="1" dirty="0"/>
              <a:t>the total population of </a:t>
            </a:r>
            <a:r>
              <a:rPr lang="en-AU" sz="1400" b="1" dirty="0" smtClean="0"/>
              <a:t>Mongolia</a:t>
            </a:r>
            <a:endParaRPr lang="en-US" sz="1400" b="1" dirty="0"/>
          </a:p>
        </p:txBody>
      </p:sp>
      <p:sp>
        <p:nvSpPr>
          <p:cNvPr id="19" name="Rectangle 18"/>
          <p:cNvSpPr/>
          <p:nvPr/>
        </p:nvSpPr>
        <p:spPr>
          <a:xfrm>
            <a:off x="533400" y="2045365"/>
            <a:ext cx="861634" cy="369332"/>
          </a:xfrm>
          <a:prstGeom prst="rect">
            <a:avLst/>
          </a:prstGeom>
        </p:spPr>
        <p:txBody>
          <a:bodyPr wrap="square">
            <a:spAutoFit/>
          </a:bodyPr>
          <a:lstStyle/>
          <a:p>
            <a:r>
              <a:rPr lang="en-AU" b="1" dirty="0">
                <a:solidFill>
                  <a:srgbClr val="C00000"/>
                </a:solidFill>
              </a:rPr>
              <a:t>51,7%</a:t>
            </a:r>
            <a:endParaRPr lang="en-US" dirty="0">
              <a:solidFill>
                <a:srgbClr val="C00000"/>
              </a:solidFill>
            </a:endParaRPr>
          </a:p>
        </p:txBody>
      </p:sp>
      <p:sp>
        <p:nvSpPr>
          <p:cNvPr id="29" name="Rectangle 28"/>
          <p:cNvSpPr/>
          <p:nvPr/>
        </p:nvSpPr>
        <p:spPr>
          <a:xfrm>
            <a:off x="554471" y="2765185"/>
            <a:ext cx="836421" cy="369332"/>
          </a:xfrm>
          <a:prstGeom prst="rect">
            <a:avLst/>
          </a:prstGeom>
        </p:spPr>
        <p:txBody>
          <a:bodyPr wrap="square">
            <a:spAutoFit/>
          </a:bodyPr>
          <a:lstStyle/>
          <a:p>
            <a:r>
              <a:rPr lang="en-AU" b="1" dirty="0">
                <a:solidFill>
                  <a:srgbClr val="C00000"/>
                </a:solidFill>
              </a:rPr>
              <a:t>60,7%</a:t>
            </a:r>
            <a:endParaRPr lang="en-US" b="1" dirty="0">
              <a:solidFill>
                <a:srgbClr val="C00000"/>
              </a:solidFill>
            </a:endParaRPr>
          </a:p>
        </p:txBody>
      </p:sp>
      <p:sp>
        <p:nvSpPr>
          <p:cNvPr id="30" name="Rectangle 29"/>
          <p:cNvSpPr/>
          <p:nvPr/>
        </p:nvSpPr>
        <p:spPr>
          <a:xfrm>
            <a:off x="1435550" y="3439180"/>
            <a:ext cx="1776715" cy="523220"/>
          </a:xfrm>
          <a:prstGeom prst="rect">
            <a:avLst/>
          </a:prstGeom>
        </p:spPr>
        <p:txBody>
          <a:bodyPr wrap="square">
            <a:spAutoFit/>
          </a:bodyPr>
          <a:lstStyle/>
          <a:p>
            <a:r>
              <a:rPr lang="en-AU" sz="1400" b="1" dirty="0"/>
              <a:t>of all public servants are women. </a:t>
            </a:r>
            <a:endParaRPr lang="en-US" sz="1400" b="1" dirty="0"/>
          </a:p>
        </p:txBody>
      </p:sp>
      <p:sp>
        <p:nvSpPr>
          <p:cNvPr id="31" name="Rectangle 30"/>
          <p:cNvSpPr/>
          <p:nvPr/>
        </p:nvSpPr>
        <p:spPr>
          <a:xfrm>
            <a:off x="609600" y="3418192"/>
            <a:ext cx="610792" cy="369332"/>
          </a:xfrm>
          <a:prstGeom prst="rect">
            <a:avLst/>
          </a:prstGeom>
        </p:spPr>
        <p:txBody>
          <a:bodyPr wrap="square">
            <a:spAutoFit/>
          </a:bodyPr>
          <a:lstStyle/>
          <a:p>
            <a:r>
              <a:rPr lang="en-AU" b="1" dirty="0">
                <a:solidFill>
                  <a:srgbClr val="C00000"/>
                </a:solidFill>
              </a:rPr>
              <a:t>44%</a:t>
            </a:r>
            <a:endParaRPr lang="en-US" b="1" dirty="0">
              <a:solidFill>
                <a:srgbClr val="C00000"/>
              </a:solidFill>
            </a:endParaRPr>
          </a:p>
        </p:txBody>
      </p:sp>
      <p:pic>
        <p:nvPicPr>
          <p:cNvPr id="32" name="Picture 31" descr="yam-standard-logo-RGB-ENG-02.jpg"/>
          <p:cNvPicPr>
            <a:picLocks noChangeAspect="1"/>
          </p:cNvPicPr>
          <p:nvPr/>
        </p:nvPicPr>
        <p:blipFill>
          <a:blip r:embed="rId4" cstate="print"/>
          <a:stretch>
            <a:fillRect/>
          </a:stretch>
        </p:blipFill>
        <p:spPr>
          <a:xfrm>
            <a:off x="152400" y="0"/>
            <a:ext cx="4549238" cy="1504775"/>
          </a:xfrm>
          <a:prstGeom prst="rect">
            <a:avLst/>
          </a:prstGeom>
        </p:spPr>
      </p:pic>
    </p:spTree>
    <p:extLst>
      <p:ext uri="{BB962C8B-B14F-4D97-AF65-F5344CB8AC3E}">
        <p14:creationId xmlns:p14="http://schemas.microsoft.com/office/powerpoint/2010/main" val="11475410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1400"/>
                                        <p:tgtEl>
                                          <p:spTgt spid="16"/>
                                        </p:tgtEl>
                                      </p:cBhvr>
                                    </p:animEffect>
                                  </p:childTnLst>
                                </p:cTn>
                              </p:par>
                            </p:childTnLst>
                          </p:cTn>
                        </p:par>
                        <p:par>
                          <p:cTn id="35" fill="hold">
                            <p:stCondLst>
                              <p:cond delay="19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2400"/>
                            </p:stCondLst>
                            <p:childTnLst>
                              <p:par>
                                <p:cTn id="42" presetID="3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500"/>
                            </p:stCondLst>
                            <p:childTnLst>
                              <p:par>
                                <p:cTn id="56" presetID="14" presetClass="entr" presetSubtype="1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par>
                          <p:cTn id="65" fill="hold">
                            <p:stCondLst>
                              <p:cond delay="1500"/>
                            </p:stCondLst>
                            <p:childTnLst>
                              <p:par>
                                <p:cTn id="66" presetID="16" presetClass="entr" presetSubtype="2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20" grpId="0" animBg="1"/>
      <p:bldP spid="22" grpId="0" animBg="1"/>
      <p:bldP spid="24" grpId="0" animBg="1"/>
      <p:bldP spid="16" grpId="0"/>
      <p:bldP spid="17" grpId="0"/>
      <p:bldP spid="18" grpId="0"/>
      <p:bldP spid="19"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0"/>
            <a:ext cx="480568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62800" y="1752183"/>
            <a:ext cx="4504658" cy="487721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Down Arrow Callout 2"/>
          <p:cNvSpPr/>
          <p:nvPr/>
        </p:nvSpPr>
        <p:spPr>
          <a:xfrm>
            <a:off x="381000" y="1752600"/>
            <a:ext cx="6096000" cy="3289756"/>
          </a:xfrm>
          <a:prstGeom prst="downArrowCallout">
            <a:avLst>
              <a:gd name="adj1" fmla="val 25000"/>
              <a:gd name="adj2" fmla="val 25000"/>
              <a:gd name="adj3" fmla="val 25000"/>
              <a:gd name="adj4" fmla="val 67669"/>
            </a:avLst>
          </a:prstGeom>
          <a:solidFill>
            <a:schemeClr val="bg2">
              <a:lumMod val="9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spAutoFit/>
          </a:bodyPr>
          <a:lstStyle/>
          <a:p>
            <a:pPr algn="ctr"/>
            <a:r>
              <a:rPr lang="en-US" sz="2800" dirty="0">
                <a:solidFill>
                  <a:srgbClr val="7030A0"/>
                </a:solidFill>
              </a:rPr>
              <a:t>I</a:t>
            </a:r>
            <a:r>
              <a:rPr lang="mn-MN" sz="2800" dirty="0">
                <a:solidFill>
                  <a:srgbClr val="7030A0"/>
                </a:solidFill>
              </a:rPr>
              <a:t>n accordance with the Law on </a:t>
            </a:r>
            <a:r>
              <a:rPr lang="en-US" sz="2800" dirty="0">
                <a:solidFill>
                  <a:srgbClr val="7030A0"/>
                </a:solidFill>
              </a:rPr>
              <a:t>Promotion of </a:t>
            </a:r>
            <a:r>
              <a:rPr lang="mn-MN" sz="2800" dirty="0">
                <a:solidFill>
                  <a:srgbClr val="7030A0"/>
                </a:solidFill>
              </a:rPr>
              <a:t>Gender Equality</a:t>
            </a:r>
            <a:r>
              <a:rPr lang="en-US" sz="2800" dirty="0">
                <a:solidFill>
                  <a:srgbClr val="7030A0"/>
                </a:solidFill>
              </a:rPr>
              <a:t>, a</a:t>
            </a:r>
            <a:r>
              <a:rPr lang="mn-MN" sz="2800" dirty="0">
                <a:solidFill>
                  <a:srgbClr val="7030A0"/>
                </a:solidFill>
              </a:rPr>
              <a:t>ll government agencies </a:t>
            </a:r>
            <a:r>
              <a:rPr lang="en-US" sz="2800" dirty="0">
                <a:solidFill>
                  <a:srgbClr val="7030A0"/>
                </a:solidFill>
              </a:rPr>
              <a:t> should submit an annual r</a:t>
            </a:r>
            <a:r>
              <a:rPr lang="mn-MN" sz="2800" dirty="0">
                <a:solidFill>
                  <a:srgbClr val="7030A0"/>
                </a:solidFill>
              </a:rPr>
              <a:t>eport </a:t>
            </a:r>
            <a:r>
              <a:rPr lang="en-US" sz="2800" dirty="0">
                <a:solidFill>
                  <a:srgbClr val="7030A0"/>
                </a:solidFill>
              </a:rPr>
              <a:t>on </a:t>
            </a:r>
            <a:r>
              <a:rPr lang="mn-MN" sz="2800" dirty="0">
                <a:solidFill>
                  <a:srgbClr val="7030A0"/>
                </a:solidFill>
              </a:rPr>
              <a:t>the quota implementation </a:t>
            </a:r>
            <a:r>
              <a:rPr lang="en-US" sz="2800" dirty="0">
                <a:solidFill>
                  <a:srgbClr val="7030A0"/>
                </a:solidFill>
              </a:rPr>
              <a:t>t</a:t>
            </a:r>
            <a:r>
              <a:rPr lang="mn-MN" sz="2800" dirty="0">
                <a:solidFill>
                  <a:srgbClr val="7030A0"/>
                </a:solidFill>
              </a:rPr>
              <a:t>o the NCGE</a:t>
            </a:r>
            <a:endParaRPr lang="en-US" sz="2800" dirty="0">
              <a:solidFill>
                <a:srgbClr val="7030A0"/>
              </a:solidFill>
            </a:endParaRPr>
          </a:p>
        </p:txBody>
      </p:sp>
      <p:sp>
        <p:nvSpPr>
          <p:cNvPr id="9" name="Rectangle 8"/>
          <p:cNvSpPr/>
          <p:nvPr/>
        </p:nvSpPr>
        <p:spPr>
          <a:xfrm>
            <a:off x="1600200" y="4614208"/>
            <a:ext cx="5105400" cy="2123658"/>
          </a:xfrm>
          <a:prstGeom prst="rect">
            <a:avLst/>
          </a:prstGeom>
          <a:ln>
            <a:solidFill>
              <a:srgbClr val="FF0066"/>
            </a:solidFill>
          </a:ln>
        </p:spPr>
        <p:txBody>
          <a:bodyPr wrap="square">
            <a:spAutoFit/>
          </a:bodyPr>
          <a:lstStyle/>
          <a:p>
            <a:pPr marL="342900" indent="-342900" algn="just">
              <a:buFont typeface="Wingdings" pitchFamily="2" charset="2"/>
              <a:buChar char="ü"/>
            </a:pPr>
            <a:r>
              <a:rPr lang="mn-MN" sz="2200" dirty="0"/>
              <a:t>132 government officials </a:t>
            </a:r>
            <a:r>
              <a:rPr lang="en-US" sz="2200" dirty="0"/>
              <a:t>are working in the M</a:t>
            </a:r>
            <a:r>
              <a:rPr lang="mn-MN" sz="2200" dirty="0"/>
              <a:t>inistr</a:t>
            </a:r>
            <a:r>
              <a:rPr lang="en-US" sz="2200" dirty="0"/>
              <a:t>y of Labor and S</a:t>
            </a:r>
            <a:r>
              <a:rPr lang="mn-MN" sz="2200" dirty="0"/>
              <a:t>ocial </a:t>
            </a:r>
            <a:r>
              <a:rPr lang="en-US" sz="2200" dirty="0"/>
              <a:t>Protection</a:t>
            </a:r>
          </a:p>
          <a:p>
            <a:pPr marL="342900" indent="-342900" algn="just">
              <a:buFont typeface="Wingdings" pitchFamily="2" charset="2"/>
              <a:buChar char="ü"/>
            </a:pPr>
            <a:r>
              <a:rPr lang="mn-MN" sz="2200" dirty="0"/>
              <a:t>83 </a:t>
            </a:r>
            <a:r>
              <a:rPr lang="en-US" sz="2200" dirty="0"/>
              <a:t>or </a:t>
            </a:r>
            <a:r>
              <a:rPr lang="mn-MN" sz="2200" dirty="0"/>
              <a:t>62</a:t>
            </a:r>
            <a:r>
              <a:rPr lang="en-US" sz="2200" dirty="0"/>
              <a:t>% of them </a:t>
            </a:r>
            <a:r>
              <a:rPr lang="mn-MN" sz="2200" dirty="0"/>
              <a:t>are women</a:t>
            </a:r>
            <a:endParaRPr lang="en-US" sz="2200" dirty="0"/>
          </a:p>
          <a:p>
            <a:pPr marL="342900" indent="-342900" algn="just">
              <a:buFont typeface="Wingdings" pitchFamily="2" charset="2"/>
              <a:buChar char="ü"/>
            </a:pPr>
            <a:r>
              <a:rPr lang="en-US" sz="2200" dirty="0"/>
              <a:t>Also </a:t>
            </a:r>
            <a:r>
              <a:rPr lang="mn-MN" sz="2200" dirty="0"/>
              <a:t>63</a:t>
            </a:r>
            <a:r>
              <a:rPr lang="en-US" sz="2200" dirty="0"/>
              <a:t>%</a:t>
            </a:r>
            <a:r>
              <a:rPr lang="mn-MN" sz="2200" dirty="0"/>
              <a:t> of </a:t>
            </a:r>
            <a:r>
              <a:rPr lang="en-US" sz="2200" dirty="0"/>
              <a:t>t</a:t>
            </a:r>
            <a:r>
              <a:rPr lang="mn-MN" sz="2200" dirty="0"/>
              <a:t>otal senior officials </a:t>
            </a:r>
            <a:r>
              <a:rPr lang="en-US" sz="2200" dirty="0"/>
              <a:t>are</a:t>
            </a:r>
            <a:r>
              <a:rPr lang="mn-MN" sz="2200" dirty="0"/>
              <a:t> women</a:t>
            </a:r>
            <a:endParaRPr lang="en-US" sz="2200" dirty="0"/>
          </a:p>
        </p:txBody>
      </p:sp>
      <p:pic>
        <p:nvPicPr>
          <p:cNvPr id="10" name="Picture 9" descr="yam-standard-logo-RGB-ENG-02.jpg"/>
          <p:cNvPicPr>
            <a:picLocks noChangeAspect="1"/>
          </p:cNvPicPr>
          <p:nvPr/>
        </p:nvPicPr>
        <p:blipFill>
          <a:blip r:embed="rId3" cstate="print"/>
          <a:stretch>
            <a:fillRect/>
          </a:stretch>
        </p:blipFill>
        <p:spPr>
          <a:xfrm>
            <a:off x="217714" y="0"/>
            <a:ext cx="4549238" cy="1504775"/>
          </a:xfrm>
          <a:prstGeom prst="rect">
            <a:avLst/>
          </a:prstGeom>
        </p:spPr>
      </p:pic>
      <p:sp>
        <p:nvSpPr>
          <p:cNvPr id="12" name="Rectangle 11"/>
          <p:cNvSpPr/>
          <p:nvPr/>
        </p:nvSpPr>
        <p:spPr>
          <a:xfrm>
            <a:off x="7097484" y="329978"/>
            <a:ext cx="4572001" cy="1107996"/>
          </a:xfrm>
          <a:prstGeom prst="rect">
            <a:avLst/>
          </a:prstGeom>
        </p:spPr>
        <p:txBody>
          <a:bodyPr wrap="square">
            <a:spAutoFit/>
          </a:bodyPr>
          <a:lstStyle/>
          <a:p>
            <a:pPr algn="ctr">
              <a:buNone/>
            </a:pPr>
            <a:r>
              <a:rPr lang="en-US" sz="2200" b="1" dirty="0">
                <a:solidFill>
                  <a:schemeClr val="bg1"/>
                </a:solidFill>
              </a:rPr>
              <a:t>ENSURING WOMEN’S PARTICIPATION AND LEADERSHIPAT ALL LEVELS AND STRENGTHENING ACCOUNTABILITY</a:t>
            </a:r>
            <a:endParaRPr lang="en-US" sz="2200" dirty="0">
              <a:solidFill>
                <a:schemeClr val="bg1"/>
              </a:solidFill>
            </a:endParaRPr>
          </a:p>
        </p:txBody>
      </p:sp>
      <p:sp>
        <p:nvSpPr>
          <p:cNvPr id="13" name="Rectangle 12"/>
          <p:cNvSpPr/>
          <p:nvPr/>
        </p:nvSpPr>
        <p:spPr>
          <a:xfrm>
            <a:off x="7143782" y="3607475"/>
            <a:ext cx="4479403" cy="2031325"/>
          </a:xfrm>
          <a:prstGeom prst="rect">
            <a:avLst/>
          </a:prstGeom>
        </p:spPr>
        <p:txBody>
          <a:bodyPr wrap="square">
            <a:spAutoFit/>
          </a:bodyPr>
          <a:lstStyle/>
          <a:p>
            <a:pPr algn="r"/>
            <a:r>
              <a:rPr lang="en-US" i="1" dirty="0"/>
              <a:t>…quota provisions to ensure gender equality at decision-making levels in state and local government and enterprise organizations. Furthermore, representation of women at all levels of public administration institutions and local government bodies ought to be 15-40 percent</a:t>
            </a:r>
            <a:r>
              <a:rPr lang="en-US" i="1" dirty="0">
                <a:solidFill>
                  <a:schemeClr val="bg1"/>
                </a:solidFill>
              </a:rPr>
              <a:t>. </a:t>
            </a:r>
          </a:p>
        </p:txBody>
      </p:sp>
      <p:pic>
        <p:nvPicPr>
          <p:cNvPr id="4098" name="Picture 2" descr="C:\Users\Banzragch\Desktop\1d75ca9b68dcc26b3875b99e6dbc0d1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600" y="1981200"/>
            <a:ext cx="130302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69404" y="5955268"/>
            <a:ext cx="4089196" cy="369332"/>
          </a:xfrm>
          <a:prstGeom prst="rect">
            <a:avLst/>
          </a:prstGeom>
        </p:spPr>
        <p:txBody>
          <a:bodyPr wrap="none">
            <a:spAutoFit/>
          </a:bodyPr>
          <a:lstStyle/>
          <a:p>
            <a:pPr algn="r"/>
            <a:r>
              <a:rPr lang="en-US" b="1" dirty="0"/>
              <a:t>Article 10 of the Law on Gender Equality </a:t>
            </a:r>
          </a:p>
        </p:txBody>
      </p:sp>
      <p:sp>
        <p:nvSpPr>
          <p:cNvPr id="4" name="Flowchart: Delay 3"/>
          <p:cNvSpPr/>
          <p:nvPr/>
        </p:nvSpPr>
        <p:spPr>
          <a:xfrm flipH="1">
            <a:off x="533400" y="4614208"/>
            <a:ext cx="1066800" cy="1938992"/>
          </a:xfrm>
          <a:prstGeom prst="flowChartDelay">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t>in 2017</a:t>
            </a:r>
          </a:p>
        </p:txBody>
      </p:sp>
    </p:spTree>
    <p:extLst>
      <p:ext uri="{BB962C8B-B14F-4D97-AF65-F5344CB8AC3E}">
        <p14:creationId xmlns:p14="http://schemas.microsoft.com/office/powerpoint/2010/main" val="376768118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p:cTn id="26" dur="2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2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8" dur="2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2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00" tmFilter="0,0; .5, 1; 1, 1"/>
                                        <p:tgtEl>
                                          <p:spTgt spid="13">
                                            <p:txEl>
                                              <p:pRg st="0" end="0"/>
                                            </p:txEl>
                                          </p:spTgt>
                                        </p:tgtEl>
                                      </p:cBhvr>
                                    </p:animEffect>
                                  </p:childTnLst>
                                </p:cTn>
                              </p:par>
                            </p:childTnLst>
                          </p:cTn>
                        </p:par>
                        <p:par>
                          <p:cTn id="31" fill="hold">
                            <p:stCondLst>
                              <p:cond delay="4920"/>
                            </p:stCondLst>
                            <p:childTnLst>
                              <p:par>
                                <p:cTn id="32" presetID="14" presetClass="entr" presetSubtype="1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7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900" decel="100000" fill="hold"/>
                                        <p:tgtEl>
                                          <p:spTgt spid="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9">
                                            <p:bg/>
                                          </p:spTgt>
                                        </p:tgtEl>
                                        <p:attrNameLst>
                                          <p:attrName>style.visibility</p:attrName>
                                        </p:attrNameLst>
                                      </p:cBhvr>
                                      <p:to>
                                        <p:strVal val="visible"/>
                                      </p:to>
                                    </p:set>
                                    <p:animEffect transition="in" filter="wipe(left)">
                                      <p:cBhvr>
                                        <p:cTn id="51" dur="500"/>
                                        <p:tgtEl>
                                          <p:spTgt spid="9">
                                            <p:bg/>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Effect transition="in" filter="fade">
                                      <p:cBhvr>
                                        <p:cTn id="62" dur="1000"/>
                                        <p:tgtEl>
                                          <p:spTgt spid="9">
                                            <p:txEl>
                                              <p:pRg st="1" end="1"/>
                                            </p:txEl>
                                          </p:spTgt>
                                        </p:tgtEl>
                                      </p:cBhvr>
                                    </p:animEffect>
                                    <p:anim calcmode="lin" valueType="num">
                                      <p:cBhvr>
                                        <p:cTn id="6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42" presetClass="entr" presetSubtype="0" fill="hold" nodeType="after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Effect transition="in" filter="fade">
                                      <p:cBhvr>
                                        <p:cTn id="68" dur="1000"/>
                                        <p:tgtEl>
                                          <p:spTgt spid="9">
                                            <p:txEl>
                                              <p:pRg st="2" end="2"/>
                                            </p:txEl>
                                          </p:spTgt>
                                        </p:tgtEl>
                                      </p:cBhvr>
                                    </p:animEffect>
                                    <p:anim calcmode="lin" valueType="num">
                                      <p:cBhvr>
                                        <p:cTn id="6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9" grpId="0" uiExpand="1" build="p" animBg="1"/>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86810" y="-8420"/>
            <a:ext cx="480568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67526" y="5728163"/>
            <a:ext cx="3323474" cy="584775"/>
          </a:xfrm>
          <a:prstGeom prst="rect">
            <a:avLst/>
          </a:prstGeom>
          <a:ln w="28575">
            <a:solidFill>
              <a:srgbClr val="FF0066"/>
            </a:solidFill>
          </a:ln>
        </p:spPr>
        <p:txBody>
          <a:bodyPr wrap="none">
            <a:spAutoFit/>
          </a:bodyPr>
          <a:lstStyle/>
          <a:p>
            <a:r>
              <a:rPr lang="mn-MN" sz="3200" b="1" dirty="0">
                <a:solidFill>
                  <a:srgbClr val="7030A0"/>
                </a:solidFill>
              </a:rPr>
              <a:t>IMPLEMENTATION</a:t>
            </a:r>
            <a:endParaRPr lang="en-US" sz="3200" b="1" dirty="0">
              <a:solidFill>
                <a:srgbClr val="7030A0"/>
              </a:solidFill>
            </a:endParaRPr>
          </a:p>
        </p:txBody>
      </p:sp>
      <p:pic>
        <p:nvPicPr>
          <p:cNvPr id="11" name="Picture 10" descr="yam-standard-logo-RGB-ENG-02.jpg"/>
          <p:cNvPicPr>
            <a:picLocks noChangeAspect="1"/>
          </p:cNvPicPr>
          <p:nvPr/>
        </p:nvPicPr>
        <p:blipFill>
          <a:blip r:embed="rId3" cstate="print"/>
          <a:stretch>
            <a:fillRect/>
          </a:stretch>
        </p:blipFill>
        <p:spPr>
          <a:xfrm>
            <a:off x="195943" y="0"/>
            <a:ext cx="4549238" cy="1504775"/>
          </a:xfrm>
          <a:prstGeom prst="rect">
            <a:avLst/>
          </a:prstGeom>
        </p:spPr>
      </p:pic>
      <p:sp>
        <p:nvSpPr>
          <p:cNvPr id="13" name="Rectangle 12"/>
          <p:cNvSpPr/>
          <p:nvPr/>
        </p:nvSpPr>
        <p:spPr>
          <a:xfrm>
            <a:off x="7097484" y="329978"/>
            <a:ext cx="4572001" cy="1107996"/>
          </a:xfrm>
          <a:prstGeom prst="rect">
            <a:avLst/>
          </a:prstGeom>
        </p:spPr>
        <p:txBody>
          <a:bodyPr wrap="square">
            <a:spAutoFit/>
          </a:bodyPr>
          <a:lstStyle/>
          <a:p>
            <a:pPr algn="ctr">
              <a:buNone/>
            </a:pPr>
            <a:r>
              <a:rPr lang="en-US" sz="2200" b="1" dirty="0"/>
              <a:t>ENSURING WOMEN’S PARTICIPATION AND LEADERSHIPAT ALL LEVELS AND STRENGTHENING ACCOUNTABILITY</a:t>
            </a:r>
            <a:endParaRPr lang="en-US" sz="2200" dirty="0"/>
          </a:p>
        </p:txBody>
      </p:sp>
      <p:sp>
        <p:nvSpPr>
          <p:cNvPr id="9" name="Freeform 8"/>
          <p:cNvSpPr/>
          <p:nvPr/>
        </p:nvSpPr>
        <p:spPr>
          <a:xfrm flipH="1">
            <a:off x="457200" y="1722429"/>
            <a:ext cx="10629732" cy="1324745"/>
          </a:xfrm>
          <a:custGeom>
            <a:avLst/>
            <a:gdLst>
              <a:gd name="connsiteX0" fmla="*/ 0 w 8991600"/>
              <a:gd name="connsiteY0" fmla="*/ 326908 h 1307630"/>
              <a:gd name="connsiteX1" fmla="*/ 8337785 w 8991600"/>
              <a:gd name="connsiteY1" fmla="*/ 326908 h 1307630"/>
              <a:gd name="connsiteX2" fmla="*/ 8337785 w 8991600"/>
              <a:gd name="connsiteY2" fmla="*/ 0 h 1307630"/>
              <a:gd name="connsiteX3" fmla="*/ 8991600 w 8991600"/>
              <a:gd name="connsiteY3" fmla="*/ 653815 h 1307630"/>
              <a:gd name="connsiteX4" fmla="*/ 8337785 w 8991600"/>
              <a:gd name="connsiteY4" fmla="*/ 1307630 h 1307630"/>
              <a:gd name="connsiteX5" fmla="*/ 8337785 w 8991600"/>
              <a:gd name="connsiteY5" fmla="*/ 980723 h 1307630"/>
              <a:gd name="connsiteX6" fmla="*/ 0 w 8991600"/>
              <a:gd name="connsiteY6" fmla="*/ 980723 h 1307630"/>
              <a:gd name="connsiteX7" fmla="*/ 0 w 8991600"/>
              <a:gd name="connsiteY7" fmla="*/ 326908 h 13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1600" h="1307630">
                <a:moveTo>
                  <a:pt x="0" y="326908"/>
                </a:moveTo>
                <a:lnTo>
                  <a:pt x="8337785" y="326908"/>
                </a:lnTo>
                <a:lnTo>
                  <a:pt x="8337785" y="0"/>
                </a:lnTo>
                <a:lnTo>
                  <a:pt x="8991600" y="653815"/>
                </a:lnTo>
                <a:lnTo>
                  <a:pt x="8337785" y="1307630"/>
                </a:lnTo>
                <a:lnTo>
                  <a:pt x="8337785" y="980723"/>
                </a:lnTo>
                <a:lnTo>
                  <a:pt x="0" y="980723"/>
                </a:lnTo>
                <a:lnTo>
                  <a:pt x="0" y="326908"/>
                </a:lnTo>
                <a:close/>
              </a:path>
            </a:pathLst>
          </a:custGeom>
          <a:solidFill>
            <a:schemeClr val="accent6">
              <a:lumMod val="60000"/>
              <a:lumOff val="40000"/>
            </a:schemeClr>
          </a:solidFill>
          <a:ln>
            <a:solidFill>
              <a:schemeClr val="accent6">
                <a:lumMod val="5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250" tIns="422158" rIns="580907" bIns="534493" numCol="1" spcCol="1270" anchor="ctr" anchorCtr="0">
            <a:noAutofit/>
          </a:bodyPr>
          <a:lstStyle/>
          <a:p>
            <a:pPr lvl="0" algn="l" defTabSz="1111250">
              <a:lnSpc>
                <a:spcPct val="90000"/>
              </a:lnSpc>
              <a:spcBef>
                <a:spcPct val="0"/>
              </a:spcBef>
              <a:spcAft>
                <a:spcPct val="35000"/>
              </a:spcAft>
            </a:pPr>
            <a:endParaRPr lang="en-US" sz="2500" kern="1200" dirty="0"/>
          </a:p>
        </p:txBody>
      </p:sp>
      <p:sp>
        <p:nvSpPr>
          <p:cNvPr id="12" name="Freeform 11"/>
          <p:cNvSpPr/>
          <p:nvPr/>
        </p:nvSpPr>
        <p:spPr>
          <a:xfrm flipH="1">
            <a:off x="884941" y="2683084"/>
            <a:ext cx="1852158" cy="2574716"/>
          </a:xfrm>
          <a:custGeom>
            <a:avLst/>
            <a:gdLst>
              <a:gd name="connsiteX0" fmla="*/ 0 w 1661827"/>
              <a:gd name="connsiteY0" fmla="*/ 0 h 2401019"/>
              <a:gd name="connsiteX1" fmla="*/ 1661827 w 1661827"/>
              <a:gd name="connsiteY1" fmla="*/ 0 h 2401019"/>
              <a:gd name="connsiteX2" fmla="*/ 1661827 w 1661827"/>
              <a:gd name="connsiteY2" fmla="*/ 2401019 h 2401019"/>
              <a:gd name="connsiteX3" fmla="*/ 0 w 1661827"/>
              <a:gd name="connsiteY3" fmla="*/ 2401019 h 2401019"/>
              <a:gd name="connsiteX4" fmla="*/ 0 w 1661827"/>
              <a:gd name="connsiteY4" fmla="*/ 0 h 240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827" h="2401019">
                <a:moveTo>
                  <a:pt x="0" y="0"/>
                </a:moveTo>
                <a:lnTo>
                  <a:pt x="1661827" y="0"/>
                </a:lnTo>
                <a:lnTo>
                  <a:pt x="1661827" y="2401019"/>
                </a:lnTo>
                <a:lnTo>
                  <a:pt x="0" y="2401019"/>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285750" lvl="0" indent="-285750" algn="l" defTabSz="577850">
              <a:lnSpc>
                <a:spcPct val="90000"/>
              </a:lnSpc>
              <a:spcBef>
                <a:spcPct val="0"/>
              </a:spcBef>
              <a:spcAft>
                <a:spcPct val="35000"/>
              </a:spcAft>
              <a:buFont typeface="Arial" charset="0"/>
              <a:buChar char="•"/>
            </a:pPr>
            <a:r>
              <a:rPr lang="en-US" sz="1400" dirty="0">
                <a:solidFill>
                  <a:schemeClr val="tx1"/>
                </a:solidFill>
              </a:rPr>
              <a:t>Conduct</a:t>
            </a:r>
            <a:r>
              <a:rPr lang="en-US" sz="1400" kern="1200" dirty="0">
                <a:solidFill>
                  <a:schemeClr val="tx1"/>
                </a:solidFill>
              </a:rPr>
              <a:t> </a:t>
            </a:r>
            <a:r>
              <a:rPr lang="mn-MN" sz="1400" kern="1200" dirty="0">
                <a:solidFill>
                  <a:schemeClr val="tx1"/>
                </a:solidFill>
              </a:rPr>
              <a:t>gender audit</a:t>
            </a:r>
            <a:r>
              <a:rPr lang="en-US" sz="1400" kern="1200" dirty="0" err="1">
                <a:solidFill>
                  <a:schemeClr val="tx1"/>
                </a:solidFill>
              </a:rPr>
              <a:t>ing</a:t>
            </a:r>
            <a:r>
              <a:rPr lang="en-US" sz="1400" kern="1200" dirty="0"/>
              <a:t/>
            </a:r>
            <a:br>
              <a:rPr lang="en-US" sz="1400" kern="1200" dirty="0"/>
            </a:br>
            <a:r>
              <a:rPr lang="en-US" sz="1400" kern="1200" dirty="0"/>
              <a:t>on political </a:t>
            </a:r>
            <a:r>
              <a:rPr lang="mn-MN" sz="1400" kern="1200" dirty="0"/>
              <a:t>part</a:t>
            </a:r>
            <a:r>
              <a:rPr lang="en-US" sz="1400" kern="1200" dirty="0">
                <a:solidFill>
                  <a:srgbClr val="7030A0"/>
                </a:solidFill>
              </a:rPr>
              <a:t>y</a:t>
            </a:r>
            <a:r>
              <a:rPr lang="mn-MN" sz="1400" kern="1200" dirty="0"/>
              <a:t> policies and activities</a:t>
            </a:r>
            <a:endParaRPr lang="en-US" sz="1400" kern="1200" dirty="0"/>
          </a:p>
          <a:p>
            <a:pPr marL="285750" lvl="0" indent="-285750" algn="l" defTabSz="577850">
              <a:lnSpc>
                <a:spcPct val="90000"/>
              </a:lnSpc>
              <a:spcBef>
                <a:spcPct val="0"/>
              </a:spcBef>
              <a:spcAft>
                <a:spcPct val="35000"/>
              </a:spcAft>
              <a:buFont typeface="Arial" charset="0"/>
              <a:buChar char="•"/>
            </a:pPr>
            <a:r>
              <a:rPr lang="en-US" sz="1400" dirty="0"/>
              <a:t>D</a:t>
            </a:r>
            <a:r>
              <a:rPr lang="mn-MN" sz="1400" kern="1200" dirty="0"/>
              <a:t>evelop action plans to introduce gender concepts</a:t>
            </a:r>
            <a:endParaRPr lang="en-US" sz="1400" dirty="0"/>
          </a:p>
          <a:p>
            <a:pPr marL="285750" lvl="0" indent="-285750" algn="l" defTabSz="577850">
              <a:lnSpc>
                <a:spcPct val="90000"/>
              </a:lnSpc>
              <a:spcBef>
                <a:spcPct val="0"/>
              </a:spcBef>
              <a:spcAft>
                <a:spcPct val="35000"/>
              </a:spcAft>
              <a:buFont typeface="Arial" charset="0"/>
              <a:buChar char="•"/>
            </a:pPr>
            <a:r>
              <a:rPr lang="en-US" sz="1400" dirty="0"/>
              <a:t>E</a:t>
            </a:r>
            <a:r>
              <a:rPr lang="mn-MN" sz="1400" kern="1200" dirty="0"/>
              <a:t>liminate discrimination </a:t>
            </a:r>
            <a:r>
              <a:rPr lang="mn-MN" sz="1400" kern="1200" dirty="0" smtClean="0"/>
              <a:t>and implement</a:t>
            </a:r>
            <a:endParaRPr lang="en-US" sz="1400" kern="1200" dirty="0"/>
          </a:p>
        </p:txBody>
      </p:sp>
      <p:sp>
        <p:nvSpPr>
          <p:cNvPr id="14" name="Freeform 13"/>
          <p:cNvSpPr/>
          <p:nvPr/>
        </p:nvSpPr>
        <p:spPr>
          <a:xfrm flipH="1">
            <a:off x="2459845" y="1974229"/>
            <a:ext cx="8665355" cy="1324745"/>
          </a:xfrm>
          <a:custGeom>
            <a:avLst/>
            <a:gdLst>
              <a:gd name="connsiteX0" fmla="*/ 0 w 7329952"/>
              <a:gd name="connsiteY0" fmla="*/ 326908 h 1307630"/>
              <a:gd name="connsiteX1" fmla="*/ 6676137 w 7329952"/>
              <a:gd name="connsiteY1" fmla="*/ 326908 h 1307630"/>
              <a:gd name="connsiteX2" fmla="*/ 6676137 w 7329952"/>
              <a:gd name="connsiteY2" fmla="*/ 0 h 1307630"/>
              <a:gd name="connsiteX3" fmla="*/ 7329952 w 7329952"/>
              <a:gd name="connsiteY3" fmla="*/ 653815 h 1307630"/>
              <a:gd name="connsiteX4" fmla="*/ 6676137 w 7329952"/>
              <a:gd name="connsiteY4" fmla="*/ 1307630 h 1307630"/>
              <a:gd name="connsiteX5" fmla="*/ 6676137 w 7329952"/>
              <a:gd name="connsiteY5" fmla="*/ 980723 h 1307630"/>
              <a:gd name="connsiteX6" fmla="*/ 0 w 7329952"/>
              <a:gd name="connsiteY6" fmla="*/ 980723 h 1307630"/>
              <a:gd name="connsiteX7" fmla="*/ 0 w 7329952"/>
              <a:gd name="connsiteY7" fmla="*/ 326908 h 13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9952" h="1307630">
                <a:moveTo>
                  <a:pt x="0" y="326908"/>
                </a:moveTo>
                <a:lnTo>
                  <a:pt x="6676137" y="326908"/>
                </a:lnTo>
                <a:lnTo>
                  <a:pt x="6676137" y="0"/>
                </a:lnTo>
                <a:lnTo>
                  <a:pt x="7329952" y="653815"/>
                </a:lnTo>
                <a:lnTo>
                  <a:pt x="6676137" y="1307630"/>
                </a:lnTo>
                <a:lnTo>
                  <a:pt x="6676137" y="980723"/>
                </a:lnTo>
                <a:lnTo>
                  <a:pt x="0" y="980723"/>
                </a:lnTo>
                <a:lnTo>
                  <a:pt x="0" y="326908"/>
                </a:lnTo>
                <a:close/>
              </a:path>
            </a:pathLst>
          </a:custGeom>
          <a:solidFill>
            <a:schemeClr val="accent6">
              <a:lumMod val="40000"/>
              <a:lumOff val="60000"/>
            </a:schemeClr>
          </a:solidFill>
          <a:ln>
            <a:solidFill>
              <a:schemeClr val="accent6">
                <a:lumMod val="60000"/>
                <a:lumOff val="40000"/>
              </a:schemeClr>
            </a:solidFill>
          </a:ln>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txBody>
          <a:bodyPr spcFirstLastPara="0" vert="horz" wrap="square" lIns="95250" tIns="422158" rIns="580907" bIns="534493" numCol="1" spcCol="1270" anchor="ctr" anchorCtr="0">
            <a:noAutofit/>
          </a:bodyPr>
          <a:lstStyle/>
          <a:p>
            <a:pPr lvl="0" algn="l" defTabSz="1111250">
              <a:lnSpc>
                <a:spcPct val="90000"/>
              </a:lnSpc>
              <a:spcBef>
                <a:spcPct val="0"/>
              </a:spcBef>
              <a:spcAft>
                <a:spcPct val="35000"/>
              </a:spcAft>
            </a:pPr>
            <a:endParaRPr lang="en-US" sz="2500" kern="1200"/>
          </a:p>
        </p:txBody>
      </p:sp>
      <p:sp>
        <p:nvSpPr>
          <p:cNvPr id="15" name="Freeform 14"/>
          <p:cNvSpPr/>
          <p:nvPr/>
        </p:nvSpPr>
        <p:spPr>
          <a:xfrm flipH="1">
            <a:off x="3172642" y="2895600"/>
            <a:ext cx="1654743" cy="2362200"/>
          </a:xfrm>
          <a:custGeom>
            <a:avLst/>
            <a:gdLst>
              <a:gd name="connsiteX0" fmla="*/ 0 w 1661827"/>
              <a:gd name="connsiteY0" fmla="*/ 0 h 2401019"/>
              <a:gd name="connsiteX1" fmla="*/ 1661827 w 1661827"/>
              <a:gd name="connsiteY1" fmla="*/ 0 h 2401019"/>
              <a:gd name="connsiteX2" fmla="*/ 1661827 w 1661827"/>
              <a:gd name="connsiteY2" fmla="*/ 2401019 h 2401019"/>
              <a:gd name="connsiteX3" fmla="*/ 0 w 1661827"/>
              <a:gd name="connsiteY3" fmla="*/ 2401019 h 2401019"/>
              <a:gd name="connsiteX4" fmla="*/ 0 w 1661827"/>
              <a:gd name="connsiteY4" fmla="*/ 0 h 240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827" h="2401019">
                <a:moveTo>
                  <a:pt x="0" y="0"/>
                </a:moveTo>
                <a:lnTo>
                  <a:pt x="1661827" y="0"/>
                </a:lnTo>
                <a:lnTo>
                  <a:pt x="1661827" y="2401019"/>
                </a:lnTo>
                <a:lnTo>
                  <a:pt x="0" y="2401019"/>
                </a:lnTo>
                <a:lnTo>
                  <a:pt x="0" y="0"/>
                </a:lnTo>
                <a:close/>
              </a:path>
            </a:pathLst>
          </a:custGeom>
        </p:spPr>
        <p:style>
          <a:lnRef idx="2">
            <a:schemeClr val="accent4">
              <a:hueOff val="-1116192"/>
              <a:satOff val="6725"/>
              <a:lumOff val="53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285750" lvl="0" indent="-285750" defTabSz="577850">
              <a:lnSpc>
                <a:spcPct val="90000"/>
              </a:lnSpc>
              <a:spcBef>
                <a:spcPct val="0"/>
              </a:spcBef>
              <a:spcAft>
                <a:spcPct val="35000"/>
              </a:spcAft>
              <a:buFont typeface="Arial" charset="0"/>
              <a:buChar char="•"/>
            </a:pPr>
            <a:r>
              <a:rPr lang="mn-MN" sz="1400" kern="1200" dirty="0"/>
              <a:t>Create a legal environment</a:t>
            </a:r>
            <a:r>
              <a:rPr lang="en-US" sz="1400" kern="1200" dirty="0"/>
              <a:t>, that provides</a:t>
            </a:r>
            <a:r>
              <a:rPr lang="mn-MN" sz="1400" kern="1200" dirty="0"/>
              <a:t> at least 35 </a:t>
            </a:r>
            <a:r>
              <a:rPr lang="en-US" sz="1400" kern="1200" dirty="0"/>
              <a:t>%</a:t>
            </a:r>
            <a:r>
              <a:rPr lang="mn-MN" sz="1400" kern="1200" dirty="0"/>
              <a:t> of the elected </a:t>
            </a:r>
            <a:r>
              <a:rPr lang="en-US" sz="1400" kern="1200" dirty="0"/>
              <a:t>MPs are </a:t>
            </a:r>
            <a:r>
              <a:rPr lang="mn-MN" sz="1400" kern="1200" dirty="0"/>
              <a:t>women</a:t>
            </a:r>
            <a:r>
              <a:rPr lang="en-US" sz="1400" kern="1200" dirty="0"/>
              <a:t> and</a:t>
            </a:r>
            <a:r>
              <a:rPr lang="mn-MN" sz="1400" kern="1200" dirty="0"/>
              <a:t> elected</a:t>
            </a:r>
            <a:r>
              <a:rPr lang="en-US" sz="1400" kern="1200" dirty="0"/>
              <a:t> members</a:t>
            </a:r>
            <a:r>
              <a:rPr lang="mn-MN" sz="1400" kern="1200" dirty="0"/>
              <a:t> in the provinces and </a:t>
            </a:r>
            <a:r>
              <a:rPr lang="mn-MN" sz="1400" dirty="0"/>
              <a:t>at least 40</a:t>
            </a:r>
            <a:r>
              <a:rPr lang="en-US" sz="1400" dirty="0"/>
              <a:t>% at </a:t>
            </a:r>
            <a:r>
              <a:rPr lang="mn-MN" sz="1400" dirty="0"/>
              <a:t>the </a:t>
            </a:r>
            <a:r>
              <a:rPr lang="mn-MN" sz="1400" kern="1200" dirty="0"/>
              <a:t>capital city </a:t>
            </a:r>
            <a:endParaRPr lang="en-US" sz="1400" kern="1200" dirty="0"/>
          </a:p>
        </p:txBody>
      </p:sp>
      <p:sp>
        <p:nvSpPr>
          <p:cNvPr id="16" name="Freeform 15"/>
          <p:cNvSpPr/>
          <p:nvPr/>
        </p:nvSpPr>
        <p:spPr>
          <a:xfrm flipH="1">
            <a:off x="4701475" y="2548490"/>
            <a:ext cx="6423725" cy="1324745"/>
          </a:xfrm>
          <a:custGeom>
            <a:avLst/>
            <a:gdLst>
              <a:gd name="connsiteX0" fmla="*/ 0 w 5668304"/>
              <a:gd name="connsiteY0" fmla="*/ 326908 h 1307630"/>
              <a:gd name="connsiteX1" fmla="*/ 5014489 w 5668304"/>
              <a:gd name="connsiteY1" fmla="*/ 326908 h 1307630"/>
              <a:gd name="connsiteX2" fmla="*/ 5014489 w 5668304"/>
              <a:gd name="connsiteY2" fmla="*/ 0 h 1307630"/>
              <a:gd name="connsiteX3" fmla="*/ 5668304 w 5668304"/>
              <a:gd name="connsiteY3" fmla="*/ 653815 h 1307630"/>
              <a:gd name="connsiteX4" fmla="*/ 5014489 w 5668304"/>
              <a:gd name="connsiteY4" fmla="*/ 1307630 h 1307630"/>
              <a:gd name="connsiteX5" fmla="*/ 5014489 w 5668304"/>
              <a:gd name="connsiteY5" fmla="*/ 980723 h 1307630"/>
              <a:gd name="connsiteX6" fmla="*/ 0 w 5668304"/>
              <a:gd name="connsiteY6" fmla="*/ 980723 h 1307630"/>
              <a:gd name="connsiteX7" fmla="*/ 0 w 5668304"/>
              <a:gd name="connsiteY7" fmla="*/ 326908 h 13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8304" h="1307630">
                <a:moveTo>
                  <a:pt x="0" y="326908"/>
                </a:moveTo>
                <a:lnTo>
                  <a:pt x="5014489" y="326908"/>
                </a:lnTo>
                <a:lnTo>
                  <a:pt x="5014489" y="0"/>
                </a:lnTo>
                <a:lnTo>
                  <a:pt x="5668304" y="653815"/>
                </a:lnTo>
                <a:lnTo>
                  <a:pt x="5014489" y="1307630"/>
                </a:lnTo>
                <a:lnTo>
                  <a:pt x="5014489" y="980723"/>
                </a:lnTo>
                <a:lnTo>
                  <a:pt x="0" y="980723"/>
                </a:lnTo>
                <a:lnTo>
                  <a:pt x="0" y="326908"/>
                </a:lnTo>
                <a:close/>
              </a:path>
            </a:pathLst>
          </a:custGeom>
          <a:solidFill>
            <a:schemeClr val="accent6">
              <a:lumMod val="20000"/>
              <a:lumOff val="80000"/>
            </a:schemeClr>
          </a:solidFill>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95250" tIns="422158" rIns="580907" bIns="534493" numCol="1" spcCol="1270" anchor="ctr" anchorCtr="0">
            <a:noAutofit/>
          </a:bodyPr>
          <a:lstStyle/>
          <a:p>
            <a:pPr lvl="0" algn="l" defTabSz="1111250">
              <a:lnSpc>
                <a:spcPct val="90000"/>
              </a:lnSpc>
              <a:spcBef>
                <a:spcPct val="0"/>
              </a:spcBef>
              <a:spcAft>
                <a:spcPct val="35000"/>
              </a:spcAft>
            </a:pPr>
            <a:endParaRPr lang="en-US" sz="2500" kern="1200" dirty="0"/>
          </a:p>
        </p:txBody>
      </p:sp>
      <p:sp>
        <p:nvSpPr>
          <p:cNvPr id="17" name="Freeform 16"/>
          <p:cNvSpPr/>
          <p:nvPr/>
        </p:nvSpPr>
        <p:spPr>
          <a:xfrm flipH="1">
            <a:off x="5219867" y="3555174"/>
            <a:ext cx="1496453" cy="2464626"/>
          </a:xfrm>
          <a:custGeom>
            <a:avLst/>
            <a:gdLst>
              <a:gd name="connsiteX0" fmla="*/ 0 w 1661827"/>
              <a:gd name="connsiteY0" fmla="*/ 0 h 2401019"/>
              <a:gd name="connsiteX1" fmla="*/ 1661827 w 1661827"/>
              <a:gd name="connsiteY1" fmla="*/ 0 h 2401019"/>
              <a:gd name="connsiteX2" fmla="*/ 1661827 w 1661827"/>
              <a:gd name="connsiteY2" fmla="*/ 2401019 h 2401019"/>
              <a:gd name="connsiteX3" fmla="*/ 0 w 1661827"/>
              <a:gd name="connsiteY3" fmla="*/ 2401019 h 2401019"/>
              <a:gd name="connsiteX4" fmla="*/ 0 w 1661827"/>
              <a:gd name="connsiteY4" fmla="*/ 0 h 240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827" h="2401019">
                <a:moveTo>
                  <a:pt x="0" y="0"/>
                </a:moveTo>
                <a:lnTo>
                  <a:pt x="1661827" y="0"/>
                </a:lnTo>
                <a:lnTo>
                  <a:pt x="1661827" y="2401019"/>
                </a:lnTo>
                <a:lnTo>
                  <a:pt x="0" y="2401019"/>
                </a:lnTo>
                <a:lnTo>
                  <a:pt x="0" y="0"/>
                </a:lnTo>
                <a:close/>
              </a:path>
            </a:pathLst>
          </a:custGeom>
        </p:spPr>
        <p:style>
          <a:lnRef idx="2">
            <a:schemeClr val="accent4">
              <a:hueOff val="-2232385"/>
              <a:satOff val="13449"/>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285750" lvl="0" indent="-285750" algn="l" defTabSz="577850">
              <a:lnSpc>
                <a:spcPct val="90000"/>
              </a:lnSpc>
              <a:spcBef>
                <a:spcPct val="0"/>
              </a:spcBef>
              <a:spcAft>
                <a:spcPct val="35000"/>
              </a:spcAft>
              <a:buFont typeface="Arial" charset="0"/>
              <a:buChar char="•"/>
            </a:pPr>
            <a:r>
              <a:rPr lang="mn-MN" sz="1400" kern="1200" dirty="0"/>
              <a:t>Establish and implement </a:t>
            </a:r>
            <a:r>
              <a:rPr lang="en-US" sz="1400" kern="1200" dirty="0"/>
              <a:t>provision on  the quota and establish performance </a:t>
            </a:r>
            <a:r>
              <a:rPr lang="en-US" sz="1400" kern="1200" dirty="0">
                <a:solidFill>
                  <a:schemeClr val="tx1"/>
                </a:solidFill>
              </a:rPr>
              <a:t>indicators for</a:t>
            </a:r>
            <a:r>
              <a:rPr lang="mn-MN" sz="1400" kern="1200" dirty="0">
                <a:solidFill>
                  <a:schemeClr val="tx1"/>
                </a:solidFill>
              </a:rPr>
              <a:t> government positions, nomination</a:t>
            </a:r>
            <a:r>
              <a:rPr lang="en-US" sz="1400" dirty="0">
                <a:solidFill>
                  <a:schemeClr val="tx1"/>
                </a:solidFill>
              </a:rPr>
              <a:t>s</a:t>
            </a:r>
            <a:r>
              <a:rPr lang="mn-MN" sz="1400" kern="1200" dirty="0">
                <a:solidFill>
                  <a:schemeClr val="tx1"/>
                </a:solidFill>
              </a:rPr>
              <a:t> and </a:t>
            </a:r>
            <a:r>
              <a:rPr lang="en-US" sz="1400" dirty="0">
                <a:solidFill>
                  <a:schemeClr val="tx1"/>
                </a:solidFill>
              </a:rPr>
              <a:t>selection processes</a:t>
            </a:r>
            <a:endParaRPr lang="en-US" sz="1400" kern="1200" dirty="0">
              <a:solidFill>
                <a:schemeClr val="tx1"/>
              </a:solidFill>
            </a:endParaRPr>
          </a:p>
        </p:txBody>
      </p:sp>
      <p:sp>
        <p:nvSpPr>
          <p:cNvPr id="18" name="Freeform 17"/>
          <p:cNvSpPr/>
          <p:nvPr/>
        </p:nvSpPr>
        <p:spPr>
          <a:xfrm flipH="1">
            <a:off x="6514504" y="2984535"/>
            <a:ext cx="4610695" cy="1324745"/>
          </a:xfrm>
          <a:custGeom>
            <a:avLst/>
            <a:gdLst>
              <a:gd name="connsiteX0" fmla="*/ 0 w 4005757"/>
              <a:gd name="connsiteY0" fmla="*/ 326908 h 1307630"/>
              <a:gd name="connsiteX1" fmla="*/ 3351942 w 4005757"/>
              <a:gd name="connsiteY1" fmla="*/ 326908 h 1307630"/>
              <a:gd name="connsiteX2" fmla="*/ 3351942 w 4005757"/>
              <a:gd name="connsiteY2" fmla="*/ 0 h 1307630"/>
              <a:gd name="connsiteX3" fmla="*/ 4005757 w 4005757"/>
              <a:gd name="connsiteY3" fmla="*/ 653815 h 1307630"/>
              <a:gd name="connsiteX4" fmla="*/ 3351942 w 4005757"/>
              <a:gd name="connsiteY4" fmla="*/ 1307630 h 1307630"/>
              <a:gd name="connsiteX5" fmla="*/ 3351942 w 4005757"/>
              <a:gd name="connsiteY5" fmla="*/ 980723 h 1307630"/>
              <a:gd name="connsiteX6" fmla="*/ 0 w 4005757"/>
              <a:gd name="connsiteY6" fmla="*/ 980723 h 1307630"/>
              <a:gd name="connsiteX7" fmla="*/ 0 w 4005757"/>
              <a:gd name="connsiteY7" fmla="*/ 326908 h 13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5757" h="1307630">
                <a:moveTo>
                  <a:pt x="0" y="326908"/>
                </a:moveTo>
                <a:lnTo>
                  <a:pt x="3351942" y="326908"/>
                </a:lnTo>
                <a:lnTo>
                  <a:pt x="3351942" y="0"/>
                </a:lnTo>
                <a:lnTo>
                  <a:pt x="4005757" y="653815"/>
                </a:lnTo>
                <a:lnTo>
                  <a:pt x="3351942" y="1307630"/>
                </a:lnTo>
                <a:lnTo>
                  <a:pt x="3351942" y="980723"/>
                </a:lnTo>
                <a:lnTo>
                  <a:pt x="0" y="980723"/>
                </a:lnTo>
                <a:lnTo>
                  <a:pt x="0" y="326908"/>
                </a:lnTo>
                <a:close/>
              </a:path>
            </a:pathLst>
          </a:custGeom>
          <a:solidFill>
            <a:schemeClr val="accent3">
              <a:lumMod val="40000"/>
              <a:lumOff val="60000"/>
            </a:schemeClr>
          </a:solidFill>
          <a:ln>
            <a:solidFill>
              <a:schemeClr val="accent3">
                <a:lumMod val="40000"/>
                <a:lumOff val="60000"/>
              </a:schemeClr>
            </a:solidFill>
          </a:ln>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txBody>
          <a:bodyPr spcFirstLastPara="0" vert="horz" wrap="square" lIns="95250" tIns="422158" rIns="580907" bIns="534493" numCol="1" spcCol="1270" anchor="ctr" anchorCtr="0">
            <a:noAutofit/>
          </a:bodyPr>
          <a:lstStyle/>
          <a:p>
            <a:pPr lvl="0" algn="l" defTabSz="1111250">
              <a:lnSpc>
                <a:spcPct val="90000"/>
              </a:lnSpc>
              <a:spcBef>
                <a:spcPct val="0"/>
              </a:spcBef>
              <a:spcAft>
                <a:spcPct val="35000"/>
              </a:spcAft>
            </a:pPr>
            <a:endParaRPr lang="en-US" sz="2500" kern="1200" dirty="0">
              <a:solidFill>
                <a:schemeClr val="tx1"/>
              </a:solidFill>
            </a:endParaRPr>
          </a:p>
        </p:txBody>
      </p:sp>
      <p:sp>
        <p:nvSpPr>
          <p:cNvPr id="19" name="Freeform 18"/>
          <p:cNvSpPr/>
          <p:nvPr/>
        </p:nvSpPr>
        <p:spPr>
          <a:xfrm flipH="1">
            <a:off x="7168704" y="3886201"/>
            <a:ext cx="1556362" cy="2133600"/>
          </a:xfrm>
          <a:custGeom>
            <a:avLst/>
            <a:gdLst>
              <a:gd name="connsiteX0" fmla="*/ 0 w 1661827"/>
              <a:gd name="connsiteY0" fmla="*/ 0 h 2401019"/>
              <a:gd name="connsiteX1" fmla="*/ 1661827 w 1661827"/>
              <a:gd name="connsiteY1" fmla="*/ 0 h 2401019"/>
              <a:gd name="connsiteX2" fmla="*/ 1661827 w 1661827"/>
              <a:gd name="connsiteY2" fmla="*/ 2401019 h 2401019"/>
              <a:gd name="connsiteX3" fmla="*/ 0 w 1661827"/>
              <a:gd name="connsiteY3" fmla="*/ 2401019 h 2401019"/>
              <a:gd name="connsiteX4" fmla="*/ 0 w 1661827"/>
              <a:gd name="connsiteY4" fmla="*/ 0 h 240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827" h="2401019">
                <a:moveTo>
                  <a:pt x="0" y="0"/>
                </a:moveTo>
                <a:lnTo>
                  <a:pt x="1661827" y="0"/>
                </a:lnTo>
                <a:lnTo>
                  <a:pt x="1661827" y="2401019"/>
                </a:lnTo>
                <a:lnTo>
                  <a:pt x="0" y="2401019"/>
                </a:lnTo>
                <a:lnTo>
                  <a:pt x="0" y="0"/>
                </a:lnTo>
                <a:close/>
              </a:path>
            </a:pathLst>
          </a:custGeom>
        </p:spPr>
        <p:style>
          <a:lnRef idx="2">
            <a:schemeClr val="accent4">
              <a:hueOff val="-3348577"/>
              <a:satOff val="20174"/>
              <a:lumOff val="161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285750" lvl="0" indent="-285750" algn="l" defTabSz="577850">
              <a:lnSpc>
                <a:spcPct val="90000"/>
              </a:lnSpc>
              <a:spcBef>
                <a:spcPct val="0"/>
              </a:spcBef>
              <a:spcAft>
                <a:spcPct val="35000"/>
              </a:spcAft>
              <a:buFont typeface="Arial" charset="0"/>
              <a:buChar char="•"/>
            </a:pPr>
            <a:r>
              <a:rPr lang="en-US" sz="1400" kern="1200" dirty="0"/>
              <a:t>To prepare and train women for</a:t>
            </a:r>
            <a:r>
              <a:rPr lang="mn-MN" sz="1400" kern="1200" dirty="0"/>
              <a:t> leadership</a:t>
            </a:r>
            <a:r>
              <a:rPr lang="en-US" sz="1400" kern="1200" dirty="0"/>
              <a:t> positions through constant </a:t>
            </a:r>
            <a:r>
              <a:rPr lang="mn-MN" sz="1400" kern="1200" dirty="0"/>
              <a:t>capacity building</a:t>
            </a:r>
            <a:r>
              <a:rPr lang="en-US" sz="1400" dirty="0"/>
              <a:t> activities</a:t>
            </a:r>
            <a:endParaRPr lang="en-US" sz="1400" kern="1200" dirty="0"/>
          </a:p>
        </p:txBody>
      </p:sp>
      <p:sp>
        <p:nvSpPr>
          <p:cNvPr id="20" name="Freeform 19"/>
          <p:cNvSpPr/>
          <p:nvPr/>
        </p:nvSpPr>
        <p:spPr>
          <a:xfrm flipH="1">
            <a:off x="8725068" y="3420580"/>
            <a:ext cx="2400132" cy="1324745"/>
          </a:xfrm>
          <a:custGeom>
            <a:avLst/>
            <a:gdLst>
              <a:gd name="connsiteX0" fmla="*/ 0 w 2344110"/>
              <a:gd name="connsiteY0" fmla="*/ 326908 h 1307630"/>
              <a:gd name="connsiteX1" fmla="*/ 1690295 w 2344110"/>
              <a:gd name="connsiteY1" fmla="*/ 326908 h 1307630"/>
              <a:gd name="connsiteX2" fmla="*/ 1690295 w 2344110"/>
              <a:gd name="connsiteY2" fmla="*/ 0 h 1307630"/>
              <a:gd name="connsiteX3" fmla="*/ 2344110 w 2344110"/>
              <a:gd name="connsiteY3" fmla="*/ 653815 h 1307630"/>
              <a:gd name="connsiteX4" fmla="*/ 1690295 w 2344110"/>
              <a:gd name="connsiteY4" fmla="*/ 1307630 h 1307630"/>
              <a:gd name="connsiteX5" fmla="*/ 1690295 w 2344110"/>
              <a:gd name="connsiteY5" fmla="*/ 980723 h 1307630"/>
              <a:gd name="connsiteX6" fmla="*/ 0 w 2344110"/>
              <a:gd name="connsiteY6" fmla="*/ 980723 h 1307630"/>
              <a:gd name="connsiteX7" fmla="*/ 0 w 2344110"/>
              <a:gd name="connsiteY7" fmla="*/ 326908 h 130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110" h="1307630">
                <a:moveTo>
                  <a:pt x="0" y="326908"/>
                </a:moveTo>
                <a:lnTo>
                  <a:pt x="1690295" y="326908"/>
                </a:lnTo>
                <a:lnTo>
                  <a:pt x="1690295" y="0"/>
                </a:lnTo>
                <a:lnTo>
                  <a:pt x="2344110" y="653815"/>
                </a:lnTo>
                <a:lnTo>
                  <a:pt x="1690295" y="1307630"/>
                </a:lnTo>
                <a:lnTo>
                  <a:pt x="1690295" y="980723"/>
                </a:lnTo>
                <a:lnTo>
                  <a:pt x="0" y="980723"/>
                </a:lnTo>
                <a:lnTo>
                  <a:pt x="0" y="326908"/>
                </a:lnTo>
                <a:close/>
              </a:path>
            </a:pathLst>
          </a:custGeom>
          <a:solidFill>
            <a:schemeClr val="accent3">
              <a:lumMod val="20000"/>
              <a:lumOff val="80000"/>
            </a:schemeClr>
          </a:solidFill>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95250" tIns="422158" rIns="580907" bIns="534493" numCol="1" spcCol="1270" anchor="ctr" anchorCtr="0">
            <a:noAutofit/>
          </a:bodyPr>
          <a:lstStyle/>
          <a:p>
            <a:pPr lvl="0" algn="l" defTabSz="1111250">
              <a:lnSpc>
                <a:spcPct val="90000"/>
              </a:lnSpc>
              <a:spcBef>
                <a:spcPct val="0"/>
              </a:spcBef>
              <a:spcAft>
                <a:spcPct val="35000"/>
              </a:spcAft>
            </a:pPr>
            <a:endParaRPr lang="en-US" sz="2500" kern="1200" dirty="0">
              <a:solidFill>
                <a:schemeClr val="tx1"/>
              </a:solidFill>
            </a:endParaRPr>
          </a:p>
        </p:txBody>
      </p:sp>
      <p:sp>
        <p:nvSpPr>
          <p:cNvPr id="21" name="Freeform 20"/>
          <p:cNvSpPr/>
          <p:nvPr/>
        </p:nvSpPr>
        <p:spPr>
          <a:xfrm flipH="1">
            <a:off x="9220199" y="4343400"/>
            <a:ext cx="1904999" cy="1592535"/>
          </a:xfrm>
          <a:custGeom>
            <a:avLst/>
            <a:gdLst>
              <a:gd name="connsiteX0" fmla="*/ 0 w 1661827"/>
              <a:gd name="connsiteY0" fmla="*/ 0 h 2401019"/>
              <a:gd name="connsiteX1" fmla="*/ 1661827 w 1661827"/>
              <a:gd name="connsiteY1" fmla="*/ 0 h 2401019"/>
              <a:gd name="connsiteX2" fmla="*/ 1661827 w 1661827"/>
              <a:gd name="connsiteY2" fmla="*/ 2401019 h 2401019"/>
              <a:gd name="connsiteX3" fmla="*/ 0 w 1661827"/>
              <a:gd name="connsiteY3" fmla="*/ 2401019 h 2401019"/>
              <a:gd name="connsiteX4" fmla="*/ 0 w 1661827"/>
              <a:gd name="connsiteY4" fmla="*/ 0 h 2401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827" h="2401019">
                <a:moveTo>
                  <a:pt x="0" y="0"/>
                </a:moveTo>
                <a:lnTo>
                  <a:pt x="1661827" y="0"/>
                </a:lnTo>
                <a:lnTo>
                  <a:pt x="1661827" y="2401019"/>
                </a:lnTo>
                <a:lnTo>
                  <a:pt x="0" y="2401019"/>
                </a:lnTo>
                <a:lnTo>
                  <a:pt x="0" y="0"/>
                </a:lnTo>
                <a:close/>
              </a:path>
            </a:pathLst>
          </a:custGeom>
        </p:spPr>
        <p:style>
          <a:lnRef idx="2">
            <a:schemeClr val="accent4">
              <a:hueOff val="-4464770"/>
              <a:satOff val="26899"/>
              <a:lumOff val="215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285750" lvl="0" indent="-285750" algn="l" defTabSz="577850">
              <a:lnSpc>
                <a:spcPct val="90000"/>
              </a:lnSpc>
              <a:spcBef>
                <a:spcPct val="0"/>
              </a:spcBef>
              <a:spcAft>
                <a:spcPct val="35000"/>
              </a:spcAft>
              <a:buFont typeface="Arial" charset="0"/>
              <a:buChar char="•"/>
            </a:pPr>
            <a:r>
              <a:rPr lang="en-AU" sz="1400" kern="1200" dirty="0">
                <a:solidFill>
                  <a:schemeClr val="tx1"/>
                </a:solidFill>
              </a:rPr>
              <a:t>To set political party rules to implement quotas/reserve minimum 35% of seats for women</a:t>
            </a:r>
            <a:endParaRPr lang="en-US" sz="1400" kern="1200" dirty="0">
              <a:solidFill>
                <a:schemeClr val="tx1"/>
              </a:solidFill>
            </a:endParaRPr>
          </a:p>
        </p:txBody>
      </p:sp>
    </p:spTree>
    <p:extLst>
      <p:ext uri="{BB962C8B-B14F-4D97-AF65-F5344CB8AC3E}">
        <p14:creationId xmlns:p14="http://schemas.microsoft.com/office/powerpoint/2010/main" val="30794804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500"/>
                            </p:stCondLst>
                            <p:childTnLst>
                              <p:par>
                                <p:cTn id="45" presetID="47"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right)">
                                      <p:cBhvr>
                                        <p:cTn id="54" dur="500"/>
                                        <p:tgtEl>
                                          <p:spTgt spid="16"/>
                                        </p:tgtEl>
                                      </p:cBhvr>
                                    </p:animEffect>
                                  </p:childTnLst>
                                </p:cTn>
                              </p:par>
                            </p:childTnLst>
                          </p:cTn>
                        </p:par>
                        <p:par>
                          <p:cTn id="55" fill="hold">
                            <p:stCondLst>
                              <p:cond delay="500"/>
                            </p:stCondLst>
                            <p:childTnLst>
                              <p:par>
                                <p:cTn id="56" presetID="47"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right)">
                                      <p:cBhvr>
                                        <p:cTn id="65" dur="500"/>
                                        <p:tgtEl>
                                          <p:spTgt spid="18"/>
                                        </p:tgtEl>
                                      </p:cBhvr>
                                    </p:animEffect>
                                  </p:childTnLst>
                                </p:cTn>
                              </p:par>
                            </p:childTnLst>
                          </p:cTn>
                        </p:par>
                        <p:par>
                          <p:cTn id="66" fill="hold">
                            <p:stCondLst>
                              <p:cond delay="500"/>
                            </p:stCondLst>
                            <p:childTnLst>
                              <p:par>
                                <p:cTn id="67" presetID="47"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right)">
                                      <p:cBhvr>
                                        <p:cTn id="76" dur="500"/>
                                        <p:tgtEl>
                                          <p:spTgt spid="20"/>
                                        </p:tgtEl>
                                      </p:cBhvr>
                                    </p:animEffect>
                                  </p:childTnLst>
                                </p:cTn>
                              </p:par>
                            </p:childTnLst>
                          </p:cTn>
                        </p:par>
                        <p:par>
                          <p:cTn id="77" fill="hold">
                            <p:stCondLst>
                              <p:cond delay="500"/>
                            </p:stCondLst>
                            <p:childTnLst>
                              <p:par>
                                <p:cTn id="78" presetID="47"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2362200" y="0"/>
            <a:ext cx="9829800" cy="872487"/>
          </a:xfrm>
          <a:prstGeom prst="parallelogram">
            <a:avLst/>
          </a:prstGeom>
          <a:solidFill>
            <a:srgbClr val="7030A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6200" y="76200"/>
            <a:ext cx="5486400" cy="430887"/>
          </a:xfrm>
          <a:prstGeom prst="rect">
            <a:avLst/>
          </a:prstGeom>
        </p:spPr>
        <p:txBody>
          <a:bodyPr wrap="square">
            <a:spAutoFit/>
          </a:bodyPr>
          <a:lstStyle/>
          <a:p>
            <a:pPr algn="ctr">
              <a:buNone/>
            </a:pPr>
            <a:r>
              <a:rPr lang="en-US" sz="2200" b="1" dirty="0">
                <a:solidFill>
                  <a:schemeClr val="bg1"/>
                </a:solidFill>
              </a:rPr>
              <a:t>TRANSITION FROM MDGs to SDGs</a:t>
            </a:r>
            <a:endParaRPr lang="en-US" sz="2200" dirty="0">
              <a:solidFill>
                <a:schemeClr val="bg1"/>
              </a:solidFill>
            </a:endParaRPr>
          </a:p>
        </p:txBody>
      </p:sp>
      <p:pic>
        <p:nvPicPr>
          <p:cNvPr id="2" name="Picture 1"/>
          <p:cNvPicPr>
            <a:picLocks noChangeAspect="1"/>
          </p:cNvPicPr>
          <p:nvPr/>
        </p:nvPicPr>
        <p:blipFill>
          <a:blip r:embed="rId3"/>
          <a:stretch>
            <a:fillRect/>
          </a:stretch>
        </p:blipFill>
        <p:spPr>
          <a:xfrm>
            <a:off x="6629400" y="1790700"/>
            <a:ext cx="5181600" cy="4457700"/>
          </a:xfrm>
          <a:prstGeom prst="rect">
            <a:avLst/>
          </a:prstGeom>
        </p:spPr>
      </p:pic>
      <p:pic>
        <p:nvPicPr>
          <p:cNvPr id="3" name="Picture 2"/>
          <p:cNvPicPr>
            <a:picLocks noChangeAspect="1"/>
          </p:cNvPicPr>
          <p:nvPr/>
        </p:nvPicPr>
        <p:blipFill>
          <a:blip r:embed="rId4"/>
          <a:stretch>
            <a:fillRect/>
          </a:stretch>
        </p:blipFill>
        <p:spPr>
          <a:xfrm>
            <a:off x="520700" y="1790700"/>
            <a:ext cx="5029200" cy="3009900"/>
          </a:xfrm>
          <a:prstGeom prst="rect">
            <a:avLst/>
          </a:prstGeom>
        </p:spPr>
      </p:pic>
      <p:sp>
        <p:nvSpPr>
          <p:cNvPr id="4" name="Right Arrow 3"/>
          <p:cNvSpPr/>
          <p:nvPr/>
        </p:nvSpPr>
        <p:spPr>
          <a:xfrm>
            <a:off x="5715000" y="3733800"/>
            <a:ext cx="914400" cy="7620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66698" y="5038288"/>
            <a:ext cx="5524502" cy="1634490"/>
          </a:xfrm>
          <a:prstGeom prst="round2DiagRect">
            <a:avLst/>
          </a:prstGeom>
          <a:ln>
            <a:solidFill>
              <a:schemeClr val="tx2"/>
            </a:solidFill>
          </a:ln>
        </p:spPr>
        <p:txBody>
          <a:bodyPr wrap="square">
            <a:spAutoFit/>
          </a:bodyPr>
          <a:lstStyle/>
          <a:p>
            <a:pPr marL="0" lvl="1" algn="r"/>
            <a:r>
              <a:rPr lang="en-US" dirty="0"/>
              <a:t>Mongolia achieved some of MDGs and targets by 2015. </a:t>
            </a:r>
          </a:p>
          <a:p>
            <a:pPr marL="0" lvl="1" algn="r"/>
            <a:r>
              <a:rPr lang="en-US" dirty="0"/>
              <a:t>The leading factor to this success was effective policy and </a:t>
            </a:r>
            <a:r>
              <a:rPr lang="en-US" dirty="0" err="1"/>
              <a:t>programme</a:t>
            </a:r>
            <a:r>
              <a:rPr lang="en-US" dirty="0"/>
              <a:t> interventions, including the MDGs-based Comprehensive National Development Strategy and Health Care Strategies.</a:t>
            </a:r>
          </a:p>
        </p:txBody>
      </p:sp>
    </p:spTree>
    <p:extLst>
      <p:ext uri="{BB962C8B-B14F-4D97-AF65-F5344CB8AC3E}">
        <p14:creationId xmlns:p14="http://schemas.microsoft.com/office/powerpoint/2010/main" val="3644470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8)">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533400" y="4876800"/>
            <a:ext cx="3276600" cy="1477328"/>
          </a:xfrm>
          <a:prstGeom prst="homePlate">
            <a:avLst/>
          </a:prstGeom>
          <a:ln>
            <a:solidFill>
              <a:srgbClr val="0070C0"/>
            </a:solidFill>
          </a:ln>
        </p:spPr>
        <p:txBody>
          <a:bodyPr wrap="square">
            <a:spAutoFit/>
          </a:bodyPr>
          <a:lstStyle/>
          <a:p>
            <a:pPr algn="ctr"/>
            <a:r>
              <a:rPr lang="en-US" b="1" dirty="0">
                <a:solidFill>
                  <a:srgbClr val="FF0066"/>
                </a:solidFill>
              </a:rPr>
              <a:t>MONGOLIA</a:t>
            </a:r>
            <a:r>
              <a:rPr lang="en-US" b="1" dirty="0"/>
              <a:t>'s</a:t>
            </a:r>
          </a:p>
          <a:p>
            <a:pPr algn="ctr"/>
            <a:r>
              <a:rPr lang="en-US" b="1" dirty="0"/>
              <a:t>2030 Sustainable Development Vision was adopted by the Parliament in 2016</a:t>
            </a:r>
          </a:p>
        </p:txBody>
      </p:sp>
      <p:sp>
        <p:nvSpPr>
          <p:cNvPr id="6" name="Parallelogram 5"/>
          <p:cNvSpPr/>
          <p:nvPr/>
        </p:nvSpPr>
        <p:spPr>
          <a:xfrm>
            <a:off x="3784600" y="12700"/>
            <a:ext cx="8762999" cy="6705600"/>
          </a:xfrm>
          <a:prstGeom prst="parallelogram">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76900" y="304800"/>
            <a:ext cx="5905501" cy="954107"/>
          </a:xfrm>
          <a:prstGeom prst="rect">
            <a:avLst/>
          </a:prstGeom>
        </p:spPr>
        <p:txBody>
          <a:bodyPr wrap="square">
            <a:spAutoFit/>
          </a:bodyPr>
          <a:lstStyle/>
          <a:p>
            <a:pPr algn="ctr">
              <a:buNone/>
            </a:pPr>
            <a:r>
              <a:rPr lang="en-US" sz="2800" b="1" dirty="0"/>
              <a:t>TRANSITION FROM</a:t>
            </a:r>
          </a:p>
          <a:p>
            <a:pPr algn="ctr">
              <a:buNone/>
            </a:pPr>
            <a:r>
              <a:rPr lang="en-US" sz="2800" b="1" dirty="0"/>
              <a:t>MDGs to SDGs</a:t>
            </a:r>
            <a:endParaRPr lang="en-US" sz="2800" dirty="0"/>
          </a:p>
        </p:txBody>
      </p:sp>
      <p:grpSp>
        <p:nvGrpSpPr>
          <p:cNvPr id="5" name="Group 4"/>
          <p:cNvGrpSpPr/>
          <p:nvPr/>
        </p:nvGrpSpPr>
        <p:grpSpPr>
          <a:xfrm>
            <a:off x="533399" y="1828800"/>
            <a:ext cx="2743201" cy="2895856"/>
            <a:chOff x="1219200" y="3200400"/>
            <a:chExt cx="3257541" cy="3195577"/>
          </a:xfrm>
        </p:grpSpPr>
        <p:pic>
          <p:nvPicPr>
            <p:cNvPr id="6146" name="Picture 2" descr="C:\Users\Banzragch\Desktop\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400"/>
              <a:ext cx="3257541" cy="319557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2" name="Picture 2" descr="C:\Users\Banzragch\Desktop\1d75ca9b68dcc26b3875b99e6dbc0d1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7467" y="4309408"/>
              <a:ext cx="381005" cy="42333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yam-standard-logo-RGB-ENG-02.jpg"/>
          <p:cNvPicPr>
            <a:picLocks noChangeAspect="1"/>
          </p:cNvPicPr>
          <p:nvPr/>
        </p:nvPicPr>
        <p:blipFill>
          <a:blip r:embed="rId5" cstate="print"/>
          <a:stretch>
            <a:fillRect/>
          </a:stretch>
        </p:blipFill>
        <p:spPr>
          <a:xfrm>
            <a:off x="167475" y="12700"/>
            <a:ext cx="4404525" cy="1504775"/>
          </a:xfrm>
          <a:prstGeom prst="rect">
            <a:avLst/>
          </a:prstGeom>
        </p:spPr>
      </p:pic>
      <p:sp>
        <p:nvSpPr>
          <p:cNvPr id="3" name="TextBox 2"/>
          <p:cNvSpPr txBox="1"/>
          <p:nvPr/>
        </p:nvSpPr>
        <p:spPr>
          <a:xfrm>
            <a:off x="4800600" y="1676400"/>
            <a:ext cx="6400800" cy="4832092"/>
          </a:xfrm>
          <a:prstGeom prst="rect">
            <a:avLst/>
          </a:prstGeom>
          <a:noFill/>
        </p:spPr>
        <p:txBody>
          <a:bodyPr wrap="square" rtlCol="0">
            <a:spAutoFit/>
          </a:bodyPr>
          <a:lstStyle/>
          <a:p>
            <a:pPr algn="r"/>
            <a:r>
              <a:rPr lang="en-US" sz="2200" b="1" dirty="0">
                <a:solidFill>
                  <a:srgbClr val="7030A0"/>
                </a:solidFill>
              </a:rPr>
              <a:t>Mongolia SDG Vision 2030 contains an aspiring sustainable social development objective to</a:t>
            </a:r>
            <a:r>
              <a:rPr lang="en-US" sz="2200" dirty="0">
                <a:solidFill>
                  <a:srgbClr val="7030A0"/>
                </a:solidFill>
              </a:rPr>
              <a:t> </a:t>
            </a:r>
          </a:p>
          <a:p>
            <a:pPr marL="342900" indent="-342900">
              <a:buFont typeface="Arial" charset="0"/>
              <a:buChar char="•"/>
            </a:pPr>
            <a:r>
              <a:rPr lang="en-US" sz="2200" dirty="0">
                <a:solidFill>
                  <a:srgbClr val="7030A0"/>
                </a:solidFill>
              </a:rPr>
              <a:t>ensure gender equality,</a:t>
            </a:r>
          </a:p>
          <a:p>
            <a:pPr marL="342900" indent="-342900">
              <a:buFont typeface="Arial" charset="0"/>
              <a:buChar char="•"/>
            </a:pPr>
            <a:r>
              <a:rPr lang="en-US" sz="2200" dirty="0">
                <a:solidFill>
                  <a:srgbClr val="7030A0"/>
                </a:solidFill>
              </a:rPr>
              <a:t>improve the quality of and access to health care services, </a:t>
            </a:r>
          </a:p>
          <a:p>
            <a:pPr marL="342900" indent="-342900">
              <a:buFont typeface="Arial" charset="0"/>
              <a:buChar char="•"/>
            </a:pPr>
            <a:r>
              <a:rPr lang="en-US" sz="2200" dirty="0">
                <a:solidFill>
                  <a:srgbClr val="7030A0"/>
                </a:solidFill>
              </a:rPr>
              <a:t>create a healthy, safe living environment for the citizens,</a:t>
            </a:r>
          </a:p>
          <a:p>
            <a:pPr marL="342900" indent="-342900">
              <a:buFont typeface="Arial" charset="0"/>
              <a:buChar char="•"/>
            </a:pPr>
            <a:r>
              <a:rPr lang="en-US" sz="2200" dirty="0">
                <a:solidFill>
                  <a:srgbClr val="7030A0"/>
                </a:solidFill>
              </a:rPr>
              <a:t>improve public awareness on health education, </a:t>
            </a:r>
          </a:p>
          <a:p>
            <a:pPr marL="342900" indent="-342900">
              <a:buFont typeface="Arial" charset="0"/>
              <a:buChar char="•"/>
            </a:pPr>
            <a:r>
              <a:rPr lang="en-US" sz="2200" dirty="0">
                <a:solidFill>
                  <a:srgbClr val="7030A0"/>
                </a:solidFill>
              </a:rPr>
              <a:t>provide equal education of high quality to every citizen,</a:t>
            </a:r>
          </a:p>
          <a:p>
            <a:pPr marL="342900" indent="-342900">
              <a:buFont typeface="Arial" charset="0"/>
              <a:buChar char="•"/>
            </a:pPr>
            <a:r>
              <a:rPr lang="en-US" sz="2200" dirty="0">
                <a:solidFill>
                  <a:srgbClr val="7030A0"/>
                </a:solidFill>
              </a:rPr>
              <a:t>build a national system for lifelong education, </a:t>
            </a:r>
          </a:p>
          <a:p>
            <a:pPr marL="342900" indent="-342900">
              <a:buFont typeface="Arial" charset="0"/>
              <a:buChar char="•"/>
            </a:pPr>
            <a:r>
              <a:rPr lang="en-US" sz="2200" dirty="0">
                <a:solidFill>
                  <a:srgbClr val="7030A0"/>
                </a:solidFill>
              </a:rPr>
              <a:t>end all forms of poverty, and</a:t>
            </a:r>
          </a:p>
          <a:p>
            <a:pPr marL="342900" indent="-342900">
              <a:buFont typeface="Arial" charset="0"/>
              <a:buChar char="•"/>
            </a:pPr>
            <a:r>
              <a:rPr lang="en-US" sz="2200" dirty="0">
                <a:solidFill>
                  <a:srgbClr val="7030A0"/>
                </a:solidFill>
              </a:rPr>
              <a:t> increase the share of middle- income classes sustainably and consistently. </a:t>
            </a:r>
          </a:p>
        </p:txBody>
      </p:sp>
    </p:spTree>
    <p:extLst>
      <p:ext uri="{BB962C8B-B14F-4D97-AF65-F5344CB8AC3E}">
        <p14:creationId xmlns:p14="http://schemas.microsoft.com/office/powerpoint/2010/main" val="4689252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2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3429001" y="12700"/>
            <a:ext cx="8762999" cy="6705600"/>
          </a:xfrm>
          <a:prstGeom prst="parallelogram">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10200" y="304800"/>
            <a:ext cx="6172201" cy="954107"/>
          </a:xfrm>
          <a:prstGeom prst="rect">
            <a:avLst/>
          </a:prstGeom>
        </p:spPr>
        <p:txBody>
          <a:bodyPr wrap="square">
            <a:spAutoFit/>
          </a:bodyPr>
          <a:lstStyle/>
          <a:p>
            <a:pPr algn="ctr">
              <a:buNone/>
            </a:pPr>
            <a:r>
              <a:rPr lang="en-US" sz="2800" b="1" dirty="0">
                <a:solidFill>
                  <a:srgbClr val="7030A0"/>
                </a:solidFill>
              </a:rPr>
              <a:t>TRANSITION FROM</a:t>
            </a:r>
          </a:p>
          <a:p>
            <a:pPr algn="ctr">
              <a:buNone/>
            </a:pPr>
            <a:r>
              <a:rPr lang="en-US" sz="2800" b="1" dirty="0">
                <a:solidFill>
                  <a:srgbClr val="7030A0"/>
                </a:solidFill>
              </a:rPr>
              <a:t>MDGs to SDGs and CONCLUSION</a:t>
            </a:r>
            <a:endParaRPr lang="en-US" sz="2800" dirty="0">
              <a:solidFill>
                <a:srgbClr val="7030A0"/>
              </a:solidFill>
            </a:endParaRPr>
          </a:p>
        </p:txBody>
      </p:sp>
      <p:pic>
        <p:nvPicPr>
          <p:cNvPr id="14" name="Picture 13" descr="yam-standard-logo-RGB-ENG-02.jpg"/>
          <p:cNvPicPr>
            <a:picLocks noChangeAspect="1"/>
          </p:cNvPicPr>
          <p:nvPr/>
        </p:nvPicPr>
        <p:blipFill>
          <a:blip r:embed="rId3" cstate="print"/>
          <a:stretch>
            <a:fillRect/>
          </a:stretch>
        </p:blipFill>
        <p:spPr>
          <a:xfrm>
            <a:off x="167475" y="12700"/>
            <a:ext cx="4404525" cy="1504775"/>
          </a:xfrm>
          <a:prstGeom prst="rect">
            <a:avLst/>
          </a:prstGeom>
        </p:spPr>
      </p:pic>
      <p:sp>
        <p:nvSpPr>
          <p:cNvPr id="11" name="TextBox 10"/>
          <p:cNvSpPr txBox="1"/>
          <p:nvPr/>
        </p:nvSpPr>
        <p:spPr>
          <a:xfrm>
            <a:off x="5638800" y="1923395"/>
            <a:ext cx="5029200" cy="4401205"/>
          </a:xfrm>
          <a:prstGeom prst="rect">
            <a:avLst/>
          </a:prstGeom>
          <a:noFill/>
        </p:spPr>
        <p:txBody>
          <a:bodyPr wrap="square" rtlCol="0">
            <a:spAutoFit/>
          </a:bodyPr>
          <a:lstStyle/>
          <a:p>
            <a:pPr algn="just"/>
            <a:r>
              <a:rPr lang="en-US" sz="2800" dirty="0"/>
              <a:t>Challenges in meeting the SDGs cannot be underestimated. Building an enduring partnership involving local governments, the national government, the private sector and civil society at home, and development partners, both bilateral and multilateral, is essential for its effective implementation.</a:t>
            </a:r>
          </a:p>
        </p:txBody>
      </p:sp>
      <p:pic>
        <p:nvPicPr>
          <p:cNvPr id="10" name="Picture 9"/>
          <p:cNvPicPr>
            <a:picLocks noChangeAspect="1"/>
          </p:cNvPicPr>
          <p:nvPr/>
        </p:nvPicPr>
        <p:blipFill>
          <a:blip r:embed="rId4"/>
          <a:stretch>
            <a:fillRect/>
          </a:stretch>
        </p:blipFill>
        <p:spPr>
          <a:xfrm>
            <a:off x="383901" y="2209800"/>
            <a:ext cx="5026299" cy="3810000"/>
          </a:xfrm>
          <a:prstGeom prst="rect">
            <a:avLst/>
          </a:prstGeom>
        </p:spPr>
      </p:pic>
    </p:spTree>
    <p:extLst>
      <p:ext uri="{BB962C8B-B14F-4D97-AF65-F5344CB8AC3E}">
        <p14:creationId xmlns:p14="http://schemas.microsoft.com/office/powerpoint/2010/main" val="35407101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1600200" y="76200"/>
            <a:ext cx="8762999" cy="6729343"/>
          </a:xfrm>
          <a:prstGeom prst="parallelogram">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24400" y="4828485"/>
            <a:ext cx="3657600" cy="707886"/>
          </a:xfrm>
          <a:prstGeom prst="rect">
            <a:avLst/>
          </a:prstGeom>
        </p:spPr>
        <p:txBody>
          <a:bodyPr wrap="square">
            <a:spAutoFit/>
          </a:bodyPr>
          <a:lstStyle/>
          <a:p>
            <a:pPr algn="ctr"/>
            <a:r>
              <a:rPr lang="en-US" sz="4000" b="1" i="1" dirty="0">
                <a:solidFill>
                  <a:srgbClr val="7030A0"/>
                </a:solidFill>
              </a:rPr>
              <a:t>Thank you!</a:t>
            </a:r>
          </a:p>
        </p:txBody>
      </p:sp>
      <p:pic>
        <p:nvPicPr>
          <p:cNvPr id="6" name="Picture 5"/>
          <p:cNvPicPr>
            <a:picLocks noChangeAspect="1"/>
          </p:cNvPicPr>
          <p:nvPr/>
        </p:nvPicPr>
        <p:blipFill>
          <a:blip r:embed="rId3"/>
          <a:stretch>
            <a:fillRect/>
          </a:stretch>
        </p:blipFill>
        <p:spPr>
          <a:xfrm>
            <a:off x="3962400" y="1143000"/>
            <a:ext cx="4419600" cy="2743200"/>
          </a:xfrm>
          <a:prstGeom prst="rect">
            <a:avLst/>
          </a:prstGeom>
        </p:spPr>
      </p:pic>
    </p:spTree>
    <p:extLst>
      <p:ext uri="{BB962C8B-B14F-4D97-AF65-F5344CB8AC3E}">
        <p14:creationId xmlns:p14="http://schemas.microsoft.com/office/powerpoint/2010/main" val="22751605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930275"/>
          </a:xfrm>
          <a:solidFill>
            <a:schemeClr val="accent5">
              <a:lumMod val="20000"/>
              <a:lumOff val="80000"/>
            </a:schemeClr>
          </a:solidFill>
        </p:spPr>
        <p:txBody>
          <a:bodyPr/>
          <a:lstStyle/>
          <a:p>
            <a:pPr algn="ctr"/>
            <a:r>
              <a:rPr lang="en-US" b="1" dirty="0"/>
              <a:t>MDGs and Mongolia </a:t>
            </a:r>
          </a:p>
        </p:txBody>
      </p:sp>
      <p:sp>
        <p:nvSpPr>
          <p:cNvPr id="3" name="Content Placeholder 2"/>
          <p:cNvSpPr>
            <a:spLocks noGrp="1"/>
          </p:cNvSpPr>
          <p:nvPr>
            <p:ph idx="1"/>
          </p:nvPr>
        </p:nvSpPr>
        <p:spPr>
          <a:xfrm>
            <a:off x="381000" y="1371600"/>
            <a:ext cx="11506200" cy="5257800"/>
          </a:xfrm>
          <a:solidFill>
            <a:schemeClr val="bg2"/>
          </a:solidFill>
        </p:spPr>
        <p:txBody>
          <a:bodyPr>
            <a:normAutofit/>
          </a:bodyPr>
          <a:lstStyle/>
          <a:p>
            <a:r>
              <a:rPr lang="en-US" sz="3200" dirty="0">
                <a:solidFill>
                  <a:schemeClr val="accent2">
                    <a:lumMod val="75000"/>
                  </a:schemeClr>
                </a:solidFill>
              </a:rPr>
              <a:t>Mongolia fully achieved some MDGs: </a:t>
            </a:r>
          </a:p>
          <a:p>
            <a:pPr lvl="1"/>
            <a:r>
              <a:rPr lang="en-US" sz="2800" dirty="0"/>
              <a:t>Goal 4: Reduce child mortality,  </a:t>
            </a:r>
          </a:p>
          <a:p>
            <a:pPr lvl="1"/>
            <a:r>
              <a:rPr lang="en-US" sz="2800" dirty="0"/>
              <a:t>Goal 5: Improve maternal health, </a:t>
            </a:r>
          </a:p>
          <a:p>
            <a:pPr lvl="1"/>
            <a:r>
              <a:rPr lang="en-US" sz="2800" dirty="0"/>
              <a:t>Target 21: Development of new information communication technology and build an information society.</a:t>
            </a:r>
          </a:p>
          <a:p>
            <a:r>
              <a:rPr lang="en-US" sz="3200" dirty="0">
                <a:solidFill>
                  <a:schemeClr val="accent2">
                    <a:lumMod val="75000"/>
                  </a:schemeClr>
                </a:solidFill>
              </a:rPr>
              <a:t>Some Millennium Development Goals are not fully achieved: For example: </a:t>
            </a:r>
          </a:p>
          <a:p>
            <a:pPr lvl="1"/>
            <a:r>
              <a:rPr lang="en-US" sz="2800" dirty="0"/>
              <a:t>Goal 1, Target 3: Reduce youth unemployment, </a:t>
            </a:r>
          </a:p>
          <a:p>
            <a:pPr lvl="1"/>
            <a:r>
              <a:rPr lang="en-US" sz="2800" dirty="0"/>
              <a:t>Goal 5, Target 12: Reduce the incidence rate of tuberculosis, </a:t>
            </a:r>
          </a:p>
          <a:p>
            <a:pPr lvl="1"/>
            <a:r>
              <a:rPr lang="en-US" sz="2800" dirty="0"/>
              <a:t>Goal 7, Target 14: Protect the environment, reduce air pollution in urban areas, especially in Ulaanbaatar.</a:t>
            </a:r>
          </a:p>
        </p:txBody>
      </p:sp>
    </p:spTree>
    <p:extLst>
      <p:ext uri="{BB962C8B-B14F-4D97-AF65-F5344CB8AC3E}">
        <p14:creationId xmlns:p14="http://schemas.microsoft.com/office/powerpoint/2010/main" val="43421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9573" b="50984"/>
          <a:stretch/>
        </p:blipFill>
        <p:spPr>
          <a:xfrm>
            <a:off x="7559040" y="5689600"/>
            <a:ext cx="4632960" cy="906909"/>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12603" t="15060" b="56814"/>
          <a:stretch/>
        </p:blipFill>
        <p:spPr>
          <a:xfrm>
            <a:off x="0" y="4715828"/>
            <a:ext cx="4222242" cy="900325"/>
          </a:xfrm>
          <a:prstGeom prst="rect">
            <a:avLst/>
          </a:prstGeom>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t="35840" b="22471"/>
          <a:stretch/>
        </p:blipFill>
        <p:spPr>
          <a:xfrm>
            <a:off x="7410450" y="3755662"/>
            <a:ext cx="4781550" cy="886877"/>
          </a:xfrm>
          <a:prstGeom prst="rect">
            <a:avLst/>
          </a:prstGeom>
          <a:ln>
            <a:solidFill>
              <a:schemeClr val="accent1"/>
            </a:solidFill>
          </a:ln>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170" t="18427" r="1885" b="52389"/>
          <a:stretch/>
        </p:blipFill>
        <p:spPr>
          <a:xfrm>
            <a:off x="-751" y="2773680"/>
            <a:ext cx="4363201" cy="902758"/>
          </a:xfrm>
          <a:prstGeom prst="rect">
            <a:avLst/>
          </a:prstGeom>
        </p:spPr>
      </p:pic>
      <p:pic>
        <p:nvPicPr>
          <p:cNvPr id="27" name="Picture 26"/>
          <p:cNvPicPr>
            <a:picLocks noChangeAspect="1"/>
          </p:cNvPicPr>
          <p:nvPr/>
        </p:nvPicPr>
        <p:blipFill rotWithShape="1">
          <a:blip r:embed="rId7">
            <a:extLst>
              <a:ext uri="{28A0092B-C50C-407E-A947-70E740481C1C}">
                <a14:useLocalDpi xmlns:a14="http://schemas.microsoft.com/office/drawing/2010/main" val="0"/>
              </a:ext>
            </a:extLst>
          </a:blip>
          <a:srcRect t="9036" b="69639"/>
          <a:stretch/>
        </p:blipFill>
        <p:spPr>
          <a:xfrm>
            <a:off x="6061710" y="1785901"/>
            <a:ext cx="6130290" cy="908974"/>
          </a:xfrm>
          <a:prstGeom prst="rect">
            <a:avLst/>
          </a:prstGeom>
        </p:spPr>
      </p:pic>
      <p:sp>
        <p:nvSpPr>
          <p:cNvPr id="25" name="Parallelogram 24"/>
          <p:cNvSpPr/>
          <p:nvPr/>
        </p:nvSpPr>
        <p:spPr>
          <a:xfrm>
            <a:off x="3657600" y="4719105"/>
            <a:ext cx="8757920" cy="897048"/>
          </a:xfrm>
          <a:prstGeom prst="parallelogram">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allelogram 23"/>
          <p:cNvSpPr/>
          <p:nvPr/>
        </p:nvSpPr>
        <p:spPr>
          <a:xfrm>
            <a:off x="3667760" y="2773680"/>
            <a:ext cx="8757920" cy="897048"/>
          </a:xfrm>
          <a:prstGeom prst="parallelogram">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a:off x="-243840" y="3750937"/>
            <a:ext cx="8056880" cy="897048"/>
          </a:xfrm>
          <a:prstGeom prst="parallelogram">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p:cNvSpPr/>
          <p:nvPr/>
        </p:nvSpPr>
        <p:spPr>
          <a:xfrm>
            <a:off x="-243840" y="1791225"/>
            <a:ext cx="6746240" cy="897048"/>
          </a:xfrm>
          <a:prstGeom prst="parallelogram">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40000"/>
                  <a:lumOff val="60000"/>
                </a:schemeClr>
              </a:solidFill>
            </a:endParaRPr>
          </a:p>
        </p:txBody>
      </p:sp>
      <p:sp>
        <p:nvSpPr>
          <p:cNvPr id="2" name="Title 1"/>
          <p:cNvSpPr>
            <a:spLocks noGrp="1"/>
          </p:cNvSpPr>
          <p:nvPr>
            <p:ph type="title"/>
          </p:nvPr>
        </p:nvSpPr>
        <p:spPr>
          <a:xfrm>
            <a:off x="4592875" y="762027"/>
            <a:ext cx="6750704" cy="542608"/>
          </a:xfrm>
        </p:spPr>
        <p:txBody>
          <a:bodyPr>
            <a:normAutofit fontScale="90000"/>
          </a:bodyPr>
          <a:lstStyle/>
          <a:p>
            <a:pPr algn="r"/>
            <a:r>
              <a:rPr lang="en-US" b="1" dirty="0">
                <a:solidFill>
                  <a:srgbClr val="7030A0"/>
                </a:solidFill>
                <a:effectLst>
                  <a:outerShdw blurRad="38100" dist="38100" dir="2700000" algn="tl">
                    <a:srgbClr val="000000">
                      <a:alpha val="43137"/>
                    </a:srgbClr>
                  </a:outerShdw>
                </a:effectLst>
              </a:rPr>
              <a:t>Content</a:t>
            </a:r>
          </a:p>
        </p:txBody>
      </p:sp>
      <p:sp>
        <p:nvSpPr>
          <p:cNvPr id="3" name="Content Placeholder 2"/>
          <p:cNvSpPr>
            <a:spLocks noGrp="1"/>
          </p:cNvSpPr>
          <p:nvPr>
            <p:ph idx="1"/>
          </p:nvPr>
        </p:nvSpPr>
        <p:spPr>
          <a:xfrm>
            <a:off x="203200" y="1825625"/>
            <a:ext cx="4846320" cy="846455"/>
          </a:xfrm>
        </p:spPr>
        <p:txBody>
          <a:bodyPr>
            <a:normAutofit fontScale="92500"/>
          </a:bodyPr>
          <a:lstStyle/>
          <a:p>
            <a:pPr marL="0" indent="0" algn="ctr">
              <a:buNone/>
            </a:pPr>
            <a:r>
              <a:rPr lang="en-US" sz="2400" b="1" i="1" dirty="0">
                <a:solidFill>
                  <a:srgbClr val="FFFF00"/>
                </a:solidFill>
                <a:effectLst>
                  <a:outerShdw blurRad="38100" dist="38100" dir="2700000" algn="tl">
                    <a:srgbClr val="000000">
                      <a:alpha val="43137"/>
                    </a:srgbClr>
                  </a:outerShdw>
                </a:effectLst>
              </a:rPr>
              <a:t>REALIZING WOMEN’S AND GIRLS’ FULL ENJOYMENT OF ALL HUMAN RIGHTS</a:t>
            </a:r>
            <a:endParaRPr lang="en-US" sz="2500" b="1" i="1" dirty="0">
              <a:solidFill>
                <a:srgbClr val="FFFF00"/>
              </a:solidFill>
              <a:effectLst>
                <a:outerShdw blurRad="38100" dist="38100" dir="2700000" algn="tl">
                  <a:srgbClr val="000000">
                    <a:alpha val="43137"/>
                  </a:srgbClr>
                </a:outerShdw>
              </a:effectLst>
            </a:endParaRPr>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800600" y="2804160"/>
            <a:ext cx="6858000" cy="84645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100" b="1" i="1" dirty="0">
                <a:solidFill>
                  <a:srgbClr val="FFFF00"/>
                </a:solidFill>
                <a:effectLst>
                  <a:outerShdw blurRad="38100" dist="38100" dir="2700000" algn="tl">
                    <a:srgbClr val="000000">
                      <a:alpha val="43137"/>
                    </a:srgbClr>
                  </a:outerShdw>
                </a:effectLst>
              </a:rPr>
              <a:t>STRENGTHENING THE ENABLING ENVIRONMENT FOR GENDER EQUALITY AND THE EMPOWERMENT OF WOMAN</a:t>
            </a:r>
            <a:endParaRPr lang="en-US" sz="2100" b="1" i="1" dirty="0">
              <a:solidFill>
                <a:srgbClr val="FFFF00"/>
              </a:solidFill>
              <a:effectLst>
                <a:outerShdw blurRad="38100" dist="38100" dir="2700000" algn="tl">
                  <a:srgbClr val="000000">
                    <a:alpha val="43137"/>
                  </a:srgbClr>
                </a:outerShdw>
              </a:effectLst>
            </a:endParaRPr>
          </a:p>
        </p:txBody>
      </p:sp>
      <p:sp>
        <p:nvSpPr>
          <p:cNvPr id="9" name="Content Placeholder 2"/>
          <p:cNvSpPr txBox="1">
            <a:spLocks/>
          </p:cNvSpPr>
          <p:nvPr/>
        </p:nvSpPr>
        <p:spPr>
          <a:xfrm>
            <a:off x="0" y="3772535"/>
            <a:ext cx="7335520" cy="880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AU" sz="2200" b="1" i="1" dirty="0">
                <a:solidFill>
                  <a:srgbClr val="FFFF00"/>
                </a:solidFill>
                <a:effectLst>
                  <a:outerShdw blurRad="38100" dist="38100" dir="2700000" algn="tl">
                    <a:srgbClr val="000000">
                      <a:alpha val="43137"/>
                    </a:srgbClr>
                  </a:outerShdw>
                </a:effectLst>
              </a:rPr>
              <a:t>MAXIMIZING INVESTMENTS IN GENDER EQUALITY AND THE EMPOWERMENT OF WOMEN</a:t>
            </a:r>
            <a:endParaRPr lang="en-US" sz="2200" b="1" i="1" dirty="0">
              <a:solidFill>
                <a:srgbClr val="FFFF00"/>
              </a:solidFill>
              <a:effectLst>
                <a:outerShdw blurRad="38100" dist="38100" dir="2700000" algn="tl">
                  <a:srgbClr val="000000">
                    <a:alpha val="43137"/>
                  </a:srgbClr>
                </a:outerShdw>
              </a:effectLst>
            </a:endParaRPr>
          </a:p>
        </p:txBody>
      </p:sp>
      <p:sp>
        <p:nvSpPr>
          <p:cNvPr id="10" name="Content Placeholder 2"/>
          <p:cNvSpPr txBox="1">
            <a:spLocks/>
          </p:cNvSpPr>
          <p:nvPr/>
        </p:nvSpPr>
        <p:spPr>
          <a:xfrm>
            <a:off x="4500880" y="4829174"/>
            <a:ext cx="7609840" cy="880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mn-MN" sz="2200" b="1" i="1" dirty="0">
                <a:solidFill>
                  <a:srgbClr val="FFFF00"/>
                </a:solidFill>
                <a:effectLst>
                  <a:outerShdw blurRad="38100" dist="38100" dir="2700000" algn="tl">
                    <a:srgbClr val="000000">
                      <a:alpha val="43137"/>
                    </a:srgbClr>
                  </a:outerShdw>
                </a:effectLst>
              </a:rPr>
              <a:t>STRENGTHENING THE EVIDENCE-BASE FOR GENDER EQUALITY AND THE EMPOWERMENT OF WOMEN</a:t>
            </a:r>
            <a:endParaRPr lang="en-US" sz="2200" i="1" dirty="0">
              <a:solidFill>
                <a:srgbClr val="FFFF00"/>
              </a:solidFill>
              <a:effectLst>
                <a:outerShdw blurRad="38100" dist="38100" dir="2700000" algn="tl">
                  <a:srgbClr val="000000">
                    <a:alpha val="43137"/>
                  </a:srgbClr>
                </a:outerShdw>
              </a:effectLst>
            </a:endParaRPr>
          </a:p>
        </p:txBody>
      </p:sp>
      <p:sp>
        <p:nvSpPr>
          <p:cNvPr id="16" name="Parallelogram 15"/>
          <p:cNvSpPr/>
          <p:nvPr/>
        </p:nvSpPr>
        <p:spPr>
          <a:xfrm>
            <a:off x="-218440" y="5690234"/>
            <a:ext cx="8056880" cy="897048"/>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a:xfrm>
            <a:off x="111760" y="5706537"/>
            <a:ext cx="7487920" cy="880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200" b="1" i="1" dirty="0">
                <a:solidFill>
                  <a:srgbClr val="FFFF00"/>
                </a:solidFill>
                <a:effectLst>
                  <a:outerShdw blurRad="38100" dist="38100" dir="2700000" algn="tl">
                    <a:srgbClr val="000000">
                      <a:alpha val="43137"/>
                    </a:srgbClr>
                  </a:outerShdw>
                </a:effectLst>
              </a:rPr>
              <a:t>ENSURING WOMEN’S PARTICIPATION AND LEADERSHIP AT ALL LEVELS AND STRENGTHENING ACCOUNTABILITY</a:t>
            </a:r>
            <a:endParaRPr lang="en-US" sz="2200" i="1" dirty="0">
              <a:solidFill>
                <a:srgbClr val="FFFF00"/>
              </a:solidFill>
              <a:effectLst>
                <a:outerShdw blurRad="38100" dist="38100" dir="2700000" algn="tl">
                  <a:srgbClr val="000000">
                    <a:alpha val="43137"/>
                  </a:srgbClr>
                </a:outerShdw>
              </a:effectLst>
            </a:endParaRPr>
          </a:p>
        </p:txBody>
      </p:sp>
      <p:pic>
        <p:nvPicPr>
          <p:cNvPr id="20" name="Picture 19" descr="yam-standard-logo-RGB-ENG-02.jpg"/>
          <p:cNvPicPr>
            <a:picLocks noChangeAspect="1"/>
          </p:cNvPicPr>
          <p:nvPr/>
        </p:nvPicPr>
        <p:blipFill>
          <a:blip r:embed="rId8" cstate="print"/>
          <a:stretch>
            <a:fillRect/>
          </a:stretch>
        </p:blipFill>
        <p:spPr>
          <a:xfrm>
            <a:off x="0" y="9640"/>
            <a:ext cx="4549238" cy="1504775"/>
          </a:xfrm>
          <a:prstGeom prst="rect">
            <a:avLst/>
          </a:prstGeom>
        </p:spPr>
      </p:pic>
    </p:spTree>
    <p:extLst>
      <p:ext uri="{BB962C8B-B14F-4D97-AF65-F5344CB8AC3E}">
        <p14:creationId xmlns:p14="http://schemas.microsoft.com/office/powerpoint/2010/main" val="27296217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5" grpId="0" animBg="1"/>
      <p:bldP spid="14" grpId="0" animBg="1"/>
      <p:bldP spid="3" grpId="0" build="p"/>
      <p:bldP spid="8" grpId="0"/>
      <p:bldP spid="9" grpId="0"/>
      <p:bldP spid="10" grpId="0"/>
      <p:bldP spid="1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nvSpPr>
        <p:spPr>
          <a:xfrm rot="16200000">
            <a:off x="212538" y="2590800"/>
            <a:ext cx="4114799" cy="3048000"/>
          </a:xfrm>
          <a:prstGeom prst="homePlate">
            <a:avLst/>
          </a:prstGeom>
          <a:solidFill>
            <a:srgbClr val="0070C0"/>
          </a:solidFill>
          <a:ln>
            <a:noFill/>
          </a:ln>
          <a:effectLst>
            <a:outerShdw blurRad="368300" dist="254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16200000">
            <a:off x="3903561" y="2590799"/>
            <a:ext cx="4114798" cy="3048000"/>
          </a:xfrm>
          <a:prstGeom prst="homePlate">
            <a:avLst/>
          </a:prstGeom>
          <a:solidFill>
            <a:srgbClr val="0070C0"/>
          </a:solidFill>
          <a:ln>
            <a:noFill/>
          </a:ln>
          <a:effectLst>
            <a:outerShdw blurRad="368300" dist="254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rot="16200000">
            <a:off x="7962266" y="2590799"/>
            <a:ext cx="4114797" cy="3048000"/>
          </a:xfrm>
          <a:prstGeom prst="homePlate">
            <a:avLst/>
          </a:prstGeom>
          <a:solidFill>
            <a:srgbClr val="0070C0"/>
          </a:solidFill>
          <a:ln>
            <a:noFill/>
          </a:ln>
          <a:effectLst>
            <a:outerShdw blurRad="368300" dist="254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48699" y="3872805"/>
            <a:ext cx="2628901" cy="1384995"/>
          </a:xfrm>
          <a:prstGeom prst="rect">
            <a:avLst/>
          </a:prstGeom>
        </p:spPr>
        <p:txBody>
          <a:bodyPr wrap="square">
            <a:spAutoFit/>
          </a:bodyPr>
          <a:lstStyle/>
          <a:p>
            <a:pPr algn="ctr">
              <a:buClr>
                <a:srgbClr val="9E5ECE"/>
              </a:buClr>
            </a:pPr>
            <a:r>
              <a:rPr lang="mn-MN" sz="2800" b="1" dirty="0">
                <a:solidFill>
                  <a:schemeClr val="bg1"/>
                </a:solidFill>
              </a:rPr>
              <a:t>Implementation of </a:t>
            </a:r>
            <a:r>
              <a:rPr lang="mn-MN" sz="2800" b="1" dirty="0" smtClean="0">
                <a:solidFill>
                  <a:schemeClr val="bg1"/>
                </a:solidFill>
              </a:rPr>
              <a:t>girls</a:t>
            </a:r>
            <a:r>
              <a:rPr lang="en-US" sz="2800" b="1" dirty="0" smtClean="0">
                <a:solidFill>
                  <a:schemeClr val="bg1"/>
                </a:solidFill>
              </a:rPr>
              <a:t>’</a:t>
            </a:r>
            <a:r>
              <a:rPr lang="mn-MN" sz="2800" b="1" dirty="0" smtClean="0">
                <a:solidFill>
                  <a:schemeClr val="bg1"/>
                </a:solidFill>
              </a:rPr>
              <a:t> </a:t>
            </a:r>
            <a:r>
              <a:rPr lang="mn-MN" sz="2800" b="1" dirty="0">
                <a:solidFill>
                  <a:schemeClr val="bg1"/>
                </a:solidFill>
              </a:rPr>
              <a:t>right to</a:t>
            </a:r>
            <a:r>
              <a:rPr lang="en-US" sz="2800" b="1" dirty="0">
                <a:solidFill>
                  <a:schemeClr val="bg1"/>
                </a:solidFill>
              </a:rPr>
              <a:t/>
            </a:r>
            <a:br>
              <a:rPr lang="en-US" sz="2800" b="1" dirty="0">
                <a:solidFill>
                  <a:schemeClr val="bg1"/>
                </a:solidFill>
              </a:rPr>
            </a:br>
            <a:r>
              <a:rPr lang="mn-MN" sz="2800" b="1" dirty="0">
                <a:solidFill>
                  <a:schemeClr val="bg1"/>
                </a:solidFill>
              </a:rPr>
              <a:t>free education </a:t>
            </a:r>
            <a:endParaRPr lang="mn-MN" sz="2800" dirty="0">
              <a:solidFill>
                <a:schemeClr val="bg1"/>
              </a:solidFill>
            </a:endParaRPr>
          </a:p>
        </p:txBody>
      </p:sp>
      <p:pic>
        <p:nvPicPr>
          <p:cNvPr id="8" name="Picture 7" descr="yam-standard-logo-RGB-ENG-02.jpg"/>
          <p:cNvPicPr>
            <a:picLocks noChangeAspect="1"/>
          </p:cNvPicPr>
          <p:nvPr/>
        </p:nvPicPr>
        <p:blipFill>
          <a:blip r:embed="rId3" cstate="print"/>
          <a:stretch>
            <a:fillRect/>
          </a:stretch>
        </p:blipFill>
        <p:spPr>
          <a:xfrm>
            <a:off x="217715" y="0"/>
            <a:ext cx="4549238" cy="1504775"/>
          </a:xfrm>
          <a:prstGeom prst="rect">
            <a:avLst/>
          </a:prstGeom>
        </p:spPr>
      </p:pic>
      <p:sp>
        <p:nvSpPr>
          <p:cNvPr id="3" name="Rectangle 2"/>
          <p:cNvSpPr/>
          <p:nvPr/>
        </p:nvSpPr>
        <p:spPr>
          <a:xfrm>
            <a:off x="822137" y="3810000"/>
            <a:ext cx="2895600" cy="2246769"/>
          </a:xfrm>
          <a:prstGeom prst="rect">
            <a:avLst/>
          </a:prstGeom>
        </p:spPr>
        <p:txBody>
          <a:bodyPr wrap="square">
            <a:spAutoFit/>
          </a:bodyPr>
          <a:lstStyle/>
          <a:p>
            <a:pPr marL="0" lvl="1" algn="ctr">
              <a:buClr>
                <a:srgbClr val="9E5ECE"/>
              </a:buClr>
            </a:pPr>
            <a:r>
              <a:rPr lang="en-US" sz="2800" b="1" dirty="0">
                <a:solidFill>
                  <a:schemeClr val="bg1"/>
                </a:solidFill>
              </a:rPr>
              <a:t>Enabling policy framework for gender equality and women’s rights </a:t>
            </a:r>
            <a:endParaRPr lang="en-US" sz="2800" dirty="0">
              <a:solidFill>
                <a:schemeClr val="bg1"/>
              </a:solidFill>
            </a:endParaRPr>
          </a:p>
        </p:txBody>
      </p:sp>
      <p:sp>
        <p:nvSpPr>
          <p:cNvPr id="4" name="Rectangle 3"/>
          <p:cNvSpPr/>
          <p:nvPr/>
        </p:nvSpPr>
        <p:spPr>
          <a:xfrm>
            <a:off x="4614777" y="3810000"/>
            <a:ext cx="2624224" cy="1384995"/>
          </a:xfrm>
          <a:prstGeom prst="rect">
            <a:avLst/>
          </a:prstGeom>
        </p:spPr>
        <p:txBody>
          <a:bodyPr wrap="square">
            <a:spAutoFit/>
          </a:bodyPr>
          <a:lstStyle/>
          <a:p>
            <a:pPr algn="ctr">
              <a:buClr>
                <a:srgbClr val="9E5ECE"/>
              </a:buClr>
            </a:pPr>
            <a:r>
              <a:rPr lang="en-AU" sz="2800" b="1" dirty="0">
                <a:solidFill>
                  <a:schemeClr val="bg1"/>
                </a:solidFill>
              </a:rPr>
              <a:t>Implementation of women’s economic rights</a:t>
            </a:r>
          </a:p>
        </p:txBody>
      </p:sp>
      <p:sp>
        <p:nvSpPr>
          <p:cNvPr id="13" name="Parallelogram 12"/>
          <p:cNvSpPr/>
          <p:nvPr/>
        </p:nvSpPr>
        <p:spPr>
          <a:xfrm>
            <a:off x="5715000" y="607727"/>
            <a:ext cx="6746240" cy="897048"/>
          </a:xfrm>
          <a:prstGeom prst="parallelogram">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40000"/>
                  <a:lumOff val="60000"/>
                </a:schemeClr>
              </a:solidFill>
            </a:endParaRPr>
          </a:p>
        </p:txBody>
      </p:sp>
      <p:sp>
        <p:nvSpPr>
          <p:cNvPr id="14" name="Content Placeholder 2"/>
          <p:cNvSpPr>
            <a:spLocks noGrp="1"/>
          </p:cNvSpPr>
          <p:nvPr>
            <p:ph idx="1"/>
          </p:nvPr>
        </p:nvSpPr>
        <p:spPr>
          <a:xfrm>
            <a:off x="6697345" y="675672"/>
            <a:ext cx="4846320" cy="846455"/>
          </a:xfrm>
        </p:spPr>
        <p:txBody>
          <a:bodyPr>
            <a:normAutofit fontScale="92500"/>
          </a:bodyPr>
          <a:lstStyle/>
          <a:p>
            <a:pPr marL="0" indent="0" algn="ctr">
              <a:buNone/>
            </a:pPr>
            <a:r>
              <a:rPr lang="en-US" sz="2400" b="1" i="1" dirty="0">
                <a:solidFill>
                  <a:srgbClr val="FFFF00"/>
                </a:solidFill>
                <a:effectLst>
                  <a:outerShdw blurRad="38100" dist="38100" dir="2700000" algn="tl">
                    <a:srgbClr val="000000">
                      <a:alpha val="43137"/>
                    </a:srgbClr>
                  </a:outerShdw>
                </a:effectLst>
              </a:rPr>
              <a:t>REALIZING WOMEN’S AND GIRLS’ FULL ENJOYMENTOF ALL HUMAN RIGHTS</a:t>
            </a:r>
            <a:endParaRPr lang="en-US" sz="2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19577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13" grpId="0" animBg="1"/>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0"/>
            <a:ext cx="480568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1444112" y="3110408"/>
            <a:ext cx="1952713" cy="2779996"/>
          </a:xfrm>
          <a:custGeom>
            <a:avLst/>
            <a:gdLst>
              <a:gd name="connsiteX0" fmla="*/ 0 w 1952713"/>
              <a:gd name="connsiteY0" fmla="*/ 0 h 2779996"/>
              <a:gd name="connsiteX1" fmla="*/ 1952713 w 1952713"/>
              <a:gd name="connsiteY1" fmla="*/ 0 h 2779996"/>
              <a:gd name="connsiteX2" fmla="*/ 1952713 w 1952713"/>
              <a:gd name="connsiteY2" fmla="*/ 2779996 h 2779996"/>
              <a:gd name="connsiteX3" fmla="*/ 0 w 1952713"/>
              <a:gd name="connsiteY3" fmla="*/ 2779996 h 2779996"/>
              <a:gd name="connsiteX4" fmla="*/ 0 w 1952713"/>
              <a:gd name="connsiteY4" fmla="*/ 0 h 277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713" h="2779996">
                <a:moveTo>
                  <a:pt x="0" y="0"/>
                </a:moveTo>
                <a:lnTo>
                  <a:pt x="1952713" y="0"/>
                </a:lnTo>
                <a:lnTo>
                  <a:pt x="1952713" y="2779996"/>
                </a:lnTo>
                <a:lnTo>
                  <a:pt x="0" y="2779996"/>
                </a:lnTo>
                <a:lnTo>
                  <a:pt x="0" y="0"/>
                </a:lnTo>
                <a:close/>
              </a:path>
            </a:pathLst>
          </a:custGeom>
          <a:effectLst>
            <a:outerShdw blurRad="3556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434" tIns="135128" rIns="135128" bIns="135128" numCol="1" spcCol="1270" anchor="ctr" anchorCtr="0">
            <a:noAutofit/>
          </a:bodyPr>
          <a:lstStyle/>
          <a:p>
            <a:pPr lvl="0" algn="l" defTabSz="844550">
              <a:lnSpc>
                <a:spcPct val="90000"/>
              </a:lnSpc>
              <a:spcBef>
                <a:spcPct val="0"/>
              </a:spcBef>
              <a:spcAft>
                <a:spcPct val="35000"/>
              </a:spcAft>
            </a:pPr>
            <a:r>
              <a:rPr lang="en-US" sz="2000" kern="1200" dirty="0"/>
              <a:t>National </a:t>
            </a:r>
            <a:r>
              <a:rPr lang="en-US" sz="2000" dirty="0" err="1" smtClean="0">
                <a:solidFill>
                  <a:schemeClr val="tx1"/>
                </a:solidFill>
              </a:rPr>
              <a:t>p</a:t>
            </a:r>
            <a:r>
              <a:rPr lang="en-US" sz="2000" kern="1200" dirty="0" err="1" smtClean="0">
                <a:solidFill>
                  <a:schemeClr val="tx1"/>
                </a:solidFill>
              </a:rPr>
              <a:t>rogramme</a:t>
            </a:r>
            <a:r>
              <a:rPr lang="en-US" sz="2000" kern="1200" dirty="0" smtClean="0">
                <a:solidFill>
                  <a:schemeClr val="tx1"/>
                </a:solidFill>
              </a:rPr>
              <a:t> </a:t>
            </a:r>
            <a:r>
              <a:rPr lang="en-US" sz="2000" kern="1200" dirty="0">
                <a:solidFill>
                  <a:schemeClr val="tx1"/>
                </a:solidFill>
              </a:rPr>
              <a:t>on </a:t>
            </a:r>
            <a:r>
              <a:rPr lang="en-US" sz="2000" kern="1200" dirty="0" smtClean="0">
                <a:solidFill>
                  <a:schemeClr val="tx1"/>
                </a:solidFill>
              </a:rPr>
              <a:t>preventing women </a:t>
            </a:r>
            <a:r>
              <a:rPr lang="en-US" sz="2000" kern="1200" dirty="0">
                <a:solidFill>
                  <a:schemeClr val="tx1"/>
                </a:solidFill>
              </a:rPr>
              <a:t>and </a:t>
            </a:r>
            <a:r>
              <a:rPr lang="en-US" sz="2000" kern="1200" dirty="0" smtClean="0">
                <a:solidFill>
                  <a:schemeClr val="tx1"/>
                </a:solidFill>
              </a:rPr>
              <a:t>children </a:t>
            </a:r>
            <a:r>
              <a:rPr lang="en-US" sz="2000" kern="1200" dirty="0">
                <a:solidFill>
                  <a:schemeClr val="tx1"/>
                </a:solidFill>
              </a:rPr>
              <a:t>from </a:t>
            </a:r>
            <a:r>
              <a:rPr lang="en-US" sz="2000" kern="1200" dirty="0" smtClean="0">
                <a:solidFill>
                  <a:schemeClr val="tx1"/>
                </a:solidFill>
              </a:rPr>
              <a:t>trafficking </a:t>
            </a:r>
            <a:r>
              <a:rPr lang="en-US" sz="2000" kern="1200" dirty="0">
                <a:solidFill>
                  <a:schemeClr val="tx1"/>
                </a:solidFill>
              </a:rPr>
              <a:t>in </a:t>
            </a:r>
            <a:r>
              <a:rPr lang="en-US" sz="2000" kern="1200" dirty="0" smtClean="0">
                <a:solidFill>
                  <a:schemeClr val="tx1"/>
                </a:solidFill>
              </a:rPr>
              <a:t>persons </a:t>
            </a:r>
            <a:r>
              <a:rPr lang="en-US" sz="2000" kern="1200" dirty="0">
                <a:solidFill>
                  <a:schemeClr val="tx1"/>
                </a:solidFill>
              </a:rPr>
              <a:t>and </a:t>
            </a:r>
            <a:r>
              <a:rPr lang="en-US" sz="2000" kern="1200" dirty="0" smtClean="0">
                <a:solidFill>
                  <a:schemeClr val="tx1"/>
                </a:solidFill>
              </a:rPr>
              <a:t>sexual </a:t>
            </a:r>
            <a:r>
              <a:rPr lang="en-US" sz="2000" dirty="0">
                <a:solidFill>
                  <a:schemeClr val="tx1"/>
                </a:solidFill>
              </a:rPr>
              <a:t>e</a:t>
            </a:r>
            <a:r>
              <a:rPr lang="en-US" sz="2000" kern="1200" dirty="0" smtClean="0">
                <a:solidFill>
                  <a:schemeClr val="tx1"/>
                </a:solidFill>
              </a:rPr>
              <a:t>xploitation</a:t>
            </a:r>
            <a:endParaRPr lang="en-US" sz="2000" kern="1200" dirty="0">
              <a:solidFill>
                <a:schemeClr val="tx1"/>
              </a:solidFill>
            </a:endParaRPr>
          </a:p>
        </p:txBody>
      </p:sp>
      <p:sp>
        <p:nvSpPr>
          <p:cNvPr id="5" name="Freeform 4"/>
          <p:cNvSpPr/>
          <p:nvPr/>
        </p:nvSpPr>
        <p:spPr>
          <a:xfrm>
            <a:off x="402664" y="2589684"/>
            <a:ext cx="1301809" cy="1301809"/>
          </a:xfrm>
          <a:custGeom>
            <a:avLst/>
            <a:gdLst>
              <a:gd name="connsiteX0" fmla="*/ 0 w 1301809"/>
              <a:gd name="connsiteY0" fmla="*/ 650905 h 1301809"/>
              <a:gd name="connsiteX1" fmla="*/ 650905 w 1301809"/>
              <a:gd name="connsiteY1" fmla="*/ 0 h 1301809"/>
              <a:gd name="connsiteX2" fmla="*/ 1301810 w 1301809"/>
              <a:gd name="connsiteY2" fmla="*/ 650905 h 1301809"/>
              <a:gd name="connsiteX3" fmla="*/ 650905 w 1301809"/>
              <a:gd name="connsiteY3" fmla="*/ 1301810 h 1301809"/>
              <a:gd name="connsiteX4" fmla="*/ 0 w 1301809"/>
              <a:gd name="connsiteY4" fmla="*/ 650905 h 130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809" h="1301809">
                <a:moveTo>
                  <a:pt x="0" y="650905"/>
                </a:moveTo>
                <a:cubicBezTo>
                  <a:pt x="0" y="291420"/>
                  <a:pt x="291420" y="0"/>
                  <a:pt x="650905" y="0"/>
                </a:cubicBezTo>
                <a:cubicBezTo>
                  <a:pt x="1010390" y="0"/>
                  <a:pt x="1301810" y="291420"/>
                  <a:pt x="1301810" y="650905"/>
                </a:cubicBezTo>
                <a:cubicBezTo>
                  <a:pt x="1301810" y="1010390"/>
                  <a:pt x="1010390" y="1301810"/>
                  <a:pt x="650905" y="1301810"/>
                </a:cubicBezTo>
                <a:cubicBezTo>
                  <a:pt x="291420" y="1301810"/>
                  <a:pt x="0" y="1010390"/>
                  <a:pt x="0" y="650905"/>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646" tIns="190646" rIns="190646" bIns="190646" numCol="1" spcCol="1270" anchor="ctr" anchorCtr="0">
            <a:noAutofit/>
          </a:bodyPr>
          <a:lstStyle/>
          <a:p>
            <a:pPr lvl="0" algn="ctr" defTabSz="1555750">
              <a:lnSpc>
                <a:spcPct val="90000"/>
              </a:lnSpc>
              <a:spcBef>
                <a:spcPct val="0"/>
              </a:spcBef>
              <a:spcAft>
                <a:spcPct val="35000"/>
              </a:spcAft>
            </a:pPr>
            <a:r>
              <a:rPr lang="en-US" sz="3500" kern="1200" dirty="0"/>
              <a:t>200</a:t>
            </a:r>
            <a:r>
              <a:rPr lang="mn-MN" sz="3500" kern="1200" dirty="0"/>
              <a:t>6</a:t>
            </a:r>
            <a:endParaRPr lang="en-US" sz="3500" kern="1200" dirty="0"/>
          </a:p>
        </p:txBody>
      </p:sp>
      <p:sp>
        <p:nvSpPr>
          <p:cNvPr id="11" name="Freeform 10"/>
          <p:cNvSpPr/>
          <p:nvPr/>
        </p:nvSpPr>
        <p:spPr>
          <a:xfrm>
            <a:off x="4698635" y="3110408"/>
            <a:ext cx="1952713" cy="2766399"/>
          </a:xfrm>
          <a:custGeom>
            <a:avLst/>
            <a:gdLst>
              <a:gd name="connsiteX0" fmla="*/ 0 w 1952713"/>
              <a:gd name="connsiteY0" fmla="*/ 0 h 2766399"/>
              <a:gd name="connsiteX1" fmla="*/ 1952713 w 1952713"/>
              <a:gd name="connsiteY1" fmla="*/ 0 h 2766399"/>
              <a:gd name="connsiteX2" fmla="*/ 1952713 w 1952713"/>
              <a:gd name="connsiteY2" fmla="*/ 2766399 h 2766399"/>
              <a:gd name="connsiteX3" fmla="*/ 0 w 1952713"/>
              <a:gd name="connsiteY3" fmla="*/ 2766399 h 2766399"/>
              <a:gd name="connsiteX4" fmla="*/ 0 w 1952713"/>
              <a:gd name="connsiteY4" fmla="*/ 0 h 276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713" h="2766399">
                <a:moveTo>
                  <a:pt x="0" y="0"/>
                </a:moveTo>
                <a:lnTo>
                  <a:pt x="1952713" y="0"/>
                </a:lnTo>
                <a:lnTo>
                  <a:pt x="1952713" y="2766399"/>
                </a:lnTo>
                <a:lnTo>
                  <a:pt x="0" y="2766399"/>
                </a:lnTo>
                <a:lnTo>
                  <a:pt x="0" y="0"/>
                </a:lnTo>
                <a:close/>
              </a:path>
            </a:pathLst>
          </a:custGeom>
          <a:effectLst>
            <a:outerShdw blurRad="3556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434" tIns="135128" rIns="135128" bIns="135128" numCol="1" spcCol="1270" anchor="ctr" anchorCtr="0">
            <a:noAutofit/>
          </a:bodyPr>
          <a:lstStyle/>
          <a:p>
            <a:pPr lvl="0" algn="l" defTabSz="844550">
              <a:lnSpc>
                <a:spcPct val="90000"/>
              </a:lnSpc>
              <a:spcBef>
                <a:spcPct val="0"/>
              </a:spcBef>
              <a:spcAft>
                <a:spcPct val="35000"/>
              </a:spcAft>
            </a:pPr>
            <a:r>
              <a:rPr lang="en-US" sz="2000" kern="1200" dirty="0">
                <a:solidFill>
                  <a:schemeClr val="tx1"/>
                </a:solidFill>
              </a:rPr>
              <a:t>Law to </a:t>
            </a:r>
            <a:r>
              <a:rPr lang="en-US" sz="2000" kern="1200" dirty="0" smtClean="0">
                <a:solidFill>
                  <a:schemeClr val="tx1"/>
                </a:solidFill>
              </a:rPr>
              <a:t>Combat </a:t>
            </a:r>
            <a:r>
              <a:rPr lang="en-US" sz="2000" kern="1200" dirty="0">
                <a:solidFill>
                  <a:schemeClr val="tx1"/>
                </a:solidFill>
              </a:rPr>
              <a:t>Trafficking in </a:t>
            </a:r>
            <a:r>
              <a:rPr lang="en-US" sz="2000" kern="1200" dirty="0" smtClean="0">
                <a:solidFill>
                  <a:schemeClr val="tx1"/>
                </a:solidFill>
              </a:rPr>
              <a:t>Persons</a:t>
            </a:r>
            <a:endParaRPr lang="en-US" sz="2000" kern="1200" dirty="0">
              <a:solidFill>
                <a:schemeClr val="tx1"/>
              </a:solidFill>
            </a:endParaRPr>
          </a:p>
        </p:txBody>
      </p:sp>
      <p:sp>
        <p:nvSpPr>
          <p:cNvPr id="17" name="Freeform 16"/>
          <p:cNvSpPr/>
          <p:nvPr/>
        </p:nvSpPr>
        <p:spPr>
          <a:xfrm>
            <a:off x="3657187" y="2589684"/>
            <a:ext cx="1301809" cy="1301809"/>
          </a:xfrm>
          <a:custGeom>
            <a:avLst/>
            <a:gdLst>
              <a:gd name="connsiteX0" fmla="*/ 0 w 1301809"/>
              <a:gd name="connsiteY0" fmla="*/ 650905 h 1301809"/>
              <a:gd name="connsiteX1" fmla="*/ 650905 w 1301809"/>
              <a:gd name="connsiteY1" fmla="*/ 0 h 1301809"/>
              <a:gd name="connsiteX2" fmla="*/ 1301810 w 1301809"/>
              <a:gd name="connsiteY2" fmla="*/ 650905 h 1301809"/>
              <a:gd name="connsiteX3" fmla="*/ 650905 w 1301809"/>
              <a:gd name="connsiteY3" fmla="*/ 1301810 h 1301809"/>
              <a:gd name="connsiteX4" fmla="*/ 0 w 1301809"/>
              <a:gd name="connsiteY4" fmla="*/ 650905 h 130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809" h="1301809">
                <a:moveTo>
                  <a:pt x="0" y="650905"/>
                </a:moveTo>
                <a:cubicBezTo>
                  <a:pt x="0" y="291420"/>
                  <a:pt x="291420" y="0"/>
                  <a:pt x="650905" y="0"/>
                </a:cubicBezTo>
                <a:cubicBezTo>
                  <a:pt x="1010390" y="0"/>
                  <a:pt x="1301810" y="291420"/>
                  <a:pt x="1301810" y="650905"/>
                </a:cubicBezTo>
                <a:cubicBezTo>
                  <a:pt x="1301810" y="1010390"/>
                  <a:pt x="1010390" y="1301810"/>
                  <a:pt x="650905" y="1301810"/>
                </a:cubicBezTo>
                <a:cubicBezTo>
                  <a:pt x="291420" y="1301810"/>
                  <a:pt x="0" y="1010390"/>
                  <a:pt x="0" y="650905"/>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646" tIns="190646" rIns="190646" bIns="190646" numCol="1" spcCol="1270" anchor="ctr" anchorCtr="0">
            <a:noAutofit/>
          </a:bodyPr>
          <a:lstStyle/>
          <a:p>
            <a:pPr lvl="0" algn="ctr" defTabSz="1555750">
              <a:lnSpc>
                <a:spcPct val="90000"/>
              </a:lnSpc>
              <a:spcBef>
                <a:spcPct val="0"/>
              </a:spcBef>
              <a:spcAft>
                <a:spcPct val="35000"/>
              </a:spcAft>
            </a:pPr>
            <a:r>
              <a:rPr lang="en-US" sz="3500" kern="1200" dirty="0"/>
              <a:t>20</a:t>
            </a:r>
            <a:r>
              <a:rPr lang="mn-MN" sz="3500" kern="1200" dirty="0"/>
              <a:t>12</a:t>
            </a:r>
            <a:endParaRPr lang="en-US" sz="3500" kern="1200" dirty="0"/>
          </a:p>
        </p:txBody>
      </p:sp>
      <p:grpSp>
        <p:nvGrpSpPr>
          <p:cNvPr id="13" name="Group 12"/>
          <p:cNvGrpSpPr/>
          <p:nvPr/>
        </p:nvGrpSpPr>
        <p:grpSpPr>
          <a:xfrm>
            <a:off x="7851692" y="2826385"/>
            <a:ext cx="3667518" cy="3763986"/>
            <a:chOff x="4297191" y="991676"/>
            <a:chExt cx="1952713" cy="2766399"/>
          </a:xfrm>
        </p:grpSpPr>
        <p:sp>
          <p:nvSpPr>
            <p:cNvPr id="14" name="Rectangle 13"/>
            <p:cNvSpPr/>
            <p:nvPr/>
          </p:nvSpPr>
          <p:spPr>
            <a:xfrm>
              <a:off x="4297191" y="991676"/>
              <a:ext cx="1952713" cy="2766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609625" y="991676"/>
              <a:ext cx="1640279" cy="2766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endParaRPr lang="en-US" sz="2000" kern="1200" dirty="0"/>
            </a:p>
          </p:txBody>
        </p:sp>
      </p:grpSp>
      <p:grpSp>
        <p:nvGrpSpPr>
          <p:cNvPr id="9" name="Group 8"/>
          <p:cNvGrpSpPr/>
          <p:nvPr/>
        </p:nvGrpSpPr>
        <p:grpSpPr>
          <a:xfrm>
            <a:off x="7318500" y="2317836"/>
            <a:ext cx="1301809" cy="1301809"/>
            <a:chOff x="3255743" y="470952"/>
            <a:chExt cx="1301809" cy="1301809"/>
          </a:xfrm>
          <a:solidFill>
            <a:srgbClr val="0070C0"/>
          </a:solidFill>
          <a:effectLst>
            <a:outerShdw blurRad="241300" dist="266700" sx="102000" sy="102000" algn="l" rotWithShape="0">
              <a:prstClr val="black">
                <a:alpha val="26000"/>
              </a:prstClr>
            </a:outerShdw>
          </a:effectLst>
        </p:grpSpPr>
        <p:sp>
          <p:nvSpPr>
            <p:cNvPr id="10" name="Oval 9"/>
            <p:cNvSpPr/>
            <p:nvPr/>
          </p:nvSpPr>
          <p:spPr>
            <a:xfrm>
              <a:off x="3255743" y="470952"/>
              <a:ext cx="1301809" cy="1301809"/>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3446389" y="661598"/>
              <a:ext cx="920517" cy="9205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a:t>2016</a:t>
              </a:r>
            </a:p>
          </p:txBody>
        </p:sp>
      </p:grpSp>
      <p:sp>
        <p:nvSpPr>
          <p:cNvPr id="8" name="Rectangle 7"/>
          <p:cNvSpPr/>
          <p:nvPr/>
        </p:nvSpPr>
        <p:spPr>
          <a:xfrm>
            <a:off x="8211537" y="3664295"/>
            <a:ext cx="3011635" cy="2677656"/>
          </a:xfrm>
          <a:prstGeom prst="rect">
            <a:avLst/>
          </a:prstGeom>
        </p:spPr>
        <p:txBody>
          <a:bodyPr wrap="square">
            <a:spAutoFit/>
          </a:bodyPr>
          <a:lstStyle/>
          <a:p>
            <a:pPr lvl="0"/>
            <a:r>
              <a:rPr lang="en-US" sz="2400" dirty="0"/>
              <a:t>National </a:t>
            </a:r>
            <a:r>
              <a:rPr lang="en-US" sz="2400" dirty="0" err="1" smtClean="0"/>
              <a:t>programme</a:t>
            </a:r>
            <a:r>
              <a:rPr lang="en-US" sz="2400" dirty="0" smtClean="0"/>
              <a:t> </a:t>
            </a:r>
            <a:r>
              <a:rPr lang="en-US" sz="2400" dirty="0"/>
              <a:t>to combat trafficking in persons 2016-2021 formulated in compliance with internationally accepted 4 paradigms</a:t>
            </a:r>
          </a:p>
        </p:txBody>
      </p:sp>
      <p:pic>
        <p:nvPicPr>
          <p:cNvPr id="16" name="Picture 15" descr="yam-standard-logo-RGB-ENG-02.jpg"/>
          <p:cNvPicPr>
            <a:picLocks noChangeAspect="1"/>
          </p:cNvPicPr>
          <p:nvPr/>
        </p:nvPicPr>
        <p:blipFill>
          <a:blip r:embed="rId3" cstate="print"/>
          <a:stretch>
            <a:fillRect/>
          </a:stretch>
        </p:blipFill>
        <p:spPr>
          <a:xfrm>
            <a:off x="152400" y="0"/>
            <a:ext cx="4549238" cy="1504775"/>
          </a:xfrm>
          <a:prstGeom prst="rect">
            <a:avLst/>
          </a:prstGeom>
        </p:spPr>
      </p:pic>
      <p:sp>
        <p:nvSpPr>
          <p:cNvPr id="18" name="Title 1"/>
          <p:cNvSpPr>
            <a:spLocks noGrp="1"/>
          </p:cNvSpPr>
          <p:nvPr>
            <p:ph type="title"/>
          </p:nvPr>
        </p:nvSpPr>
        <p:spPr>
          <a:xfrm>
            <a:off x="7239000" y="549567"/>
            <a:ext cx="4278085" cy="974433"/>
          </a:xfrm>
        </p:spPr>
        <p:txBody>
          <a:bodyPr>
            <a:noAutofit/>
          </a:bodyPr>
          <a:lstStyle/>
          <a:p>
            <a:pPr lvl="1" algn="ctr"/>
            <a:r>
              <a:rPr lang="en-US" sz="2400" b="1" dirty="0">
                <a:solidFill>
                  <a:schemeClr val="bg1"/>
                </a:solidFill>
                <a:effectLst>
                  <a:outerShdw blurRad="38100" dist="38100" dir="2700000" algn="tl">
                    <a:srgbClr val="000000">
                      <a:alpha val="43137"/>
                    </a:srgbClr>
                  </a:outerShdw>
                </a:effectLst>
                <a:latin typeface="+mn-lt"/>
              </a:rPr>
              <a:t>ENABLING POLICY FRAMEWORK FOR GENDER EQUALITY AND WOMEN’S RIGHTS </a:t>
            </a:r>
            <a:endParaRPr lang="en-US" sz="24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418078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7" grpId="0" animBg="1"/>
      <p:bldP spid="8"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0"/>
            <a:ext cx="480568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851692" y="2826385"/>
            <a:ext cx="3667518" cy="3763986"/>
            <a:chOff x="4297191" y="991676"/>
            <a:chExt cx="1952713" cy="2766399"/>
          </a:xfrm>
        </p:grpSpPr>
        <p:sp>
          <p:nvSpPr>
            <p:cNvPr id="14" name="Rectangle 13"/>
            <p:cNvSpPr/>
            <p:nvPr/>
          </p:nvSpPr>
          <p:spPr>
            <a:xfrm>
              <a:off x="4297191" y="991676"/>
              <a:ext cx="1952713" cy="2766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609625" y="991676"/>
              <a:ext cx="1640279" cy="2766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endParaRPr lang="en-US" sz="1700" kern="1200" dirty="0"/>
            </a:p>
          </p:txBody>
        </p:sp>
      </p:grpSp>
      <p:grpSp>
        <p:nvGrpSpPr>
          <p:cNvPr id="9" name="Group 8"/>
          <p:cNvGrpSpPr/>
          <p:nvPr/>
        </p:nvGrpSpPr>
        <p:grpSpPr>
          <a:xfrm>
            <a:off x="7318500" y="2317836"/>
            <a:ext cx="1673100" cy="1301809"/>
            <a:chOff x="3255743" y="470952"/>
            <a:chExt cx="1301809" cy="1301809"/>
          </a:xfrm>
          <a:solidFill>
            <a:srgbClr val="0070C0"/>
          </a:solidFill>
          <a:effectLst>
            <a:outerShdw blurRad="203200" dist="292100" algn="l" rotWithShape="0">
              <a:prstClr val="black">
                <a:alpha val="40000"/>
              </a:prstClr>
            </a:outerShdw>
          </a:effectLst>
        </p:grpSpPr>
        <p:sp>
          <p:nvSpPr>
            <p:cNvPr id="10" name="Oval 9"/>
            <p:cNvSpPr/>
            <p:nvPr/>
          </p:nvSpPr>
          <p:spPr>
            <a:xfrm>
              <a:off x="3255743" y="470952"/>
              <a:ext cx="1301809" cy="1301809"/>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3446389" y="661598"/>
              <a:ext cx="920517" cy="920517"/>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a:t>2016</a:t>
              </a:r>
            </a:p>
          </p:txBody>
        </p:sp>
      </p:grpSp>
      <p:sp>
        <p:nvSpPr>
          <p:cNvPr id="8" name="Rectangle 7"/>
          <p:cNvSpPr/>
          <p:nvPr/>
        </p:nvSpPr>
        <p:spPr>
          <a:xfrm>
            <a:off x="8429252" y="3435695"/>
            <a:ext cx="2728870" cy="3000821"/>
          </a:xfrm>
          <a:prstGeom prst="rect">
            <a:avLst/>
          </a:prstGeom>
        </p:spPr>
        <p:txBody>
          <a:bodyPr wrap="square">
            <a:spAutoFit/>
          </a:bodyPr>
          <a:lstStyle/>
          <a:p>
            <a:pPr lvl="0"/>
            <a:r>
              <a:rPr lang="en-US" sz="2100" dirty="0"/>
              <a:t>Revision of </a:t>
            </a:r>
            <a:r>
              <a:rPr lang="en-US" sz="2100" dirty="0" smtClean="0"/>
              <a:t>the Law </a:t>
            </a:r>
            <a:r>
              <a:rPr lang="en-US" sz="2100" dirty="0"/>
              <a:t>to Combat Domestic Violence has been drafted and adopted by Parliament of Mongolia on 28 December 2016 and </a:t>
            </a:r>
            <a:r>
              <a:rPr lang="en-US" sz="2100" dirty="0" smtClean="0"/>
              <a:t>enforced </a:t>
            </a:r>
            <a:r>
              <a:rPr lang="en-US" sz="2100" dirty="0"/>
              <a:t>from February 2017</a:t>
            </a:r>
          </a:p>
        </p:txBody>
      </p:sp>
      <p:pic>
        <p:nvPicPr>
          <p:cNvPr id="16" name="Picture 15" descr="yam-standard-logo-RGB-ENG-02.jpg"/>
          <p:cNvPicPr>
            <a:picLocks noChangeAspect="1"/>
          </p:cNvPicPr>
          <p:nvPr/>
        </p:nvPicPr>
        <p:blipFill>
          <a:blip r:embed="rId3" cstate="print"/>
          <a:stretch>
            <a:fillRect/>
          </a:stretch>
        </p:blipFill>
        <p:spPr>
          <a:xfrm>
            <a:off x="304800" y="0"/>
            <a:ext cx="4549238" cy="1504775"/>
          </a:xfrm>
          <a:prstGeom prst="rect">
            <a:avLst/>
          </a:prstGeom>
        </p:spPr>
      </p:pic>
      <p:sp>
        <p:nvSpPr>
          <p:cNvPr id="5" name="Freeform 4"/>
          <p:cNvSpPr/>
          <p:nvPr/>
        </p:nvSpPr>
        <p:spPr>
          <a:xfrm>
            <a:off x="1444112" y="3110408"/>
            <a:ext cx="1952713" cy="3061792"/>
          </a:xfrm>
          <a:custGeom>
            <a:avLst/>
            <a:gdLst>
              <a:gd name="connsiteX0" fmla="*/ 0 w 1952713"/>
              <a:gd name="connsiteY0" fmla="*/ 0 h 2779996"/>
              <a:gd name="connsiteX1" fmla="*/ 1952713 w 1952713"/>
              <a:gd name="connsiteY1" fmla="*/ 0 h 2779996"/>
              <a:gd name="connsiteX2" fmla="*/ 1952713 w 1952713"/>
              <a:gd name="connsiteY2" fmla="*/ 2779996 h 2779996"/>
              <a:gd name="connsiteX3" fmla="*/ 0 w 1952713"/>
              <a:gd name="connsiteY3" fmla="*/ 2779996 h 2779996"/>
              <a:gd name="connsiteX4" fmla="*/ 0 w 1952713"/>
              <a:gd name="connsiteY4" fmla="*/ 0 h 277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713" h="2779996">
                <a:moveTo>
                  <a:pt x="0" y="0"/>
                </a:moveTo>
                <a:lnTo>
                  <a:pt x="1952713" y="0"/>
                </a:lnTo>
                <a:lnTo>
                  <a:pt x="1952713" y="2779996"/>
                </a:lnTo>
                <a:lnTo>
                  <a:pt x="0" y="2779996"/>
                </a:lnTo>
                <a:lnTo>
                  <a:pt x="0" y="0"/>
                </a:lnTo>
                <a:close/>
              </a:path>
            </a:pathLst>
          </a:custGeom>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434" tIns="192024" rIns="192024" bIns="192024" numCol="1" spcCol="1270" anchor="ctr" anchorCtr="0">
            <a:noAutofit/>
          </a:bodyPr>
          <a:lstStyle/>
          <a:p>
            <a:pPr lvl="0" algn="l" defTabSz="1200150">
              <a:lnSpc>
                <a:spcPct val="90000"/>
              </a:lnSpc>
              <a:spcBef>
                <a:spcPct val="0"/>
              </a:spcBef>
              <a:spcAft>
                <a:spcPct val="35000"/>
              </a:spcAft>
            </a:pPr>
            <a:r>
              <a:rPr lang="mn-MN" sz="2800" kern="1200" dirty="0"/>
              <a:t>Law to </a:t>
            </a:r>
            <a:r>
              <a:rPr lang="en-US" sz="2800" dirty="0"/>
              <a:t>c</a:t>
            </a:r>
            <a:r>
              <a:rPr lang="mn-MN" sz="2800" kern="1200" dirty="0" smtClean="0"/>
              <a:t>ombat </a:t>
            </a:r>
            <a:r>
              <a:rPr lang="en-US" sz="2800" dirty="0"/>
              <a:t>d</a:t>
            </a:r>
            <a:r>
              <a:rPr lang="mn-MN" sz="2800" kern="1200" dirty="0" smtClean="0"/>
              <a:t>omestic </a:t>
            </a:r>
            <a:r>
              <a:rPr lang="en-US" sz="2800" dirty="0"/>
              <a:t>v</a:t>
            </a:r>
            <a:r>
              <a:rPr lang="mn-MN" sz="2800" kern="1200" dirty="0" smtClean="0"/>
              <a:t>iolence</a:t>
            </a:r>
            <a:endParaRPr lang="en-US" sz="2800" kern="1200" dirty="0"/>
          </a:p>
        </p:txBody>
      </p:sp>
      <p:sp>
        <p:nvSpPr>
          <p:cNvPr id="11" name="Pentagon 10"/>
          <p:cNvSpPr/>
          <p:nvPr/>
        </p:nvSpPr>
        <p:spPr>
          <a:xfrm>
            <a:off x="402664" y="2589684"/>
            <a:ext cx="1654736" cy="1301809"/>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646" tIns="190646" rIns="190646" bIns="190646" numCol="1" spcCol="1270" anchor="ctr" anchorCtr="0">
            <a:noAutofit/>
          </a:bodyPr>
          <a:lstStyle/>
          <a:p>
            <a:pPr lvl="0" algn="ctr" defTabSz="1555750">
              <a:lnSpc>
                <a:spcPct val="90000"/>
              </a:lnSpc>
              <a:spcBef>
                <a:spcPct val="0"/>
              </a:spcBef>
              <a:spcAft>
                <a:spcPct val="35000"/>
              </a:spcAft>
            </a:pPr>
            <a:r>
              <a:rPr lang="en-US" sz="3500" kern="1200" dirty="0"/>
              <a:t>2004</a:t>
            </a:r>
          </a:p>
        </p:txBody>
      </p:sp>
      <p:sp>
        <p:nvSpPr>
          <p:cNvPr id="17" name="Freeform 16"/>
          <p:cNvSpPr/>
          <p:nvPr/>
        </p:nvSpPr>
        <p:spPr>
          <a:xfrm>
            <a:off x="4698635" y="3110408"/>
            <a:ext cx="2076904" cy="3061793"/>
          </a:xfrm>
          <a:custGeom>
            <a:avLst/>
            <a:gdLst>
              <a:gd name="connsiteX0" fmla="*/ 0 w 1952713"/>
              <a:gd name="connsiteY0" fmla="*/ 0 h 2766399"/>
              <a:gd name="connsiteX1" fmla="*/ 1952713 w 1952713"/>
              <a:gd name="connsiteY1" fmla="*/ 0 h 2766399"/>
              <a:gd name="connsiteX2" fmla="*/ 1952713 w 1952713"/>
              <a:gd name="connsiteY2" fmla="*/ 2766399 h 2766399"/>
              <a:gd name="connsiteX3" fmla="*/ 0 w 1952713"/>
              <a:gd name="connsiteY3" fmla="*/ 2766399 h 2766399"/>
              <a:gd name="connsiteX4" fmla="*/ 0 w 1952713"/>
              <a:gd name="connsiteY4" fmla="*/ 0 h 276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713" h="2766399">
                <a:moveTo>
                  <a:pt x="0" y="0"/>
                </a:moveTo>
                <a:lnTo>
                  <a:pt x="1952713" y="0"/>
                </a:lnTo>
                <a:lnTo>
                  <a:pt x="1952713" y="2766399"/>
                </a:lnTo>
                <a:lnTo>
                  <a:pt x="0" y="2766399"/>
                </a:lnTo>
                <a:lnTo>
                  <a:pt x="0" y="0"/>
                </a:lnTo>
                <a:close/>
              </a:path>
            </a:pathLst>
          </a:custGeom>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434" tIns="192024" rIns="192024" bIns="192024" numCol="1" spcCol="1270" anchor="ctr" anchorCtr="0">
            <a:noAutofit/>
          </a:bodyPr>
          <a:lstStyle/>
          <a:p>
            <a:pPr lvl="0" algn="l" defTabSz="1200150">
              <a:lnSpc>
                <a:spcPct val="90000"/>
              </a:lnSpc>
              <a:spcBef>
                <a:spcPct val="0"/>
              </a:spcBef>
              <a:spcAft>
                <a:spcPct val="35000"/>
              </a:spcAft>
            </a:pPr>
            <a:r>
              <a:rPr lang="mn-MN" sz="2800" kern="1200" dirty="0"/>
              <a:t>National program to combat </a:t>
            </a:r>
            <a:r>
              <a:rPr lang="en-US" sz="2800" kern="1200" dirty="0" smtClean="0"/>
              <a:t>d</a:t>
            </a:r>
            <a:r>
              <a:rPr lang="mn-MN" sz="2800" kern="1200" dirty="0" smtClean="0"/>
              <a:t>omestic </a:t>
            </a:r>
            <a:r>
              <a:rPr lang="en-US" sz="2800" dirty="0"/>
              <a:t>v</a:t>
            </a:r>
            <a:r>
              <a:rPr lang="mn-MN" sz="2800" kern="1200" dirty="0" smtClean="0"/>
              <a:t>iolence</a:t>
            </a:r>
            <a:endParaRPr lang="en-US" sz="2800" kern="1200" dirty="0"/>
          </a:p>
        </p:txBody>
      </p:sp>
      <p:sp>
        <p:nvSpPr>
          <p:cNvPr id="18" name="Pentagon 17"/>
          <p:cNvSpPr/>
          <p:nvPr/>
        </p:nvSpPr>
        <p:spPr>
          <a:xfrm>
            <a:off x="3657187" y="2589684"/>
            <a:ext cx="1676813" cy="1301809"/>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646" tIns="190646" rIns="190646" bIns="190646" numCol="1" spcCol="1270" anchor="ctr" anchorCtr="0">
            <a:noAutofit/>
          </a:bodyPr>
          <a:lstStyle/>
          <a:p>
            <a:pPr lvl="0" algn="ctr" defTabSz="1555750">
              <a:lnSpc>
                <a:spcPct val="90000"/>
              </a:lnSpc>
              <a:spcBef>
                <a:spcPct val="0"/>
              </a:spcBef>
              <a:spcAft>
                <a:spcPct val="35000"/>
              </a:spcAft>
            </a:pPr>
            <a:r>
              <a:rPr lang="en-US" sz="3500" kern="1200" dirty="0"/>
              <a:t>2007</a:t>
            </a:r>
          </a:p>
        </p:txBody>
      </p:sp>
      <p:sp>
        <p:nvSpPr>
          <p:cNvPr id="20" name="Title 1"/>
          <p:cNvSpPr>
            <a:spLocks noGrp="1"/>
          </p:cNvSpPr>
          <p:nvPr>
            <p:ph type="title"/>
          </p:nvPr>
        </p:nvSpPr>
        <p:spPr>
          <a:xfrm>
            <a:off x="7239000" y="549567"/>
            <a:ext cx="4278085" cy="974433"/>
          </a:xfrm>
        </p:spPr>
        <p:txBody>
          <a:bodyPr>
            <a:noAutofit/>
          </a:bodyPr>
          <a:lstStyle/>
          <a:p>
            <a:pPr lvl="1" algn="ctr"/>
            <a:r>
              <a:rPr lang="en-US" sz="2400" b="1" dirty="0">
                <a:solidFill>
                  <a:schemeClr val="bg1"/>
                </a:solidFill>
                <a:effectLst>
                  <a:outerShdw blurRad="38100" dist="38100" dir="2700000" algn="tl">
                    <a:srgbClr val="000000">
                      <a:alpha val="43137"/>
                    </a:srgbClr>
                  </a:outerShdw>
                </a:effectLst>
                <a:latin typeface="+mn-lt"/>
              </a:rPr>
              <a:t>ENABLING POLICY FRAMEWORK FOR GENDER EQUALITY AND WOMEN’S RIGHTS </a:t>
            </a:r>
            <a:endParaRPr lang="en-US" sz="24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679022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1" grpId="0" animBg="1"/>
      <p:bldP spid="17" grpId="0" animBg="1"/>
      <p:bldP spid="18"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20560" y="0"/>
            <a:ext cx="480568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94468" y="483675"/>
            <a:ext cx="4180114" cy="791377"/>
          </a:xfrm>
        </p:spPr>
        <p:txBody>
          <a:bodyPr>
            <a:noAutofit/>
          </a:bodyPr>
          <a:lstStyle/>
          <a:p>
            <a:pPr lvl="1" algn="ctr"/>
            <a:r>
              <a:rPr lang="en-AU" sz="2400" b="1" dirty="0">
                <a:solidFill>
                  <a:schemeClr val="bg1"/>
                </a:solidFill>
                <a:effectLst>
                  <a:outerShdw blurRad="38100" dist="38100" dir="2700000" algn="tl">
                    <a:srgbClr val="000000">
                      <a:alpha val="43137"/>
                    </a:srgbClr>
                  </a:outerShdw>
                </a:effectLst>
                <a:latin typeface="+mn-lt"/>
              </a:rPr>
              <a:t>IMPLEMENTATION OF WOMEN’S ECONOMIC RIGHTS: EMPLOYMENT</a:t>
            </a:r>
            <a:endParaRPr lang="en-US" sz="2400" dirty="0">
              <a:solidFill>
                <a:schemeClr val="bg1"/>
              </a:solidFill>
              <a:effectLst>
                <a:outerShdw blurRad="38100" dist="38100" dir="2700000" algn="tl">
                  <a:srgbClr val="000000">
                    <a:alpha val="43137"/>
                  </a:srgbClr>
                </a:outerShdw>
              </a:effectLst>
              <a:latin typeface="+mn-lt"/>
            </a:endParaRPr>
          </a:p>
        </p:txBody>
      </p:sp>
      <p:cxnSp>
        <p:nvCxnSpPr>
          <p:cNvPr id="7" name="Straight Connector 6"/>
          <p:cNvCxnSpPr/>
          <p:nvPr/>
        </p:nvCxnSpPr>
        <p:spPr>
          <a:xfrm>
            <a:off x="0" y="1594196"/>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447800" y="2590800"/>
            <a:ext cx="3264723" cy="3570628"/>
          </a:xfrm>
          <a:custGeom>
            <a:avLst/>
            <a:gdLst>
              <a:gd name="connsiteX0" fmla="*/ 0 w 2508066"/>
              <a:gd name="connsiteY0" fmla="*/ 0 h 3570628"/>
              <a:gd name="connsiteX1" fmla="*/ 2508066 w 2508066"/>
              <a:gd name="connsiteY1" fmla="*/ 0 h 3570628"/>
              <a:gd name="connsiteX2" fmla="*/ 2508066 w 2508066"/>
              <a:gd name="connsiteY2" fmla="*/ 3570628 h 3570628"/>
              <a:gd name="connsiteX3" fmla="*/ 0 w 2508066"/>
              <a:gd name="connsiteY3" fmla="*/ 3570628 h 3570628"/>
              <a:gd name="connsiteX4" fmla="*/ 0 w 2508066"/>
              <a:gd name="connsiteY4" fmla="*/ 0 h 357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066" h="3570628">
                <a:moveTo>
                  <a:pt x="0" y="0"/>
                </a:moveTo>
                <a:lnTo>
                  <a:pt x="2508066" y="0"/>
                </a:lnTo>
                <a:lnTo>
                  <a:pt x="2508066" y="3570628"/>
                </a:lnTo>
                <a:lnTo>
                  <a:pt x="0" y="3570628"/>
                </a:lnTo>
                <a:lnTo>
                  <a:pt x="0" y="0"/>
                </a:lnTo>
                <a:close/>
              </a:path>
            </a:pathLst>
          </a:custGeom>
          <a:effectLst>
            <a:outerShdw blurRad="266700" dist="1016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1291" tIns="305816" rIns="305816" bIns="305816" numCol="1" spcCol="1270" anchor="ctr" anchorCtr="0">
            <a:noAutofit/>
          </a:bodyPr>
          <a:lstStyle/>
          <a:p>
            <a:pPr lvl="0" algn="l" defTabSz="1911350">
              <a:lnSpc>
                <a:spcPct val="90000"/>
              </a:lnSpc>
              <a:spcBef>
                <a:spcPct val="0"/>
              </a:spcBef>
              <a:spcAft>
                <a:spcPct val="35000"/>
              </a:spcAft>
            </a:pPr>
            <a:r>
              <a:rPr lang="en-US" sz="4300" kern="1200" dirty="0">
                <a:solidFill>
                  <a:schemeClr val="tx1"/>
                </a:solidFill>
              </a:rPr>
              <a:t>Law on Promotion of Gender Equality</a:t>
            </a:r>
          </a:p>
        </p:txBody>
      </p:sp>
      <p:sp>
        <p:nvSpPr>
          <p:cNvPr id="9" name="Freeform 8"/>
          <p:cNvSpPr/>
          <p:nvPr/>
        </p:nvSpPr>
        <p:spPr>
          <a:xfrm>
            <a:off x="457200" y="1676400"/>
            <a:ext cx="1672044" cy="1672044"/>
          </a:xfrm>
          <a:custGeom>
            <a:avLst/>
            <a:gdLst>
              <a:gd name="connsiteX0" fmla="*/ 0 w 1672044"/>
              <a:gd name="connsiteY0" fmla="*/ 836022 h 1672044"/>
              <a:gd name="connsiteX1" fmla="*/ 836022 w 1672044"/>
              <a:gd name="connsiteY1" fmla="*/ 0 h 1672044"/>
              <a:gd name="connsiteX2" fmla="*/ 1672044 w 1672044"/>
              <a:gd name="connsiteY2" fmla="*/ 836022 h 1672044"/>
              <a:gd name="connsiteX3" fmla="*/ 836022 w 1672044"/>
              <a:gd name="connsiteY3" fmla="*/ 1672044 h 1672044"/>
              <a:gd name="connsiteX4" fmla="*/ 0 w 1672044"/>
              <a:gd name="connsiteY4" fmla="*/ 836022 h 16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044" h="1672044">
                <a:moveTo>
                  <a:pt x="0" y="836022"/>
                </a:moveTo>
                <a:cubicBezTo>
                  <a:pt x="0" y="374300"/>
                  <a:pt x="374300" y="0"/>
                  <a:pt x="836022" y="0"/>
                </a:cubicBezTo>
                <a:cubicBezTo>
                  <a:pt x="1297744" y="0"/>
                  <a:pt x="1672044" y="374300"/>
                  <a:pt x="1672044" y="836022"/>
                </a:cubicBezTo>
                <a:cubicBezTo>
                  <a:pt x="1672044" y="1297744"/>
                  <a:pt x="1297744" y="1672044"/>
                  <a:pt x="836022" y="1672044"/>
                </a:cubicBezTo>
                <a:cubicBezTo>
                  <a:pt x="374300" y="1672044"/>
                  <a:pt x="0" y="1297744"/>
                  <a:pt x="0" y="836022"/>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865" tIns="244865" rIns="244865" bIns="244865" numCol="1" spcCol="1270" anchor="ctr" anchorCtr="0">
            <a:noAutofit/>
          </a:bodyPr>
          <a:lstStyle/>
          <a:p>
            <a:pPr lvl="0" algn="ctr" defTabSz="2000250">
              <a:lnSpc>
                <a:spcPct val="90000"/>
              </a:lnSpc>
              <a:spcBef>
                <a:spcPct val="0"/>
              </a:spcBef>
              <a:spcAft>
                <a:spcPct val="35000"/>
              </a:spcAft>
            </a:pPr>
            <a:r>
              <a:rPr lang="mn-MN" sz="4500" kern="1200" dirty="0"/>
              <a:t>2011</a:t>
            </a:r>
            <a:endParaRPr lang="en-US" sz="4500" kern="1200" dirty="0"/>
          </a:p>
        </p:txBody>
      </p:sp>
      <p:grpSp>
        <p:nvGrpSpPr>
          <p:cNvPr id="13" name="Group 12"/>
          <p:cNvGrpSpPr/>
          <p:nvPr/>
        </p:nvGrpSpPr>
        <p:grpSpPr>
          <a:xfrm>
            <a:off x="7248293" y="1951463"/>
            <a:ext cx="4270917" cy="4638908"/>
            <a:chOff x="4297191" y="991676"/>
            <a:chExt cx="1952713" cy="2766399"/>
          </a:xfrm>
        </p:grpSpPr>
        <p:sp>
          <p:nvSpPr>
            <p:cNvPr id="14" name="Rectangle 13"/>
            <p:cNvSpPr/>
            <p:nvPr/>
          </p:nvSpPr>
          <p:spPr>
            <a:xfrm>
              <a:off x="4297191" y="991676"/>
              <a:ext cx="1952713" cy="27663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609625" y="991676"/>
              <a:ext cx="1640279" cy="27663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endParaRPr lang="en-US" sz="1700" kern="1200" dirty="0"/>
            </a:p>
          </p:txBody>
        </p:sp>
      </p:grpSp>
      <p:sp>
        <p:nvSpPr>
          <p:cNvPr id="8" name="Rectangle 7"/>
          <p:cNvSpPr/>
          <p:nvPr/>
        </p:nvSpPr>
        <p:spPr>
          <a:xfrm>
            <a:off x="7248293" y="1981200"/>
            <a:ext cx="3936174" cy="769441"/>
          </a:xfrm>
          <a:prstGeom prst="rect">
            <a:avLst/>
          </a:prstGeom>
          <a:noFill/>
        </p:spPr>
        <p:txBody>
          <a:bodyPr wrap="square">
            <a:spAutoFit/>
          </a:bodyPr>
          <a:lstStyle/>
          <a:p>
            <a:pPr lvl="0" algn="ctr"/>
            <a:r>
              <a:rPr lang="en-US" sz="2200" b="1" dirty="0">
                <a:solidFill>
                  <a:srgbClr val="7030A0"/>
                </a:solidFill>
                <a:effectLst>
                  <a:outerShdw blurRad="38100" dist="38100" dir="2700000" algn="tl">
                    <a:srgbClr val="000000">
                      <a:alpha val="43137"/>
                    </a:srgbClr>
                  </a:outerShdw>
                </a:effectLst>
              </a:rPr>
              <a:t>In the the revised Labor Law, the below issues are indicated</a:t>
            </a:r>
            <a:r>
              <a:rPr lang="mn-MN" sz="2200" b="1" dirty="0">
                <a:solidFill>
                  <a:srgbClr val="7030A0"/>
                </a:solidFill>
                <a:effectLst>
                  <a:outerShdw blurRad="38100" dist="38100" dir="2700000" algn="tl">
                    <a:srgbClr val="000000">
                      <a:alpha val="43137"/>
                    </a:srgbClr>
                  </a:outerShdw>
                </a:effectLst>
              </a:rPr>
              <a:t>:</a:t>
            </a:r>
            <a:endParaRPr lang="en-US" sz="2200" b="1" dirty="0">
              <a:solidFill>
                <a:srgbClr val="7030A0"/>
              </a:solidFill>
              <a:effectLst>
                <a:outerShdw blurRad="38100" dist="38100" dir="2700000" algn="tl">
                  <a:srgbClr val="000000">
                    <a:alpha val="43137"/>
                  </a:srgbClr>
                </a:outerShdw>
              </a:effectLst>
            </a:endParaRPr>
          </a:p>
        </p:txBody>
      </p:sp>
      <p:cxnSp>
        <p:nvCxnSpPr>
          <p:cNvPr id="11" name="Straight Connector 10"/>
          <p:cNvCxnSpPr/>
          <p:nvPr/>
        </p:nvCxnSpPr>
        <p:spPr>
          <a:xfrm>
            <a:off x="5029200" y="2040673"/>
            <a:ext cx="0" cy="4549698"/>
          </a:xfrm>
          <a:prstGeom prst="line">
            <a:avLst/>
          </a:prstGeom>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rot="5400000">
            <a:off x="4920967" y="3538216"/>
            <a:ext cx="2173150" cy="1554614"/>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p:txBody>
      </p:sp>
      <p:sp>
        <p:nvSpPr>
          <p:cNvPr id="17" name="Rectangle 16"/>
          <p:cNvSpPr/>
          <p:nvPr/>
        </p:nvSpPr>
        <p:spPr>
          <a:xfrm>
            <a:off x="5334000" y="4114800"/>
            <a:ext cx="1018164" cy="369332"/>
          </a:xfrm>
          <a:prstGeom prst="rect">
            <a:avLst/>
          </a:prstGeom>
        </p:spPr>
        <p:txBody>
          <a:bodyPr wrap="none">
            <a:spAutoFit/>
          </a:bodyPr>
          <a:lstStyle/>
          <a:p>
            <a:pPr lvl="0"/>
            <a:r>
              <a:rPr lang="en-US" b="1" dirty="0">
                <a:solidFill>
                  <a:schemeClr val="bg1"/>
                </a:solidFill>
              </a:rPr>
              <a:t>REFORM</a:t>
            </a:r>
          </a:p>
        </p:txBody>
      </p:sp>
      <p:sp>
        <p:nvSpPr>
          <p:cNvPr id="18" name="Rectangle 17"/>
          <p:cNvSpPr/>
          <p:nvPr/>
        </p:nvSpPr>
        <p:spPr>
          <a:xfrm>
            <a:off x="7217672" y="2921437"/>
            <a:ext cx="4126289" cy="3631763"/>
          </a:xfrm>
          <a:prstGeom prst="rect">
            <a:avLst/>
          </a:prstGeom>
        </p:spPr>
        <p:txBody>
          <a:bodyPr wrap="square">
            <a:spAutoFit/>
          </a:bodyPr>
          <a:lstStyle/>
          <a:p>
            <a:pPr marL="342900" lvl="0" indent="-342900">
              <a:buFont typeface="Arial" charset="0"/>
              <a:buChar char="•"/>
            </a:pPr>
            <a:r>
              <a:rPr lang="en-US" sz="2300" dirty="0"/>
              <a:t>Workplace discrimination;</a:t>
            </a:r>
          </a:p>
          <a:p>
            <a:pPr marL="342900" lvl="0" indent="-342900">
              <a:buFont typeface="Arial" charset="0"/>
              <a:buChar char="•"/>
            </a:pPr>
            <a:r>
              <a:rPr lang="en-US" sz="2300" dirty="0"/>
              <a:t>Prevention from sexual harassment at workplace; </a:t>
            </a:r>
          </a:p>
          <a:p>
            <a:pPr marL="342900" lvl="0" indent="-342900">
              <a:buFont typeface="Arial" charset="0"/>
              <a:buChar char="•"/>
            </a:pPr>
            <a:r>
              <a:rPr lang="en-US" sz="2300" dirty="0"/>
              <a:t>Equal wage for everyone regardless of gender; </a:t>
            </a:r>
          </a:p>
          <a:p>
            <a:pPr marL="342900" lvl="0" indent="-342900">
              <a:buFont typeface="Arial" charset="0"/>
              <a:buChar char="•"/>
            </a:pPr>
            <a:r>
              <a:rPr lang="en-US" sz="2300" dirty="0"/>
              <a:t>Responsibility and penalty mechanism to the employer, who did not create no</a:t>
            </a:r>
            <a:r>
              <a:rPr lang="en-US" sz="2300" dirty="0">
                <a:solidFill>
                  <a:srgbClr val="7030A0"/>
                </a:solidFill>
              </a:rPr>
              <a:t>n</a:t>
            </a:r>
            <a:r>
              <a:rPr lang="en-US" sz="2300" dirty="0"/>
              <a:t> discriminative work environment</a:t>
            </a:r>
          </a:p>
        </p:txBody>
      </p:sp>
      <p:pic>
        <p:nvPicPr>
          <p:cNvPr id="19" name="Picture 18" descr="yam-standard-logo-RGB-ENG-02.jpg"/>
          <p:cNvPicPr>
            <a:picLocks noChangeAspect="1"/>
          </p:cNvPicPr>
          <p:nvPr/>
        </p:nvPicPr>
        <p:blipFill>
          <a:blip r:embed="rId3" cstate="print"/>
          <a:stretch>
            <a:fillRect/>
          </a:stretch>
        </p:blipFill>
        <p:spPr>
          <a:xfrm>
            <a:off x="163285" y="0"/>
            <a:ext cx="4549238" cy="1504775"/>
          </a:xfrm>
          <a:prstGeom prst="rect">
            <a:avLst/>
          </a:prstGeom>
        </p:spPr>
      </p:pic>
    </p:spTree>
    <p:extLst>
      <p:ext uri="{BB962C8B-B14F-4D97-AF65-F5344CB8AC3E}">
        <p14:creationId xmlns:p14="http://schemas.microsoft.com/office/powerpoint/2010/main" val="6413867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8" grpId="0"/>
      <p:bldP spid="1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8866" y="0"/>
            <a:ext cx="480568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1635760"/>
            <a:ext cx="1219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677333" y="2707451"/>
            <a:ext cx="5969000" cy="3657600"/>
          </a:xfrm>
          <a:custGeom>
            <a:avLst/>
            <a:gdLst>
              <a:gd name="connsiteX0" fmla="*/ 0 w 4269796"/>
              <a:gd name="connsiteY0" fmla="*/ 0 h 3572985"/>
              <a:gd name="connsiteX1" fmla="*/ 4269796 w 4269796"/>
              <a:gd name="connsiteY1" fmla="*/ 0 h 3572985"/>
              <a:gd name="connsiteX2" fmla="*/ 4269796 w 4269796"/>
              <a:gd name="connsiteY2" fmla="*/ 3572985 h 3572985"/>
              <a:gd name="connsiteX3" fmla="*/ 0 w 4269796"/>
              <a:gd name="connsiteY3" fmla="*/ 3572985 h 3572985"/>
              <a:gd name="connsiteX4" fmla="*/ 0 w 4269796"/>
              <a:gd name="connsiteY4" fmla="*/ 0 h 357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796" h="3572985">
                <a:moveTo>
                  <a:pt x="0" y="0"/>
                </a:moveTo>
                <a:lnTo>
                  <a:pt x="4269796" y="0"/>
                </a:lnTo>
                <a:lnTo>
                  <a:pt x="4269796" y="3572985"/>
                </a:lnTo>
                <a:lnTo>
                  <a:pt x="0" y="3572985"/>
                </a:lnTo>
                <a:lnTo>
                  <a:pt x="0" y="0"/>
                </a:lnTo>
                <a:close/>
              </a:path>
            </a:pathLst>
          </a:custGeom>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3168" tIns="199136" rIns="199135" bIns="199136" numCol="1" spcCol="1270" anchor="ctr" anchorCtr="0">
            <a:noAutofit/>
          </a:bodyPr>
          <a:lstStyle/>
          <a:p>
            <a:pPr lvl="0" algn="ctr" defTabSz="1244600">
              <a:lnSpc>
                <a:spcPct val="90000"/>
              </a:lnSpc>
              <a:spcBef>
                <a:spcPct val="0"/>
              </a:spcBef>
              <a:spcAft>
                <a:spcPct val="35000"/>
              </a:spcAft>
            </a:pPr>
            <a:r>
              <a:rPr lang="en-US" sz="3200" kern="1200" dirty="0"/>
              <a:t>A</a:t>
            </a:r>
            <a:r>
              <a:rPr lang="mn-MN" sz="3200" kern="1200" dirty="0"/>
              <a:t>verage monthly wage of workers has been on the increase every year</a:t>
            </a:r>
            <a:r>
              <a:rPr lang="en-US" sz="3200" kern="1200" dirty="0"/>
              <a:t>; </a:t>
            </a:r>
            <a:r>
              <a:rPr lang="en-US" sz="3200" kern="1200" dirty="0">
                <a:solidFill>
                  <a:srgbClr val="7030A0"/>
                </a:solidFill>
              </a:rPr>
              <a:t>however, </a:t>
            </a:r>
            <a:r>
              <a:rPr lang="mn-MN" sz="3200" dirty="0">
                <a:solidFill>
                  <a:srgbClr val="7030A0"/>
                </a:solidFill>
              </a:rPr>
              <a:t>male </a:t>
            </a:r>
            <a:r>
              <a:rPr lang="en-US" sz="3200" dirty="0" err="1">
                <a:solidFill>
                  <a:srgbClr val="7030A0"/>
                </a:solidFill>
              </a:rPr>
              <a:t>empoyees</a:t>
            </a:r>
            <a:r>
              <a:rPr lang="mn-MN" sz="3200" dirty="0">
                <a:solidFill>
                  <a:srgbClr val="7030A0"/>
                </a:solidFill>
              </a:rPr>
              <a:t> are </a:t>
            </a:r>
            <a:r>
              <a:rPr lang="mn-MN" sz="3200" dirty="0" smtClean="0">
                <a:solidFill>
                  <a:srgbClr val="7030A0"/>
                </a:solidFill>
              </a:rPr>
              <a:t>paid </a:t>
            </a:r>
            <a:r>
              <a:rPr lang="en-US" sz="3200" dirty="0" smtClean="0">
                <a:solidFill>
                  <a:srgbClr val="7030A0"/>
                </a:solidFill>
              </a:rPr>
              <a:t>about </a:t>
            </a:r>
            <a:r>
              <a:rPr lang="mn-MN" sz="3200" dirty="0" smtClean="0">
                <a:solidFill>
                  <a:srgbClr val="7030A0"/>
                </a:solidFill>
              </a:rPr>
              <a:t>15% </a:t>
            </a:r>
            <a:r>
              <a:rPr lang="mn-MN" sz="3200" dirty="0">
                <a:solidFill>
                  <a:srgbClr val="7030A0"/>
                </a:solidFill>
              </a:rPr>
              <a:t>higher </a:t>
            </a:r>
            <a:r>
              <a:rPr lang="en-US" sz="3200" dirty="0">
                <a:solidFill>
                  <a:srgbClr val="7030A0"/>
                </a:solidFill>
              </a:rPr>
              <a:t>than </a:t>
            </a:r>
            <a:r>
              <a:rPr lang="mn-MN" sz="3200" dirty="0">
                <a:solidFill>
                  <a:srgbClr val="7030A0"/>
                </a:solidFill>
              </a:rPr>
              <a:t>female </a:t>
            </a:r>
            <a:r>
              <a:rPr lang="en-US" sz="3200" dirty="0">
                <a:solidFill>
                  <a:srgbClr val="7030A0"/>
                </a:solidFill>
              </a:rPr>
              <a:t>employees</a:t>
            </a:r>
            <a:endParaRPr lang="en-US" sz="3200" kern="1200" dirty="0">
              <a:solidFill>
                <a:srgbClr val="7030A0"/>
              </a:solidFill>
            </a:endParaRPr>
          </a:p>
        </p:txBody>
      </p:sp>
      <p:sp>
        <p:nvSpPr>
          <p:cNvPr id="5" name="Round Diagonal Corner Rectangle 4"/>
          <p:cNvSpPr/>
          <p:nvPr/>
        </p:nvSpPr>
        <p:spPr>
          <a:xfrm>
            <a:off x="304800" y="2075948"/>
            <a:ext cx="2209800" cy="838200"/>
          </a:xfrm>
          <a:prstGeom prst="round2Diag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5027" tIns="245027" rIns="245027" bIns="245027" numCol="1" spcCol="1270" anchor="ctr" anchorCtr="0">
            <a:noAutofit/>
          </a:bodyPr>
          <a:lstStyle/>
          <a:p>
            <a:pPr lvl="0" algn="ctr" defTabSz="1111250">
              <a:lnSpc>
                <a:spcPct val="90000"/>
              </a:lnSpc>
              <a:spcBef>
                <a:spcPct val="0"/>
              </a:spcBef>
              <a:spcAft>
                <a:spcPct val="35000"/>
              </a:spcAft>
            </a:pPr>
            <a:r>
              <a:rPr lang="en-US" sz="2800" b="1" kern="1200" dirty="0"/>
              <a:t>EVIDENCE</a:t>
            </a:r>
          </a:p>
        </p:txBody>
      </p:sp>
      <p:grpSp>
        <p:nvGrpSpPr>
          <p:cNvPr id="13" name="Group 12"/>
          <p:cNvGrpSpPr/>
          <p:nvPr/>
        </p:nvGrpSpPr>
        <p:grpSpPr>
          <a:xfrm>
            <a:off x="7248293" y="2133600"/>
            <a:ext cx="4270917" cy="4114799"/>
            <a:chOff x="4297191" y="991676"/>
            <a:chExt cx="1952713" cy="2766399"/>
          </a:xfrm>
        </p:grpSpPr>
        <p:sp>
          <p:nvSpPr>
            <p:cNvPr id="14" name="Rectangle 13"/>
            <p:cNvSpPr/>
            <p:nvPr/>
          </p:nvSpPr>
          <p:spPr>
            <a:xfrm>
              <a:off x="4297191" y="991676"/>
              <a:ext cx="1952713" cy="2766399"/>
            </a:xfrm>
            <a:prstGeom prst="round2Diag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609625" y="991676"/>
              <a:ext cx="1640279" cy="2766399"/>
            </a:xfrm>
            <a:prstGeom prst="round2Diag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endParaRPr lang="en-US" sz="1700" kern="1200" dirty="0"/>
            </a:p>
          </p:txBody>
        </p:sp>
      </p:grpSp>
      <p:sp>
        <p:nvSpPr>
          <p:cNvPr id="8" name="Rectangle 7"/>
          <p:cNvSpPr/>
          <p:nvPr/>
        </p:nvSpPr>
        <p:spPr>
          <a:xfrm>
            <a:off x="7460192" y="2421077"/>
            <a:ext cx="3914390" cy="830997"/>
          </a:xfrm>
          <a:prstGeom prst="rect">
            <a:avLst/>
          </a:prstGeom>
          <a:noFill/>
        </p:spPr>
        <p:txBody>
          <a:bodyPr wrap="square">
            <a:spAutoFit/>
          </a:bodyPr>
          <a:lstStyle/>
          <a:p>
            <a:pPr lvl="0" algn="ctr"/>
            <a:r>
              <a:rPr lang="mn-MN" sz="2400" b="1" dirty="0">
                <a:solidFill>
                  <a:srgbClr val="7030A0"/>
                </a:solidFill>
                <a:effectLst>
                  <a:outerShdw blurRad="38100" dist="38100" dir="2700000" algn="tl">
                    <a:srgbClr val="000000">
                      <a:alpha val="43137"/>
                    </a:srgbClr>
                  </a:outerShdw>
                </a:effectLst>
              </a:rPr>
              <a:t>Labour Research Institute</a:t>
            </a:r>
            <a:r>
              <a:rPr lang="en-US" sz="2400" b="1" dirty="0">
                <a:solidFill>
                  <a:srgbClr val="7030A0"/>
                </a:solidFill>
                <a:effectLst>
                  <a:outerShdw blurRad="38100" dist="38100" dir="2700000" algn="tl">
                    <a:srgbClr val="000000">
                      <a:alpha val="43137"/>
                    </a:srgbClr>
                  </a:outerShdw>
                </a:effectLst>
              </a:rPr>
              <a:t> studies (2013 &amp; 2015)</a:t>
            </a:r>
            <a:r>
              <a:rPr lang="mn-MN" sz="2400" b="1" dirty="0">
                <a:solidFill>
                  <a:srgbClr val="7030A0"/>
                </a:solidFill>
                <a:effectLst>
                  <a:outerShdw blurRad="38100" dist="38100" dir="2700000" algn="tl">
                    <a:srgbClr val="000000">
                      <a:alpha val="43137"/>
                    </a:srgbClr>
                  </a:outerShdw>
                </a:effectLst>
              </a:rPr>
              <a:t>:</a:t>
            </a:r>
            <a:endParaRPr lang="en-US" sz="2400" b="1" dirty="0">
              <a:solidFill>
                <a:srgbClr val="7030A0"/>
              </a:solidFill>
              <a:effectLst>
                <a:outerShdw blurRad="38100" dist="38100" dir="2700000" algn="tl">
                  <a:srgbClr val="000000">
                    <a:alpha val="43137"/>
                  </a:srgbClr>
                </a:outerShdw>
              </a:effectLst>
            </a:endParaRPr>
          </a:p>
        </p:txBody>
      </p:sp>
      <p:sp>
        <p:nvSpPr>
          <p:cNvPr id="18" name="Rectangle 17"/>
          <p:cNvSpPr/>
          <p:nvPr/>
        </p:nvSpPr>
        <p:spPr>
          <a:xfrm>
            <a:off x="7460192" y="3505200"/>
            <a:ext cx="3914390" cy="2062103"/>
          </a:xfrm>
          <a:prstGeom prst="rect">
            <a:avLst/>
          </a:prstGeom>
        </p:spPr>
        <p:txBody>
          <a:bodyPr wrap="square">
            <a:spAutoFit/>
          </a:bodyPr>
          <a:lstStyle/>
          <a:p>
            <a:pPr lvl="0" algn="ctr"/>
            <a:r>
              <a:rPr lang="en-US" sz="3200" dirty="0"/>
              <a:t>T</a:t>
            </a:r>
            <a:r>
              <a:rPr lang="mn-MN" sz="3200" dirty="0"/>
              <a:t>here is a gender </a:t>
            </a:r>
            <a:r>
              <a:rPr lang="en-US" sz="3200" dirty="0" smtClean="0"/>
              <a:t>pay </a:t>
            </a:r>
            <a:r>
              <a:rPr lang="mn-MN" sz="3200" dirty="0" smtClean="0"/>
              <a:t>gap </a:t>
            </a:r>
            <a:r>
              <a:rPr lang="en-US" sz="3200" dirty="0"/>
              <a:t>at</a:t>
            </a:r>
            <a:r>
              <a:rPr lang="mn-MN" sz="3200" dirty="0"/>
              <a:t> both management and staff level positions. </a:t>
            </a:r>
            <a:endParaRPr lang="en-US" sz="3200" dirty="0"/>
          </a:p>
        </p:txBody>
      </p:sp>
      <p:pic>
        <p:nvPicPr>
          <p:cNvPr id="12" name="Picture 11" descr="yam-standard-logo-RGB-ENG-02.jpg"/>
          <p:cNvPicPr>
            <a:picLocks noChangeAspect="1"/>
          </p:cNvPicPr>
          <p:nvPr/>
        </p:nvPicPr>
        <p:blipFill>
          <a:blip r:embed="rId3" cstate="print"/>
          <a:stretch>
            <a:fillRect/>
          </a:stretch>
        </p:blipFill>
        <p:spPr>
          <a:xfrm>
            <a:off x="174171" y="0"/>
            <a:ext cx="4549238" cy="1504775"/>
          </a:xfrm>
          <a:prstGeom prst="rect">
            <a:avLst/>
          </a:prstGeom>
        </p:spPr>
      </p:pic>
      <p:sp>
        <p:nvSpPr>
          <p:cNvPr id="17" name="Title 1"/>
          <p:cNvSpPr>
            <a:spLocks noGrp="1"/>
          </p:cNvSpPr>
          <p:nvPr>
            <p:ph type="title"/>
          </p:nvPr>
        </p:nvSpPr>
        <p:spPr>
          <a:xfrm>
            <a:off x="7194468" y="483675"/>
            <a:ext cx="4180114" cy="791377"/>
          </a:xfrm>
        </p:spPr>
        <p:txBody>
          <a:bodyPr>
            <a:noAutofit/>
          </a:bodyPr>
          <a:lstStyle/>
          <a:p>
            <a:pPr lvl="1" algn="ctr"/>
            <a:r>
              <a:rPr lang="en-AU" sz="2400" b="1" dirty="0">
                <a:solidFill>
                  <a:schemeClr val="bg1"/>
                </a:solidFill>
                <a:effectLst>
                  <a:outerShdw blurRad="38100" dist="38100" dir="2700000" algn="tl">
                    <a:srgbClr val="000000">
                      <a:alpha val="43137"/>
                    </a:srgbClr>
                  </a:outerShdw>
                </a:effectLst>
                <a:latin typeface="+mn-lt"/>
              </a:rPr>
              <a:t>IMPLEMENTATION OF WOMEN’S ECONOMIC RIGHTS: EMPLOYMENT</a:t>
            </a:r>
            <a:endParaRPr lang="en-US" sz="24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302501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8"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4412</Words>
  <Application>Microsoft Macintosh PowerPoint</Application>
  <PresentationFormat>Custom</PresentationFormat>
  <Paragraphs>280</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 Challenges and achievements in the implementation of the Millennium Development Goals for Women and Girls  </vt:lpstr>
      <vt:lpstr>MDGs and Mongolia </vt:lpstr>
      <vt:lpstr>MDGs and Mongolia </vt:lpstr>
      <vt:lpstr>Content</vt:lpstr>
      <vt:lpstr>PowerPoint Presentation</vt:lpstr>
      <vt:lpstr>ENABLING POLICY FRAMEWORK FOR GENDER EQUALITY AND WOMEN’S RIGHTS </vt:lpstr>
      <vt:lpstr>ENABLING POLICY FRAMEWORK FOR GENDER EQUALITY AND WOMEN’S RIGHTS </vt:lpstr>
      <vt:lpstr>IMPLEMENTATION OF WOMEN’S ECONOMIC RIGHTS: EMPLOYMENT</vt:lpstr>
      <vt:lpstr>IMPLEMENTATION OF WOMEN’S ECONOMIC RIGHTS: EMPLOYMENT</vt:lpstr>
      <vt:lpstr>MEASURES TAKEN TO ENSURE EMPLOYMENT RIGHT </vt:lpstr>
      <vt:lpstr>IMPLEMENTATION OF GIRLS’ RIGHT TO FREE EDUCATION </vt:lpstr>
      <vt:lpstr>PowerPoint Presentation</vt:lpstr>
      <vt:lpstr>PowerPoint Presentation</vt:lpstr>
      <vt:lpstr>PowerPoint Presentation</vt:lpstr>
      <vt:lpstr>Protection of women’s economic rights and women’s economic empowerment</vt:lpstr>
      <vt:lpstr>PowerPoint Presentation</vt:lpstr>
      <vt:lpstr>PowerPoint Presentation</vt:lpstr>
      <vt:lpstr>STRENGTHENING THE EVIDENCE-BASE FOR GENDER EQUALITY AND THE EMPOWERMENT OF WOMEN</vt:lpstr>
      <vt:lpstr>STRENGTHENING THE EVIDENCE-BASE FOR GENDER EQUALITY AND THE EMPOWERMENT OF WOMEN</vt:lpstr>
      <vt:lpstr>STRENGTHENING THE EVIDENCE-BASE FOR GENDER EQUALITY AND THE EMPOWERMENT OF WOMEN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MILLENNIUM DEVELOPMENT GOALS FOR WOMEN AND GIRLS</dc:title>
  <dc:creator>Ganbileg B.</dc:creator>
  <cp:lastModifiedBy>Ulziibayar Vangansuren</cp:lastModifiedBy>
  <cp:revision>121</cp:revision>
  <cp:lastPrinted>2017-03-17T04:06:44Z</cp:lastPrinted>
  <dcterms:modified xsi:type="dcterms:W3CDTF">2017-03-17T13:26:51Z</dcterms:modified>
</cp:coreProperties>
</file>