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5" r:id="rId4"/>
    <p:sldId id="267" r:id="rId5"/>
    <p:sldId id="268" r:id="rId6"/>
    <p:sldId id="257" r:id="rId7"/>
    <p:sldId id="269" r:id="rId8"/>
    <p:sldId id="270" r:id="rId9"/>
    <p:sldId id="287" r:id="rId10"/>
    <p:sldId id="272" r:id="rId11"/>
    <p:sldId id="273" r:id="rId12"/>
    <p:sldId id="274" r:id="rId13"/>
    <p:sldId id="277" r:id="rId14"/>
    <p:sldId id="278" r:id="rId15"/>
    <p:sldId id="285" r:id="rId16"/>
    <p:sldId id="280" r:id="rId17"/>
    <p:sldId id="281" r:id="rId18"/>
    <p:sldId id="282" r:id="rId19"/>
    <p:sldId id="284" r:id="rId2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-11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933">
          <p15:clr>
            <a:srgbClr val="A4A3A4"/>
          </p15:clr>
        </p15:guide>
        <p15:guide id="3" orient="horz" pos="2731">
          <p15:clr>
            <a:srgbClr val="A4A3A4"/>
          </p15:clr>
        </p15:guide>
        <p15:guide id="4" orient="horz" pos="108">
          <p15:clr>
            <a:srgbClr val="A4A3A4"/>
          </p15:clr>
        </p15:guide>
        <p15:guide id="5" orient="horz" pos="799">
          <p15:clr>
            <a:srgbClr val="A4A3A4"/>
          </p15:clr>
        </p15:guide>
        <p15:guide id="6" orient="horz" pos="4156">
          <p15:clr>
            <a:srgbClr val="A4A3A4"/>
          </p15:clr>
        </p15:guide>
        <p15:guide id="7" orient="horz" pos="4065">
          <p15:clr>
            <a:srgbClr val="A4A3A4"/>
          </p15:clr>
        </p15:guide>
        <p15:guide id="8" orient="horz" pos="1162">
          <p15:clr>
            <a:srgbClr val="A4A3A4"/>
          </p15:clr>
        </p15:guide>
        <p15:guide id="9" orient="horz" pos="3430">
          <p15:clr>
            <a:srgbClr val="A4A3A4"/>
          </p15:clr>
        </p15:guide>
        <p15:guide id="10" pos="2880">
          <p15:clr>
            <a:srgbClr val="A4A3A4"/>
          </p15:clr>
        </p15:guide>
        <p15:guide id="11" pos="158">
          <p15:clr>
            <a:srgbClr val="A4A3A4"/>
          </p15:clr>
        </p15:guide>
        <p15:guide id="12" pos="5647">
          <p15:clr>
            <a:srgbClr val="A4A3A4"/>
          </p15:clr>
        </p15:guide>
        <p15:guide id="13" pos="476">
          <p15:clr>
            <a:srgbClr val="A4A3A4"/>
          </p15:clr>
        </p15:guide>
        <p15:guide id="14" pos="5284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4E6"/>
    <a:srgbClr val="EA0000"/>
    <a:srgbClr val="BB5D18"/>
    <a:srgbClr val="E0B025"/>
    <a:srgbClr val="225E31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5" autoAdjust="0"/>
    <p:restoredTop sz="94611" autoAdjust="0"/>
  </p:normalViewPr>
  <p:slideViewPr>
    <p:cSldViewPr>
      <p:cViewPr varScale="1">
        <p:scale>
          <a:sx n="63" d="100"/>
          <a:sy n="63" d="100"/>
        </p:scale>
        <p:origin x="-1500" y="-96"/>
      </p:cViewPr>
      <p:guideLst>
        <p:guide orient="horz" pos="2160"/>
        <p:guide orient="horz" pos="1933"/>
        <p:guide orient="horz" pos="2731"/>
        <p:guide orient="horz" pos="108"/>
        <p:guide orient="horz" pos="799"/>
        <p:guide orient="horz" pos="4156"/>
        <p:guide orient="horz" pos="4065"/>
        <p:guide orient="horz" pos="1162"/>
        <p:guide orient="horz" pos="3430"/>
        <p:guide pos="2880"/>
        <p:guide pos="158"/>
        <p:guide pos="5647"/>
        <p:guide pos="47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3606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Tabelle1!$A$1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B5B-4647-ADBC-6A1D5772BD25}"/>
              </c:ext>
            </c:extLst>
          </c:dPt>
          <c:dPt>
            <c:idx val="1"/>
            <c:bubble3D val="0"/>
            <c:spPr>
              <a:solidFill>
                <a:srgbClr val="EAA4E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B5B-4647-ADBC-6A1D5772BD25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effectLst>
                <a:outerShdw blurRad="50800" dist="50800" dir="5400000" algn="ctr" rotWithShape="0">
                  <a:schemeClr val="bg1">
                    <a:lumMod val="50000"/>
                  </a:scheme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B5B-4647-ADBC-6A1D5772BD25}"/>
              </c:ext>
            </c:extLst>
          </c:dPt>
          <c:dLbls>
            <c:dLbl>
              <c:idx val="0"/>
              <c:layout>
                <c:manualLayout>
                  <c:x val="-0.234880429500505"/>
                  <c:y val="-0.1227532047266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91.00%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5B-4647-ADBC-6A1D5772BD25}"/>
                </c:ext>
              </c:extLst>
            </c:dLbl>
            <c:dLbl>
              <c:idx val="1"/>
              <c:layout>
                <c:manualLayout>
                  <c:x val="0.161007407907058"/>
                  <c:y val="0.185645267809749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4.00%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5B-4647-ADBC-6A1D5772BD25}"/>
                </c:ext>
              </c:extLst>
            </c:dLbl>
            <c:dLbl>
              <c:idx val="2"/>
              <c:layout>
                <c:manualLayout>
                  <c:x val="4.9686443569762102E-2"/>
                  <c:y val="5.69556057557391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5.00%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AB5B-4647-ADBC-6A1D5772BD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val>
            <c:numRef>
              <c:f>Tabelle1!$A$2:$A$4</c:f>
              <c:numCache>
                <c:formatCode>0.00%</c:formatCode>
                <c:ptCount val="3"/>
                <c:pt idx="0">
                  <c:v>0.91</c:v>
                </c:pt>
                <c:pt idx="1">
                  <c:v>0.04</c:v>
                </c:pt>
                <c:pt idx="2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B5B-4647-ADBC-6A1D5772B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Tabelle1!$A$1</c:f>
              <c:strCache>
                <c:ptCount val="1"/>
                <c:pt idx="0">
                  <c:v>Spalte1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6A5-9C42-B557-AAA1D33AB35D}"/>
              </c:ext>
            </c:extLst>
          </c:dPt>
          <c:dPt>
            <c:idx val="1"/>
            <c:bubble3D val="0"/>
            <c:spPr>
              <a:solidFill>
                <a:srgbClr val="EAA4E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6A5-9C42-B557-AAA1D33AB35D}"/>
              </c:ext>
            </c:extLst>
          </c:dPt>
          <c:dLbls>
            <c:dLbl>
              <c:idx val="0"/>
              <c:layout>
                <c:manualLayout>
                  <c:x val="-0.12169661189908899"/>
                  <c:y val="-0.23362681924230599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82.30%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A5-9C42-B557-AAA1D33AB35D}"/>
                </c:ext>
              </c:extLst>
            </c:dLbl>
            <c:dLbl>
              <c:idx val="1"/>
              <c:layout>
                <c:manualLayout>
                  <c:x val="0.14429813354071799"/>
                  <c:y val="0.2241362716804080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17.70%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A5-9C42-B557-AAA1D33AB3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de-D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multiLvlStrRef>
              <c:f>Tabelle1!#BEZUG!</c:f>
            </c:multiLvlStrRef>
          </c:cat>
          <c:val>
            <c:numRef>
              <c:f>Tabelle1!$A$2:$A$3</c:f>
              <c:numCache>
                <c:formatCode>0.00%</c:formatCode>
                <c:ptCount val="2"/>
                <c:pt idx="0">
                  <c:v>0.82299999999999995</c:v>
                </c:pt>
                <c:pt idx="1">
                  <c:v>0.17699999999999999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6A5-9C42-B557-AAA1D33AB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>
              <a:latin typeface="BundesSans Regular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D98C0-982C-4466-A574-F83B01C5BF92}" type="datetimeFigureOut">
              <a:rPr lang="de-DE" smtClean="0">
                <a:latin typeface="BundesSans Regular"/>
              </a:rPr>
              <a:t>11.03.2018</a:t>
            </a:fld>
            <a:endParaRPr lang="de-DE" dirty="0">
              <a:latin typeface="BundesSans Regular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>
              <a:latin typeface="BundesSans Regular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C538C-F8D9-44A3-A660-7B0CA338DFBA}" type="slidenum">
              <a:rPr lang="de-DE" smtClean="0">
                <a:latin typeface="BundesSans Regular"/>
              </a:rPr>
              <a:t>‹Nr.›</a:t>
            </a:fld>
            <a:endParaRPr lang="de-DE" dirty="0">
              <a:latin typeface="BundesSans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026950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BundesSans Regular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BundesSans Regular"/>
              </a:defRPr>
            </a:lvl1pPr>
          </a:lstStyle>
          <a:p>
            <a:fld id="{C3C5DBB3-C1F3-49E8-83F2-451DCE8EB11A}" type="datetimeFigureOut">
              <a:rPr lang="de-DE" smtClean="0"/>
              <a:pPr/>
              <a:t>11.03.2018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BundesSans Regular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BundesSans Regular"/>
              </a:defRPr>
            </a:lvl1pPr>
          </a:lstStyle>
          <a:p>
            <a:fld id="{9F46DDBA-C471-4961-9901-1EED2538EA2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23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BundesSans Regular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BundesSans Regular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BundesSans Regular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BundesSans Regular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BundesSans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355D-2241-44C7-A9A9-B96F1845689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2660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355D-2241-44C7-A9A9-B96F18456895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004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355D-2241-44C7-A9A9-B96F18456895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96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1355D-2241-44C7-A9A9-B96F1845689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944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1pPr>
            <a:lvl2pPr marL="742873" indent="-285721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2pPr>
            <a:lvl3pPr marL="1142883" indent="-228577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3pPr>
            <a:lvl4pPr marL="1600036" indent="-228577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4pPr>
            <a:lvl5pPr marL="2057189" indent="-228577" eaLnBrk="0" hangingPunct="0">
              <a:defRPr sz="1000">
                <a:solidFill>
                  <a:schemeClr val="tx1"/>
                </a:solidFill>
                <a:latin typeface="Verdana" pitchFamily="34" charset="0"/>
              </a:defRPr>
            </a:lvl5pPr>
            <a:lvl6pPr marL="2514343" indent="-22857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defRPr sz="1000">
                <a:solidFill>
                  <a:schemeClr val="tx1"/>
                </a:solidFill>
                <a:latin typeface="Verdana" pitchFamily="34" charset="0"/>
              </a:defRPr>
            </a:lvl6pPr>
            <a:lvl7pPr marL="2971496" indent="-22857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defRPr sz="1000">
                <a:solidFill>
                  <a:schemeClr val="tx1"/>
                </a:solidFill>
                <a:latin typeface="Verdana" pitchFamily="34" charset="0"/>
              </a:defRPr>
            </a:lvl7pPr>
            <a:lvl8pPr marL="3428649" indent="-22857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defRPr sz="1000">
                <a:solidFill>
                  <a:schemeClr val="tx1"/>
                </a:solidFill>
                <a:latin typeface="Verdana" pitchFamily="34" charset="0"/>
              </a:defRPr>
            </a:lvl8pPr>
            <a:lvl9pPr marL="3885802" indent="-228577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Font typeface="Arial" charset="0"/>
              <a:defRPr sz="1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307" eaLnBrk="1" hangingPunct="1"/>
            <a:fld id="{5556D2E1-25A8-4D0D-987F-617E2760DEBE}" type="slidenum">
              <a:rPr lang="de-DE" sz="1200">
                <a:latin typeface="Arial" charset="0"/>
              </a:rPr>
              <a:pPr defTabSz="914307" eaLnBrk="1" hangingPunct="1"/>
              <a:t>18</a:t>
            </a:fld>
            <a:endParaRPr lang="de-DE" sz="1200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8274" y="2420888"/>
            <a:ext cx="7776000" cy="1470025"/>
          </a:xfrm>
        </p:spPr>
        <p:txBody>
          <a:bodyPr/>
          <a:lstStyle>
            <a:lvl1pPr algn="l">
              <a:defRPr lang="en-US" sz="4400" kern="1200" noProof="0" dirty="0" err="1" smtClean="0">
                <a:solidFill>
                  <a:schemeClr val="bg1"/>
                </a:solidFill>
                <a:latin typeface="BundesSerif Regular" pitchFamily="18" charset="0"/>
                <a:ea typeface="ＭＳ Ｐゴシック" pitchFamily="-111" charset="-128"/>
                <a:cs typeface="+mj-cs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8274" y="3954656"/>
            <a:ext cx="7777360" cy="1202536"/>
          </a:xfrm>
        </p:spPr>
        <p:txBody>
          <a:bodyPr/>
          <a:lstStyle>
            <a:lvl1pPr marL="0" indent="0" algn="l">
              <a:buNone/>
              <a:defRPr sz="320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noProof="0" smtClean="0"/>
              <a:t>Formatvorlage des Untertitelmasters durch Klicken bearbeiten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365125"/>
          </a:xfrm>
        </p:spPr>
        <p:txBody>
          <a:bodyPr/>
          <a:lstStyle>
            <a:lvl1pPr>
              <a:defRPr>
                <a:latin typeface="BundesSans Regular"/>
                <a:cs typeface="Arial" pitchFamily="34" charset="0"/>
              </a:defRPr>
            </a:lvl1pPr>
          </a:lstStyle>
          <a:p>
            <a:fld id="{76391E61-B6B8-44E0-9533-1BE56B334E3D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>
            <a:lvl1pPr>
              <a:defRPr>
                <a:latin typeface="BundesSans Regular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>
                <a:latin typeface="BundesSans Regular"/>
                <a:cs typeface="Arial" pitchFamily="34" charset="0"/>
              </a:defRPr>
            </a:lvl1pPr>
          </a:lstStyle>
          <a:p>
            <a:fld id="{CE96115D-073F-45D2-A1CB-42D43D7F6172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Rechteck 7"/>
          <p:cNvSpPr/>
          <p:nvPr userDrawn="1"/>
        </p:nvSpPr>
        <p:spPr>
          <a:xfrm>
            <a:off x="178520" y="136800"/>
            <a:ext cx="87852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>
              <a:latin typeface="BundesSans Regular"/>
              <a:cs typeface="Arial" pitchFamily="34" charset="0"/>
            </a:endParaRPr>
          </a:p>
        </p:txBody>
      </p:sp>
      <p:pic>
        <p:nvPicPr>
          <p:cNvPr id="9" name="Grafik 8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42898"/>
            <a:ext cx="2705100" cy="1320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5081736"/>
            <a:ext cx="5486400" cy="566738"/>
          </a:xfrm>
        </p:spPr>
        <p:txBody>
          <a:bodyPr anchor="ctr" anchorCtr="0"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268412"/>
            <a:ext cx="5486400" cy="381677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648474"/>
            <a:ext cx="5486400" cy="804714"/>
          </a:xfrm>
        </p:spPr>
        <p:txBody>
          <a:bodyPr anchor="ctr" anchorCtr="0"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0C2A72-C499-4D24-8858-4800B4FC4023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A7F3B-E87A-446E-867F-465C3CA21C41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mit Inhalt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776F8-CA93-4D8A-97D8-4959D8245F0E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020C-2F05-4BBE-87D0-CCF3CBFE3650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755650" y="1268413"/>
            <a:ext cx="28082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852863" y="1268413"/>
            <a:ext cx="5111750" cy="518477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12" name="Textplatzhalter 3"/>
          <p:cNvSpPr>
            <a:spLocks noGrp="1"/>
          </p:cNvSpPr>
          <p:nvPr>
            <p:ph type="body" sz="half" idx="2"/>
          </p:nvPr>
        </p:nvSpPr>
        <p:spPr>
          <a:xfrm>
            <a:off x="755650" y="3068638"/>
            <a:ext cx="2808238" cy="33845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1" y="1268413"/>
            <a:ext cx="7632699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5947B-0FF1-4B27-88DD-961DDEEAE62A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28BEF2-2837-44EF-B868-71F8A6710E42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116-34A7-40D7-AE6B-6D130D8CB198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70A9-41CE-447E-97A5-D32A73CA4937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504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420888"/>
            <a:ext cx="7776000" cy="1470025"/>
          </a:xfrm>
        </p:spPr>
        <p:txBody>
          <a:bodyPr/>
          <a:lstStyle>
            <a:lvl1pPr algn="l">
              <a:defRPr sz="4400">
                <a:solidFill>
                  <a:schemeClr val="tx2"/>
                </a:solidFill>
                <a:latin typeface="BundesSerif Regular"/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650" y="3954656"/>
            <a:ext cx="7777360" cy="1202536"/>
          </a:xfrm>
        </p:spPr>
        <p:txBody>
          <a:bodyPr/>
          <a:lstStyle>
            <a:lvl1pPr marL="0" indent="0" algn="l">
              <a:buNone/>
              <a:defRPr sz="3200" baseline="0">
                <a:solidFill>
                  <a:schemeClr val="tx2"/>
                </a:solidFill>
                <a:latin typeface="Bundes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err="1" smtClean="0"/>
              <a:t>Formatvorlage</a:t>
            </a:r>
            <a:r>
              <a:rPr lang="en-US" noProof="0" dirty="0" smtClean="0"/>
              <a:t> des </a:t>
            </a:r>
            <a:r>
              <a:rPr lang="en-US" noProof="0" dirty="0" err="1" smtClean="0"/>
              <a:t>Untertitelmasters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59226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6391E61-B6B8-44E0-9533-1BE56B334E3D}" type="datetime1">
              <a:rPr lang="en-US" noProof="0" smtClean="0"/>
              <a:pPr/>
              <a:t>3/11/2018</a:t>
            </a:fld>
            <a:endParaRPr lang="en-US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592267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592267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CE96115D-073F-45D2-A1CB-42D43D7F6172}" type="slidenum">
              <a:rPr lang="en-US" noProof="0" smtClean="0"/>
              <a:pPr/>
              <a:t>‹Nr.›</a:t>
            </a:fld>
            <a:endParaRPr lang="en-US" noProof="0" dirty="0"/>
          </a:p>
        </p:txBody>
      </p:sp>
      <p:sp>
        <p:nvSpPr>
          <p:cNvPr id="8" name="Rechteck 7"/>
          <p:cNvSpPr/>
          <p:nvPr userDrawn="1"/>
        </p:nvSpPr>
        <p:spPr>
          <a:xfrm>
            <a:off x="179388" y="171450"/>
            <a:ext cx="8785225" cy="14668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>
              <a:latin typeface="BundesSerif Regular"/>
            </a:endParaRP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36800"/>
            <a:ext cx="230428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9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116-34A7-40D7-AE6B-6D130D8CB198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70A9-41CE-447E-97A5-D32A73CA4937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755649" y="1268413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Titelmasterformat durch Klicken bearbeiten</a:t>
            </a:r>
            <a:endParaRPr lang="en-US" noProof="0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55649" y="2564904"/>
            <a:ext cx="8208963" cy="3888284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4180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ei Inhalten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116-34A7-40D7-AE6B-6D130D8CB198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noProof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270A9-41CE-447E-97A5-D32A73CA4937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 bwMode="auto">
          <a:xfrm>
            <a:off x="755649" y="1268413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Titelmasterformat durch Klicken bearbeiten</a:t>
            </a:r>
            <a:endParaRPr lang="en-US" noProof="0" dirty="0" smtClean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755649" y="2564903"/>
            <a:ext cx="8208963" cy="180000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7" name="Inhaltsplatzhalter 8"/>
          <p:cNvSpPr>
            <a:spLocks noGrp="1"/>
          </p:cNvSpPr>
          <p:nvPr>
            <p:ph sz="quarter" idx="14"/>
          </p:nvPr>
        </p:nvSpPr>
        <p:spPr>
          <a:xfrm>
            <a:off x="755649" y="4653188"/>
            <a:ext cx="8208963" cy="1800000"/>
          </a:xfrm>
        </p:spPr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0062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1116-34A7-40D7-AE6B-6D130D8CB198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F270A9-41CE-447E-97A5-D32A73CA4937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noProof="0" smtClean="0"/>
              <a:t>Titel der Folie</a:t>
            </a:r>
            <a:endParaRPr lang="en-US" noProof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755576" y="1268413"/>
            <a:ext cx="82089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idx="1"/>
          </p:nvPr>
        </p:nvSpPr>
        <p:spPr>
          <a:xfrm>
            <a:off x="755576" y="2428876"/>
            <a:ext cx="8209037" cy="639762"/>
          </a:xfrm>
        </p:spPr>
        <p:txBody>
          <a:bodyPr tIns="36000" bIns="36000" anchor="ctr" anchorCtr="0"/>
          <a:lstStyle>
            <a:lvl1pPr marL="0" indent="0">
              <a:buNone/>
              <a:defRPr sz="3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755576" y="3063430"/>
            <a:ext cx="8209037" cy="3389758"/>
          </a:xfrm>
        </p:spPr>
        <p:txBody>
          <a:bodyPr/>
          <a:lstStyle>
            <a:lvl1pPr>
              <a:defRPr sz="2000">
                <a:latin typeface="BundesSans Regular"/>
              </a:defRPr>
            </a:lvl1pPr>
            <a:lvl2pPr>
              <a:defRPr sz="2000">
                <a:latin typeface="BundesSans Regular"/>
              </a:defRPr>
            </a:lvl2pPr>
            <a:lvl3pPr>
              <a:defRPr sz="2000">
                <a:latin typeface="BundesSans Regular"/>
              </a:defRPr>
            </a:lvl3pPr>
            <a:lvl4pPr>
              <a:defRPr sz="2000">
                <a:latin typeface="BundesSans Regular"/>
              </a:defRPr>
            </a:lvl4pPr>
            <a:lvl5pPr>
              <a:defRPr sz="2000">
                <a:latin typeface="BundesSans Regular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pitel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433546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650" y="2835276"/>
            <a:ext cx="7772400" cy="1500187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F4F44D-1735-4753-830A-C0ED216DD6DE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EF8EE-AA9F-4D40-8D08-1ADF4903972B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 neben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268413"/>
            <a:ext cx="8208962" cy="1143000"/>
          </a:xfrm>
        </p:spPr>
        <p:txBody>
          <a:bodyPr/>
          <a:lstStyle/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2420888"/>
            <a:ext cx="4038600" cy="4012372"/>
          </a:xfrm>
        </p:spPr>
        <p:txBody>
          <a:bodyPr/>
          <a:lstStyle>
            <a:lvl1pPr>
              <a:defRPr sz="2000">
                <a:latin typeface="BundesSans Regular"/>
              </a:defRPr>
            </a:lvl1pPr>
            <a:lvl2pPr>
              <a:defRPr sz="2000">
                <a:latin typeface="BundesSans Regular"/>
              </a:defRPr>
            </a:lvl2pPr>
            <a:lvl3pPr>
              <a:defRPr sz="2000">
                <a:latin typeface="BundesSans Regular"/>
              </a:defRPr>
            </a:lvl3pPr>
            <a:lvl4pPr>
              <a:defRPr sz="2000">
                <a:latin typeface="BundesSans Regular"/>
              </a:defRPr>
            </a:lvl4pPr>
            <a:lvl5pPr>
              <a:defRPr sz="2000">
                <a:latin typeface="BundesSans Regular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26013" y="2420888"/>
            <a:ext cx="4038600" cy="40323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F90CA-17E0-43C9-AB02-4F2D39DEBC30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CB837-5CF2-4079-9C0E-549E2FA3C106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ntertitel,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268413"/>
            <a:ext cx="820896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576" y="2418904"/>
            <a:ext cx="4040188" cy="639762"/>
          </a:xfrm>
        </p:spPr>
        <p:txBody>
          <a:bodyPr tIns="36000" bIns="36000" anchor="ctr" anchorCtr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5576" y="3068638"/>
            <a:ext cx="4040188" cy="33845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922838" y="2418904"/>
            <a:ext cx="4041775" cy="639762"/>
          </a:xfrm>
        </p:spPr>
        <p:txBody>
          <a:bodyPr tIns="36000" bIns="36000" anchor="ctr" anchorCtr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922838" y="3068638"/>
            <a:ext cx="4041775" cy="33845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776F8-CA93-4D8A-97D8-4959D8245F0E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020C-2F05-4BBE-87D0-CCF3CBFE3650}" type="slidenum">
              <a:rPr lang="en-US" noProof="0" smtClean="0"/>
              <a:pPr/>
              <a:t>‹Nr.›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80924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650" y="1268413"/>
            <a:ext cx="8208962" cy="576262"/>
          </a:xfrm>
        </p:spPr>
        <p:txBody>
          <a:bodyPr/>
          <a:lstStyle>
            <a:lvl1pPr>
              <a:defRPr sz="2400" b="1">
                <a:latin typeface="BundesSans Regular"/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en-US" noProof="0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AF90CA-17E0-43C9-AB02-4F2D39DEBC30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CB837-5CF2-4079-9C0E-549E2FA3C106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0" name="Rechteck 9"/>
          <p:cNvSpPr/>
          <p:nvPr userDrawn="1"/>
        </p:nvSpPr>
        <p:spPr>
          <a:xfrm>
            <a:off x="0" y="1844675"/>
            <a:ext cx="9144000" cy="3816573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0" dirty="0">
              <a:latin typeface="BundesSans Regular"/>
            </a:endParaRPr>
          </a:p>
        </p:txBody>
      </p:sp>
      <p:sp>
        <p:nvSpPr>
          <p:cNvPr id="9" name="Diagrammplatzhalter 8"/>
          <p:cNvSpPr>
            <a:spLocks noGrp="1"/>
          </p:cNvSpPr>
          <p:nvPr>
            <p:ph type="chart" sz="quarter" idx="13"/>
          </p:nvPr>
        </p:nvSpPr>
        <p:spPr>
          <a:xfrm>
            <a:off x="755650" y="2132856"/>
            <a:ext cx="7632700" cy="3312269"/>
          </a:xfrm>
        </p:spPr>
        <p:txBody>
          <a:bodyPr/>
          <a:lstStyle/>
          <a:p>
            <a:r>
              <a:rPr lang="de-DE" noProof="0" smtClean="0"/>
              <a:t>Diagramm durch Klicken auf Symbol hinzufügen</a:t>
            </a:r>
            <a:endParaRPr lang="en-US" noProof="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4"/>
          </p:nvPr>
        </p:nvSpPr>
        <p:spPr>
          <a:xfrm>
            <a:off x="755650" y="5732463"/>
            <a:ext cx="7632700" cy="7207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39682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576" y="1284288"/>
            <a:ext cx="7632774" cy="639762"/>
          </a:xfrm>
        </p:spPr>
        <p:txBody>
          <a:bodyPr tIns="36000" bIns="36000" anchor="ctr" anchorCtr="0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F776F8-CA93-4D8A-97D8-4959D8245F0E}" type="datetime1">
              <a:rPr lang="en-US" noProof="0" smtClean="0"/>
              <a:pPr/>
              <a:t>3/11/2018</a:t>
            </a:fld>
            <a:endParaRPr lang="en-US" noProof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noProof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9020C-2F05-4BBE-87D0-CCF3CBFE3650}" type="slidenum">
              <a:rPr lang="en-US" noProof="0" smtClean="0"/>
              <a:pPr/>
              <a:t>‹Nr.›</a:t>
            </a:fld>
            <a:endParaRPr lang="en-US" noProof="0"/>
          </a:p>
        </p:txBody>
      </p:sp>
      <p:sp>
        <p:nvSpPr>
          <p:cNvPr id="11" name="Tabellenplatzhalter 10"/>
          <p:cNvSpPr>
            <a:spLocks noGrp="1"/>
          </p:cNvSpPr>
          <p:nvPr>
            <p:ph type="tbl" sz="quarter" idx="13"/>
          </p:nvPr>
        </p:nvSpPr>
        <p:spPr>
          <a:xfrm>
            <a:off x="755576" y="1988840"/>
            <a:ext cx="7632700" cy="4464348"/>
          </a:xfrm>
        </p:spPr>
        <p:txBody>
          <a:bodyPr/>
          <a:lstStyle/>
          <a:p>
            <a:r>
              <a:rPr lang="de-DE" noProof="0" smtClean="0"/>
              <a:t>Tabelle durch Klicken auf Symbol hinzufügen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530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55650" y="2564904"/>
            <a:ext cx="8208963" cy="38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Textmasterformate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marL="1379538" lvl="5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de-DE" dirty="0" smtClean="0"/>
              <a:t>Sechste Ebene</a:t>
            </a:r>
          </a:p>
          <a:p>
            <a:pPr marL="1638300" lvl="6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tabLst/>
            </a:pPr>
            <a:r>
              <a:rPr lang="de-DE" dirty="0" smtClean="0"/>
              <a:t>Siebte Ebene</a:t>
            </a:r>
          </a:p>
          <a:p>
            <a:pPr marL="1897063" lvl="7" indent="-228600" algn="l" defTabSz="93662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de-DE" dirty="0" smtClean="0"/>
              <a:t>Achte Ebene</a:t>
            </a:r>
          </a:p>
          <a:p>
            <a:pPr marL="2111375" lvl="8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de-DE" dirty="0" smtClean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388" y="6597650"/>
            <a:ext cx="2133600" cy="365125"/>
          </a:xfrm>
          <a:prstGeom prst="rect">
            <a:avLst/>
          </a:prstGeom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BundesSans Regular"/>
                <a:cs typeface="Arial" pitchFamily="34" charset="0"/>
              </a:defRPr>
            </a:lvl1pPr>
          </a:lstStyle>
          <a:p>
            <a:fld id="{64741116-34A7-40D7-AE6B-6D130D8CB198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97650"/>
            <a:ext cx="2895600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BundesSans Regular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16925" y="6597650"/>
            <a:ext cx="2133600" cy="365125"/>
          </a:xfrm>
          <a:prstGeom prst="rect">
            <a:avLst/>
          </a:prstGeom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BundesSans Regular"/>
                <a:cs typeface="Arial" pitchFamily="34" charset="0"/>
              </a:defRPr>
            </a:lvl1pPr>
          </a:lstStyle>
          <a:p>
            <a:fld id="{87F270A9-41CE-447E-97A5-D32A73CA493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36800"/>
            <a:ext cx="2700337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755650" y="1268413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7" r:id="rId2"/>
    <p:sldLayoutId id="2147483689" r:id="rId3"/>
    <p:sldLayoutId id="2147483671" r:id="rId4"/>
    <p:sldLayoutId id="2147483662" r:id="rId5"/>
    <p:sldLayoutId id="2147483663" r:id="rId6"/>
    <p:sldLayoutId id="2147483672" r:id="rId7"/>
    <p:sldLayoutId id="2147483673" r:id="rId8"/>
    <p:sldLayoutId id="2147483674" r:id="rId9"/>
    <p:sldLayoutId id="2147483668" r:id="rId10"/>
    <p:sldLayoutId id="2147483664" r:id="rId11"/>
    <p:sldLayoutId id="2147483665" r:id="rId12"/>
    <p:sldLayoutId id="214748369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US" sz="4400" kern="1200" noProof="0" dirty="0" err="1" smtClean="0">
          <a:solidFill>
            <a:schemeClr val="tx2"/>
          </a:solidFill>
          <a:latin typeface="BundesSans Regular"/>
          <a:ea typeface="ＭＳ Ｐゴシック" pitchFamily="-111" charset="-128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9pPr>
    </p:titleStyle>
    <p:bodyStyle>
      <a:lvl1pPr marL="179388" indent="-179388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 Rounded MT Bold" pitchFamily="34" charset="0"/>
        <a:buChar char="l"/>
        <a:defRPr lang="en-US" sz="2000" kern="1200" dirty="0" smtClean="0">
          <a:solidFill>
            <a:schemeClr val="tx1"/>
          </a:solidFill>
          <a:latin typeface="BundesSans Regular"/>
          <a:ea typeface="ＭＳ Ｐゴシック" pitchFamily="-111" charset="-128"/>
          <a:cs typeface="Arial" pitchFamily="34" charset="0"/>
        </a:defRPr>
      </a:lvl1pPr>
      <a:lvl2pPr marL="446088" indent="-2667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lang="en-US" sz="2000" kern="1200" noProof="0" dirty="0" smtClean="0">
          <a:solidFill>
            <a:schemeClr val="tx1"/>
          </a:solidFill>
          <a:latin typeface="BundesSans Regular"/>
          <a:ea typeface="ＭＳ Ｐゴシック" pitchFamily="-111" charset="-128"/>
          <a:cs typeface="Arial" pitchFamily="34" charset="0"/>
        </a:defRPr>
      </a:lvl2pPr>
      <a:lvl3pPr marL="627063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BundesSans Regular"/>
          <a:ea typeface="ＭＳ Ｐゴシック" pitchFamily="-111" charset="-128"/>
          <a:cs typeface="Arial" pitchFamily="34" charset="0"/>
        </a:defRPr>
      </a:lvl3pPr>
      <a:lvl4pPr marL="900113" indent="-2730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lang="en-US" sz="2000" kern="1200" dirty="0" smtClean="0">
          <a:solidFill>
            <a:schemeClr val="tx1"/>
          </a:solidFill>
          <a:latin typeface="BundesSans Regular"/>
          <a:ea typeface="ＭＳ Ｐゴシック" pitchFamily="-111" charset="-128"/>
          <a:cs typeface="Arial" pitchFamily="34" charset="0"/>
        </a:defRPr>
      </a:lvl4pPr>
      <a:lvl5pPr marL="1166813" indent="-2667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lang="en-US" sz="2000" kern="1200" dirty="0" smtClean="0">
          <a:solidFill>
            <a:schemeClr val="tx1"/>
          </a:solidFill>
          <a:latin typeface="BundesSans Regular"/>
          <a:ea typeface="ＭＳ Ｐゴシック" pitchFamily="-111" charset="-128"/>
          <a:cs typeface="Arial" pitchFamily="34" charset="0"/>
        </a:defRPr>
      </a:lvl5pPr>
      <a:lvl6pPr marL="1379538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lang="de-DE" sz="2000" kern="1200" dirty="0" smtClean="0">
          <a:solidFill>
            <a:schemeClr val="tx1"/>
          </a:solidFill>
          <a:latin typeface="BundesSans Regular"/>
          <a:ea typeface="ＭＳ Ｐゴシック" pitchFamily="-111" charset="-128"/>
          <a:cs typeface="Arial" pitchFamily="34" charset="0"/>
        </a:defRPr>
      </a:lvl6pPr>
      <a:lvl7pPr marL="16383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tabLst/>
        <a:defRPr lang="de-DE" sz="2000" kern="1200" dirty="0" smtClean="0">
          <a:solidFill>
            <a:schemeClr val="tx1"/>
          </a:solidFill>
          <a:latin typeface="BundesSans Regular"/>
          <a:ea typeface="ＭＳ Ｐゴシック" pitchFamily="-111" charset="-128"/>
          <a:cs typeface="Arial" pitchFamily="34" charset="0"/>
        </a:defRPr>
      </a:lvl7pPr>
      <a:lvl8pPr marL="1897063" indent="-228600" algn="l" defTabSz="93662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lang="de-DE" sz="2000" kern="1200" dirty="0" smtClean="0">
          <a:solidFill>
            <a:schemeClr val="tx1"/>
          </a:solidFill>
          <a:latin typeface="BundesSans Regular"/>
          <a:ea typeface="ＭＳ Ｐゴシック" pitchFamily="-111" charset="-128"/>
          <a:cs typeface="Arial" pitchFamily="34" charset="0"/>
        </a:defRPr>
      </a:lvl8pPr>
      <a:lvl9pPr marL="2111375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lang="de-DE" sz="2000" kern="1200" dirty="0" smtClean="0">
          <a:solidFill>
            <a:schemeClr val="tx1"/>
          </a:solidFill>
          <a:latin typeface="BundesSans Regular"/>
          <a:ea typeface="ＭＳ Ｐゴシック" pitchFamily="-111" charset="-128"/>
          <a:cs typeface="Arial" pitchFamily="34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755649" y="1268413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755649" y="2564904"/>
            <a:ext cx="8208963" cy="3888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marL="1379538" lvl="5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de-DE" dirty="0" smtClean="0"/>
              <a:t>Sechste Ebene</a:t>
            </a:r>
          </a:p>
          <a:p>
            <a:pPr marL="1638300" lvl="6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tabLst/>
            </a:pPr>
            <a:r>
              <a:rPr lang="de-DE" dirty="0" smtClean="0"/>
              <a:t>Siebte Ebene</a:t>
            </a:r>
          </a:p>
          <a:p>
            <a:pPr marL="1897063" lvl="7" indent="-228600" algn="l" defTabSz="93662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de-DE" dirty="0" smtClean="0"/>
              <a:t>Achte Ebene</a:t>
            </a:r>
          </a:p>
          <a:p>
            <a:pPr marL="2111375" lvl="8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</a:pPr>
            <a:r>
              <a:rPr lang="de-DE" dirty="0" smtClean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79388" y="6597650"/>
            <a:ext cx="2133600" cy="365125"/>
          </a:xfrm>
          <a:prstGeom prst="rect">
            <a:avLst/>
          </a:prstGeom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chemeClr val="tx1"/>
                </a:solidFill>
                <a:latin typeface="BundesSans Regular"/>
              </a:defRPr>
            </a:lvl1pPr>
          </a:lstStyle>
          <a:p>
            <a:fld id="{64741116-34A7-40D7-AE6B-6D130D8CB198}" type="datetime1">
              <a:rPr lang="en-US" smtClean="0"/>
              <a:pPr/>
              <a:t>3/11/2018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597650"/>
            <a:ext cx="2895600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  <a:latin typeface="BundesSans Regular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16925" y="6597650"/>
            <a:ext cx="2133600" cy="365125"/>
          </a:xfrm>
          <a:prstGeom prst="rect">
            <a:avLst/>
          </a:prstGeom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chemeClr val="tx1"/>
                </a:solidFill>
                <a:latin typeface="BundesSans Regular"/>
              </a:defRPr>
            </a:lvl1pPr>
          </a:lstStyle>
          <a:p>
            <a:fld id="{87F270A9-41CE-447E-97A5-D32A73CA4937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36800"/>
            <a:ext cx="230428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1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BundesSans Regular"/>
          <a:ea typeface="ＭＳ Ｐゴシック" pitchFamily="-111" charset="-128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11" charset="-128"/>
        </a:defRPr>
      </a:lvl9pPr>
    </p:titleStyle>
    <p:bodyStyle>
      <a:lvl1pPr marL="179388" indent="-179388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 Rounded MT Bold" pitchFamily="34" charset="0"/>
        <a:buChar char="l"/>
        <a:defRPr sz="2000" kern="1200">
          <a:solidFill>
            <a:schemeClr val="tx1"/>
          </a:solidFill>
          <a:latin typeface="BundesSans Regular"/>
          <a:ea typeface="ＭＳ Ｐゴシック" pitchFamily="-111" charset="-128"/>
          <a:cs typeface="+mn-cs"/>
        </a:defRPr>
      </a:lvl1pPr>
      <a:lvl2pPr marL="446088" indent="-2667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BundesSans Regular"/>
          <a:ea typeface="ＭＳ Ｐゴシック" pitchFamily="-111" charset="-128"/>
          <a:cs typeface="+mn-cs"/>
        </a:defRPr>
      </a:lvl2pPr>
      <a:lvl3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BundesSans Regular"/>
          <a:ea typeface="ＭＳ Ｐゴシック" pitchFamily="-111" charset="-128"/>
          <a:cs typeface="+mn-cs"/>
        </a:defRPr>
      </a:lvl3pPr>
      <a:lvl4pPr marL="900113" indent="-273050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BundesSans Regular"/>
          <a:ea typeface="ＭＳ Ｐゴシック" pitchFamily="-111" charset="-128"/>
          <a:cs typeface="+mn-cs"/>
        </a:defRPr>
      </a:lvl4pPr>
      <a:lvl5pPr marL="1166813" indent="-2667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BundesSans Regular"/>
          <a:ea typeface="ＭＳ Ｐゴシック" pitchFamily="-111" charset="-128"/>
          <a:cs typeface="+mn-cs"/>
        </a:defRPr>
      </a:lvl5pPr>
      <a:lvl6pPr marL="1379538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BundesSans Regular"/>
          <a:ea typeface="+mn-ea"/>
          <a:cs typeface="+mn-cs"/>
        </a:defRPr>
      </a:lvl6pPr>
      <a:lvl7pPr marL="16383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tabLst/>
        <a:defRPr sz="2000" kern="1200">
          <a:solidFill>
            <a:schemeClr val="tx1"/>
          </a:solidFill>
          <a:latin typeface="BundesSans Regular"/>
          <a:ea typeface="+mn-ea"/>
          <a:cs typeface="+mn-cs"/>
        </a:defRPr>
      </a:lvl7pPr>
      <a:lvl8pPr marL="1897063" indent="-228600" algn="l" defTabSz="936625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BundesSans Regular"/>
          <a:ea typeface="+mn-ea"/>
          <a:cs typeface="+mn-cs"/>
        </a:defRPr>
      </a:lvl8pPr>
      <a:lvl9pPr marL="2111375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BundesSans Regular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944" y="2204864"/>
            <a:ext cx="7776000" cy="2118097"/>
          </a:xfrm>
        </p:spPr>
        <p:txBody>
          <a:bodyPr>
            <a:noAutofit/>
          </a:bodyPr>
          <a:lstStyle/>
          <a:p>
            <a:pPr algn="ctr"/>
            <a:r>
              <a:rPr lang="de-DE" sz="3200" dirty="0">
                <a:latin typeface="+mn-lt"/>
                <a:cs typeface="Arial" pitchFamily="34" charset="0"/>
              </a:rPr>
              <a:t/>
            </a:r>
            <a:br>
              <a:rPr lang="de-DE" sz="3200" dirty="0">
                <a:latin typeface="+mn-lt"/>
                <a:cs typeface="Arial" pitchFamily="34" charset="0"/>
              </a:rPr>
            </a:br>
            <a:r>
              <a:rPr lang="de-DE" sz="3200" b="1" dirty="0" err="1" smtClean="0">
                <a:latin typeface="+mn-lt"/>
                <a:cs typeface="Arial" pitchFamily="34" charset="0"/>
              </a:rPr>
              <a:t>Participation</a:t>
            </a:r>
            <a:r>
              <a:rPr lang="de-DE" sz="3200" b="1" dirty="0" smtClean="0">
                <a:latin typeface="+mn-lt"/>
                <a:cs typeface="Arial" pitchFamily="34" charset="0"/>
              </a:rPr>
              <a:t> in 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and</a:t>
            </a:r>
            <a:r>
              <a:rPr lang="de-DE" sz="3200" b="1" dirty="0" smtClean="0">
                <a:latin typeface="+mn-lt"/>
                <a:cs typeface="Arial" pitchFamily="34" charset="0"/>
              </a:rPr>
              <a:t> 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access</a:t>
            </a:r>
            <a:r>
              <a:rPr lang="de-DE" sz="3200" b="1" dirty="0" smtClean="0">
                <a:latin typeface="+mn-lt"/>
                <a:cs typeface="Arial" pitchFamily="34" charset="0"/>
              </a:rPr>
              <a:t> </a:t>
            </a:r>
            <a:r>
              <a:rPr lang="de-DE" sz="3200" b="1" dirty="0" err="1">
                <a:latin typeface="+mn-lt"/>
                <a:cs typeface="Arial" pitchFamily="34" charset="0"/>
              </a:rPr>
              <a:t>of</a:t>
            </a:r>
            <a:r>
              <a:rPr lang="de-DE" sz="3200" b="1" dirty="0">
                <a:solidFill>
                  <a:srgbClr val="0070C0"/>
                </a:solidFill>
                <a:latin typeface="+mn-lt"/>
                <a:cs typeface="Arial" pitchFamily="34" charset="0"/>
              </a:rPr>
              <a:t> </a:t>
            </a:r>
            <a:r>
              <a:rPr lang="de-DE" sz="3200" b="1" dirty="0" err="1">
                <a:latin typeface="+mn-lt"/>
                <a:cs typeface="Arial" pitchFamily="34" charset="0"/>
              </a:rPr>
              <a:t>w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omen</a:t>
            </a:r>
            <a:r>
              <a:rPr lang="de-DE" sz="3200" b="1" dirty="0" smtClean="0">
                <a:latin typeface="+mn-lt"/>
                <a:cs typeface="Arial" pitchFamily="34" charset="0"/>
              </a:rPr>
              <a:t> </a:t>
            </a:r>
            <a:r>
              <a:rPr lang="de-DE" sz="3200" b="1" dirty="0" err="1">
                <a:latin typeface="+mn-lt"/>
                <a:cs typeface="Arial" pitchFamily="34" charset="0"/>
              </a:rPr>
              <a:t>and</a:t>
            </a:r>
            <a:r>
              <a:rPr lang="de-DE" sz="3200" b="1" dirty="0">
                <a:latin typeface="+mn-lt"/>
                <a:cs typeface="Arial" pitchFamily="34" charset="0"/>
              </a:rPr>
              <a:t> </a:t>
            </a:r>
            <a:r>
              <a:rPr lang="de-DE" sz="3200" b="1" dirty="0" err="1">
                <a:latin typeface="+mn-lt"/>
                <a:cs typeface="Arial" pitchFamily="34" charset="0"/>
              </a:rPr>
              <a:t>g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irls</a:t>
            </a:r>
            <a:r>
              <a:rPr lang="de-DE" sz="3200" b="1" dirty="0" smtClean="0">
                <a:latin typeface="+mn-lt"/>
                <a:cs typeface="Arial" pitchFamily="34" charset="0"/>
              </a:rPr>
              <a:t> 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to</a:t>
            </a:r>
            <a:r>
              <a:rPr lang="de-DE" sz="3200" b="1" dirty="0" smtClean="0">
                <a:latin typeface="+mn-lt"/>
                <a:cs typeface="Arial" pitchFamily="34" charset="0"/>
              </a:rPr>
              <a:t> 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the</a:t>
            </a:r>
            <a:r>
              <a:rPr lang="de-DE" sz="3200" b="1" dirty="0" smtClean="0">
                <a:latin typeface="+mn-lt"/>
                <a:cs typeface="Arial" pitchFamily="34" charset="0"/>
              </a:rPr>
              <a:t> 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media</a:t>
            </a:r>
            <a:r>
              <a:rPr lang="de-DE" sz="3200" b="1" dirty="0" smtClean="0">
                <a:latin typeface="+mn-lt"/>
                <a:cs typeface="Arial" pitchFamily="34" charset="0"/>
              </a:rPr>
              <a:t>, 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and</a:t>
            </a:r>
            <a:r>
              <a:rPr lang="de-DE" sz="3200" b="1" dirty="0" smtClean="0">
                <a:latin typeface="+mn-lt"/>
                <a:cs typeface="Arial" pitchFamily="34" charset="0"/>
              </a:rPr>
              <a:t> </a:t>
            </a:r>
            <a:r>
              <a:rPr lang="de-DE" sz="3200" b="1" dirty="0" err="1">
                <a:latin typeface="+mn-lt"/>
                <a:cs typeface="Arial" pitchFamily="34" charset="0"/>
              </a:rPr>
              <a:t>i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nformation</a:t>
            </a:r>
            <a:r>
              <a:rPr lang="de-DE" sz="3200" b="1" dirty="0" smtClean="0">
                <a:latin typeface="+mn-lt"/>
                <a:cs typeface="Arial" pitchFamily="34" charset="0"/>
              </a:rPr>
              <a:t> 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and</a:t>
            </a:r>
            <a:r>
              <a:rPr lang="de-DE" sz="3200" b="1" dirty="0" smtClean="0">
                <a:latin typeface="+mn-lt"/>
                <a:cs typeface="Arial" pitchFamily="34" charset="0"/>
              </a:rPr>
              <a:t> 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communications</a:t>
            </a:r>
            <a:r>
              <a:rPr lang="de-DE" sz="3200" b="1" dirty="0" smtClean="0">
                <a:latin typeface="+mn-lt"/>
                <a:cs typeface="Arial" pitchFamily="34" charset="0"/>
              </a:rPr>
              <a:t> </a:t>
            </a:r>
            <a:r>
              <a:rPr lang="de-DE" sz="3200" b="1" dirty="0" err="1">
                <a:latin typeface="+mn-lt"/>
                <a:cs typeface="Arial" pitchFamily="34" charset="0"/>
              </a:rPr>
              <a:t>t</a:t>
            </a:r>
            <a:r>
              <a:rPr lang="de-DE" sz="3200" b="1" dirty="0" err="1" smtClean="0">
                <a:latin typeface="+mn-lt"/>
                <a:cs typeface="Arial" pitchFamily="34" charset="0"/>
              </a:rPr>
              <a:t>echnologies</a:t>
            </a:r>
            <a:r>
              <a:rPr lang="de-DE" sz="3200" b="1" dirty="0">
                <a:latin typeface="+mn-lt"/>
                <a:cs typeface="Arial" pitchFamily="34" charset="0"/>
              </a:rPr>
              <a:t/>
            </a:r>
            <a:br>
              <a:rPr lang="de-DE" sz="3200" b="1" dirty="0">
                <a:latin typeface="+mn-lt"/>
                <a:cs typeface="Arial" pitchFamily="34" charset="0"/>
              </a:rPr>
            </a:br>
            <a:r>
              <a:rPr lang="de-DE" sz="3200" b="1" dirty="0" smtClean="0">
                <a:latin typeface="+mn-lt"/>
                <a:cs typeface="Arial" pitchFamily="34" charset="0"/>
              </a:rPr>
              <a:t/>
            </a:r>
            <a:br>
              <a:rPr lang="de-DE" sz="3200" b="1" dirty="0" smtClean="0">
                <a:latin typeface="+mn-lt"/>
                <a:cs typeface="Arial" pitchFamily="34" charset="0"/>
              </a:rPr>
            </a:br>
            <a:endParaRPr lang="en-US" sz="3200" dirty="0">
              <a:latin typeface="+mn-lt"/>
            </a:endParaRPr>
          </a:p>
        </p:txBody>
      </p:sp>
      <p:sp>
        <p:nvSpPr>
          <p:cNvPr id="7" name="Untertitel 2"/>
          <p:cNvSpPr>
            <a:spLocks noGrp="1"/>
          </p:cNvSpPr>
          <p:nvPr/>
        </p:nvSpPr>
        <p:spPr bwMode="auto">
          <a:xfrm>
            <a:off x="827584" y="4797152"/>
            <a:ext cx="7777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Rounded MT Bold" pitchFamily="34" charset="0"/>
              <a:buNone/>
              <a:defRPr lang="en-US" sz="3200" kern="1200" baseline="0">
                <a:solidFill>
                  <a:schemeClr val="bg1"/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lang="en-US" sz="2000" kern="1200" noProof="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lang="de-DE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tabLst/>
              <a:defRPr lang="de-DE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7pPr>
            <a:lvl8pPr marL="3200400" indent="0" algn="ctr" defTabSz="93662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lang="de-DE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lang="de-DE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9pPr>
          </a:lstStyle>
          <a:p>
            <a:r>
              <a:rPr lang="en-US" sz="2800" b="1" dirty="0">
                <a:latin typeface="+mn-lt"/>
              </a:rPr>
              <a:t>Elke </a:t>
            </a:r>
            <a:r>
              <a:rPr lang="en-US" sz="2800" b="1" dirty="0" smtClean="0">
                <a:latin typeface="+mn-lt"/>
              </a:rPr>
              <a:t>Ferner</a:t>
            </a:r>
          </a:p>
          <a:p>
            <a:r>
              <a:rPr lang="en-US" sz="2400" dirty="0" smtClean="0">
                <a:latin typeface="+mn-lt"/>
              </a:rPr>
              <a:t>Parliamentary </a:t>
            </a:r>
            <a:r>
              <a:rPr lang="en-US" sz="2400" dirty="0">
                <a:latin typeface="+mn-lt"/>
              </a:rPr>
              <a:t>State Secretary</a:t>
            </a:r>
          </a:p>
          <a:p>
            <a:r>
              <a:rPr lang="en-US" sz="2400" dirty="0" smtClean="0"/>
              <a:t>German </a:t>
            </a:r>
            <a:r>
              <a:rPr lang="en-US" sz="2400" dirty="0" smtClean="0">
                <a:latin typeface="+mn-lt"/>
              </a:rPr>
              <a:t>Federal </a:t>
            </a:r>
            <a:r>
              <a:rPr lang="en-US" sz="2400" dirty="0">
                <a:latin typeface="+mn-lt"/>
              </a:rPr>
              <a:t>Ministry for Family Affairs, Senior Citizens, Women and </a:t>
            </a:r>
            <a:r>
              <a:rPr lang="en-US" sz="2400" dirty="0" smtClean="0">
                <a:latin typeface="+mn-lt"/>
              </a:rPr>
              <a:t>Youth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63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98" y="3132618"/>
            <a:ext cx="4334792" cy="325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F270A9-41CE-447E-97A5-D32A73CA4937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19" name="Titel 2"/>
          <p:cNvSpPr>
            <a:spLocks noGrp="1"/>
          </p:cNvSpPr>
          <p:nvPr>
            <p:ph type="title"/>
          </p:nvPr>
        </p:nvSpPr>
        <p:spPr>
          <a:xfrm>
            <a:off x="755576" y="980728"/>
            <a:ext cx="7272735" cy="1152475"/>
          </a:xfrm>
        </p:spPr>
        <p:txBody>
          <a:bodyPr>
            <a:noAutofit/>
          </a:bodyPr>
          <a:lstStyle/>
          <a:p>
            <a:r>
              <a:rPr lang="de-DE" sz="3200" b="1" dirty="0" err="1" smtClean="0"/>
              <a:t>Measures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against</a:t>
            </a:r>
            <a:r>
              <a:rPr lang="de-DE" sz="3200" b="1" dirty="0" smtClean="0"/>
              <a:t> digital </a:t>
            </a:r>
            <a:r>
              <a:rPr lang="de-DE" sz="3200" b="1" dirty="0" err="1"/>
              <a:t>v</a:t>
            </a:r>
            <a:r>
              <a:rPr lang="de-DE" sz="3200" b="1" dirty="0" err="1" smtClean="0"/>
              <a:t>iolence</a:t>
            </a:r>
            <a:r>
              <a:rPr lang="de-DE" sz="3200" b="1" dirty="0" smtClean="0"/>
              <a:t> </a:t>
            </a:r>
            <a:endParaRPr lang="de-DE" sz="3200" b="1" dirty="0"/>
          </a:p>
        </p:txBody>
      </p:sp>
      <p:pic>
        <p:nvPicPr>
          <p:cNvPr id="6" name="Picture 8" descr="https://www.hilfetelefon.de/typo3conf/ext/bafza_templateset_hilfetelefon/Resources/Public/Images/logo-hilfetelef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005064"/>
            <a:ext cx="3843355" cy="150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979712" y="2204864"/>
            <a:ext cx="5328593" cy="11079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200" b="1" dirty="0" err="1" smtClean="0">
                <a:latin typeface="+mn-lt"/>
              </a:rPr>
              <a:t>Cyber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violence</a:t>
            </a:r>
            <a:r>
              <a:rPr lang="de-DE" sz="2200" b="1" dirty="0" smtClean="0">
                <a:latin typeface="+mn-lt"/>
              </a:rPr>
              <a:t> = </a:t>
            </a:r>
          </a:p>
          <a:p>
            <a:pPr algn="ctr"/>
            <a:r>
              <a:rPr lang="de-DE" sz="2200" b="1" dirty="0" err="1" smtClean="0">
                <a:latin typeface="+mn-lt"/>
              </a:rPr>
              <a:t>violence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against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women</a:t>
            </a:r>
            <a:r>
              <a:rPr lang="de-DE" sz="2200" b="1" dirty="0" smtClean="0">
                <a:latin typeface="+mn-lt"/>
              </a:rPr>
              <a:t> in </a:t>
            </a:r>
            <a:r>
              <a:rPr lang="de-DE" sz="2200" b="1" dirty="0" err="1" smtClean="0">
                <a:latin typeface="+mn-lt"/>
              </a:rPr>
              <a:t>the</a:t>
            </a:r>
            <a:r>
              <a:rPr lang="de-DE" sz="2200" b="1" dirty="0" smtClean="0">
                <a:latin typeface="+mn-lt"/>
              </a:rPr>
              <a:t> real </a:t>
            </a:r>
            <a:r>
              <a:rPr lang="de-DE" sz="2200" b="1" dirty="0" err="1" smtClean="0">
                <a:latin typeface="+mn-lt"/>
              </a:rPr>
              <a:t>world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continued</a:t>
            </a:r>
            <a:r>
              <a:rPr lang="de-DE" sz="2200" b="1" dirty="0" smtClean="0">
                <a:latin typeface="+mn-lt"/>
              </a:rPr>
              <a:t> in </a:t>
            </a:r>
            <a:r>
              <a:rPr lang="de-DE" sz="2200" b="1" dirty="0" err="1" smtClean="0">
                <a:latin typeface="+mn-lt"/>
              </a:rPr>
              <a:t>the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virtual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world</a:t>
            </a:r>
            <a:endParaRPr lang="de-DE" sz="1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0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F270A9-41CE-447E-97A5-D32A73CA4937}" type="slidenum">
              <a:rPr lang="en-US" noProof="0" smtClean="0"/>
              <a:pPr/>
              <a:t>11</a:t>
            </a:fld>
            <a:endParaRPr lang="en-US" noProof="0"/>
          </a:p>
        </p:txBody>
      </p:sp>
      <p:sp>
        <p:nvSpPr>
          <p:cNvPr id="4" name="Titel 1"/>
          <p:cNvSpPr txBox="1">
            <a:spLocks/>
          </p:cNvSpPr>
          <p:nvPr/>
        </p:nvSpPr>
        <p:spPr bwMode="auto">
          <a:xfrm>
            <a:off x="1259632" y="1634465"/>
            <a:ext cx="6840760" cy="107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400" kern="1200" noProof="0" dirty="0" err="1" smtClean="0">
                <a:solidFill>
                  <a:schemeClr val="tx2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DISCOVER FOOTBALL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Untertitel 2"/>
          <p:cNvSpPr txBox="1">
            <a:spLocks/>
          </p:cNvSpPr>
          <p:nvPr/>
        </p:nvSpPr>
        <p:spPr>
          <a:xfrm>
            <a:off x="1115616" y="2709342"/>
            <a:ext cx="6840760" cy="1655762"/>
          </a:xfrm>
          <a:prstGeom prst="rect">
            <a:avLst/>
          </a:prstGeom>
        </p:spPr>
        <p:txBody>
          <a:bodyPr/>
          <a:lstStyle>
            <a:lvl1pPr marL="179388" indent="-1793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Rounded MT Bold" pitchFamily="34" charset="0"/>
              <a:buChar char="l"/>
              <a:defRPr lang="en-US" sz="2000" kern="1200" dirty="0" smtClean="0">
                <a:solidFill>
                  <a:schemeClr val="tx1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1pPr>
            <a:lvl2pPr marL="446088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lang="en-US" sz="2000" kern="1200" noProof="0" dirty="0" smtClean="0">
                <a:solidFill>
                  <a:schemeClr val="tx1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2pPr>
            <a:lvl3pPr marL="627063" indent="-1809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3pPr>
            <a:lvl4pPr marL="900113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Char char="–"/>
              <a:defRPr lang="en-US" sz="2000" kern="1200" dirty="0" smtClean="0">
                <a:solidFill>
                  <a:schemeClr val="tx1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4pPr>
            <a:lvl5pPr marL="1166813" indent="-2667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5pPr>
            <a:lvl6pPr marL="1379538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6pPr>
            <a:lvl7pPr marL="16383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tabLst/>
              <a:defRPr lang="de-DE" sz="2000" kern="1200" dirty="0" smtClean="0">
                <a:solidFill>
                  <a:schemeClr val="tx1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7pPr>
            <a:lvl8pPr marL="1897063" indent="-228600" algn="l" defTabSz="93662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8pPr>
            <a:lvl9pPr marL="2111375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lang="de-DE" sz="2000" kern="1200" dirty="0" smtClean="0">
                <a:solidFill>
                  <a:schemeClr val="tx1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9pPr>
          </a:lstStyle>
          <a:p>
            <a:pPr marL="0" indent="0">
              <a:buNone/>
            </a:pP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Women‘s</a:t>
            </a:r>
            <a:r>
              <a:rPr lang="de-DE" dirty="0" smtClean="0"/>
              <a:t> Football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Women‘s</a:t>
            </a:r>
            <a:r>
              <a:rPr lang="de-DE" dirty="0" smtClean="0"/>
              <a:t> </a:t>
            </a:r>
            <a:r>
              <a:rPr lang="de-DE" dirty="0" err="1" smtClean="0"/>
              <a:t>Rights</a:t>
            </a:r>
            <a:r>
              <a:rPr lang="de-DE" dirty="0" smtClean="0"/>
              <a:t> - Worldwide 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/>
          <a:srcRect l="1602"/>
          <a:stretch/>
        </p:blipFill>
        <p:spPr>
          <a:xfrm>
            <a:off x="2339752" y="3516873"/>
            <a:ext cx="4032448" cy="254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5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5" y="1297774"/>
            <a:ext cx="3465091" cy="2635282"/>
          </a:xfrm>
          <a:prstGeom prst="rect">
            <a:avLst/>
          </a:prstGeom>
        </p:spPr>
      </p:pic>
      <p:pic>
        <p:nvPicPr>
          <p:cNvPr id="19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16" y="3930352"/>
            <a:ext cx="3161552" cy="2667000"/>
          </a:xfrm>
          <a:prstGeom prst="rect">
            <a:avLst/>
          </a:prstGeom>
        </p:spPr>
      </p:pic>
      <p:pic>
        <p:nvPicPr>
          <p:cNvPr id="20" name="Content Placeholder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2" y="3915113"/>
            <a:ext cx="2006720" cy="26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4644008" y="116632"/>
            <a:ext cx="4322674" cy="4447565"/>
            <a:chOff x="0" y="0"/>
            <a:chExt cx="3652520" cy="3652520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0" y="0"/>
              <a:ext cx="3652520" cy="3652520"/>
              <a:chOff x="0" y="0"/>
              <a:chExt cx="3652520" cy="3652520"/>
            </a:xfrm>
          </p:grpSpPr>
          <p:pic>
            <p:nvPicPr>
              <p:cNvPr id="16" name="Grafik 15" descr="C:\Users\x\Desktop\Berichterstattung Medien FRK\twitter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2520" cy="3652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Textfeld 2"/>
              <p:cNvSpPr txBox="1">
                <a:spLocks noChangeArrowheads="1"/>
              </p:cNvSpPr>
              <p:nvPr/>
            </p:nvSpPr>
            <p:spPr bwMode="auto">
              <a:xfrm>
                <a:off x="309483" y="214641"/>
                <a:ext cx="3132376" cy="92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Reactions on Twitter to Claudia Neumann </a:t>
                </a:r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commentating the game Italy against Sweden at the UEFA men’s Euros 2016 in the German TV:</a:t>
                </a:r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bgerundete rechteckige Legende 17"/>
              <p:cNvSpPr/>
              <p:nvPr/>
            </p:nvSpPr>
            <p:spPr>
              <a:xfrm>
                <a:off x="558230" y="1134446"/>
                <a:ext cx="1565464" cy="992982"/>
              </a:xfrm>
              <a:prstGeom prst="wedgeRoundRectCallout">
                <a:avLst>
                  <a:gd name="adj1" fmla="val -73300"/>
                  <a:gd name="adj2" fmla="val 9648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“Why is a women commentating the game? I’ll get cancer in my ears.”</a:t>
                </a:r>
                <a:endParaRPr lang="de-DE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Abgerundete rechteckige Legende 14"/>
            <p:cNvSpPr/>
            <p:nvPr/>
          </p:nvSpPr>
          <p:spPr>
            <a:xfrm>
              <a:off x="1638780" y="2183862"/>
              <a:ext cx="1713189" cy="1013774"/>
            </a:xfrm>
            <a:prstGeom prst="wedgeRoundRectCallout">
              <a:avLst>
                <a:gd name="adj1" fmla="val -1742"/>
                <a:gd name="adj2" fmla="val 76500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“With a woman commentating I will fall asleep! What a bad idea!”</a:t>
              </a:r>
              <a:endPara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5" y="1297774"/>
            <a:ext cx="3465091" cy="2635282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16" y="3930352"/>
            <a:ext cx="3161552" cy="2667000"/>
          </a:xfrm>
          <a:prstGeom prst="rect">
            <a:avLst/>
          </a:prstGeom>
        </p:spPr>
      </p:pic>
      <p:pic>
        <p:nvPicPr>
          <p:cNvPr id="21" name="Content Placeholder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2" y="3915113"/>
            <a:ext cx="2006720" cy="268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7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4648442" y="116632"/>
            <a:ext cx="4322674" cy="4447565"/>
            <a:chOff x="0" y="0"/>
            <a:chExt cx="3652520" cy="3652520"/>
          </a:xfrm>
        </p:grpSpPr>
        <p:grpSp>
          <p:nvGrpSpPr>
            <p:cNvPr id="14" name="Gruppieren 13"/>
            <p:cNvGrpSpPr/>
            <p:nvPr/>
          </p:nvGrpSpPr>
          <p:grpSpPr>
            <a:xfrm>
              <a:off x="0" y="0"/>
              <a:ext cx="3652520" cy="3652520"/>
              <a:chOff x="0" y="0"/>
              <a:chExt cx="3652520" cy="3652520"/>
            </a:xfrm>
          </p:grpSpPr>
          <p:pic>
            <p:nvPicPr>
              <p:cNvPr id="16" name="Grafik 15" descr="C:\Users\x\Desktop\Berichterstattung Medien FRK\twitter1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2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652520" cy="365252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7" name="Textfeld 2"/>
              <p:cNvSpPr txBox="1">
                <a:spLocks noChangeArrowheads="1"/>
              </p:cNvSpPr>
              <p:nvPr/>
            </p:nvSpPr>
            <p:spPr bwMode="auto">
              <a:xfrm>
                <a:off x="309483" y="214641"/>
                <a:ext cx="3132376" cy="920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Reactions on Twitter to Claudia Neumann </a:t>
                </a:r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commentating the game Italy against Sweden at the UEFA men’s Euros 2016 in the German TV:</a:t>
                </a:r>
                <a:endParaRPr lang="de-DE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8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2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6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b="1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DE" sz="11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Abgerundete rechteckige Legende 17"/>
              <p:cNvSpPr/>
              <p:nvPr/>
            </p:nvSpPr>
            <p:spPr>
              <a:xfrm>
                <a:off x="543853" y="1135909"/>
                <a:ext cx="1565464" cy="992982"/>
              </a:xfrm>
              <a:prstGeom prst="wedgeRoundRectCallout">
                <a:avLst>
                  <a:gd name="adj1" fmla="val -73300"/>
                  <a:gd name="adj2" fmla="val 96481"/>
                  <a:gd name="adj3" fmla="val 1666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400" b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“Why is a women commentating the game? I’ll get cancer in my ears.”</a:t>
                </a:r>
                <a:endParaRPr lang="de-DE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5" name="Abgerundete rechteckige Legende 14"/>
            <p:cNvSpPr/>
            <p:nvPr/>
          </p:nvSpPr>
          <p:spPr>
            <a:xfrm>
              <a:off x="1638780" y="2183862"/>
              <a:ext cx="1713189" cy="1013774"/>
            </a:xfrm>
            <a:prstGeom prst="wedgeRoundRectCallout">
              <a:avLst>
                <a:gd name="adj1" fmla="val -1742"/>
                <a:gd name="adj2" fmla="val 76500"/>
                <a:gd name="adj3" fmla="val 16667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en-US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“With a woman commentating I will fall asleep! What a bad idea!”</a:t>
              </a:r>
              <a:endParaRPr lang="de-DE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9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de-DE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45" y="1297774"/>
            <a:ext cx="3465091" cy="2635282"/>
          </a:xfrm>
          <a:prstGeom prst="rect">
            <a:avLst/>
          </a:prstGeom>
        </p:spPr>
      </p:pic>
      <p:pic>
        <p:nvPicPr>
          <p:cNvPr id="12" name="Content Placeholder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16" y="3930352"/>
            <a:ext cx="3161552" cy="2667000"/>
          </a:xfrm>
          <a:prstGeom prst="rect">
            <a:avLst/>
          </a:prstGeom>
        </p:spPr>
      </p:pic>
      <p:pic>
        <p:nvPicPr>
          <p:cNvPr id="21" name="Content Placeholder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82" y="3915113"/>
            <a:ext cx="2006720" cy="2682239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2776221" y="1734365"/>
            <a:ext cx="3759112" cy="370729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8000" dirty="0" smtClean="0">
                <a:solidFill>
                  <a:schemeClr val="tx1"/>
                </a:solidFill>
              </a:rPr>
              <a:t>24%</a:t>
            </a:r>
          </a:p>
          <a:p>
            <a:pPr algn="ctr"/>
            <a:r>
              <a:rPr lang="de-DE" sz="8000" dirty="0" smtClean="0">
                <a:solidFill>
                  <a:schemeClr val="tx1"/>
                </a:solidFill>
              </a:rPr>
              <a:t>7%</a:t>
            </a:r>
          </a:p>
        </p:txBody>
      </p:sp>
    </p:spTree>
    <p:extLst>
      <p:ext uri="{BB962C8B-B14F-4D97-AF65-F5344CB8AC3E}">
        <p14:creationId xmlns:p14="http://schemas.microsoft.com/office/powerpoint/2010/main" val="369121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9212491" cy="1204494"/>
          </a:xfrm>
        </p:spPr>
        <p:txBody>
          <a:bodyPr/>
          <a:lstStyle/>
          <a:p>
            <a:r>
              <a:rPr lang="en-US" sz="3200" dirty="0" smtClean="0"/>
              <a:t>Why Gender </a:t>
            </a:r>
            <a:r>
              <a:rPr lang="en-US" sz="3200" dirty="0"/>
              <a:t>E</a:t>
            </a:r>
            <a:r>
              <a:rPr lang="en-US" sz="3200" dirty="0" smtClean="0"/>
              <a:t>quality in Sports </a:t>
            </a:r>
            <a:r>
              <a:rPr lang="en-US" sz="3200" dirty="0"/>
              <a:t>C</a:t>
            </a:r>
            <a:r>
              <a:rPr lang="en-US" sz="3200" dirty="0" smtClean="0"/>
              <a:t>overage </a:t>
            </a:r>
            <a:r>
              <a:rPr lang="en-US" sz="3200" dirty="0"/>
              <a:t>M</a:t>
            </a:r>
            <a:r>
              <a:rPr lang="en-US" sz="3200" dirty="0" smtClean="0"/>
              <a:t>atters  </a:t>
            </a:r>
            <a:endParaRPr lang="en-US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628649" y="2185221"/>
            <a:ext cx="3871431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 smtClean="0"/>
              <a:t>mainstreaming</a:t>
            </a:r>
            <a:r>
              <a:rPr lang="en-US" dirty="0" smtClean="0"/>
              <a:t> pictures and stories about women in sports</a:t>
            </a:r>
          </a:p>
          <a:p>
            <a:r>
              <a:rPr lang="en-US" dirty="0" smtClean="0"/>
              <a:t>creating </a:t>
            </a:r>
            <a:r>
              <a:rPr lang="en-US" b="1" dirty="0" smtClean="0"/>
              <a:t>counter narratives </a:t>
            </a:r>
            <a:r>
              <a:rPr lang="en-US" dirty="0" smtClean="0"/>
              <a:t>and challenging stereotypes  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gaining more </a:t>
            </a:r>
            <a:r>
              <a:rPr lang="en-US" b="1" dirty="0" smtClean="0"/>
              <a:t>popularity </a:t>
            </a:r>
            <a:r>
              <a:rPr lang="en-US" dirty="0" smtClean="0"/>
              <a:t>for sports practiced by women</a:t>
            </a:r>
          </a:p>
          <a:p>
            <a:r>
              <a:rPr lang="en-US" b="1" dirty="0" smtClean="0"/>
              <a:t>motivating</a:t>
            </a:r>
            <a:r>
              <a:rPr lang="en-US" dirty="0" smtClean="0"/>
              <a:t> more women and girls to do sports </a:t>
            </a:r>
          </a:p>
          <a:p>
            <a:r>
              <a:rPr lang="en-US" dirty="0" smtClean="0"/>
              <a:t>claiming sport as a </a:t>
            </a:r>
            <a:r>
              <a:rPr lang="en-US" b="1" dirty="0" smtClean="0"/>
              <a:t>space for women and girls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52"/>
          <a:stretch/>
        </p:blipFill>
        <p:spPr>
          <a:xfrm>
            <a:off x="5224408" y="2185222"/>
            <a:ext cx="2576945" cy="1960629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7" b="7931"/>
          <a:stretch/>
        </p:blipFill>
        <p:spPr>
          <a:xfrm>
            <a:off x="5224409" y="4274051"/>
            <a:ext cx="2576945" cy="191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2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1268413"/>
            <a:ext cx="8713091" cy="1143000"/>
          </a:xfrm>
        </p:spPr>
        <p:txBody>
          <a:bodyPr/>
          <a:lstStyle/>
          <a:p>
            <a:r>
              <a:rPr lang="de-DE" sz="3200" dirty="0" smtClean="0"/>
              <a:t>The DISCOVER FOOTBALL Approach:</a:t>
            </a:r>
            <a:br>
              <a:rPr lang="de-DE" sz="3200" dirty="0" smtClean="0"/>
            </a:br>
            <a:r>
              <a:rPr lang="de-DE" sz="3200" b="1" dirty="0"/>
              <a:t>F</a:t>
            </a:r>
            <a:r>
              <a:rPr lang="de-DE" sz="3200" b="1" dirty="0" smtClean="0"/>
              <a:t>ootball </a:t>
            </a:r>
            <a:r>
              <a:rPr lang="de-DE" sz="3200" b="1" dirty="0" err="1" smtClean="0"/>
              <a:t>as</a:t>
            </a:r>
            <a:r>
              <a:rPr lang="de-DE" sz="3200" b="1" dirty="0" smtClean="0"/>
              <a:t> a </a:t>
            </a:r>
            <a:r>
              <a:rPr lang="de-DE" sz="3200" b="1" dirty="0"/>
              <a:t>S</a:t>
            </a:r>
            <a:r>
              <a:rPr lang="de-DE" sz="3200" b="1" dirty="0" smtClean="0"/>
              <a:t>pecial </a:t>
            </a:r>
            <a:r>
              <a:rPr lang="de-DE" sz="3200" b="1" dirty="0"/>
              <a:t>T</a:t>
            </a:r>
            <a:r>
              <a:rPr lang="de-DE" sz="3200" b="1" dirty="0" smtClean="0"/>
              <a:t>ool</a:t>
            </a:r>
            <a:endParaRPr lang="de-DE" sz="3200" b="1" dirty="0"/>
          </a:p>
        </p:txBody>
      </p:sp>
      <p:grpSp>
        <p:nvGrpSpPr>
          <p:cNvPr id="6" name="Gruppieren 5"/>
          <p:cNvGrpSpPr/>
          <p:nvPr/>
        </p:nvGrpSpPr>
        <p:grpSpPr>
          <a:xfrm>
            <a:off x="99159" y="3356991"/>
            <a:ext cx="1710394" cy="3312368"/>
            <a:chOff x="99159" y="3356991"/>
            <a:chExt cx="1710394" cy="3312368"/>
          </a:xfrm>
        </p:grpSpPr>
        <p:pic>
          <p:nvPicPr>
            <p:cNvPr id="21" name="Grafik 2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82" t="-381" r="14158"/>
            <a:stretch/>
          </p:blipFill>
          <p:spPr>
            <a:xfrm>
              <a:off x="99159" y="3356991"/>
              <a:ext cx="1710394" cy="2102687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99159" y="5456832"/>
              <a:ext cx="1692716" cy="1212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Festivals, conferences, seminars on football, sports &amp; gender equality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942363" y="3356991"/>
            <a:ext cx="1693533" cy="3306555"/>
            <a:chOff x="1862506" y="3356991"/>
            <a:chExt cx="1693533" cy="3306555"/>
          </a:xfrm>
        </p:grpSpPr>
        <p:pic>
          <p:nvPicPr>
            <p:cNvPr id="11" name="Grafik 10" descr="L’image contient peut-être : 3 personnes, personnes souriantes, personnes debout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87" t="1565" r="17272"/>
            <a:stretch/>
          </p:blipFill>
          <p:spPr bwMode="auto">
            <a:xfrm>
              <a:off x="1862506" y="3356991"/>
              <a:ext cx="1693533" cy="210278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Rechteck 19"/>
            <p:cNvSpPr/>
            <p:nvPr/>
          </p:nvSpPr>
          <p:spPr>
            <a:xfrm>
              <a:off x="1863323" y="5468126"/>
              <a:ext cx="1692716" cy="119542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Linking experiences in sports to broader structures in </a:t>
              </a:r>
              <a:r>
                <a:rPr lang="en-US" sz="1400" dirty="0" smtClean="0">
                  <a:solidFill>
                    <a:schemeClr val="tx1"/>
                  </a:solidFill>
                </a:rPr>
                <a:t>society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3732148" y="3356990"/>
            <a:ext cx="1703948" cy="3306554"/>
            <a:chOff x="3658752" y="3356990"/>
            <a:chExt cx="1703948" cy="3333421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98" t="58" r="16088" b="-1315"/>
            <a:stretch/>
          </p:blipFill>
          <p:spPr>
            <a:xfrm>
              <a:off x="3658752" y="3356990"/>
              <a:ext cx="1669031" cy="2146138"/>
            </a:xfrm>
            <a:prstGeom prst="rect">
              <a:avLst/>
            </a:prstGeom>
          </p:spPr>
        </p:pic>
        <p:sp>
          <p:nvSpPr>
            <p:cNvPr id="22" name="Rechteck 21"/>
            <p:cNvSpPr/>
            <p:nvPr/>
          </p:nvSpPr>
          <p:spPr>
            <a:xfrm>
              <a:off x="3669984" y="5485279"/>
              <a:ext cx="1692716" cy="12051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Empowerment through recognition and visibility as experts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487795" y="3366894"/>
            <a:ext cx="1748501" cy="3296652"/>
            <a:chOff x="5424288" y="3356990"/>
            <a:chExt cx="1679146" cy="3313759"/>
          </a:xfrm>
        </p:grpSpPr>
        <p:pic>
          <p:nvPicPr>
            <p:cNvPr id="4" name="Grafik 3" descr="C:\Users\x\Desktop\Berichterstattung Medien FRK\mit merkel.PNG"/>
            <p:cNvPicPr/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68" r="20732" b="643"/>
            <a:stretch/>
          </p:blipFill>
          <p:spPr bwMode="auto">
            <a:xfrm>
              <a:off x="5424288" y="3356990"/>
              <a:ext cx="1679146" cy="209984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Rechteck 22"/>
            <p:cNvSpPr/>
            <p:nvPr/>
          </p:nvSpPr>
          <p:spPr>
            <a:xfrm>
              <a:off x="5424288" y="5458222"/>
              <a:ext cx="1679146" cy="1212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Working on strategies, policies and advocacy campaigns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7325032" y="3356989"/>
            <a:ext cx="1761074" cy="3306556"/>
            <a:chOff x="7380312" y="3356989"/>
            <a:chExt cx="1705794" cy="3306556"/>
          </a:xfrm>
        </p:grpSpPr>
        <p:pic>
          <p:nvPicPr>
            <p:cNvPr id="32" name="Grafik 31" descr="C:\Users\x\Desktop\Berichterstattung Medien FRK\konferenz1.PNG"/>
            <p:cNvPicPr/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2" t="683" r="22248" b="-1365"/>
            <a:stretch/>
          </p:blipFill>
          <p:spPr bwMode="auto">
            <a:xfrm>
              <a:off x="7380312" y="3356989"/>
              <a:ext cx="1705794" cy="212884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Rechteck 26"/>
            <p:cNvSpPr/>
            <p:nvPr/>
          </p:nvSpPr>
          <p:spPr>
            <a:xfrm>
              <a:off x="7393390" y="5451018"/>
              <a:ext cx="1692716" cy="121252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>
                  <a:solidFill>
                    <a:schemeClr val="tx1"/>
                  </a:solidFill>
                </a:rPr>
                <a:t>Building a global network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77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08962" cy="1143000"/>
          </a:xfrm>
        </p:spPr>
        <p:txBody>
          <a:bodyPr/>
          <a:lstStyle/>
          <a:p>
            <a:r>
              <a:rPr lang="de-DE" sz="3600" dirty="0" err="1" smtClean="0"/>
              <a:t>Towards</a:t>
            </a:r>
            <a:r>
              <a:rPr lang="de-DE" sz="3600" dirty="0" smtClean="0"/>
              <a:t> Gender Just </a:t>
            </a:r>
            <a:r>
              <a:rPr lang="de-DE" sz="3600" dirty="0"/>
              <a:t>S</a:t>
            </a:r>
            <a:r>
              <a:rPr lang="de-DE" sz="3600" dirty="0" smtClean="0"/>
              <a:t>ports </a:t>
            </a:r>
            <a:r>
              <a:rPr lang="de-DE" sz="3600" dirty="0"/>
              <a:t>M</a:t>
            </a:r>
            <a:r>
              <a:rPr lang="de-DE" sz="3600" dirty="0" smtClean="0"/>
              <a:t>edia   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5536" y="2008916"/>
            <a:ext cx="4248472" cy="4012372"/>
          </a:xfrm>
        </p:spPr>
        <p:txBody>
          <a:bodyPr>
            <a:normAutofit/>
          </a:bodyPr>
          <a:lstStyle/>
          <a:p>
            <a:pPr lvl="0"/>
            <a:r>
              <a:rPr lang="de-DE" dirty="0" err="1" smtClean="0"/>
              <a:t>Educating</a:t>
            </a:r>
            <a:r>
              <a:rPr lang="de-DE" dirty="0" smtClean="0"/>
              <a:t>, </a:t>
            </a:r>
            <a:r>
              <a:rPr lang="de-DE" dirty="0" err="1" smtClean="0"/>
              <a:t>empowering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connecting</a:t>
            </a:r>
            <a:r>
              <a:rPr lang="de-DE" dirty="0" smtClean="0"/>
              <a:t> </a:t>
            </a:r>
            <a:r>
              <a:rPr lang="de-DE" dirty="0" err="1" smtClean="0"/>
              <a:t>female</a:t>
            </a:r>
            <a:r>
              <a:rPr lang="de-DE" dirty="0" smtClean="0"/>
              <a:t> </a:t>
            </a:r>
            <a:r>
              <a:rPr lang="de-DE" dirty="0" err="1" smtClean="0"/>
              <a:t>sports</a:t>
            </a:r>
            <a:r>
              <a:rPr lang="de-DE" dirty="0" smtClean="0"/>
              <a:t> </a:t>
            </a:r>
            <a:r>
              <a:rPr lang="de-DE" dirty="0" err="1" smtClean="0"/>
              <a:t>journalists</a:t>
            </a:r>
            <a:r>
              <a:rPr lang="de-DE" dirty="0" smtClean="0"/>
              <a:t>, </a:t>
            </a:r>
            <a:r>
              <a:rPr lang="de-DE" dirty="0" err="1" smtClean="0"/>
              <a:t>sportspersons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endParaRPr lang="de-DE" dirty="0" smtClean="0"/>
          </a:p>
          <a:p>
            <a:r>
              <a:rPr lang="de-DE" dirty="0"/>
              <a:t>Media </a:t>
            </a:r>
            <a:r>
              <a:rPr lang="de-DE" dirty="0" err="1"/>
              <a:t>partnerships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German </a:t>
            </a:r>
            <a:r>
              <a:rPr lang="de-DE" dirty="0" err="1"/>
              <a:t>media</a:t>
            </a:r>
            <a:r>
              <a:rPr lang="de-DE" dirty="0"/>
              <a:t> outlets </a:t>
            </a:r>
          </a:p>
          <a:p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629150" y="1989718"/>
            <a:ext cx="3886200" cy="2040697"/>
          </a:xfrm>
        </p:spPr>
        <p:txBody>
          <a:bodyPr/>
          <a:lstStyle/>
          <a:p>
            <a:pPr lvl="0"/>
            <a:r>
              <a:rPr lang="de-DE" dirty="0" err="1" smtClean="0"/>
              <a:t>Developing</a:t>
            </a:r>
            <a:r>
              <a:rPr lang="de-DE" dirty="0" smtClean="0"/>
              <a:t> </a:t>
            </a:r>
            <a:r>
              <a:rPr lang="de-DE" dirty="0" err="1" smtClean="0"/>
              <a:t>strategies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</a:p>
          <a:p>
            <a:pPr lvl="1"/>
            <a:r>
              <a:rPr lang="de-DE" dirty="0" err="1" smtClean="0"/>
              <a:t>advance</a:t>
            </a:r>
            <a:r>
              <a:rPr lang="de-DE" dirty="0" smtClean="0"/>
              <a:t> </a:t>
            </a:r>
            <a:r>
              <a:rPr lang="de-DE" dirty="0" err="1" smtClean="0"/>
              <a:t>female</a:t>
            </a:r>
            <a:r>
              <a:rPr lang="de-DE" dirty="0" smtClean="0"/>
              <a:t> </a:t>
            </a:r>
            <a:r>
              <a:rPr lang="de-DE" dirty="0" err="1" smtClean="0"/>
              <a:t>journalists</a:t>
            </a:r>
            <a:r>
              <a:rPr lang="de-DE" dirty="0" smtClean="0"/>
              <a:t> in </a:t>
            </a:r>
            <a:r>
              <a:rPr lang="de-DE" dirty="0" err="1" smtClean="0"/>
              <a:t>sports</a:t>
            </a:r>
            <a:r>
              <a:rPr lang="de-DE" dirty="0" smtClean="0"/>
              <a:t> </a:t>
            </a:r>
            <a:r>
              <a:rPr lang="de-DE" dirty="0" err="1" smtClean="0"/>
              <a:t>media</a:t>
            </a:r>
            <a:endParaRPr lang="de-DE" dirty="0"/>
          </a:p>
          <a:p>
            <a:pPr lvl="1"/>
            <a:r>
              <a:rPr lang="de-DE" dirty="0" err="1" smtClean="0"/>
              <a:t>improve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quality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coverage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women</a:t>
            </a:r>
            <a:r>
              <a:rPr lang="de-DE" dirty="0" smtClean="0"/>
              <a:t> in </a:t>
            </a:r>
            <a:r>
              <a:rPr lang="de-DE" dirty="0" err="1" smtClean="0"/>
              <a:t>sports</a:t>
            </a:r>
            <a:r>
              <a:rPr lang="de-DE" dirty="0" smtClean="0"/>
              <a:t> </a:t>
            </a:r>
          </a:p>
          <a:p>
            <a:pPr lvl="0"/>
            <a:endParaRPr lang="de-DE" dirty="0" smtClean="0"/>
          </a:p>
          <a:p>
            <a:endParaRPr lang="de-DE" dirty="0"/>
          </a:p>
        </p:txBody>
      </p:sp>
      <p:pic>
        <p:nvPicPr>
          <p:cNvPr id="6" name="Grafik 5" descr="L’image contient peut-être : 5 personnes, personnes souriantes, personnes assises et text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49080"/>
            <a:ext cx="4777122" cy="23762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5796136" y="4149080"/>
            <a:ext cx="32261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Building a </a:t>
            </a:r>
            <a:endParaRPr lang="de-DE" sz="2800" dirty="0" smtClean="0"/>
          </a:p>
          <a:p>
            <a:r>
              <a:rPr lang="de-DE" sz="3200" b="1" dirty="0"/>
              <a:t>G</a:t>
            </a:r>
            <a:r>
              <a:rPr lang="de-DE" sz="3200" b="1" dirty="0" smtClean="0"/>
              <a:t>lobal Alliance </a:t>
            </a:r>
            <a:r>
              <a:rPr lang="de-DE" sz="3200" b="1" dirty="0" err="1"/>
              <a:t>against</a:t>
            </a:r>
            <a:r>
              <a:rPr lang="de-DE" sz="3200" b="1" dirty="0"/>
              <a:t> </a:t>
            </a:r>
            <a:r>
              <a:rPr lang="de-DE" sz="3200" b="1" dirty="0" err="1" smtClean="0"/>
              <a:t>Sexism</a:t>
            </a:r>
            <a:r>
              <a:rPr lang="de-DE" sz="3200" b="1" dirty="0" smtClean="0"/>
              <a:t> </a:t>
            </a:r>
            <a:r>
              <a:rPr lang="de-DE" sz="3200" b="1" dirty="0"/>
              <a:t>in </a:t>
            </a:r>
            <a:r>
              <a:rPr lang="de-DE" sz="3200" b="1" dirty="0" smtClean="0"/>
              <a:t>Sports Media</a:t>
            </a:r>
            <a:endParaRPr lang="de-DE" sz="3200" b="1" dirty="0"/>
          </a:p>
        </p:txBody>
      </p:sp>
      <p:sp>
        <p:nvSpPr>
          <p:cNvPr id="9" name="Pfeil nach rechts 8"/>
          <p:cNvSpPr/>
          <p:nvPr/>
        </p:nvSpPr>
        <p:spPr>
          <a:xfrm>
            <a:off x="5316674" y="5010912"/>
            <a:ext cx="335446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68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204864"/>
            <a:ext cx="8280400" cy="1295400"/>
          </a:xfrm>
        </p:spPr>
        <p:txBody>
          <a:bodyPr>
            <a:noAutofit/>
          </a:bodyPr>
          <a:lstStyle/>
          <a:p>
            <a:pPr algn="ctr" eaLnBrk="1" hangingPunct="1"/>
            <a:r>
              <a:rPr lang="de-DE" sz="4000" b="1" dirty="0" err="1">
                <a:latin typeface="+mn-lt"/>
                <a:cs typeface="Arial" pitchFamily="34" charset="0"/>
              </a:rPr>
              <a:t>Thank</a:t>
            </a:r>
            <a:r>
              <a:rPr lang="de-DE" sz="4000" b="1" dirty="0">
                <a:latin typeface="+mn-lt"/>
                <a:cs typeface="Arial" pitchFamily="34" charset="0"/>
              </a:rPr>
              <a:t> </a:t>
            </a:r>
            <a:r>
              <a:rPr lang="de-DE" sz="4000" b="1" dirty="0" err="1">
                <a:latin typeface="+mn-lt"/>
                <a:cs typeface="Arial" pitchFamily="34" charset="0"/>
              </a:rPr>
              <a:t>you</a:t>
            </a:r>
            <a:r>
              <a:rPr lang="de-DE" sz="4000" b="1" dirty="0">
                <a:latin typeface="+mn-lt"/>
                <a:cs typeface="Arial" pitchFamily="34" charset="0"/>
              </a:rPr>
              <a:t> </a:t>
            </a:r>
            <a:r>
              <a:rPr lang="de-DE" sz="4000" b="1" dirty="0" err="1">
                <a:latin typeface="+mn-lt"/>
                <a:cs typeface="Arial" pitchFamily="34" charset="0"/>
              </a:rPr>
              <a:t>for</a:t>
            </a:r>
            <a:r>
              <a:rPr lang="de-DE" sz="4000" b="1" dirty="0">
                <a:latin typeface="+mn-lt"/>
                <a:cs typeface="Arial" pitchFamily="34" charset="0"/>
              </a:rPr>
              <a:t> </a:t>
            </a:r>
            <a:r>
              <a:rPr lang="de-DE" sz="4000" b="1" dirty="0" err="1">
                <a:latin typeface="+mn-lt"/>
                <a:cs typeface="Arial" pitchFamily="34" charset="0"/>
              </a:rPr>
              <a:t>your</a:t>
            </a:r>
            <a:r>
              <a:rPr lang="de-DE" sz="4000" b="1" dirty="0">
                <a:latin typeface="+mn-lt"/>
                <a:cs typeface="Arial" pitchFamily="34" charset="0"/>
              </a:rPr>
              <a:t> </a:t>
            </a:r>
            <a:r>
              <a:rPr lang="de-DE" sz="4000" b="1" dirty="0" err="1" smtClean="0">
                <a:latin typeface="+mn-lt"/>
                <a:cs typeface="Arial" pitchFamily="34" charset="0"/>
              </a:rPr>
              <a:t>attention</a:t>
            </a:r>
            <a:r>
              <a:rPr lang="de-DE" sz="4000" b="1" dirty="0" smtClean="0">
                <a:latin typeface="+mn-lt"/>
                <a:cs typeface="Arial" pitchFamily="34" charset="0"/>
              </a:rPr>
              <a:t>!</a:t>
            </a:r>
            <a:endParaRPr lang="de-DE" sz="4000" b="1" dirty="0">
              <a:latin typeface="+mn-lt"/>
              <a:cs typeface="Arial" pitchFamily="34" charset="0"/>
            </a:endParaRPr>
          </a:p>
        </p:txBody>
      </p:sp>
      <p:sp>
        <p:nvSpPr>
          <p:cNvPr id="4" name="Untertitel 2"/>
          <p:cNvSpPr>
            <a:spLocks noGrp="1"/>
          </p:cNvSpPr>
          <p:nvPr/>
        </p:nvSpPr>
        <p:spPr bwMode="auto">
          <a:xfrm>
            <a:off x="683568" y="3717032"/>
            <a:ext cx="7777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 Rounded MT Bold" pitchFamily="34" charset="0"/>
              <a:buNone/>
              <a:defRPr lang="en-US" sz="3200" kern="1200" baseline="0">
                <a:solidFill>
                  <a:schemeClr val="bg1"/>
                </a:solidFill>
                <a:latin typeface="Arial" pitchFamily="34" charset="0"/>
                <a:ea typeface="ＭＳ Ｐゴシック" pitchFamily="-111" charset="-128"/>
                <a:cs typeface="Arial" pitchFamily="34" charset="0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lang="en-US" sz="2000" kern="1200" noProof="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itchFamily="34" charset="0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None/>
              <a:defRPr lang="en-US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lang="de-DE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tabLst/>
              <a:defRPr lang="de-DE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7pPr>
            <a:lvl8pPr marL="3200400" indent="0" algn="ctr" defTabSz="936625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lang="de-DE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None/>
              <a:defRPr lang="de-DE" sz="2000" kern="1200">
                <a:solidFill>
                  <a:schemeClr val="tx1">
                    <a:tint val="75000"/>
                  </a:schemeClr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9pPr>
          </a:lstStyle>
          <a:p>
            <a:r>
              <a:rPr lang="en-US" sz="2800" b="1" dirty="0">
                <a:latin typeface="+mn-lt"/>
              </a:rPr>
              <a:t>Elke </a:t>
            </a:r>
            <a:r>
              <a:rPr lang="en-US" sz="2800" b="1" dirty="0" smtClean="0">
                <a:latin typeface="+mn-lt"/>
              </a:rPr>
              <a:t>Ferner</a:t>
            </a:r>
          </a:p>
          <a:p>
            <a:r>
              <a:rPr lang="en-US" sz="2400" dirty="0" smtClean="0">
                <a:latin typeface="+mn-lt"/>
              </a:rPr>
              <a:t>Parliamentary </a:t>
            </a:r>
            <a:r>
              <a:rPr lang="en-US" sz="2400" dirty="0">
                <a:latin typeface="+mn-lt"/>
              </a:rPr>
              <a:t>State Secretary</a:t>
            </a:r>
          </a:p>
          <a:p>
            <a:r>
              <a:rPr lang="en-US" sz="2400" dirty="0" smtClean="0">
                <a:latin typeface="+mn-lt"/>
              </a:rPr>
              <a:t>German Federal </a:t>
            </a:r>
            <a:r>
              <a:rPr lang="en-US" sz="2400" dirty="0">
                <a:latin typeface="+mn-lt"/>
              </a:rPr>
              <a:t>Ministry for Family Affairs, Senior Citizens, Women and </a:t>
            </a:r>
            <a:r>
              <a:rPr lang="en-US" sz="2400" dirty="0" smtClean="0">
                <a:latin typeface="+mn-lt"/>
              </a:rPr>
              <a:t>Youth</a:t>
            </a:r>
          </a:p>
          <a:p>
            <a:r>
              <a:rPr lang="en-US" sz="2800" b="1" dirty="0">
                <a:latin typeface="+mn-lt"/>
              </a:rPr>
              <a:t>Esther Franke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+mn-lt"/>
              </a:rPr>
              <a:t>Organization Developer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>
                <a:latin typeface="+mn-lt"/>
              </a:rPr>
              <a:t>www.discoverfootball.de </a:t>
            </a:r>
          </a:p>
          <a:p>
            <a:pPr>
              <a:spcBef>
                <a:spcPts val="0"/>
              </a:spcBef>
            </a:pPr>
            <a:r>
              <a:rPr lang="de-DE" sz="2400" dirty="0">
                <a:latin typeface="+mn-lt"/>
              </a:rPr>
              <a:t>Facebook</a:t>
            </a:r>
            <a:r>
              <a:rPr lang="de-DE" sz="2400" dirty="0">
                <a:latin typeface="+mn-lt"/>
              </a:rPr>
              <a:t>: </a:t>
            </a:r>
            <a:r>
              <a:rPr lang="de-DE" sz="2400" dirty="0" err="1">
                <a:latin typeface="+mn-lt"/>
              </a:rPr>
              <a:t>Discover</a:t>
            </a:r>
            <a:r>
              <a:rPr lang="de-DE" sz="2400" dirty="0">
                <a:latin typeface="+mn-lt"/>
              </a:rPr>
              <a:t> Football @</a:t>
            </a:r>
            <a:r>
              <a:rPr lang="de-DE" sz="2400" dirty="0" err="1">
                <a:latin typeface="+mn-lt"/>
              </a:rPr>
              <a:t>DiscovFootball</a:t>
            </a:r>
            <a:endParaRPr lang="de-DE" sz="2400" dirty="0">
              <a:latin typeface="+mn-lt"/>
            </a:endParaRPr>
          </a:p>
          <a:p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32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295734" y="2348880"/>
            <a:ext cx="7128792" cy="3168352"/>
          </a:xfrm>
        </p:spPr>
        <p:txBody>
          <a:bodyPr/>
          <a:lstStyle/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200" b="1" dirty="0" smtClean="0"/>
              <a:t>The </a:t>
            </a:r>
            <a:r>
              <a:rPr lang="de-DE" sz="2200" b="1" dirty="0" err="1" smtClean="0"/>
              <a:t>gender</a:t>
            </a:r>
            <a:r>
              <a:rPr lang="de-DE" sz="2200" b="1" dirty="0" smtClean="0"/>
              <a:t> digital </a:t>
            </a:r>
            <a:r>
              <a:rPr lang="de-DE" sz="2200" b="1" dirty="0" err="1" smtClean="0"/>
              <a:t>gap</a:t>
            </a:r>
            <a:endParaRPr lang="de-DE" sz="2200" b="1" dirty="0" smtClean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200" b="1" dirty="0" smtClean="0"/>
              <a:t>The initiative #eSkills4Girls </a:t>
            </a:r>
            <a:r>
              <a:rPr lang="de-DE" sz="2200" b="1" dirty="0" err="1" smtClean="0"/>
              <a:t>within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the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framework</a:t>
            </a:r>
            <a:r>
              <a:rPr lang="de-DE" sz="2200" b="1" dirty="0" smtClean="0"/>
              <a:t> of </a:t>
            </a:r>
            <a:r>
              <a:rPr lang="de-DE" sz="2200" b="1" dirty="0" err="1" smtClean="0"/>
              <a:t>the</a:t>
            </a:r>
            <a:r>
              <a:rPr lang="de-DE" sz="2200" b="1" dirty="0" smtClean="0"/>
              <a:t> German G20 </a:t>
            </a:r>
            <a:r>
              <a:rPr lang="de-DE" sz="2200" b="1" dirty="0" err="1" smtClean="0"/>
              <a:t>Presidency</a:t>
            </a:r>
            <a:endParaRPr lang="de-DE" sz="2200" b="1" dirty="0" smtClean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200" b="1" dirty="0" smtClean="0"/>
              <a:t>Women in </a:t>
            </a:r>
            <a:r>
              <a:rPr lang="de-DE" sz="2200" b="1" dirty="0" err="1" smtClean="0"/>
              <a:t>culture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and</a:t>
            </a:r>
            <a:r>
              <a:rPr lang="de-DE" sz="2200" b="1" dirty="0" smtClean="0"/>
              <a:t> in </a:t>
            </a:r>
            <a:r>
              <a:rPr lang="de-DE" sz="2200" b="1" dirty="0" err="1" smtClean="0"/>
              <a:t>the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media</a:t>
            </a:r>
            <a:endParaRPr lang="de-DE" sz="2200" b="1" dirty="0" smtClean="0"/>
          </a:p>
          <a:p>
            <a:pPr marL="457200" lvl="0" indent="-457200">
              <a:spcAft>
                <a:spcPts val="1200"/>
              </a:spcAft>
              <a:buFont typeface="+mj-lt"/>
              <a:buAutoNum type="arabicPeriod"/>
            </a:pPr>
            <a:r>
              <a:rPr lang="de-DE" sz="2200" b="1" dirty="0" err="1" smtClean="0"/>
              <a:t>Measures</a:t>
            </a:r>
            <a:r>
              <a:rPr lang="de-DE" sz="2200" b="1" dirty="0" smtClean="0"/>
              <a:t> </a:t>
            </a:r>
            <a:r>
              <a:rPr lang="de-DE" sz="2200" b="1" dirty="0" err="1" smtClean="0"/>
              <a:t>against</a:t>
            </a:r>
            <a:r>
              <a:rPr lang="de-DE" sz="2200" b="1" dirty="0" smtClean="0"/>
              <a:t> digital </a:t>
            </a:r>
            <a:r>
              <a:rPr lang="de-DE" sz="2200" b="1" dirty="0" err="1" smtClean="0"/>
              <a:t>violence</a:t>
            </a:r>
            <a:endParaRPr lang="de-DE" sz="2200" b="1" dirty="0" smtClean="0"/>
          </a:p>
          <a:p>
            <a:pPr marL="0" lvl="0" indent="0">
              <a:spcAft>
                <a:spcPts val="1200"/>
              </a:spcAft>
              <a:buNone/>
              <a:tabLst>
                <a:tab pos="441325" algn="l"/>
              </a:tabLst>
            </a:pPr>
            <a:r>
              <a:rPr lang="de-DE" sz="2200" b="1" dirty="0" smtClean="0">
                <a:sym typeface="Wingdings" panose="05000000000000000000" pitchFamily="2" charset="2"/>
              </a:rPr>
              <a:t> 	</a:t>
            </a:r>
            <a:r>
              <a:rPr lang="de-DE" sz="2200" b="1" dirty="0" err="1" smtClean="0">
                <a:sym typeface="Wingdings" panose="05000000000000000000" pitchFamily="2" charset="2"/>
              </a:rPr>
              <a:t>Discover</a:t>
            </a:r>
            <a:r>
              <a:rPr lang="de-DE" sz="2200" b="1" dirty="0" smtClean="0">
                <a:sym typeface="Wingdings" panose="05000000000000000000" pitchFamily="2" charset="2"/>
              </a:rPr>
              <a:t> Football</a:t>
            </a:r>
            <a:endParaRPr lang="de-DE" sz="2200" b="1" dirty="0" smtClean="0"/>
          </a:p>
        </p:txBody>
      </p:sp>
      <p:sp>
        <p:nvSpPr>
          <p:cNvPr id="5" name="Titel 2"/>
          <p:cNvSpPr txBox="1">
            <a:spLocks/>
          </p:cNvSpPr>
          <p:nvPr/>
        </p:nvSpPr>
        <p:spPr bwMode="auto">
          <a:xfrm>
            <a:off x="789979" y="1293813"/>
            <a:ext cx="8208962" cy="5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US" sz="4400" kern="1200" noProof="0" dirty="0" err="1" smtClean="0">
                <a:solidFill>
                  <a:schemeClr val="tx2"/>
                </a:solidFill>
                <a:latin typeface="BundesSans Regular"/>
                <a:ea typeface="ＭＳ Ｐゴシック" pitchFamily="-111" charset="-128"/>
                <a:cs typeface="Arial" pitchFamily="34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11" charset="-128"/>
              </a:defRPr>
            </a:lvl9pPr>
          </a:lstStyle>
          <a:p>
            <a:r>
              <a:rPr lang="de-DE" sz="3200" b="1" dirty="0" smtClean="0"/>
              <a:t>Outline</a:t>
            </a:r>
            <a:endParaRPr lang="de-DE" sz="3200" b="1" dirty="0"/>
          </a:p>
        </p:txBody>
      </p:sp>
      <p:sp>
        <p:nvSpPr>
          <p:cNvPr id="9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F270A9-41CE-447E-97A5-D32A73CA4937}" type="slidenum">
              <a:rPr lang="en-US" noProof="0" smtClean="0"/>
              <a:pPr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4958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F270A9-41CE-447E-97A5-D32A73CA4937}" type="slidenum">
              <a:rPr lang="en-US" noProof="0" smtClean="0"/>
              <a:pPr/>
              <a:t>3</a:t>
            </a:fld>
            <a:endParaRPr lang="en-US" noProof="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549088"/>
            <a:ext cx="3106259" cy="31999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2912740"/>
            <a:ext cx="306539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el 2"/>
          <p:cNvSpPr>
            <a:spLocks noGrp="1"/>
          </p:cNvSpPr>
          <p:nvPr>
            <p:ph type="title"/>
          </p:nvPr>
        </p:nvSpPr>
        <p:spPr>
          <a:xfrm>
            <a:off x="755649" y="1268413"/>
            <a:ext cx="8208962" cy="576411"/>
          </a:xfrm>
        </p:spPr>
        <p:txBody>
          <a:bodyPr>
            <a:noAutofit/>
          </a:bodyPr>
          <a:lstStyle/>
          <a:p>
            <a:pPr algn="l"/>
            <a:r>
              <a:rPr lang="de-DE" sz="3200" b="1" dirty="0" smtClean="0"/>
              <a:t>Gender </a:t>
            </a:r>
            <a:r>
              <a:rPr lang="de-DE" sz="3200" b="1" dirty="0"/>
              <a:t>d</a:t>
            </a:r>
            <a:r>
              <a:rPr lang="de-DE" sz="3200" b="1" dirty="0" smtClean="0"/>
              <a:t>igital </a:t>
            </a:r>
            <a:r>
              <a:rPr lang="de-DE" sz="3200" b="1" dirty="0" err="1" smtClean="0"/>
              <a:t>gap</a:t>
            </a:r>
            <a:r>
              <a:rPr lang="de-DE" sz="3200" b="1" dirty="0" smtClean="0"/>
              <a:t> – </a:t>
            </a:r>
            <a:r>
              <a:rPr lang="de-DE" sz="3200" b="1" dirty="0" err="1" smtClean="0"/>
              <a:t>worldwide</a:t>
            </a:r>
            <a:r>
              <a:rPr lang="de-DE" sz="3200" b="1" dirty="0" smtClean="0"/>
              <a:t> </a:t>
            </a:r>
            <a:endParaRPr lang="de-DE" sz="3200" b="1" dirty="0"/>
          </a:p>
        </p:txBody>
      </p:sp>
    </p:spTree>
    <p:extLst>
      <p:ext uri="{BB962C8B-B14F-4D97-AF65-F5344CB8AC3E}">
        <p14:creationId xmlns:p14="http://schemas.microsoft.com/office/powerpoint/2010/main" val="250728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F270A9-41CE-447E-97A5-D32A73CA4937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19" name="Titel 2"/>
          <p:cNvSpPr>
            <a:spLocks noGrp="1"/>
          </p:cNvSpPr>
          <p:nvPr>
            <p:ph type="title"/>
          </p:nvPr>
        </p:nvSpPr>
        <p:spPr>
          <a:xfrm>
            <a:off x="755649" y="1268413"/>
            <a:ext cx="8208962" cy="576411"/>
          </a:xfrm>
        </p:spPr>
        <p:txBody>
          <a:bodyPr>
            <a:noAutofit/>
          </a:bodyPr>
          <a:lstStyle/>
          <a:p>
            <a:pPr algn="l"/>
            <a:r>
              <a:rPr lang="de-DE" sz="3200" b="1" dirty="0" smtClean="0"/>
              <a:t>Gender digital </a:t>
            </a:r>
            <a:r>
              <a:rPr lang="de-DE" sz="3200" b="1" dirty="0" err="1" smtClean="0"/>
              <a:t>gap</a:t>
            </a:r>
            <a:r>
              <a:rPr lang="de-DE" sz="3200" b="1" dirty="0" smtClean="0"/>
              <a:t>– Germany</a:t>
            </a:r>
            <a:endParaRPr lang="de-DE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20540" y="2348880"/>
            <a:ext cx="22322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rgbClr val="0070C0"/>
                </a:solidFill>
                <a:latin typeface="+mn-lt"/>
              </a:rPr>
              <a:t>NON-WEB USERS</a:t>
            </a:r>
          </a:p>
          <a:p>
            <a:pPr algn="ctr"/>
            <a:endParaRPr lang="de-DE" sz="2200" dirty="0">
              <a:latin typeface="+mn-lt"/>
            </a:endParaRPr>
          </a:p>
          <a:p>
            <a:pPr algn="ctr"/>
            <a:r>
              <a:rPr lang="de-DE" sz="2200" dirty="0">
                <a:latin typeface="+mn-lt"/>
              </a:rPr>
              <a:t>'</a:t>
            </a:r>
            <a:r>
              <a:rPr lang="de-DE" sz="2200" dirty="0" smtClean="0">
                <a:latin typeface="+mn-lt"/>
              </a:rPr>
              <a:t>I </a:t>
            </a:r>
            <a:r>
              <a:rPr lang="de-DE" sz="2200" dirty="0" err="1" smtClean="0">
                <a:latin typeface="+mn-lt"/>
              </a:rPr>
              <a:t>can</a:t>
            </a:r>
            <a:r>
              <a:rPr lang="de-DE" sz="2200" dirty="0" smtClean="0">
                <a:latin typeface="+mn-lt"/>
              </a:rPr>
              <a:t> live </a:t>
            </a:r>
            <a:r>
              <a:rPr lang="de-DE" sz="2200" dirty="0" err="1" smtClean="0">
                <a:latin typeface="+mn-lt"/>
              </a:rPr>
              <a:t>quite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well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without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the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>
                <a:latin typeface="+mn-lt"/>
              </a:rPr>
              <a:t>I</a:t>
            </a:r>
            <a:r>
              <a:rPr lang="de-DE" sz="2200" dirty="0" smtClean="0">
                <a:latin typeface="+mn-lt"/>
              </a:rPr>
              <a:t>nternet.'</a:t>
            </a:r>
            <a:endParaRPr lang="de-DE" sz="2200" dirty="0"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852788" y="2348880"/>
            <a:ext cx="27993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rgbClr val="0070C0"/>
                </a:solidFill>
                <a:latin typeface="+mn-lt"/>
              </a:rPr>
              <a:t>MINIMAL WEB USERS </a:t>
            </a:r>
          </a:p>
          <a:p>
            <a:pPr algn="ctr"/>
            <a:endParaRPr lang="de-DE" sz="2200" b="1" dirty="0" smtClean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de-DE" sz="2200" dirty="0" smtClean="0">
                <a:latin typeface="+mn-lt"/>
              </a:rPr>
              <a:t>'Online </a:t>
            </a:r>
            <a:r>
              <a:rPr lang="de-DE" sz="2200" dirty="0" err="1" smtClean="0">
                <a:latin typeface="+mn-lt"/>
              </a:rPr>
              <a:t>shopping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>
                <a:latin typeface="+mn-lt"/>
              </a:rPr>
              <a:t>a</a:t>
            </a:r>
            <a:r>
              <a:rPr lang="de-DE" sz="2200" dirty="0" err="1" smtClean="0">
                <a:latin typeface="+mn-lt"/>
              </a:rPr>
              <a:t>nd</a:t>
            </a:r>
            <a:r>
              <a:rPr lang="de-DE" sz="2200" dirty="0" smtClean="0">
                <a:latin typeface="+mn-lt"/>
              </a:rPr>
              <a:t> online</a:t>
            </a:r>
          </a:p>
          <a:p>
            <a:pPr algn="ctr"/>
            <a:r>
              <a:rPr lang="de-DE" sz="2200" dirty="0" err="1">
                <a:latin typeface="+mn-lt"/>
              </a:rPr>
              <a:t>p</a:t>
            </a:r>
            <a:r>
              <a:rPr lang="de-DE" sz="2200" dirty="0" err="1" smtClean="0">
                <a:latin typeface="+mn-lt"/>
              </a:rPr>
              <a:t>ayment</a:t>
            </a:r>
            <a:r>
              <a:rPr lang="de-DE" sz="2200" dirty="0" smtClean="0">
                <a:latin typeface="+mn-lt"/>
              </a:rPr>
              <a:t>  </a:t>
            </a:r>
            <a:r>
              <a:rPr lang="de-DE" sz="2200" dirty="0" err="1" smtClean="0">
                <a:latin typeface="+mn-lt"/>
              </a:rPr>
              <a:t>is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something</a:t>
            </a:r>
            <a:r>
              <a:rPr lang="de-DE" sz="2200" dirty="0" smtClean="0">
                <a:latin typeface="+mn-lt"/>
              </a:rPr>
              <a:t> I </a:t>
            </a:r>
            <a:r>
              <a:rPr lang="de-DE" sz="2200" dirty="0" err="1" smtClean="0">
                <a:latin typeface="+mn-lt"/>
              </a:rPr>
              <a:t>never</a:t>
            </a:r>
            <a:r>
              <a:rPr lang="de-DE" sz="2200" dirty="0" smtClean="0">
                <a:latin typeface="+mn-lt"/>
              </a:rPr>
              <a:t> do.'</a:t>
            </a:r>
            <a:endParaRPr lang="de-DE" sz="2200" dirty="0">
              <a:latin typeface="+mn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857" y="4935554"/>
            <a:ext cx="61274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594" y="5727642"/>
            <a:ext cx="626440" cy="775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6628836" y="5116153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45 %</a:t>
            </a:r>
            <a:endParaRPr lang="de-DE" sz="22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83" y="5323349"/>
            <a:ext cx="61274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75" y="5323349"/>
            <a:ext cx="61274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331640" y="5551889"/>
            <a:ext cx="9361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64 %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81103" y="5503949"/>
            <a:ext cx="9427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smtClean="0">
                <a:solidFill>
                  <a:srgbClr val="FF0000"/>
                </a:solidFill>
              </a:rPr>
              <a:t>59 %</a:t>
            </a:r>
            <a:endParaRPr lang="de-DE" sz="2200" b="1" dirty="0">
              <a:solidFill>
                <a:srgbClr val="FF0000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674712" y="5899994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rgbClr val="0070C0"/>
                </a:solidFill>
                <a:cs typeface="Arial" panose="020B0604020202020204" pitchFamily="34" charset="0"/>
              </a:rPr>
              <a:t>71 %</a:t>
            </a:r>
            <a:endParaRPr lang="de-DE" sz="2200" b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796136" y="2348880"/>
            <a:ext cx="26642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rgbClr val="0070C0"/>
                </a:solidFill>
                <a:latin typeface="+mn-lt"/>
              </a:rPr>
              <a:t>THIS </a:t>
            </a:r>
            <a:r>
              <a:rPr lang="de-DE" sz="2200" b="1" smtClean="0">
                <a:solidFill>
                  <a:srgbClr val="0070C0"/>
                </a:solidFill>
                <a:latin typeface="+mn-lt"/>
              </a:rPr>
              <a:t>STATEMENT APPLIES</a:t>
            </a:r>
            <a:endParaRPr lang="de-DE" sz="2200" b="1" dirty="0">
              <a:solidFill>
                <a:srgbClr val="0070C0"/>
              </a:solidFill>
              <a:latin typeface="+mn-lt"/>
            </a:endParaRPr>
          </a:p>
          <a:p>
            <a:pPr algn="ctr"/>
            <a:endParaRPr lang="de-DE" sz="2200" dirty="0">
              <a:latin typeface="+mn-lt"/>
            </a:endParaRPr>
          </a:p>
          <a:p>
            <a:pPr algn="ctr"/>
            <a:r>
              <a:rPr lang="de-DE" sz="2200" dirty="0" smtClean="0">
                <a:latin typeface="+mn-lt"/>
              </a:rPr>
              <a:t>'I </a:t>
            </a:r>
            <a:r>
              <a:rPr lang="de-DE" sz="2200" dirty="0" err="1" smtClean="0">
                <a:latin typeface="+mn-lt"/>
              </a:rPr>
              <a:t>know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how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to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instal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devices</a:t>
            </a:r>
            <a:r>
              <a:rPr lang="de-DE" sz="2200" dirty="0" smtClean="0">
                <a:latin typeface="+mn-lt"/>
              </a:rPr>
              <a:t> like </a:t>
            </a:r>
            <a:r>
              <a:rPr lang="de-DE" sz="2200" dirty="0" err="1" smtClean="0">
                <a:latin typeface="+mn-lt"/>
              </a:rPr>
              <a:t>printers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or</a:t>
            </a:r>
            <a:r>
              <a:rPr lang="de-DE" sz="2200" dirty="0" smtClean="0">
                <a:latin typeface="+mn-lt"/>
              </a:rPr>
              <a:t> </a:t>
            </a:r>
            <a:r>
              <a:rPr lang="de-DE" sz="2200" dirty="0" err="1" smtClean="0">
                <a:latin typeface="+mn-lt"/>
              </a:rPr>
              <a:t>scanners</a:t>
            </a:r>
            <a:r>
              <a:rPr lang="de-DE" sz="2200" dirty="0" smtClean="0">
                <a:latin typeface="+mn-lt"/>
              </a:rPr>
              <a:t>.' </a:t>
            </a:r>
            <a:endParaRPr lang="de-DE" sz="2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6754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17" grpId="0"/>
      <p:bldP spid="1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8256" y="0"/>
            <a:ext cx="3419872" cy="2465488"/>
          </a:xfrm>
          <a:prstGeom prst="rect">
            <a:avLst/>
          </a:prstGeom>
        </p:spPr>
      </p:pic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F270A9-41CE-447E-97A5-D32A73CA4937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6" name="Titel 2"/>
          <p:cNvSpPr>
            <a:spLocks noGrp="1"/>
          </p:cNvSpPr>
          <p:nvPr>
            <p:ph type="title"/>
          </p:nvPr>
        </p:nvSpPr>
        <p:spPr>
          <a:xfrm>
            <a:off x="827584" y="1214488"/>
            <a:ext cx="4929408" cy="1723233"/>
          </a:xfrm>
        </p:spPr>
        <p:txBody>
          <a:bodyPr>
            <a:normAutofit/>
          </a:bodyPr>
          <a:lstStyle/>
          <a:p>
            <a:pPr algn="l"/>
            <a:r>
              <a:rPr lang="de-DE" sz="3200" b="1" dirty="0" smtClean="0"/>
              <a:t>Gender digital </a:t>
            </a:r>
            <a:r>
              <a:rPr lang="de-DE" sz="3200" b="1" dirty="0" err="1"/>
              <a:t>d</a:t>
            </a:r>
            <a:r>
              <a:rPr lang="de-DE" sz="3200" b="1" dirty="0" err="1" smtClean="0"/>
              <a:t>ivide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under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German G20 </a:t>
            </a:r>
            <a:r>
              <a:rPr lang="de-DE" sz="3200" b="1" dirty="0" err="1" smtClean="0"/>
              <a:t>Presidency</a:t>
            </a:r>
            <a:endParaRPr lang="de-DE" sz="3200" b="1" dirty="0"/>
          </a:p>
        </p:txBody>
      </p:sp>
      <p:pic>
        <p:nvPicPr>
          <p:cNvPr id="7" name="Inhaltsplatzhalter 4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44119"/>
            <a:ext cx="2660077" cy="2631411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3707904" y="3212976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 smtClean="0">
                <a:latin typeface="+mn-lt"/>
              </a:rPr>
              <a:t>Digital </a:t>
            </a:r>
            <a:r>
              <a:rPr lang="de-DE" sz="2200" b="1" dirty="0" err="1" smtClean="0">
                <a:latin typeface="+mn-lt"/>
              </a:rPr>
              <a:t>inclusion</a:t>
            </a:r>
            <a:r>
              <a:rPr lang="de-DE" sz="2200" b="1" dirty="0" smtClean="0">
                <a:latin typeface="+mn-lt"/>
              </a:rPr>
              <a:t> of </a:t>
            </a:r>
            <a:r>
              <a:rPr lang="de-DE" sz="2200" b="1" dirty="0" err="1" smtClean="0">
                <a:latin typeface="+mn-lt"/>
              </a:rPr>
              <a:t>women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as</a:t>
            </a:r>
            <a:r>
              <a:rPr lang="de-DE" sz="2200" b="1" dirty="0" smtClean="0">
                <a:latin typeface="+mn-lt"/>
              </a:rPr>
              <a:t> a </a:t>
            </a:r>
            <a:r>
              <a:rPr lang="de-DE" sz="2200" b="1" dirty="0" err="1" smtClean="0">
                <a:latin typeface="+mn-lt"/>
              </a:rPr>
              <a:t>new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theme</a:t>
            </a:r>
            <a:r>
              <a:rPr lang="de-DE" sz="2200" b="1" dirty="0" smtClean="0">
                <a:latin typeface="+mn-lt"/>
              </a:rPr>
              <a:t> on </a:t>
            </a:r>
            <a:r>
              <a:rPr lang="de-DE" sz="2200" b="1" dirty="0" err="1" smtClean="0">
                <a:latin typeface="+mn-lt"/>
              </a:rPr>
              <a:t>the</a:t>
            </a:r>
            <a:r>
              <a:rPr lang="de-DE" sz="2200" b="1" dirty="0" smtClean="0">
                <a:latin typeface="+mn-lt"/>
              </a:rPr>
              <a:t> international </a:t>
            </a:r>
            <a:r>
              <a:rPr lang="de-DE" sz="2200" b="1" dirty="0" err="1" smtClean="0">
                <a:latin typeface="+mn-lt"/>
              </a:rPr>
              <a:t>agenda</a:t>
            </a:r>
            <a:endParaRPr lang="de-DE" sz="2200" b="1" dirty="0" smtClean="0">
              <a:latin typeface="+mn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707904" y="414908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 smtClean="0">
                <a:latin typeface="+mn-lt"/>
              </a:rPr>
              <a:t>Making </a:t>
            </a:r>
            <a:r>
              <a:rPr lang="de-DE" sz="2200" b="1" dirty="0" err="1" smtClean="0">
                <a:latin typeface="+mn-lt"/>
              </a:rPr>
              <a:t>female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role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models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from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the</a:t>
            </a:r>
            <a:r>
              <a:rPr lang="de-DE" sz="2200" b="1" dirty="0" smtClean="0">
                <a:latin typeface="+mn-lt"/>
              </a:rPr>
              <a:t> digital </a:t>
            </a:r>
            <a:r>
              <a:rPr lang="de-DE" sz="2200" b="1" dirty="0" err="1" smtClean="0">
                <a:latin typeface="+mn-lt"/>
              </a:rPr>
              <a:t>sector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clearly</a:t>
            </a:r>
            <a:r>
              <a:rPr lang="de-DE" sz="22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visible</a:t>
            </a:r>
            <a:r>
              <a:rPr lang="de-DE" sz="2200" b="1" dirty="0" smtClean="0">
                <a:latin typeface="+mn-lt"/>
              </a:rPr>
              <a:t> </a:t>
            </a:r>
            <a:endParaRPr lang="de-DE" sz="2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707904" y="5085184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b="1" dirty="0" smtClean="0">
                <a:latin typeface="+mn-lt"/>
              </a:rPr>
              <a:t>Online </a:t>
            </a:r>
            <a:r>
              <a:rPr lang="de-DE" sz="2200" b="1" dirty="0" err="1">
                <a:latin typeface="+mn-lt"/>
              </a:rPr>
              <a:t>p</a:t>
            </a:r>
            <a:r>
              <a:rPr lang="de-DE" sz="2200" b="1" dirty="0" err="1" smtClean="0">
                <a:latin typeface="+mn-lt"/>
              </a:rPr>
              <a:t>latform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to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share</a:t>
            </a:r>
            <a:r>
              <a:rPr lang="de-DE" sz="2200" b="1" dirty="0" smtClean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knowledge</a:t>
            </a:r>
            <a:endParaRPr lang="de-DE" sz="2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945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F270A9-41CE-447E-97A5-D32A73CA4937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19" name="Titel 2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08962" cy="1080120"/>
          </a:xfrm>
        </p:spPr>
        <p:txBody>
          <a:bodyPr>
            <a:noAutofit/>
          </a:bodyPr>
          <a:lstStyle/>
          <a:p>
            <a:r>
              <a:rPr lang="de-DE" sz="3200" b="1" dirty="0" smtClean="0"/>
              <a:t>Women in </a:t>
            </a:r>
            <a:r>
              <a:rPr lang="de-DE" sz="3200" b="1" dirty="0" err="1" smtClean="0"/>
              <a:t>culture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in </a:t>
            </a:r>
            <a:r>
              <a:rPr lang="de-DE" sz="3200" b="1" dirty="0" err="1" smtClean="0"/>
              <a:t>media</a:t>
            </a:r>
            <a:endParaRPr lang="de-DE" sz="32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710617" y="2852936"/>
            <a:ext cx="29523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2200" u="sng" dirty="0">
                <a:solidFill>
                  <a:srgbClr val="000000"/>
                </a:solidFill>
                <a:cs typeface="Arial" panose="020B0604020202020204" pitchFamily="34" charset="0"/>
              </a:rPr>
              <a:t>Key </a:t>
            </a:r>
            <a:r>
              <a:rPr lang="de-DE" sz="2200" u="sng" dirty="0" err="1">
                <a:cs typeface="Arial" panose="020B0604020202020204" pitchFamily="34" charset="0"/>
              </a:rPr>
              <a:t>positions</a:t>
            </a:r>
            <a:r>
              <a:rPr lang="de-DE" sz="2200" u="sng" dirty="0">
                <a:solidFill>
                  <a:srgbClr val="000000"/>
                </a:solidFill>
                <a:cs typeface="Arial" panose="020B0604020202020204" pitchFamily="34" charset="0"/>
              </a:rPr>
              <a:t> in </a:t>
            </a:r>
            <a:r>
              <a:rPr lang="de-DE" sz="2200" u="sng" dirty="0" err="1">
                <a:solidFill>
                  <a:srgbClr val="000000"/>
                </a:solidFill>
                <a:cs typeface="Arial" panose="020B0604020202020204" pitchFamily="34" charset="0"/>
              </a:rPr>
              <a:t>the</a:t>
            </a:r>
            <a:r>
              <a:rPr lang="de-DE" sz="2200" u="sng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2200" u="sng" dirty="0">
                <a:cs typeface="Arial" panose="020B0604020202020204" pitchFamily="34" charset="0"/>
              </a:rPr>
              <a:t>film</a:t>
            </a:r>
            <a:r>
              <a:rPr lang="de-DE" sz="2200" u="sng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de-DE" sz="2200" u="sng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industry</a:t>
            </a:r>
            <a:endParaRPr lang="de-DE" sz="2200" u="sng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de-DE" dirty="0"/>
          </a:p>
        </p:txBody>
      </p:sp>
      <p:graphicFrame>
        <p:nvGraphicFramePr>
          <p:cNvPr id="13" name="Diagramm 12"/>
          <p:cNvGraphicFramePr/>
          <p:nvPr>
            <p:extLst>
              <p:ext uri="{D42A27DB-BD31-4B8C-83A1-F6EECF244321}">
                <p14:modId xmlns:p14="http://schemas.microsoft.com/office/powerpoint/2010/main" val="1134314384"/>
              </p:ext>
            </p:extLst>
          </p:nvPr>
        </p:nvGraphicFramePr>
        <p:xfrm>
          <a:off x="4211960" y="2411074"/>
          <a:ext cx="4032448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395536" y="5949280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Women</a:t>
            </a:r>
          </a:p>
        </p:txBody>
      </p:sp>
      <p:sp>
        <p:nvSpPr>
          <p:cNvPr id="15" name="Rechteck 14"/>
          <p:cNvSpPr/>
          <p:nvPr/>
        </p:nvSpPr>
        <p:spPr>
          <a:xfrm>
            <a:off x="1413300" y="6028853"/>
            <a:ext cx="21602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41264" y="6028853"/>
            <a:ext cx="216024" cy="216024"/>
          </a:xfrm>
          <a:prstGeom prst="rect">
            <a:avLst/>
          </a:prstGeom>
          <a:solidFill>
            <a:srgbClr val="EAA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1582776" y="596758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Men</a:t>
            </a:r>
            <a:endParaRPr lang="de-DE" sz="1600" dirty="0"/>
          </a:p>
        </p:txBody>
      </p:sp>
      <p:sp>
        <p:nvSpPr>
          <p:cNvPr id="18" name="Rechteck 17"/>
          <p:cNvSpPr/>
          <p:nvPr/>
        </p:nvSpPr>
        <p:spPr>
          <a:xfrm>
            <a:off x="2616596" y="6038710"/>
            <a:ext cx="216024" cy="2160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724608" y="5977445"/>
            <a:ext cx="1860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Mixed Teams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629324" y="4437112"/>
            <a:ext cx="1862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099" y="4036784"/>
            <a:ext cx="2011363" cy="116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9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Graphic spid="13" grpId="0">
        <p:bldAsOne/>
      </p:bldGraphic>
      <p:bldP spid="14" grpId="0"/>
      <p:bldP spid="15" grpId="0" animBg="1"/>
      <p:bldP spid="16" grpId="0" animBg="1"/>
      <p:bldP spid="17" grpId="0"/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F270A9-41CE-447E-97A5-D32A73CA4937}" type="slidenum">
              <a:rPr lang="en-US" noProof="0" smtClean="0"/>
              <a:pPr/>
              <a:t>7</a:t>
            </a:fld>
            <a:endParaRPr lang="en-US" noProof="0"/>
          </a:p>
        </p:txBody>
      </p:sp>
      <p:sp>
        <p:nvSpPr>
          <p:cNvPr id="19" name="Titel 2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08962" cy="1080120"/>
          </a:xfrm>
        </p:spPr>
        <p:txBody>
          <a:bodyPr>
            <a:noAutofit/>
          </a:bodyPr>
          <a:lstStyle/>
          <a:p>
            <a:r>
              <a:rPr lang="de-DE" sz="3200" b="1" dirty="0"/>
              <a:t>Women in </a:t>
            </a:r>
            <a:r>
              <a:rPr lang="de-DE" sz="3200" b="1" dirty="0" err="1"/>
              <a:t>culture</a:t>
            </a:r>
            <a:r>
              <a:rPr lang="de-DE" sz="3200" b="1" dirty="0"/>
              <a:t> </a:t>
            </a:r>
            <a:r>
              <a:rPr lang="de-DE" sz="3200" b="1" dirty="0" err="1"/>
              <a:t>and</a:t>
            </a:r>
            <a:r>
              <a:rPr lang="de-DE" sz="3200" b="1" dirty="0"/>
              <a:t> in </a:t>
            </a:r>
            <a:r>
              <a:rPr lang="de-DE" sz="3200" b="1" dirty="0" err="1" smtClean="0"/>
              <a:t>the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media</a:t>
            </a:r>
            <a:endParaRPr lang="de-DE" sz="3200" b="1" dirty="0"/>
          </a:p>
        </p:txBody>
      </p:sp>
      <p:sp>
        <p:nvSpPr>
          <p:cNvPr id="10" name="Rechteck 9"/>
          <p:cNvSpPr/>
          <p:nvPr/>
        </p:nvSpPr>
        <p:spPr>
          <a:xfrm>
            <a:off x="467544" y="3004268"/>
            <a:ext cx="309634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216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2200" b="1" u="sng" dirty="0" err="1">
                <a:solidFill>
                  <a:srgbClr val="000000"/>
                </a:solidFill>
              </a:rPr>
              <a:t>Allocation</a:t>
            </a:r>
            <a:r>
              <a:rPr lang="de-DE" sz="2200" b="1" u="sng" dirty="0">
                <a:solidFill>
                  <a:srgbClr val="000000"/>
                </a:solidFill>
              </a:rPr>
              <a:t> of </a:t>
            </a:r>
            <a:r>
              <a:rPr lang="de-DE" sz="2200" b="1" u="sng" dirty="0" err="1">
                <a:solidFill>
                  <a:srgbClr val="000000"/>
                </a:solidFill>
              </a:rPr>
              <a:t>Funding</a:t>
            </a:r>
            <a:r>
              <a:rPr lang="de-DE" sz="2200" b="1" u="sng" dirty="0">
                <a:solidFill>
                  <a:srgbClr val="000000"/>
                </a:solidFill>
              </a:rPr>
              <a:t> </a:t>
            </a:r>
          </a:p>
          <a:p>
            <a:pPr algn="ctr">
              <a:defRPr sz="216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de-DE" sz="2200" b="1" u="sng" dirty="0">
              <a:solidFill>
                <a:srgbClr val="000000"/>
              </a:solidFill>
            </a:endParaRPr>
          </a:p>
          <a:p>
            <a:pPr algn="ctr">
              <a:defRPr sz="216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de-DE" sz="2200" b="1" dirty="0" err="1">
                <a:solidFill>
                  <a:srgbClr val="000000"/>
                </a:solidFill>
              </a:rPr>
              <a:t>Example</a:t>
            </a:r>
            <a:r>
              <a:rPr lang="de-DE" sz="2200" b="1" dirty="0">
                <a:solidFill>
                  <a:srgbClr val="000000"/>
                </a:solidFill>
              </a:rPr>
              <a:t>: </a:t>
            </a:r>
            <a:br>
              <a:rPr lang="de-DE" sz="2200" b="1" dirty="0">
                <a:solidFill>
                  <a:srgbClr val="000000"/>
                </a:solidFill>
              </a:rPr>
            </a:br>
            <a:r>
              <a:rPr lang="de-DE" sz="2800" b="1" dirty="0">
                <a:solidFill>
                  <a:srgbClr val="000000"/>
                </a:solidFill>
              </a:rPr>
              <a:t>German Federal Film Fund 2016</a:t>
            </a:r>
          </a:p>
        </p:txBody>
      </p:sp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2846742558"/>
              </p:ext>
            </p:extLst>
          </p:nvPr>
        </p:nvGraphicFramePr>
        <p:xfrm>
          <a:off x="4139952" y="2492896"/>
          <a:ext cx="432048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feld 15"/>
          <p:cNvSpPr txBox="1"/>
          <p:nvPr/>
        </p:nvSpPr>
        <p:spPr>
          <a:xfrm>
            <a:off x="1114724" y="596758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/>
              <a:t>Women</a:t>
            </a:r>
          </a:p>
        </p:txBody>
      </p:sp>
      <p:sp>
        <p:nvSpPr>
          <p:cNvPr id="17" name="Rechteck 16"/>
          <p:cNvSpPr/>
          <p:nvPr/>
        </p:nvSpPr>
        <p:spPr>
          <a:xfrm>
            <a:off x="2132488" y="6047161"/>
            <a:ext cx="21602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/>
          <p:cNvSpPr/>
          <p:nvPr/>
        </p:nvSpPr>
        <p:spPr>
          <a:xfrm>
            <a:off x="960452" y="6047161"/>
            <a:ext cx="216024" cy="216024"/>
          </a:xfrm>
          <a:prstGeom prst="rect">
            <a:avLst/>
          </a:prstGeom>
          <a:solidFill>
            <a:srgbClr val="EAA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/>
          <p:cNvSpPr txBox="1"/>
          <p:nvPr/>
        </p:nvSpPr>
        <p:spPr>
          <a:xfrm>
            <a:off x="2301964" y="598589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/>
              <a:t>Men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78565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P spid="16" grpId="0"/>
      <p:bldP spid="17" grpId="0" animBg="1"/>
      <p:bldP spid="18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F270A9-41CE-447E-97A5-D32A73CA4937}" type="slidenum">
              <a:rPr lang="en-US" noProof="0" smtClean="0">
                <a:latin typeface="+mn-lt"/>
              </a:rPr>
              <a:pPr/>
              <a:t>8</a:t>
            </a:fld>
            <a:endParaRPr lang="en-US" noProof="0">
              <a:latin typeface="+mn-lt"/>
            </a:endParaRPr>
          </a:p>
        </p:txBody>
      </p:sp>
      <p:sp>
        <p:nvSpPr>
          <p:cNvPr id="19" name="Titel 2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08962" cy="1080120"/>
          </a:xfrm>
        </p:spPr>
        <p:txBody>
          <a:bodyPr>
            <a:noAutofit/>
          </a:bodyPr>
          <a:lstStyle/>
          <a:p>
            <a:r>
              <a:rPr lang="de-DE" sz="3200" b="1" dirty="0">
                <a:latin typeface="+mn-lt"/>
              </a:rPr>
              <a:t>Women in </a:t>
            </a:r>
            <a:r>
              <a:rPr lang="de-DE" sz="3200" b="1" dirty="0" err="1">
                <a:latin typeface="+mn-lt"/>
              </a:rPr>
              <a:t>culture</a:t>
            </a:r>
            <a:r>
              <a:rPr lang="de-DE" sz="3200" b="1" dirty="0">
                <a:latin typeface="+mn-lt"/>
              </a:rPr>
              <a:t> </a:t>
            </a:r>
            <a:r>
              <a:rPr lang="de-DE" sz="3200" b="1" dirty="0" err="1">
                <a:latin typeface="+mn-lt"/>
              </a:rPr>
              <a:t>and</a:t>
            </a:r>
            <a:r>
              <a:rPr lang="de-DE" sz="3200" b="1" dirty="0">
                <a:latin typeface="+mn-lt"/>
              </a:rPr>
              <a:t> in </a:t>
            </a:r>
            <a:r>
              <a:rPr lang="de-DE" sz="3200" b="1" dirty="0" err="1" smtClean="0">
                <a:latin typeface="+mn-lt"/>
              </a:rPr>
              <a:t>media</a:t>
            </a:r>
            <a:endParaRPr lang="de-DE" sz="3200" b="1" dirty="0">
              <a:latin typeface="+mn-lt"/>
            </a:endParaRPr>
          </a:p>
        </p:txBody>
      </p:sp>
      <p:sp>
        <p:nvSpPr>
          <p:cNvPr id="46" name="Textfeld 45"/>
          <p:cNvSpPr txBox="1"/>
          <p:nvPr/>
        </p:nvSpPr>
        <p:spPr>
          <a:xfrm>
            <a:off x="449726" y="2685274"/>
            <a:ext cx="29117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u="sng" dirty="0" err="1">
                <a:latin typeface="+mn-lt"/>
              </a:rPr>
              <a:t>comparison</a:t>
            </a:r>
            <a:r>
              <a:rPr lang="de-DE" sz="2200" b="1" u="sng" dirty="0">
                <a:latin typeface="+mn-lt"/>
              </a:rPr>
              <a:t>: </a:t>
            </a:r>
            <a:br>
              <a:rPr lang="de-DE" sz="2200" b="1" u="sng" dirty="0">
                <a:latin typeface="+mn-lt"/>
              </a:rPr>
            </a:br>
            <a:r>
              <a:rPr lang="de-DE" sz="2200" b="1" u="sng" dirty="0" err="1">
                <a:latin typeface="+mn-lt"/>
              </a:rPr>
              <a:t>vocational</a:t>
            </a:r>
            <a:r>
              <a:rPr lang="de-DE" sz="2200" b="1" u="sng" dirty="0">
                <a:latin typeface="+mn-lt"/>
              </a:rPr>
              <a:t> </a:t>
            </a:r>
            <a:r>
              <a:rPr lang="de-DE" sz="2200" b="1" u="sng" dirty="0" err="1">
                <a:latin typeface="+mn-lt"/>
              </a:rPr>
              <a:t>training</a:t>
            </a:r>
            <a:r>
              <a:rPr lang="de-DE" sz="2200" b="1" u="sng" dirty="0">
                <a:latin typeface="+mn-lt"/>
              </a:rPr>
              <a:t> &amp; professional </a:t>
            </a:r>
            <a:r>
              <a:rPr lang="de-DE" sz="2200" b="1" u="sng" dirty="0" err="1">
                <a:latin typeface="+mn-lt"/>
              </a:rPr>
              <a:t>activity</a:t>
            </a:r>
            <a:endParaRPr lang="de-DE" sz="2200" b="1" u="sng" dirty="0">
              <a:latin typeface="+mn-lt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681476" y="3987074"/>
            <a:ext cx="24482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err="1">
                <a:latin typeface="+mn-lt"/>
              </a:rPr>
              <a:t>example</a:t>
            </a:r>
            <a:r>
              <a:rPr lang="de-DE" sz="2200" b="1" dirty="0">
                <a:latin typeface="+mn-lt"/>
              </a:rPr>
              <a:t>: </a:t>
            </a:r>
            <a:br>
              <a:rPr lang="de-DE" sz="2200" b="1" dirty="0">
                <a:latin typeface="+mn-lt"/>
              </a:rPr>
            </a:br>
            <a:r>
              <a:rPr lang="de-DE" sz="2800" b="1" dirty="0">
                <a:latin typeface="+mn-lt"/>
              </a:rPr>
              <a:t>film </a:t>
            </a:r>
            <a:r>
              <a:rPr lang="de-DE" sz="2800" b="1" dirty="0" err="1">
                <a:latin typeface="+mn-lt"/>
              </a:rPr>
              <a:t>script</a:t>
            </a:r>
            <a:r>
              <a:rPr lang="de-DE" sz="2800" b="1" dirty="0">
                <a:latin typeface="+mn-lt"/>
              </a:rPr>
              <a:t> </a:t>
            </a:r>
          </a:p>
          <a:p>
            <a:endParaRPr lang="de-DE" dirty="0">
              <a:latin typeface="+mn-lt"/>
            </a:endParaRPr>
          </a:p>
        </p:txBody>
      </p:sp>
      <p:sp>
        <p:nvSpPr>
          <p:cNvPr id="99" name="Textfeld 98"/>
          <p:cNvSpPr txBox="1"/>
          <p:nvPr/>
        </p:nvSpPr>
        <p:spPr>
          <a:xfrm>
            <a:off x="3754214" y="2682874"/>
            <a:ext cx="22036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latin typeface="+mn-lt"/>
              </a:rPr>
              <a:t>trained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 smtClean="0">
                <a:latin typeface="+mn-lt"/>
              </a:rPr>
              <a:t>experts</a:t>
            </a:r>
            <a:endParaRPr lang="de-DE" sz="2200" b="1" dirty="0">
              <a:latin typeface="+mn-lt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3781681" y="4725140"/>
            <a:ext cx="24773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latin typeface="+mn-lt"/>
              </a:rPr>
              <a:t>trained</a:t>
            </a:r>
            <a:r>
              <a:rPr lang="de-DE" sz="2200" b="1" dirty="0">
                <a:latin typeface="+mn-lt"/>
              </a:rPr>
              <a:t> </a:t>
            </a:r>
            <a:r>
              <a:rPr lang="de-DE" sz="2200" b="1" dirty="0" err="1">
                <a:latin typeface="+mn-lt"/>
              </a:rPr>
              <a:t>experts</a:t>
            </a:r>
            <a:endParaRPr lang="de-DE" sz="2200" b="1" dirty="0">
              <a:latin typeface="+mn-lt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7424083" y="2682876"/>
            <a:ext cx="797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+mn-lt"/>
              </a:rPr>
              <a:t>48 %</a:t>
            </a:r>
          </a:p>
        </p:txBody>
      </p:sp>
      <p:sp>
        <p:nvSpPr>
          <p:cNvPr id="113" name="Textfeld 112"/>
          <p:cNvSpPr txBox="1"/>
          <p:nvPr/>
        </p:nvSpPr>
        <p:spPr>
          <a:xfrm>
            <a:off x="7424082" y="3518957"/>
            <a:ext cx="797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+mn-lt"/>
              </a:rPr>
              <a:t>23%</a:t>
            </a:r>
          </a:p>
        </p:txBody>
      </p:sp>
      <p:sp>
        <p:nvSpPr>
          <p:cNvPr id="119" name="Textfeld 118"/>
          <p:cNvSpPr txBox="1"/>
          <p:nvPr/>
        </p:nvSpPr>
        <p:spPr>
          <a:xfrm>
            <a:off x="8170005" y="4748087"/>
            <a:ext cx="797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+mn-lt"/>
              </a:rPr>
              <a:t>52 %</a:t>
            </a:r>
          </a:p>
        </p:txBody>
      </p:sp>
      <p:sp>
        <p:nvSpPr>
          <p:cNvPr id="120" name="Textfeld 119"/>
          <p:cNvSpPr txBox="1"/>
          <p:nvPr/>
        </p:nvSpPr>
        <p:spPr>
          <a:xfrm>
            <a:off x="8170005" y="5606698"/>
            <a:ext cx="7976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>
                <a:latin typeface="+mn-lt"/>
              </a:rPr>
              <a:t>60 %</a:t>
            </a:r>
          </a:p>
        </p:txBody>
      </p:sp>
      <p:sp>
        <p:nvSpPr>
          <p:cNvPr id="125" name="Textfeld 124"/>
          <p:cNvSpPr txBox="1"/>
          <p:nvPr/>
        </p:nvSpPr>
        <p:spPr>
          <a:xfrm>
            <a:off x="1114724" y="5967588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+mn-lt"/>
              </a:rPr>
              <a:t>Women</a:t>
            </a:r>
          </a:p>
        </p:txBody>
      </p:sp>
      <p:sp>
        <p:nvSpPr>
          <p:cNvPr id="126" name="Rechteck 125"/>
          <p:cNvSpPr/>
          <p:nvPr/>
        </p:nvSpPr>
        <p:spPr>
          <a:xfrm>
            <a:off x="2132488" y="6047161"/>
            <a:ext cx="216024" cy="2160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7" name="Rechteck 126"/>
          <p:cNvSpPr/>
          <p:nvPr/>
        </p:nvSpPr>
        <p:spPr>
          <a:xfrm>
            <a:off x="960452" y="6047161"/>
            <a:ext cx="216024" cy="216024"/>
          </a:xfrm>
          <a:prstGeom prst="rect">
            <a:avLst/>
          </a:prstGeom>
          <a:solidFill>
            <a:srgbClr val="EAA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8" name="Textfeld 127"/>
          <p:cNvSpPr txBox="1"/>
          <p:nvPr/>
        </p:nvSpPr>
        <p:spPr>
          <a:xfrm>
            <a:off x="2301964" y="598589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>
                <a:latin typeface="+mn-lt"/>
              </a:rPr>
              <a:t>Men</a:t>
            </a:r>
            <a:endParaRPr lang="de-DE" sz="1600" dirty="0">
              <a:latin typeface="+mn-lt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3696663" y="2537988"/>
            <a:ext cx="3528392" cy="720661"/>
          </a:xfrm>
          <a:prstGeom prst="rect">
            <a:avLst/>
          </a:prstGeom>
          <a:noFill/>
          <a:ln w="38100">
            <a:solidFill>
              <a:srgbClr val="EAA4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Rechteck 47"/>
          <p:cNvSpPr/>
          <p:nvPr/>
        </p:nvSpPr>
        <p:spPr>
          <a:xfrm>
            <a:off x="3710221" y="3361228"/>
            <a:ext cx="1656184" cy="746348"/>
          </a:xfrm>
          <a:prstGeom prst="rect">
            <a:avLst/>
          </a:prstGeom>
          <a:solidFill>
            <a:srgbClr val="EAA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Textfeld 99"/>
          <p:cNvSpPr txBox="1"/>
          <p:nvPr/>
        </p:nvSpPr>
        <p:spPr>
          <a:xfrm>
            <a:off x="3775951" y="3349681"/>
            <a:ext cx="1388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solidFill>
                  <a:schemeClr val="bg1"/>
                </a:solidFill>
                <a:latin typeface="+mn-lt"/>
              </a:rPr>
              <a:t>working</a:t>
            </a:r>
            <a:r>
              <a:rPr lang="de-DE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bg1"/>
                </a:solidFill>
                <a:latin typeface="+mn-lt"/>
              </a:rPr>
              <a:t>persons</a:t>
            </a:r>
            <a:r>
              <a:rPr lang="de-DE" sz="22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49" name="Rechteck 48"/>
          <p:cNvSpPr/>
          <p:nvPr/>
        </p:nvSpPr>
        <p:spPr>
          <a:xfrm>
            <a:off x="3696663" y="4596767"/>
            <a:ext cx="3744416" cy="6876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hteck 49"/>
          <p:cNvSpPr/>
          <p:nvPr/>
        </p:nvSpPr>
        <p:spPr>
          <a:xfrm>
            <a:off x="3696663" y="5381099"/>
            <a:ext cx="4320479" cy="88208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Textfeld 50"/>
          <p:cNvSpPr txBox="1"/>
          <p:nvPr/>
        </p:nvSpPr>
        <p:spPr>
          <a:xfrm>
            <a:off x="3842475" y="5555009"/>
            <a:ext cx="28880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b="1" dirty="0" err="1">
                <a:solidFill>
                  <a:schemeClr val="bg1"/>
                </a:solidFill>
                <a:latin typeface="+mn-lt"/>
              </a:rPr>
              <a:t>working</a:t>
            </a:r>
            <a:r>
              <a:rPr lang="de-DE" sz="22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200" b="1" dirty="0" err="1">
                <a:solidFill>
                  <a:schemeClr val="bg1"/>
                </a:solidFill>
                <a:latin typeface="+mn-lt"/>
              </a:rPr>
              <a:t>persons</a:t>
            </a:r>
            <a:r>
              <a:rPr lang="de-DE" sz="2200" b="1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288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99" grpId="0"/>
      <p:bldP spid="110" grpId="0"/>
      <p:bldP spid="112" grpId="0"/>
      <p:bldP spid="113" grpId="0"/>
      <p:bldP spid="119" grpId="0"/>
      <p:bldP spid="120" grpId="0"/>
      <p:bldP spid="125" grpId="0"/>
      <p:bldP spid="126" grpId="0" animBg="1"/>
      <p:bldP spid="127" grpId="0" animBg="1"/>
      <p:bldP spid="128" grpId="0"/>
      <p:bldP spid="45" grpId="0" animBg="1"/>
      <p:bldP spid="48" grpId="0" animBg="1"/>
      <p:bldP spid="100" grpId="0"/>
      <p:bldP spid="49" grpId="0" animBg="1"/>
      <p:bldP spid="50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87F270A9-41CE-447E-97A5-D32A73CA4937}" type="slidenum">
              <a:rPr lang="en-US" noProof="0" smtClean="0"/>
              <a:pPr/>
              <a:t>9</a:t>
            </a:fld>
            <a:endParaRPr lang="en-US" noProof="0"/>
          </a:p>
        </p:txBody>
      </p:sp>
      <p:sp>
        <p:nvSpPr>
          <p:cNvPr id="19" name="Titel 2"/>
          <p:cNvSpPr>
            <a:spLocks noGrp="1"/>
          </p:cNvSpPr>
          <p:nvPr>
            <p:ph type="title"/>
          </p:nvPr>
        </p:nvSpPr>
        <p:spPr>
          <a:xfrm>
            <a:off x="755576" y="1196752"/>
            <a:ext cx="8208962" cy="1080120"/>
          </a:xfrm>
        </p:spPr>
        <p:txBody>
          <a:bodyPr>
            <a:noAutofit/>
          </a:bodyPr>
          <a:lstStyle/>
          <a:p>
            <a:r>
              <a:rPr lang="de-DE" sz="3200" b="1" dirty="0"/>
              <a:t>Women in </a:t>
            </a:r>
            <a:r>
              <a:rPr lang="de-DE" sz="3200" b="1" dirty="0" err="1"/>
              <a:t>culture</a:t>
            </a:r>
            <a:r>
              <a:rPr lang="de-DE" sz="3200" b="1" dirty="0"/>
              <a:t> </a:t>
            </a:r>
            <a:r>
              <a:rPr lang="de-DE" sz="3200" b="1" dirty="0" err="1"/>
              <a:t>and</a:t>
            </a:r>
            <a:r>
              <a:rPr lang="de-DE" sz="3200" b="1" dirty="0"/>
              <a:t> in </a:t>
            </a:r>
            <a:r>
              <a:rPr lang="de-DE" sz="3200" b="1" dirty="0" err="1" smtClean="0"/>
              <a:t>media</a:t>
            </a:r>
            <a:endParaRPr lang="de-DE" sz="3200" b="1" dirty="0"/>
          </a:p>
        </p:txBody>
      </p:sp>
      <p:pic>
        <p:nvPicPr>
          <p:cNvPr id="11" name="Picture 38" descr="http://proquote-film.de/wp-content/themes/pqf/images/icons/home-bigbutton-statusquote-bl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7878">
            <a:off x="4922733" y="2742508"/>
            <a:ext cx="1272515" cy="127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0" descr="http://proquote-film.de/wp-content/themes/pqf/images/icons/home-bigbutton-blog-bla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4571">
            <a:off x="6772867" y="3609468"/>
            <a:ext cx="1315270" cy="131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43" y="2440912"/>
            <a:ext cx="3563301" cy="365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7232">
            <a:off x="4883330" y="4672710"/>
            <a:ext cx="1707617" cy="12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1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eichstellung_englisch">
  <a:themeElements>
    <a:clrScheme name="BMFSFJ Gleichstellung">
      <a:dk1>
        <a:srgbClr val="000000"/>
      </a:dk1>
      <a:lt1>
        <a:srgbClr val="FFFFFF"/>
      </a:lt1>
      <a:dk2>
        <a:srgbClr val="BB5D18"/>
      </a:dk2>
      <a:lt2>
        <a:srgbClr val="DCDCDC"/>
      </a:lt2>
      <a:accent1>
        <a:srgbClr val="BB5D18"/>
      </a:accent1>
      <a:accent2>
        <a:srgbClr val="C4BD97"/>
      </a:accent2>
      <a:accent3>
        <a:srgbClr val="FFFFFF"/>
      </a:accent3>
      <a:accent4>
        <a:srgbClr val="F28502"/>
      </a:accent4>
      <a:accent5>
        <a:srgbClr val="FAC294"/>
      </a:accent5>
      <a:accent6>
        <a:srgbClr val="FDDFC7"/>
      </a:accent6>
      <a:hlink>
        <a:srgbClr val="CC3300"/>
      </a:hlink>
      <a:folHlink>
        <a:srgbClr val="5D2E0B"/>
      </a:folHlink>
    </a:clrScheme>
    <a:fontScheme name="Ministerium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leichstellung - englisch">
  <a:themeElements>
    <a:clrScheme name="BMFSFJ Gleichstellung">
      <a:dk1>
        <a:srgbClr val="000000"/>
      </a:dk1>
      <a:lt1>
        <a:srgbClr val="FFFFFF"/>
      </a:lt1>
      <a:dk2>
        <a:srgbClr val="BB5D18"/>
      </a:dk2>
      <a:lt2>
        <a:srgbClr val="DCDCDC"/>
      </a:lt2>
      <a:accent1>
        <a:srgbClr val="BB5D18"/>
      </a:accent1>
      <a:accent2>
        <a:srgbClr val="C4BD97"/>
      </a:accent2>
      <a:accent3>
        <a:srgbClr val="FFFFFF"/>
      </a:accent3>
      <a:accent4>
        <a:srgbClr val="F28502"/>
      </a:accent4>
      <a:accent5>
        <a:srgbClr val="FAC294"/>
      </a:accent5>
      <a:accent6>
        <a:srgbClr val="FDDFC7"/>
      </a:accent6>
      <a:hlink>
        <a:srgbClr val="CC3300"/>
      </a:hlink>
      <a:folHlink>
        <a:srgbClr val="5D2E0B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isterium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inisterium">
      <a:majorFont>
        <a:latin typeface="BundesSerif Office"/>
        <a:ea typeface=""/>
        <a:cs typeface=""/>
      </a:majorFont>
      <a:minorFont>
        <a:latin typeface="BundesSans Office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Gleichstellung_englisch</Template>
  <TotalTime>0</TotalTime>
  <Words>522</Words>
  <Application>Microsoft Office PowerPoint</Application>
  <PresentationFormat>Bildschirmpräsentation (4:3)</PresentationFormat>
  <Paragraphs>128</Paragraphs>
  <Slides>18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Gleichstellung_englisch</vt:lpstr>
      <vt:lpstr>Gleichstellung - englisch</vt:lpstr>
      <vt:lpstr> Participation in and access of women and girls to the media, and information and communications technologies  </vt:lpstr>
      <vt:lpstr>PowerPoint-Präsentation</vt:lpstr>
      <vt:lpstr>Gender digital gap – worldwide </vt:lpstr>
      <vt:lpstr>Gender digital gap– Germany</vt:lpstr>
      <vt:lpstr>Gender digital divide under the German G20 Presidency</vt:lpstr>
      <vt:lpstr>Women in culture and in media</vt:lpstr>
      <vt:lpstr>Women in culture and in the media</vt:lpstr>
      <vt:lpstr>Women in culture and in media</vt:lpstr>
      <vt:lpstr>Women in culture and in media</vt:lpstr>
      <vt:lpstr>Measures against digital violence </vt:lpstr>
      <vt:lpstr>PowerPoint-Präsentation</vt:lpstr>
      <vt:lpstr>PowerPoint-Präsentation</vt:lpstr>
      <vt:lpstr>PowerPoint-Präsentation</vt:lpstr>
      <vt:lpstr>PowerPoint-Präsentation</vt:lpstr>
      <vt:lpstr>Why Gender Equality in Sports Coverage Matters  </vt:lpstr>
      <vt:lpstr>The DISCOVER FOOTBALL Approach: Football as a Special Tool</vt:lpstr>
      <vt:lpstr>Towards Gender Just Sports Media   </vt:lpstr>
      <vt:lpstr>Thank you for your attention!</vt:lpstr>
    </vt:vector>
  </TitlesOfParts>
  <Company>BMFSFJ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Beteiligung an und Zugang zu Medien, Informations- und Kommunikationstechnologien von Frauen und Mädchen Perspektive DEU</dc:title>
  <dc:creator>Schimeta, Dr. Julia</dc:creator>
  <cp:lastModifiedBy>Herzog, Nicole</cp:lastModifiedBy>
  <cp:revision>94</cp:revision>
  <dcterms:created xsi:type="dcterms:W3CDTF">2018-02-12T15:05:29Z</dcterms:created>
  <dcterms:modified xsi:type="dcterms:W3CDTF">2018-03-11T14:50:05Z</dcterms:modified>
</cp:coreProperties>
</file>