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Montserrat Black"/>
      <p:bold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  <p:embeddedFont>
      <p:font typeface="Montserrat ExtraLight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8" Type="http://schemas.openxmlformats.org/officeDocument/2006/relationships/font" Target="fonts/MontserratExtraLight-regular.fntdata"/><Relationship Id="rId27" Type="http://schemas.openxmlformats.org/officeDocument/2006/relationships/font" Target="fonts/MontserratMedium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ExtraLigh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ExtraLight-boldItalic.fntdata"/><Relationship Id="rId30" Type="http://schemas.openxmlformats.org/officeDocument/2006/relationships/font" Target="fonts/MontserratExtraLight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19" Type="http://schemas.openxmlformats.org/officeDocument/2006/relationships/font" Target="fonts/MontserratBlack-boldItalic.fntdata"/><Relationship Id="rId18" Type="http://schemas.openxmlformats.org/officeDocument/2006/relationships/font" Target="fonts/MontserratBlack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2411336" y="509071"/>
            <a:ext cx="4321200" cy="2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  <a:defRPr sz="8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183004"/>
            <a:ext cx="82296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3108961" y="4783460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Calibri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700" lvl="2" marL="419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622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825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1041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24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1460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663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457200" y="4783460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00"/>
              <a:buFont typeface="Calibri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700" lvl="2" marL="419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622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825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" lvl="5" marL="1041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124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" lvl="7" marL="1460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663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83680" y="4783460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ítulo y objetos">
  <p:cSld name="1_Título y objeto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ictionary.cambridge.org/es/diccionario/ingles-espanol/less" TargetMode="External"/><Relationship Id="rId4" Type="http://schemas.openxmlformats.org/officeDocument/2006/relationships/hyperlink" Target="https://dictionary.cambridge.org/es/diccionario/ingles-espanol/bureaucracy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hyperlink" Target="https://twitter.com/helena_estrada" TargetMode="External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b="15253" l="0" r="0" t="19506"/>
          <a:stretch/>
        </p:blipFill>
        <p:spPr>
          <a:xfrm flipH="1">
            <a:off x="0" y="0"/>
            <a:ext cx="9144000" cy="397692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789000" y="1177000"/>
            <a:ext cx="4331100" cy="240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 txBox="1"/>
          <p:nvPr/>
        </p:nvSpPr>
        <p:spPr>
          <a:xfrm>
            <a:off x="933575" y="1458875"/>
            <a:ext cx="41865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rPr lang="en-GB" sz="3000">
                <a:solidFill>
                  <a:srgbClr val="0991D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WOMEN DIGITAL INCLUSION</a:t>
            </a:r>
            <a:endParaRPr sz="3000">
              <a:solidFill>
                <a:srgbClr val="0991D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987300" y="2877050"/>
            <a:ext cx="3779400" cy="103800"/>
          </a:xfrm>
          <a:prstGeom prst="rect">
            <a:avLst/>
          </a:prstGeom>
          <a:solidFill>
            <a:srgbClr val="0991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3575" y="4229500"/>
            <a:ext cx="2187376" cy="4996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987300" y="3061000"/>
            <a:ext cx="36936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rPr lang="en-GB" sz="1200">
                <a:solidFill>
                  <a:srgbClr val="0991D1"/>
                </a:solidFill>
                <a:latin typeface="Montserrat"/>
                <a:ea typeface="Montserrat"/>
                <a:cs typeface="Montserrat"/>
                <a:sym typeface="Montserrat"/>
              </a:rPr>
              <a:t>SMEs and Entrepreneurs Secretariat</a:t>
            </a:r>
            <a:endParaRPr sz="1200">
              <a:solidFill>
                <a:srgbClr val="0991D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 b="0" l="3540" r="0" t="3372"/>
          <a:stretch/>
        </p:blipFill>
        <p:spPr>
          <a:xfrm>
            <a:off x="0" y="-447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/>
          <p:nvPr/>
        </p:nvSpPr>
        <p:spPr>
          <a:xfrm>
            <a:off x="0" y="-4475"/>
            <a:ext cx="9144000" cy="5143500"/>
          </a:xfrm>
          <a:prstGeom prst="rect">
            <a:avLst/>
          </a:prstGeom>
          <a:solidFill>
            <a:srgbClr val="000000">
              <a:alpha val="68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/>
        </p:nvSpPr>
        <p:spPr>
          <a:xfrm>
            <a:off x="4750575" y="2007525"/>
            <a:ext cx="32070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rPr lang="en-GB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OECD Ministerial Conference on SMEs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x="802350" y="383150"/>
            <a:ext cx="7539300" cy="15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noAutofit/>
          </a:bodyPr>
          <a:lstStyle/>
          <a:p>
            <a:pPr indent="0" lvl="0" marL="0" marR="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“ENCOURAGING ENTREPENEURS AND SMES  IS THE KEY TO ACHIEVE AN INCLUSIVE DEVELOPMENT, ESPECIALLY WHEN THE DIGITAL ECONOMY IS CHANGING ITS CHALLENGES AND OPPORTUNITIES”</a:t>
            </a:r>
            <a:endParaRPr sz="18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1092575" y="212050"/>
            <a:ext cx="36711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rPr lang="en-GB" sz="12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ARGENTINA DIGITAL TRANSFORMATION</a:t>
            </a:r>
            <a:endParaRPr sz="120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1092575" y="675150"/>
            <a:ext cx="68757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rPr lang="en-GB" sz="3000">
                <a:solidFill>
                  <a:srgbClr val="44546A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WHAT </a:t>
            </a:r>
            <a:r>
              <a:rPr lang="en-GB" sz="3000">
                <a:solidFill>
                  <a:srgbClr val="0090D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ARE WE DOING</a:t>
            </a:r>
            <a:endParaRPr sz="3000">
              <a:solidFill>
                <a:srgbClr val="0090D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218550" y="794800"/>
            <a:ext cx="450000" cy="17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2" name="Shape 82"/>
          <p:cNvCxnSpPr/>
          <p:nvPr/>
        </p:nvCxnSpPr>
        <p:spPr>
          <a:xfrm>
            <a:off x="711597" y="832784"/>
            <a:ext cx="0" cy="332400"/>
          </a:xfrm>
          <a:prstGeom prst="straightConnector1">
            <a:avLst/>
          </a:prstGeom>
          <a:noFill/>
          <a:ln cap="flat" cmpd="sng" w="9525">
            <a:solidFill>
              <a:srgbClr val="37475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3" name="Shape 83"/>
          <p:cNvSpPr txBox="1"/>
          <p:nvPr/>
        </p:nvSpPr>
        <p:spPr>
          <a:xfrm>
            <a:off x="1092575" y="1364975"/>
            <a:ext cx="7528800" cy="3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noAutofit/>
          </a:bodyPr>
          <a:lstStyle/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6B2AD"/>
              </a:buClr>
              <a:buSzPts val="1400"/>
              <a:buFont typeface="Montserrat Medium"/>
              <a:buChar char="●"/>
            </a:pPr>
            <a:r>
              <a:rPr b="1" lang="en-GB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LEGAL FRAMEWORK:</a:t>
            </a:r>
            <a:r>
              <a:rPr lang="en-GB">
                <a:solidFill>
                  <a:srgbClr val="3747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ENTREPENEURS ACT, SMES ACT, SOFTWARE ACT AND BIOTECHNOLOGY ACT. </a:t>
            </a:r>
            <a:endParaRPr>
              <a:solidFill>
                <a:srgbClr val="3747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6B2AD"/>
              </a:buClr>
              <a:buSzPts val="1400"/>
              <a:buFont typeface="Montserrat Medium"/>
              <a:buChar char="●"/>
            </a:pPr>
            <a:r>
              <a:rPr lang="en-GB">
                <a:solidFill>
                  <a:srgbClr val="3747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SIMPLIFICATION OF PROCESSES AND </a:t>
            </a:r>
            <a:r>
              <a:rPr b="1" lang="en-GB">
                <a:solidFill>
                  <a:srgbClr val="374756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LESS</a:t>
            </a:r>
            <a:r>
              <a:rPr b="1" lang="en-GB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rgbClr val="374756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BUREAUCRACY</a:t>
            </a:r>
            <a:endParaRPr b="1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6B2AD"/>
              </a:buClr>
              <a:buSzPts val="1400"/>
              <a:buFont typeface="Montserrat Medium"/>
              <a:buChar char="●"/>
            </a:pPr>
            <a:r>
              <a:rPr b="1" lang="en-GB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ENTREPRENEURIAL AND DIGITAL</a:t>
            </a:r>
            <a:r>
              <a:rPr lang="en-GB">
                <a:solidFill>
                  <a:srgbClr val="3747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SKILLS DEVELOPMENT THROUGH PLAN 111 MIL AND ARGENTINE ENTREPRENEURS ACADEMY</a:t>
            </a:r>
            <a:endParaRPr b="1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6B2AD"/>
              </a:buClr>
              <a:buSzPts val="1400"/>
              <a:buFont typeface="Montserrat"/>
              <a:buChar char="●"/>
            </a:pPr>
            <a:r>
              <a:rPr b="1" lang="en-GB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SMES DIGITAL TRANSFORMATION</a:t>
            </a:r>
            <a:endParaRPr>
              <a:solidFill>
                <a:srgbClr val="3747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6B2AD"/>
              </a:buClr>
              <a:buSzPts val="1400"/>
              <a:buFont typeface="Montserrat Medium"/>
              <a:buChar char="●"/>
            </a:pPr>
            <a:r>
              <a:rPr lang="en-GB">
                <a:solidFill>
                  <a:srgbClr val="3747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PROMOTION OF </a:t>
            </a:r>
            <a:r>
              <a:rPr b="1" lang="en-GB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ENTREPRENEURIAL AND TECHNOLOGICAL ECOSYSTEMS</a:t>
            </a:r>
            <a:endParaRPr b="1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06B2AD"/>
              </a:buClr>
              <a:buSzPts val="1400"/>
              <a:buFont typeface="Montserrat Medium"/>
              <a:buChar char="●"/>
            </a:pPr>
            <a:r>
              <a:rPr b="1" lang="en-GB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ACCESS TO GLOBAL MARKETS THROUGH DIGITAL TOOLS</a:t>
            </a:r>
            <a:endParaRPr>
              <a:solidFill>
                <a:srgbClr val="3747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4229875" y="4095500"/>
            <a:ext cx="2238900" cy="859800"/>
          </a:xfrm>
          <a:prstGeom prst="rect">
            <a:avLst/>
          </a:prstGeom>
          <a:solidFill>
            <a:srgbClr val="0673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673B7"/>
              </a:solidFill>
            </a:endParaRPr>
          </a:p>
        </p:txBody>
      </p:sp>
      <p:sp>
        <p:nvSpPr>
          <p:cNvPr id="89" name="Shape 89"/>
          <p:cNvSpPr/>
          <p:nvPr/>
        </p:nvSpPr>
        <p:spPr>
          <a:xfrm>
            <a:off x="1867675" y="4095425"/>
            <a:ext cx="2238900" cy="859800"/>
          </a:xfrm>
          <a:prstGeom prst="rect">
            <a:avLst/>
          </a:prstGeom>
          <a:solidFill>
            <a:srgbClr val="00B1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B1AC"/>
              </a:solidFill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1092575" y="212050"/>
            <a:ext cx="36711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rPr lang="en-GB" sz="12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WOMEN DIGITAL INCLUSION</a:t>
            </a:r>
            <a:endParaRPr sz="120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t/>
            </a:r>
            <a:endParaRPr sz="120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1092575" y="675150"/>
            <a:ext cx="68757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rPr lang="en-GB" sz="3000">
                <a:solidFill>
                  <a:srgbClr val="0090D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PLAN 111 MIL</a:t>
            </a:r>
            <a:endParaRPr sz="3000">
              <a:solidFill>
                <a:srgbClr val="0090D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218550" y="794800"/>
            <a:ext cx="450000" cy="17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3" name="Shape 93"/>
          <p:cNvCxnSpPr/>
          <p:nvPr/>
        </p:nvCxnSpPr>
        <p:spPr>
          <a:xfrm>
            <a:off x="711597" y="832784"/>
            <a:ext cx="0" cy="332400"/>
          </a:xfrm>
          <a:prstGeom prst="straightConnector1">
            <a:avLst/>
          </a:prstGeom>
          <a:noFill/>
          <a:ln cap="flat" cmpd="sng" w="9525">
            <a:solidFill>
              <a:srgbClr val="37475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" name="Shape 94"/>
          <p:cNvSpPr/>
          <p:nvPr/>
        </p:nvSpPr>
        <p:spPr>
          <a:xfrm>
            <a:off x="6027100" y="1568375"/>
            <a:ext cx="1458600" cy="1312800"/>
          </a:xfrm>
          <a:prstGeom prst="ellipse">
            <a:avLst/>
          </a:prstGeom>
          <a:solidFill>
            <a:srgbClr val="0673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3952950" y="1573500"/>
            <a:ext cx="3333900" cy="1305900"/>
          </a:xfrm>
          <a:prstGeom prst="homePlate">
            <a:avLst>
              <a:gd fmla="val 34739" name="adj"/>
            </a:avLst>
          </a:prstGeom>
          <a:solidFill>
            <a:srgbClr val="0673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 txBox="1"/>
          <p:nvPr/>
        </p:nvSpPr>
        <p:spPr>
          <a:xfrm>
            <a:off x="4543225" y="1880150"/>
            <a:ext cx="1977300" cy="6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+22 MIL</a:t>
            </a:r>
            <a:endParaRPr sz="240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WOMEN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1119525" y="1573153"/>
            <a:ext cx="1458600" cy="1305900"/>
          </a:xfrm>
          <a:prstGeom prst="ellipse">
            <a:avLst/>
          </a:prstGeom>
          <a:solidFill>
            <a:srgbClr val="B8E4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1903832" y="1566600"/>
            <a:ext cx="2720700" cy="1312800"/>
          </a:xfrm>
          <a:prstGeom prst="homePlate">
            <a:avLst>
              <a:gd fmla="val 34739" name="adj"/>
            </a:avLst>
          </a:prstGeom>
          <a:solidFill>
            <a:srgbClr val="B8E4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/>
        </p:nvSpPr>
        <p:spPr>
          <a:xfrm>
            <a:off x="1562872" y="1880158"/>
            <a:ext cx="2498700" cy="6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94D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+62 MIL</a:t>
            </a:r>
            <a:endParaRPr sz="2400">
              <a:solidFill>
                <a:srgbClr val="0094D4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94D4"/>
                </a:solidFill>
                <a:latin typeface="Montserrat"/>
                <a:ea typeface="Montserrat"/>
                <a:cs typeface="Montserrat"/>
                <a:sym typeface="Montserrat"/>
              </a:rPr>
              <a:t>ENROLLED</a:t>
            </a:r>
            <a:endParaRPr sz="2400">
              <a:solidFill>
                <a:srgbClr val="0094D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4815" y="1504805"/>
            <a:ext cx="1436210" cy="143621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4390825" y="4171625"/>
            <a:ext cx="1977300" cy="6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8.490</a:t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WOMEN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1867675" y="4171625"/>
            <a:ext cx="2238900" cy="6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16.114</a:t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MEN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Shape 103"/>
          <p:cNvSpPr/>
          <p:nvPr/>
        </p:nvSpPr>
        <p:spPr>
          <a:xfrm rot="10800000">
            <a:off x="4046194" y="3764425"/>
            <a:ext cx="283800" cy="153000"/>
          </a:xfrm>
          <a:prstGeom prst="triangle">
            <a:avLst>
              <a:gd fmla="val 50000" name="adj"/>
            </a:avLst>
          </a:prstGeom>
          <a:solidFill>
            <a:srgbClr val="FFFFFF">
              <a:alpha val="87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3312355" y="3231925"/>
            <a:ext cx="1801200" cy="554400"/>
          </a:xfrm>
          <a:prstGeom prst="roundRect">
            <a:avLst>
              <a:gd fmla="val 16667" name="adj"/>
            </a:avLst>
          </a:prstGeom>
          <a:solidFill>
            <a:srgbClr val="FFFFFF">
              <a:alpha val="87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B0F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3312275" y="3387174"/>
            <a:ext cx="18012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COURSED</a:t>
            </a:r>
            <a:endParaRPr b="1" sz="180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2830869" y="2209741"/>
            <a:ext cx="1918200" cy="1918200"/>
          </a:xfrm>
          <a:prstGeom prst="ellipse">
            <a:avLst/>
          </a:prstGeom>
          <a:solidFill>
            <a:srgbClr val="37475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74756"/>
              </a:solidFill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622419" y="2209741"/>
            <a:ext cx="1918200" cy="1918200"/>
          </a:xfrm>
          <a:prstGeom prst="ellipse">
            <a:avLst/>
          </a:prstGeom>
          <a:solidFill>
            <a:srgbClr val="0673B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 txBox="1"/>
          <p:nvPr/>
        </p:nvSpPr>
        <p:spPr>
          <a:xfrm>
            <a:off x="1092575" y="675150"/>
            <a:ext cx="68757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rPr lang="en-GB" sz="3000">
                <a:solidFill>
                  <a:srgbClr val="0090D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PLAN 111 MIL</a:t>
            </a:r>
            <a:endParaRPr sz="3000">
              <a:solidFill>
                <a:srgbClr val="0090D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218550" y="794800"/>
            <a:ext cx="450000" cy="17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4" name="Shape 114"/>
          <p:cNvCxnSpPr/>
          <p:nvPr/>
        </p:nvCxnSpPr>
        <p:spPr>
          <a:xfrm>
            <a:off x="711597" y="832784"/>
            <a:ext cx="0" cy="332400"/>
          </a:xfrm>
          <a:prstGeom prst="straightConnector1">
            <a:avLst/>
          </a:prstGeom>
          <a:noFill/>
          <a:ln cap="flat" cmpd="sng" w="9525">
            <a:solidFill>
              <a:srgbClr val="37475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" name="Shape 115"/>
          <p:cNvSpPr txBox="1"/>
          <p:nvPr/>
        </p:nvSpPr>
        <p:spPr>
          <a:xfrm>
            <a:off x="2830900" y="2806325"/>
            <a:ext cx="1918200" cy="6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55,6%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HAVE NOT COMPLETED</a:t>
            </a: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THE COURSE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332172" y="2826108"/>
            <a:ext cx="2498700" cy="6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44,4%</a:t>
            </a:r>
            <a:endParaRPr b="1" sz="24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COMPLETED</a:t>
            </a: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THE COURSE</a:t>
            </a:r>
            <a:endParaRPr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Shape 117"/>
          <p:cNvSpPr/>
          <p:nvPr/>
        </p:nvSpPr>
        <p:spPr>
          <a:xfrm rot="5400000">
            <a:off x="5572725" y="1836050"/>
            <a:ext cx="2518800" cy="3201600"/>
          </a:xfrm>
          <a:prstGeom prst="wedgeRectCallout">
            <a:avLst>
              <a:gd fmla="val -21427" name="adj1"/>
              <a:gd fmla="val 59249" name="adj2"/>
            </a:avLst>
          </a:prstGeom>
          <a:solidFill>
            <a:srgbClr val="B8E4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5276650" y="2616700"/>
            <a:ext cx="3191100" cy="2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noAutofit/>
          </a:bodyPr>
          <a:lstStyle/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1200"/>
              <a:buFont typeface="Montserrat Medium"/>
              <a:buChar char="●"/>
            </a:pPr>
            <a:r>
              <a:rPr lang="en-GB" sz="1200">
                <a:solidFill>
                  <a:srgbClr val="3747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Course content problems</a:t>
            </a:r>
            <a:r>
              <a:rPr b="1" lang="en-GB" sz="12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20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1200"/>
              <a:buFont typeface="Montserrat Medium"/>
              <a:buChar char="●"/>
            </a:pPr>
            <a:r>
              <a:rPr lang="en-GB" sz="1200">
                <a:solidFill>
                  <a:srgbClr val="3747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Incompatibility with other educational activities</a:t>
            </a:r>
            <a:endParaRPr sz="1200">
              <a:solidFill>
                <a:srgbClr val="3747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1200"/>
              <a:buFont typeface="Montserrat Medium"/>
              <a:buChar char="●"/>
            </a:pPr>
            <a:r>
              <a:rPr lang="en-GB" sz="1200">
                <a:solidFill>
                  <a:srgbClr val="3747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Incompatibility with job</a:t>
            </a:r>
            <a:r>
              <a:rPr b="1" lang="en-GB" sz="12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200">
              <a:solidFill>
                <a:srgbClr val="3747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1200"/>
              <a:buFont typeface="Montserrat Medium"/>
              <a:buChar char="●"/>
            </a:pPr>
            <a:r>
              <a:rPr lang="en-GB" sz="1200">
                <a:solidFill>
                  <a:srgbClr val="3747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Incompatibility with family responsibilities</a:t>
            </a:r>
            <a:endParaRPr sz="1200">
              <a:solidFill>
                <a:srgbClr val="3747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56"/>
              </a:buClr>
              <a:buSzPts val="1200"/>
              <a:buFont typeface="Montserrat Medium"/>
              <a:buChar char="●"/>
            </a:pPr>
            <a:r>
              <a:rPr lang="en-GB" sz="1200">
                <a:solidFill>
                  <a:srgbClr val="3747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Distance </a:t>
            </a:r>
            <a:r>
              <a:rPr lang="en-GB" sz="1200">
                <a:solidFill>
                  <a:srgbClr val="3747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between home and headquarters</a:t>
            </a:r>
            <a:endParaRPr sz="11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747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5455100" y="2253650"/>
            <a:ext cx="2648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DESERTION CAUSE</a:t>
            </a:r>
            <a:endParaRPr b="1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1092575" y="212050"/>
            <a:ext cx="36711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rPr lang="en-GB" sz="12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WOMEN DIGITAL INCLUSION</a:t>
            </a:r>
            <a:endParaRPr sz="120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t/>
            </a:r>
            <a:endParaRPr sz="120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1092575" y="675150"/>
            <a:ext cx="68757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rPr lang="en-GB" sz="3000">
                <a:solidFill>
                  <a:srgbClr val="0090D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PLAN 111 MIL</a:t>
            </a:r>
            <a:endParaRPr sz="3000">
              <a:solidFill>
                <a:srgbClr val="0090D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218550" y="794800"/>
            <a:ext cx="450000" cy="17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7" name="Shape 127"/>
          <p:cNvCxnSpPr/>
          <p:nvPr/>
        </p:nvCxnSpPr>
        <p:spPr>
          <a:xfrm>
            <a:off x="711597" y="832784"/>
            <a:ext cx="0" cy="332400"/>
          </a:xfrm>
          <a:prstGeom prst="straightConnector1">
            <a:avLst/>
          </a:prstGeom>
          <a:noFill/>
          <a:ln cap="flat" cmpd="sng" w="9525">
            <a:solidFill>
              <a:srgbClr val="37475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" name="Shape 128"/>
          <p:cNvSpPr/>
          <p:nvPr/>
        </p:nvSpPr>
        <p:spPr>
          <a:xfrm>
            <a:off x="6027100" y="2406575"/>
            <a:ext cx="1458600" cy="1312800"/>
          </a:xfrm>
          <a:prstGeom prst="ellipse">
            <a:avLst/>
          </a:prstGeom>
          <a:solidFill>
            <a:srgbClr val="0673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3952950" y="2411700"/>
            <a:ext cx="3333900" cy="1305900"/>
          </a:xfrm>
          <a:prstGeom prst="homePlate">
            <a:avLst>
              <a:gd fmla="val 34739" name="adj"/>
            </a:avLst>
          </a:prstGeom>
          <a:solidFill>
            <a:srgbClr val="0673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 txBox="1"/>
          <p:nvPr/>
        </p:nvSpPr>
        <p:spPr>
          <a:xfrm>
            <a:off x="4543225" y="2718350"/>
            <a:ext cx="1977300" cy="6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103</a:t>
            </a:r>
            <a:endParaRPr sz="240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WOMEN</a:t>
            </a:r>
            <a:endParaRPr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1119525" y="2411353"/>
            <a:ext cx="1458600" cy="1305900"/>
          </a:xfrm>
          <a:prstGeom prst="ellipse">
            <a:avLst/>
          </a:prstGeom>
          <a:solidFill>
            <a:srgbClr val="B8E4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1903832" y="2404800"/>
            <a:ext cx="2720700" cy="1312800"/>
          </a:xfrm>
          <a:prstGeom prst="homePlate">
            <a:avLst>
              <a:gd fmla="val 34739" name="adj"/>
            </a:avLst>
          </a:prstGeom>
          <a:solidFill>
            <a:srgbClr val="B8E4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 txBox="1"/>
          <p:nvPr/>
        </p:nvSpPr>
        <p:spPr>
          <a:xfrm>
            <a:off x="1424175" y="2718350"/>
            <a:ext cx="2848200" cy="6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94D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566</a:t>
            </a:r>
            <a:endParaRPr sz="2400">
              <a:solidFill>
                <a:srgbClr val="0094D4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94D4"/>
                </a:solidFill>
                <a:latin typeface="Montserrat"/>
                <a:ea typeface="Montserrat"/>
                <a:cs typeface="Montserrat"/>
                <a:sym typeface="Montserrat"/>
              </a:rPr>
              <a:t>CERTIFIED STUDENTS</a:t>
            </a:r>
            <a:endParaRPr sz="2000">
              <a:solidFill>
                <a:srgbClr val="0094D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4815" y="2343005"/>
            <a:ext cx="1436210" cy="143621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1092575" y="212050"/>
            <a:ext cx="36711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rPr lang="en-GB" sz="12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WOMEN DIGITAL INCLUSION</a:t>
            </a:r>
            <a:endParaRPr sz="120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t/>
            </a:r>
            <a:endParaRPr sz="120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1092575" y="675150"/>
            <a:ext cx="68757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rPr lang="en-GB" sz="3000">
                <a:solidFill>
                  <a:srgbClr val="37475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ACTIONS</a:t>
            </a:r>
            <a:endParaRPr sz="3000">
              <a:solidFill>
                <a:srgbClr val="37475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218550" y="794800"/>
            <a:ext cx="450000" cy="17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2" name="Shape 142"/>
          <p:cNvCxnSpPr/>
          <p:nvPr/>
        </p:nvCxnSpPr>
        <p:spPr>
          <a:xfrm>
            <a:off x="711597" y="832784"/>
            <a:ext cx="0" cy="332400"/>
          </a:xfrm>
          <a:prstGeom prst="straightConnector1">
            <a:avLst/>
          </a:prstGeom>
          <a:noFill/>
          <a:ln cap="flat" cmpd="sng" w="9525">
            <a:solidFill>
              <a:srgbClr val="37475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3" name="Shape 143"/>
          <p:cNvSpPr txBox="1"/>
          <p:nvPr/>
        </p:nvSpPr>
        <p:spPr>
          <a:xfrm>
            <a:off x="1129300" y="1427625"/>
            <a:ext cx="30963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rPr b="1" lang="en-GB">
                <a:solidFill>
                  <a:srgbClr val="0991D1"/>
                </a:solidFill>
                <a:latin typeface="Montserrat"/>
                <a:ea typeface="Montserrat"/>
                <a:cs typeface="Montserrat"/>
                <a:sym typeface="Montserrat"/>
              </a:rPr>
              <a:t>COMMUNICATION</a:t>
            </a:r>
            <a:endParaRPr b="1">
              <a:solidFill>
                <a:srgbClr val="0991D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t/>
            </a:r>
            <a:endParaRPr b="1">
              <a:solidFill>
                <a:srgbClr val="0991D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1092575" y="1706650"/>
            <a:ext cx="64521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noAutofit/>
          </a:bodyPr>
          <a:lstStyle/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B2AD"/>
              </a:buClr>
              <a:buSzPts val="1400"/>
              <a:buFont typeface="Montserrat Medium"/>
              <a:buChar char="●"/>
            </a:pPr>
            <a:r>
              <a:rPr lang="en-GB">
                <a:solidFill>
                  <a:srgbClr val="3747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Marketing campaign</a:t>
            </a:r>
            <a:endParaRPr>
              <a:solidFill>
                <a:srgbClr val="3747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B2AD"/>
              </a:buClr>
              <a:buSzPts val="1400"/>
              <a:buFont typeface="Montserrat Medium"/>
              <a:buChar char="●"/>
            </a:pPr>
            <a:r>
              <a:rPr lang="en-GB">
                <a:solidFill>
                  <a:srgbClr val="3747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Advertising tv spots</a:t>
            </a:r>
            <a:endParaRPr>
              <a:solidFill>
                <a:srgbClr val="3747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1129300" y="2342025"/>
            <a:ext cx="2850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rPr b="1" lang="en-GB">
                <a:solidFill>
                  <a:srgbClr val="0991D1"/>
                </a:solidFill>
                <a:latin typeface="Montserrat"/>
                <a:ea typeface="Montserrat"/>
                <a:cs typeface="Montserrat"/>
                <a:sym typeface="Montserrat"/>
              </a:rPr>
              <a:t>LOYALTY</a:t>
            </a:r>
            <a:endParaRPr b="1">
              <a:solidFill>
                <a:srgbClr val="0991D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t/>
            </a:r>
            <a:endParaRPr b="1">
              <a:solidFill>
                <a:srgbClr val="0991D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1092575" y="2621050"/>
            <a:ext cx="64521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noAutofit/>
          </a:bodyPr>
          <a:lstStyle/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B2AD"/>
              </a:buClr>
              <a:buSzPts val="1400"/>
              <a:buFont typeface="Montserrat Medium"/>
              <a:buChar char="●"/>
            </a:pPr>
            <a:r>
              <a:rPr lang="en-GB">
                <a:solidFill>
                  <a:srgbClr val="3747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Visits to Plan 111 Mil courses</a:t>
            </a:r>
            <a:endParaRPr>
              <a:solidFill>
                <a:srgbClr val="3747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B2AD"/>
              </a:buClr>
              <a:buSzPts val="1400"/>
              <a:buFont typeface="Montserrat Medium"/>
              <a:buChar char="●"/>
            </a:pPr>
            <a:r>
              <a:rPr lang="en-GB">
                <a:solidFill>
                  <a:srgbClr val="3747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#MUJERES111MIL event</a:t>
            </a:r>
            <a:endParaRPr>
              <a:solidFill>
                <a:srgbClr val="3747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1129300" y="3279575"/>
            <a:ext cx="22134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rPr b="1" lang="en-GB">
                <a:solidFill>
                  <a:srgbClr val="0991D1"/>
                </a:solidFill>
                <a:latin typeface="Montserrat"/>
                <a:ea typeface="Montserrat"/>
                <a:cs typeface="Montserrat"/>
                <a:sym typeface="Montserrat"/>
              </a:rPr>
              <a:t>MONITORING</a:t>
            </a:r>
            <a:endParaRPr b="1">
              <a:solidFill>
                <a:srgbClr val="0991D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t/>
            </a:r>
            <a:endParaRPr b="1">
              <a:solidFill>
                <a:srgbClr val="0991D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1092575" y="3558600"/>
            <a:ext cx="64521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B2AD"/>
              </a:buClr>
              <a:buSzPts val="1400"/>
              <a:buFont typeface="Montserrat Medium"/>
              <a:buChar char="●"/>
            </a:pPr>
            <a:r>
              <a:rPr lang="en-GB">
                <a:solidFill>
                  <a:srgbClr val="3747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Plan 111 Mil registered women survey</a:t>
            </a:r>
            <a:endParaRPr>
              <a:solidFill>
                <a:srgbClr val="3747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B2AD"/>
              </a:buClr>
              <a:buSzPts val="1400"/>
              <a:buFont typeface="Montserrat Medium"/>
              <a:buChar char="●"/>
            </a:pPr>
            <a:r>
              <a:rPr lang="en-GB">
                <a:solidFill>
                  <a:srgbClr val="3747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Teachers gender perspective survey</a:t>
            </a:r>
            <a:endParaRPr>
              <a:solidFill>
                <a:srgbClr val="3747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747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1129300" y="4193975"/>
            <a:ext cx="2850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rPr b="1" lang="en-GB">
                <a:solidFill>
                  <a:srgbClr val="0991D1"/>
                </a:solidFill>
                <a:latin typeface="Montserrat"/>
                <a:ea typeface="Montserrat"/>
                <a:cs typeface="Montserrat"/>
                <a:sym typeface="Montserrat"/>
              </a:rPr>
              <a:t>GLOBAL P</a:t>
            </a:r>
            <a:r>
              <a:rPr b="1" lang="en-GB">
                <a:solidFill>
                  <a:srgbClr val="0991D1"/>
                </a:solidFill>
                <a:latin typeface="Montserrat"/>
                <a:ea typeface="Montserrat"/>
                <a:cs typeface="Montserrat"/>
                <a:sym typeface="Montserrat"/>
              </a:rPr>
              <a:t>OSITIONING</a:t>
            </a:r>
            <a:endParaRPr b="1">
              <a:solidFill>
                <a:srgbClr val="0991D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t/>
            </a:r>
            <a:endParaRPr b="1">
              <a:solidFill>
                <a:srgbClr val="0991D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1092575" y="4473000"/>
            <a:ext cx="64521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noAutofit/>
          </a:bodyPr>
          <a:lstStyle/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B2AD"/>
              </a:buClr>
              <a:buSzPts val="1400"/>
              <a:buFont typeface="Montserrat Medium"/>
              <a:buChar char="●"/>
            </a:pPr>
            <a:r>
              <a:rPr lang="en-GB">
                <a:solidFill>
                  <a:srgbClr val="3747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G20</a:t>
            </a:r>
            <a:endParaRPr>
              <a:solidFill>
                <a:srgbClr val="3747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B2AD"/>
              </a:buClr>
              <a:buSzPts val="1400"/>
              <a:buFont typeface="Montserrat Medium"/>
              <a:buChar char="●"/>
            </a:pPr>
            <a:r>
              <a:rPr lang="en-GB">
                <a:solidFill>
                  <a:srgbClr val="37475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W20</a:t>
            </a:r>
            <a:endParaRPr>
              <a:solidFill>
                <a:srgbClr val="374756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1092575" y="212050"/>
            <a:ext cx="36711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rPr lang="en-GB" sz="12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WOMEN DIGITAL INCLUSION</a:t>
            </a:r>
            <a:endParaRPr sz="120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t/>
            </a:r>
            <a:endParaRPr sz="120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1092575" y="675150"/>
            <a:ext cx="68757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rPr lang="en-GB" sz="3000">
                <a:solidFill>
                  <a:srgbClr val="0090D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COMPARATIVE</a:t>
            </a:r>
            <a:endParaRPr sz="3000">
              <a:solidFill>
                <a:srgbClr val="374756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218550" y="794800"/>
            <a:ext cx="450000" cy="17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8" name="Shape 158"/>
          <p:cNvCxnSpPr/>
          <p:nvPr/>
        </p:nvCxnSpPr>
        <p:spPr>
          <a:xfrm>
            <a:off x="711597" y="832784"/>
            <a:ext cx="0" cy="332400"/>
          </a:xfrm>
          <a:prstGeom prst="straightConnector1">
            <a:avLst/>
          </a:prstGeom>
          <a:noFill/>
          <a:ln cap="flat" cmpd="sng" w="9525">
            <a:solidFill>
              <a:srgbClr val="37475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9" name="Shape 159"/>
          <p:cNvSpPr/>
          <p:nvPr/>
        </p:nvSpPr>
        <p:spPr>
          <a:xfrm>
            <a:off x="2039025" y="1744900"/>
            <a:ext cx="1732200" cy="262800"/>
          </a:xfrm>
          <a:prstGeom prst="roundRect">
            <a:avLst>
              <a:gd fmla="val 50000" name="adj"/>
            </a:avLst>
          </a:prstGeom>
          <a:solidFill>
            <a:srgbClr val="3747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 txBox="1"/>
          <p:nvPr/>
        </p:nvSpPr>
        <p:spPr>
          <a:xfrm>
            <a:off x="2411725" y="1748950"/>
            <a:ext cx="12174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rPr lang="en-GB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COMPLETED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t/>
            </a:r>
            <a:endParaRPr sz="13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5468025" y="1744900"/>
            <a:ext cx="1498500" cy="262800"/>
          </a:xfrm>
          <a:prstGeom prst="roundRect">
            <a:avLst>
              <a:gd fmla="val 50000" name="adj"/>
            </a:avLst>
          </a:prstGeom>
          <a:solidFill>
            <a:srgbClr val="3747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 txBox="1"/>
          <p:nvPr/>
        </p:nvSpPr>
        <p:spPr>
          <a:xfrm>
            <a:off x="5581050" y="1748950"/>
            <a:ext cx="13929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rPr lang="en-GB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CERTIFIED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t/>
            </a:r>
            <a:endParaRPr sz="13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b="10185" l="16136" r="15285" t="17529"/>
          <a:stretch/>
        </p:blipFill>
        <p:spPr>
          <a:xfrm>
            <a:off x="5144671" y="1559201"/>
            <a:ext cx="601680" cy="6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6211" y="2701625"/>
            <a:ext cx="700098" cy="700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3845" y="2701625"/>
            <a:ext cx="700098" cy="700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1478" y="2701625"/>
            <a:ext cx="700098" cy="700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9112" y="2701625"/>
            <a:ext cx="700098" cy="700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6745" y="2701625"/>
            <a:ext cx="700098" cy="700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6211" y="3258472"/>
            <a:ext cx="700098" cy="700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3845" y="3258472"/>
            <a:ext cx="700098" cy="700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1478" y="3258472"/>
            <a:ext cx="700098" cy="700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9112" y="3258472"/>
            <a:ext cx="700098" cy="700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6745" y="3258472"/>
            <a:ext cx="700098" cy="700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76200" y="4330695"/>
            <a:ext cx="700098" cy="70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3834" y="4330695"/>
            <a:ext cx="700098" cy="70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1467" y="4330695"/>
            <a:ext cx="700098" cy="70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9101" y="4330695"/>
            <a:ext cx="700098" cy="70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6734" y="4330695"/>
            <a:ext cx="700098" cy="70013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1734375" y="2232050"/>
            <a:ext cx="21837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10 MEN</a:t>
            </a:r>
            <a:endParaRPr b="1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Shape 180"/>
          <p:cNvSpPr txBox="1"/>
          <p:nvPr/>
        </p:nvSpPr>
        <p:spPr>
          <a:xfrm>
            <a:off x="1844075" y="4001450"/>
            <a:ext cx="20034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5 WOMEN</a:t>
            </a:r>
            <a:endParaRPr b="1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1" name="Shape 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7418" y="2701625"/>
            <a:ext cx="700098" cy="700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5052" y="2701625"/>
            <a:ext cx="700098" cy="700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2685" y="2701625"/>
            <a:ext cx="700098" cy="700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0319" y="2701625"/>
            <a:ext cx="700098" cy="700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7953" y="2701625"/>
            <a:ext cx="700098" cy="700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7418" y="3258472"/>
            <a:ext cx="700098" cy="700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5052" y="3258472"/>
            <a:ext cx="700098" cy="700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2685" y="3258472"/>
            <a:ext cx="700098" cy="700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0319" y="3258472"/>
            <a:ext cx="700098" cy="700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7953" y="3258472"/>
            <a:ext cx="700098" cy="70010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5010975" y="2232050"/>
            <a:ext cx="21837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10 MEN</a:t>
            </a:r>
            <a:endParaRPr b="1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2" name="Shape 1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3857" y="4330695"/>
            <a:ext cx="700098" cy="70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1491" y="4330695"/>
            <a:ext cx="700098" cy="70013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5120675" y="4001450"/>
            <a:ext cx="20034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2 WOMEN</a:t>
            </a:r>
            <a:endParaRPr b="1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5" name="Shape 1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76200" y="1424600"/>
            <a:ext cx="883622" cy="88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1092575" y="212050"/>
            <a:ext cx="36711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rPr lang="en-GB" sz="1200">
                <a:solidFill>
                  <a:srgbClr val="374756"/>
                </a:solidFill>
                <a:latin typeface="Montserrat"/>
                <a:ea typeface="Montserrat"/>
                <a:cs typeface="Montserrat"/>
                <a:sym typeface="Montserrat"/>
              </a:rPr>
              <a:t>WOMEN DIGITAL INCLUSION</a:t>
            </a:r>
            <a:endParaRPr sz="1200">
              <a:solidFill>
                <a:srgbClr val="37475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t/>
            </a:r>
            <a:endParaRPr sz="1200">
              <a:solidFill>
                <a:srgbClr val="37475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 b="15253" l="0" r="0" t="19506"/>
          <a:stretch/>
        </p:blipFill>
        <p:spPr>
          <a:xfrm flipH="1">
            <a:off x="0" y="0"/>
            <a:ext cx="9144000" cy="397692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/>
          <p:nvPr/>
        </p:nvSpPr>
        <p:spPr>
          <a:xfrm>
            <a:off x="789000" y="1177000"/>
            <a:ext cx="4331100" cy="240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 txBox="1"/>
          <p:nvPr/>
        </p:nvSpPr>
        <p:spPr>
          <a:xfrm>
            <a:off x="933575" y="1435950"/>
            <a:ext cx="4077900" cy="13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rPr lang="en-GB" sz="3600">
                <a:solidFill>
                  <a:srgbClr val="0991D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THANK YOU!</a:t>
            </a:r>
            <a:endParaRPr sz="3600">
              <a:solidFill>
                <a:srgbClr val="0991D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t/>
            </a:r>
            <a:endParaRPr>
              <a:solidFill>
                <a:srgbClr val="0991D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rPr lang="en-GB" sz="1800">
                <a:solidFill>
                  <a:srgbClr val="0991D1"/>
                </a:solidFill>
                <a:uFill>
                  <a:noFill/>
                </a:uFill>
                <a:latin typeface="Montserrat Medium"/>
                <a:ea typeface="Montserrat Medium"/>
                <a:cs typeface="Montserrat Medium"/>
                <a:sym typeface="Montserrat Medium"/>
                <a:hlinkClick r:id="rId4"/>
              </a:rPr>
              <a:t>@helena_estrada</a:t>
            </a:r>
            <a:endParaRPr sz="1800">
              <a:solidFill>
                <a:srgbClr val="0991D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t/>
            </a:r>
            <a:endParaRPr sz="1800">
              <a:solidFill>
                <a:srgbClr val="0991D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987300" y="2877050"/>
            <a:ext cx="3779400" cy="103800"/>
          </a:xfrm>
          <a:prstGeom prst="rect">
            <a:avLst/>
          </a:prstGeom>
          <a:solidFill>
            <a:srgbClr val="0991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Shape 2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3575" y="4229500"/>
            <a:ext cx="2187376" cy="49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987300" y="3061000"/>
            <a:ext cx="36936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r>
              <a:rPr lang="en-GB" sz="1200">
                <a:solidFill>
                  <a:srgbClr val="0991D1"/>
                </a:solidFill>
                <a:latin typeface="Montserrat"/>
                <a:ea typeface="Montserrat"/>
                <a:cs typeface="Montserrat"/>
                <a:sym typeface="Montserrat"/>
              </a:rPr>
              <a:t>SMEs and Entrepreneurs Secretariat</a:t>
            </a:r>
            <a:endParaRPr sz="1200">
              <a:solidFill>
                <a:srgbClr val="0991D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