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5"/>
  </p:sldMasterIdLst>
  <p:notesMasterIdLst>
    <p:notesMasterId r:id="rId30"/>
  </p:notesMasterIdLst>
  <p:sldIdLst>
    <p:sldId id="257" r:id="rId6"/>
    <p:sldId id="258" r:id="rId7"/>
    <p:sldId id="327" r:id="rId8"/>
    <p:sldId id="329" r:id="rId9"/>
    <p:sldId id="330" r:id="rId10"/>
    <p:sldId id="331" r:id="rId11"/>
    <p:sldId id="332" r:id="rId12"/>
    <p:sldId id="333" r:id="rId13"/>
    <p:sldId id="334" r:id="rId14"/>
    <p:sldId id="335" r:id="rId15"/>
    <p:sldId id="336" r:id="rId16"/>
    <p:sldId id="337" r:id="rId17"/>
    <p:sldId id="338" r:id="rId18"/>
    <p:sldId id="339" r:id="rId19"/>
    <p:sldId id="340" r:id="rId20"/>
    <p:sldId id="341" r:id="rId21"/>
    <p:sldId id="343" r:id="rId22"/>
    <p:sldId id="344" r:id="rId23"/>
    <p:sldId id="345" r:id="rId24"/>
    <p:sldId id="346" r:id="rId25"/>
    <p:sldId id="347" r:id="rId26"/>
    <p:sldId id="348" r:id="rId27"/>
    <p:sldId id="349" r:id="rId28"/>
    <p:sldId id="304" r:id="rId29"/>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28822CA-6BA8-42CB-8273-5157289CBEE7}">
          <p14:sldIdLst>
            <p14:sldId id="257"/>
            <p14:sldId id="258"/>
            <p14:sldId id="327"/>
            <p14:sldId id="329"/>
            <p14:sldId id="330"/>
            <p14:sldId id="331"/>
            <p14:sldId id="332"/>
            <p14:sldId id="333"/>
            <p14:sldId id="334"/>
            <p14:sldId id="335"/>
            <p14:sldId id="336"/>
            <p14:sldId id="337"/>
            <p14:sldId id="338"/>
            <p14:sldId id="339"/>
            <p14:sldId id="340"/>
            <p14:sldId id="341"/>
            <p14:sldId id="343"/>
            <p14:sldId id="344"/>
            <p14:sldId id="345"/>
            <p14:sldId id="346"/>
            <p14:sldId id="347"/>
            <p14:sldId id="348"/>
            <p14:sldId id="349"/>
            <p14:sldId id="30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7979"/>
    <a:srgbClr val="009DDC"/>
    <a:srgbClr val="33B1E3"/>
    <a:srgbClr val="000000"/>
    <a:srgbClr val="67B7E6"/>
    <a:srgbClr val="2AA9DB"/>
    <a:srgbClr val="56E084"/>
    <a:srgbClr val="D0F4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60183" autoAdjust="0"/>
  </p:normalViewPr>
  <p:slideViewPr>
    <p:cSldViewPr>
      <p:cViewPr varScale="1">
        <p:scale>
          <a:sx n="69" d="100"/>
          <a:sy n="69" d="100"/>
        </p:scale>
        <p:origin x="1148"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15374" y="0"/>
            <a:ext cx="2918831" cy="495029"/>
          </a:xfrm>
          <a:prstGeom prst="rect">
            <a:avLst/>
          </a:prstGeom>
        </p:spPr>
        <p:txBody>
          <a:bodyPr vert="horz" lIns="93177" tIns="46589" rIns="93177" bIns="46589" rtlCol="0"/>
          <a:lstStyle>
            <a:lvl1pPr algn="r">
              <a:defRPr sz="1200"/>
            </a:lvl1pPr>
          </a:lstStyle>
          <a:p>
            <a:fld id="{37F6BA96-04E3-4DFA-B581-8B47BB6CAB6F}" type="datetimeFigureOut">
              <a:rPr lang="en-US" smtClean="0"/>
              <a:t>3/5/2019</a:t>
            </a:fld>
            <a:endParaRPr lang="en-US" dirty="0"/>
          </a:p>
        </p:txBody>
      </p:sp>
      <p:sp>
        <p:nvSpPr>
          <p:cNvPr id="4" name="Slide Image Placeholder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286"/>
            <a:ext cx="2918831" cy="495028"/>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15374" y="9371286"/>
            <a:ext cx="2918831" cy="495028"/>
          </a:xfrm>
          <a:prstGeom prst="rect">
            <a:avLst/>
          </a:prstGeom>
        </p:spPr>
        <p:txBody>
          <a:bodyPr vert="horz" lIns="93177" tIns="46589" rIns="93177" bIns="46589" rtlCol="0" anchor="b"/>
          <a:lstStyle>
            <a:lvl1pPr algn="r">
              <a:defRPr sz="1200"/>
            </a:lvl1pPr>
          </a:lstStyle>
          <a:p>
            <a:fld id="{10549BA4-E725-4C30-A7D6-5B6D060BF380}" type="slidenum">
              <a:rPr lang="en-US" smtClean="0"/>
              <a:t>‹#›</a:t>
            </a:fld>
            <a:endParaRPr lang="en-US" dirty="0"/>
          </a:p>
        </p:txBody>
      </p:sp>
    </p:spTree>
    <p:extLst>
      <p:ext uri="{BB962C8B-B14F-4D97-AF65-F5344CB8AC3E}">
        <p14:creationId xmlns:p14="http://schemas.microsoft.com/office/powerpoint/2010/main" val="2545160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549BA4-E725-4C30-A7D6-5B6D060BF380}" type="slidenum">
              <a:rPr lang="en-US" smtClean="0"/>
              <a:t>1</a:t>
            </a:fld>
            <a:endParaRPr lang="en-US" dirty="0"/>
          </a:p>
        </p:txBody>
      </p:sp>
    </p:spTree>
    <p:extLst>
      <p:ext uri="{BB962C8B-B14F-4D97-AF65-F5344CB8AC3E}">
        <p14:creationId xmlns:p14="http://schemas.microsoft.com/office/powerpoint/2010/main" val="18202076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trike="noStrike" dirty="0">
              <a:solidFill>
                <a:srgbClr val="FF0000"/>
              </a:solidFill>
            </a:endParaRPr>
          </a:p>
        </p:txBody>
      </p:sp>
      <p:sp>
        <p:nvSpPr>
          <p:cNvPr id="4" name="Slide Number Placeholder 3"/>
          <p:cNvSpPr>
            <a:spLocks noGrp="1"/>
          </p:cNvSpPr>
          <p:nvPr>
            <p:ph type="sldNum" sz="quarter" idx="10"/>
          </p:nvPr>
        </p:nvSpPr>
        <p:spPr/>
        <p:txBody>
          <a:bodyPr/>
          <a:lstStyle/>
          <a:p>
            <a:fld id="{10549BA4-E725-4C30-A7D6-5B6D060BF380}" type="slidenum">
              <a:rPr lang="en-US" smtClean="0"/>
              <a:t>10</a:t>
            </a:fld>
            <a:endParaRPr lang="en-US" dirty="0"/>
          </a:p>
        </p:txBody>
      </p:sp>
    </p:spTree>
    <p:extLst>
      <p:ext uri="{BB962C8B-B14F-4D97-AF65-F5344CB8AC3E}">
        <p14:creationId xmlns:p14="http://schemas.microsoft.com/office/powerpoint/2010/main" val="40769513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trike="noStrike" dirty="0">
              <a:solidFill>
                <a:srgbClr val="FF0000"/>
              </a:solidFill>
            </a:endParaRPr>
          </a:p>
        </p:txBody>
      </p:sp>
      <p:sp>
        <p:nvSpPr>
          <p:cNvPr id="4" name="Slide Number Placeholder 3"/>
          <p:cNvSpPr>
            <a:spLocks noGrp="1"/>
          </p:cNvSpPr>
          <p:nvPr>
            <p:ph type="sldNum" sz="quarter" idx="10"/>
          </p:nvPr>
        </p:nvSpPr>
        <p:spPr/>
        <p:txBody>
          <a:bodyPr/>
          <a:lstStyle/>
          <a:p>
            <a:fld id="{10549BA4-E725-4C30-A7D6-5B6D060BF380}" type="slidenum">
              <a:rPr lang="en-US" smtClean="0"/>
              <a:t>11</a:t>
            </a:fld>
            <a:endParaRPr lang="en-US" dirty="0"/>
          </a:p>
        </p:txBody>
      </p:sp>
    </p:spTree>
    <p:extLst>
      <p:ext uri="{BB962C8B-B14F-4D97-AF65-F5344CB8AC3E}">
        <p14:creationId xmlns:p14="http://schemas.microsoft.com/office/powerpoint/2010/main" val="1638502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trike="noStrike" dirty="0">
              <a:solidFill>
                <a:srgbClr val="FF0000"/>
              </a:solidFill>
            </a:endParaRPr>
          </a:p>
        </p:txBody>
      </p:sp>
      <p:sp>
        <p:nvSpPr>
          <p:cNvPr id="4" name="Slide Number Placeholder 3"/>
          <p:cNvSpPr>
            <a:spLocks noGrp="1"/>
          </p:cNvSpPr>
          <p:nvPr>
            <p:ph type="sldNum" sz="quarter" idx="10"/>
          </p:nvPr>
        </p:nvSpPr>
        <p:spPr/>
        <p:txBody>
          <a:bodyPr/>
          <a:lstStyle/>
          <a:p>
            <a:fld id="{10549BA4-E725-4C30-A7D6-5B6D060BF380}" type="slidenum">
              <a:rPr lang="en-US" smtClean="0"/>
              <a:t>12</a:t>
            </a:fld>
            <a:endParaRPr lang="en-US" dirty="0"/>
          </a:p>
        </p:txBody>
      </p:sp>
    </p:spTree>
    <p:extLst>
      <p:ext uri="{BB962C8B-B14F-4D97-AF65-F5344CB8AC3E}">
        <p14:creationId xmlns:p14="http://schemas.microsoft.com/office/powerpoint/2010/main" val="1438837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trike="noStrike" dirty="0">
              <a:solidFill>
                <a:srgbClr val="FF0000"/>
              </a:solidFill>
            </a:endParaRPr>
          </a:p>
        </p:txBody>
      </p:sp>
      <p:sp>
        <p:nvSpPr>
          <p:cNvPr id="4" name="Slide Number Placeholder 3"/>
          <p:cNvSpPr>
            <a:spLocks noGrp="1"/>
          </p:cNvSpPr>
          <p:nvPr>
            <p:ph type="sldNum" sz="quarter" idx="10"/>
          </p:nvPr>
        </p:nvSpPr>
        <p:spPr/>
        <p:txBody>
          <a:bodyPr/>
          <a:lstStyle/>
          <a:p>
            <a:fld id="{10549BA4-E725-4C30-A7D6-5B6D060BF380}" type="slidenum">
              <a:rPr lang="en-US" smtClean="0"/>
              <a:t>13</a:t>
            </a:fld>
            <a:endParaRPr lang="en-US" dirty="0"/>
          </a:p>
        </p:txBody>
      </p:sp>
    </p:spTree>
    <p:extLst>
      <p:ext uri="{BB962C8B-B14F-4D97-AF65-F5344CB8AC3E}">
        <p14:creationId xmlns:p14="http://schemas.microsoft.com/office/powerpoint/2010/main" val="25708950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trike="noStrike" dirty="0">
              <a:solidFill>
                <a:srgbClr val="FF0000"/>
              </a:solidFill>
            </a:endParaRPr>
          </a:p>
        </p:txBody>
      </p:sp>
      <p:sp>
        <p:nvSpPr>
          <p:cNvPr id="4" name="Slide Number Placeholder 3"/>
          <p:cNvSpPr>
            <a:spLocks noGrp="1"/>
          </p:cNvSpPr>
          <p:nvPr>
            <p:ph type="sldNum" sz="quarter" idx="10"/>
          </p:nvPr>
        </p:nvSpPr>
        <p:spPr/>
        <p:txBody>
          <a:bodyPr/>
          <a:lstStyle/>
          <a:p>
            <a:fld id="{10549BA4-E725-4C30-A7D6-5B6D060BF380}" type="slidenum">
              <a:rPr lang="en-US" smtClean="0"/>
              <a:t>14</a:t>
            </a:fld>
            <a:endParaRPr lang="en-US" dirty="0"/>
          </a:p>
        </p:txBody>
      </p:sp>
    </p:spTree>
    <p:extLst>
      <p:ext uri="{BB962C8B-B14F-4D97-AF65-F5344CB8AC3E}">
        <p14:creationId xmlns:p14="http://schemas.microsoft.com/office/powerpoint/2010/main" val="31694482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trike="noStrike" dirty="0">
              <a:solidFill>
                <a:srgbClr val="FF0000"/>
              </a:solidFill>
            </a:endParaRPr>
          </a:p>
        </p:txBody>
      </p:sp>
      <p:sp>
        <p:nvSpPr>
          <p:cNvPr id="4" name="Slide Number Placeholder 3"/>
          <p:cNvSpPr>
            <a:spLocks noGrp="1"/>
          </p:cNvSpPr>
          <p:nvPr>
            <p:ph type="sldNum" sz="quarter" idx="10"/>
          </p:nvPr>
        </p:nvSpPr>
        <p:spPr/>
        <p:txBody>
          <a:bodyPr/>
          <a:lstStyle/>
          <a:p>
            <a:fld id="{10549BA4-E725-4C30-A7D6-5B6D060BF380}" type="slidenum">
              <a:rPr lang="en-US" smtClean="0"/>
              <a:t>15</a:t>
            </a:fld>
            <a:endParaRPr lang="en-US" dirty="0"/>
          </a:p>
        </p:txBody>
      </p:sp>
    </p:spTree>
    <p:extLst>
      <p:ext uri="{BB962C8B-B14F-4D97-AF65-F5344CB8AC3E}">
        <p14:creationId xmlns:p14="http://schemas.microsoft.com/office/powerpoint/2010/main" val="10932731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trike="noStrike" dirty="0">
              <a:solidFill>
                <a:srgbClr val="FF0000"/>
              </a:solidFill>
            </a:endParaRPr>
          </a:p>
        </p:txBody>
      </p:sp>
      <p:sp>
        <p:nvSpPr>
          <p:cNvPr id="4" name="Slide Number Placeholder 3"/>
          <p:cNvSpPr>
            <a:spLocks noGrp="1"/>
          </p:cNvSpPr>
          <p:nvPr>
            <p:ph type="sldNum" sz="quarter" idx="10"/>
          </p:nvPr>
        </p:nvSpPr>
        <p:spPr/>
        <p:txBody>
          <a:bodyPr/>
          <a:lstStyle/>
          <a:p>
            <a:fld id="{10549BA4-E725-4C30-A7D6-5B6D060BF380}" type="slidenum">
              <a:rPr lang="en-US" smtClean="0"/>
              <a:t>16</a:t>
            </a:fld>
            <a:endParaRPr lang="en-US" dirty="0"/>
          </a:p>
        </p:txBody>
      </p:sp>
    </p:spTree>
    <p:extLst>
      <p:ext uri="{BB962C8B-B14F-4D97-AF65-F5344CB8AC3E}">
        <p14:creationId xmlns:p14="http://schemas.microsoft.com/office/powerpoint/2010/main" val="26362350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trike="noStrike" dirty="0">
              <a:solidFill>
                <a:srgbClr val="FF0000"/>
              </a:solidFill>
            </a:endParaRPr>
          </a:p>
        </p:txBody>
      </p:sp>
      <p:sp>
        <p:nvSpPr>
          <p:cNvPr id="4" name="Slide Number Placeholder 3"/>
          <p:cNvSpPr>
            <a:spLocks noGrp="1"/>
          </p:cNvSpPr>
          <p:nvPr>
            <p:ph type="sldNum" sz="quarter" idx="10"/>
          </p:nvPr>
        </p:nvSpPr>
        <p:spPr/>
        <p:txBody>
          <a:bodyPr/>
          <a:lstStyle/>
          <a:p>
            <a:fld id="{10549BA4-E725-4C30-A7D6-5B6D060BF380}" type="slidenum">
              <a:rPr lang="en-US" smtClean="0"/>
              <a:t>17</a:t>
            </a:fld>
            <a:endParaRPr lang="en-US" dirty="0"/>
          </a:p>
        </p:txBody>
      </p:sp>
    </p:spTree>
    <p:extLst>
      <p:ext uri="{BB962C8B-B14F-4D97-AF65-F5344CB8AC3E}">
        <p14:creationId xmlns:p14="http://schemas.microsoft.com/office/powerpoint/2010/main" val="21319455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trike="noStrike" dirty="0">
              <a:solidFill>
                <a:srgbClr val="FF0000"/>
              </a:solidFill>
            </a:endParaRPr>
          </a:p>
        </p:txBody>
      </p:sp>
      <p:sp>
        <p:nvSpPr>
          <p:cNvPr id="4" name="Slide Number Placeholder 3"/>
          <p:cNvSpPr>
            <a:spLocks noGrp="1"/>
          </p:cNvSpPr>
          <p:nvPr>
            <p:ph type="sldNum" sz="quarter" idx="10"/>
          </p:nvPr>
        </p:nvSpPr>
        <p:spPr/>
        <p:txBody>
          <a:bodyPr/>
          <a:lstStyle/>
          <a:p>
            <a:fld id="{10549BA4-E725-4C30-A7D6-5B6D060BF380}" type="slidenum">
              <a:rPr lang="en-US" smtClean="0"/>
              <a:t>18</a:t>
            </a:fld>
            <a:endParaRPr lang="en-US" dirty="0"/>
          </a:p>
        </p:txBody>
      </p:sp>
    </p:spTree>
    <p:extLst>
      <p:ext uri="{BB962C8B-B14F-4D97-AF65-F5344CB8AC3E}">
        <p14:creationId xmlns:p14="http://schemas.microsoft.com/office/powerpoint/2010/main" val="4948587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trike="noStrike" dirty="0">
              <a:solidFill>
                <a:srgbClr val="FF0000"/>
              </a:solidFill>
            </a:endParaRPr>
          </a:p>
        </p:txBody>
      </p:sp>
      <p:sp>
        <p:nvSpPr>
          <p:cNvPr id="4" name="Slide Number Placeholder 3"/>
          <p:cNvSpPr>
            <a:spLocks noGrp="1"/>
          </p:cNvSpPr>
          <p:nvPr>
            <p:ph type="sldNum" sz="quarter" idx="10"/>
          </p:nvPr>
        </p:nvSpPr>
        <p:spPr/>
        <p:txBody>
          <a:bodyPr/>
          <a:lstStyle/>
          <a:p>
            <a:fld id="{10549BA4-E725-4C30-A7D6-5B6D060BF380}" type="slidenum">
              <a:rPr lang="en-US" smtClean="0"/>
              <a:t>19</a:t>
            </a:fld>
            <a:endParaRPr lang="en-US" dirty="0"/>
          </a:p>
        </p:txBody>
      </p:sp>
    </p:spTree>
    <p:extLst>
      <p:ext uri="{BB962C8B-B14F-4D97-AF65-F5344CB8AC3E}">
        <p14:creationId xmlns:p14="http://schemas.microsoft.com/office/powerpoint/2010/main" val="3596038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549BA4-E725-4C30-A7D6-5B6D060BF380}" type="slidenum">
              <a:rPr lang="en-US" smtClean="0"/>
              <a:t>2</a:t>
            </a:fld>
            <a:endParaRPr lang="en-US" dirty="0"/>
          </a:p>
        </p:txBody>
      </p:sp>
    </p:spTree>
    <p:extLst>
      <p:ext uri="{BB962C8B-B14F-4D97-AF65-F5344CB8AC3E}">
        <p14:creationId xmlns:p14="http://schemas.microsoft.com/office/powerpoint/2010/main" val="22990186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trike="noStrike" dirty="0">
              <a:solidFill>
                <a:srgbClr val="FF0000"/>
              </a:solidFill>
            </a:endParaRPr>
          </a:p>
        </p:txBody>
      </p:sp>
      <p:sp>
        <p:nvSpPr>
          <p:cNvPr id="4" name="Slide Number Placeholder 3"/>
          <p:cNvSpPr>
            <a:spLocks noGrp="1"/>
          </p:cNvSpPr>
          <p:nvPr>
            <p:ph type="sldNum" sz="quarter" idx="10"/>
          </p:nvPr>
        </p:nvSpPr>
        <p:spPr/>
        <p:txBody>
          <a:bodyPr/>
          <a:lstStyle/>
          <a:p>
            <a:fld id="{10549BA4-E725-4C30-A7D6-5B6D060BF380}" type="slidenum">
              <a:rPr lang="en-US" smtClean="0"/>
              <a:t>20</a:t>
            </a:fld>
            <a:endParaRPr lang="en-US" dirty="0"/>
          </a:p>
        </p:txBody>
      </p:sp>
    </p:spTree>
    <p:extLst>
      <p:ext uri="{BB962C8B-B14F-4D97-AF65-F5344CB8AC3E}">
        <p14:creationId xmlns:p14="http://schemas.microsoft.com/office/powerpoint/2010/main" val="9718799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trike="noStrike" dirty="0">
              <a:solidFill>
                <a:srgbClr val="FF0000"/>
              </a:solidFill>
            </a:endParaRPr>
          </a:p>
        </p:txBody>
      </p:sp>
      <p:sp>
        <p:nvSpPr>
          <p:cNvPr id="4" name="Slide Number Placeholder 3"/>
          <p:cNvSpPr>
            <a:spLocks noGrp="1"/>
          </p:cNvSpPr>
          <p:nvPr>
            <p:ph type="sldNum" sz="quarter" idx="10"/>
          </p:nvPr>
        </p:nvSpPr>
        <p:spPr/>
        <p:txBody>
          <a:bodyPr/>
          <a:lstStyle/>
          <a:p>
            <a:fld id="{10549BA4-E725-4C30-A7D6-5B6D060BF380}" type="slidenum">
              <a:rPr lang="en-US" smtClean="0"/>
              <a:t>21</a:t>
            </a:fld>
            <a:endParaRPr lang="en-US" dirty="0"/>
          </a:p>
        </p:txBody>
      </p:sp>
    </p:spTree>
    <p:extLst>
      <p:ext uri="{BB962C8B-B14F-4D97-AF65-F5344CB8AC3E}">
        <p14:creationId xmlns:p14="http://schemas.microsoft.com/office/powerpoint/2010/main" val="4091777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trike="noStrike" dirty="0">
              <a:solidFill>
                <a:srgbClr val="FF0000"/>
              </a:solidFill>
            </a:endParaRPr>
          </a:p>
        </p:txBody>
      </p:sp>
      <p:sp>
        <p:nvSpPr>
          <p:cNvPr id="4" name="Slide Number Placeholder 3"/>
          <p:cNvSpPr>
            <a:spLocks noGrp="1"/>
          </p:cNvSpPr>
          <p:nvPr>
            <p:ph type="sldNum" sz="quarter" idx="10"/>
          </p:nvPr>
        </p:nvSpPr>
        <p:spPr/>
        <p:txBody>
          <a:bodyPr/>
          <a:lstStyle/>
          <a:p>
            <a:fld id="{10549BA4-E725-4C30-A7D6-5B6D060BF380}" type="slidenum">
              <a:rPr lang="en-US" smtClean="0"/>
              <a:t>22</a:t>
            </a:fld>
            <a:endParaRPr lang="en-US" dirty="0"/>
          </a:p>
        </p:txBody>
      </p:sp>
    </p:spTree>
    <p:extLst>
      <p:ext uri="{BB962C8B-B14F-4D97-AF65-F5344CB8AC3E}">
        <p14:creationId xmlns:p14="http://schemas.microsoft.com/office/powerpoint/2010/main" val="19100546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trike="noStrike" dirty="0">
              <a:solidFill>
                <a:srgbClr val="FF0000"/>
              </a:solidFill>
            </a:endParaRPr>
          </a:p>
        </p:txBody>
      </p:sp>
      <p:sp>
        <p:nvSpPr>
          <p:cNvPr id="4" name="Slide Number Placeholder 3"/>
          <p:cNvSpPr>
            <a:spLocks noGrp="1"/>
          </p:cNvSpPr>
          <p:nvPr>
            <p:ph type="sldNum" sz="quarter" idx="10"/>
          </p:nvPr>
        </p:nvSpPr>
        <p:spPr/>
        <p:txBody>
          <a:bodyPr/>
          <a:lstStyle/>
          <a:p>
            <a:fld id="{10549BA4-E725-4C30-A7D6-5B6D060BF380}" type="slidenum">
              <a:rPr lang="en-US" smtClean="0"/>
              <a:t>23</a:t>
            </a:fld>
            <a:endParaRPr lang="en-US" dirty="0"/>
          </a:p>
        </p:txBody>
      </p:sp>
    </p:spTree>
    <p:extLst>
      <p:ext uri="{BB962C8B-B14F-4D97-AF65-F5344CB8AC3E}">
        <p14:creationId xmlns:p14="http://schemas.microsoft.com/office/powerpoint/2010/main" val="35614453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549BA4-E725-4C30-A7D6-5B6D060BF380}" type="slidenum">
              <a:rPr lang="en-US" smtClean="0"/>
              <a:t>24</a:t>
            </a:fld>
            <a:endParaRPr lang="en-US"/>
          </a:p>
        </p:txBody>
      </p:sp>
    </p:spTree>
    <p:extLst>
      <p:ext uri="{BB962C8B-B14F-4D97-AF65-F5344CB8AC3E}">
        <p14:creationId xmlns:p14="http://schemas.microsoft.com/office/powerpoint/2010/main" val="3010074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trike="noStrike" dirty="0">
              <a:solidFill>
                <a:srgbClr val="FF0000"/>
              </a:solidFill>
            </a:endParaRPr>
          </a:p>
        </p:txBody>
      </p:sp>
      <p:sp>
        <p:nvSpPr>
          <p:cNvPr id="4" name="Slide Number Placeholder 3"/>
          <p:cNvSpPr>
            <a:spLocks noGrp="1"/>
          </p:cNvSpPr>
          <p:nvPr>
            <p:ph type="sldNum" sz="quarter" idx="10"/>
          </p:nvPr>
        </p:nvSpPr>
        <p:spPr/>
        <p:txBody>
          <a:bodyPr/>
          <a:lstStyle/>
          <a:p>
            <a:fld id="{10549BA4-E725-4C30-A7D6-5B6D060BF380}" type="slidenum">
              <a:rPr lang="en-US" smtClean="0"/>
              <a:t>3</a:t>
            </a:fld>
            <a:endParaRPr lang="en-US" dirty="0"/>
          </a:p>
        </p:txBody>
      </p:sp>
    </p:spTree>
    <p:extLst>
      <p:ext uri="{BB962C8B-B14F-4D97-AF65-F5344CB8AC3E}">
        <p14:creationId xmlns:p14="http://schemas.microsoft.com/office/powerpoint/2010/main" val="33733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trike="noStrike" dirty="0">
              <a:solidFill>
                <a:srgbClr val="FF0000"/>
              </a:solidFill>
            </a:endParaRPr>
          </a:p>
        </p:txBody>
      </p:sp>
      <p:sp>
        <p:nvSpPr>
          <p:cNvPr id="4" name="Slide Number Placeholder 3"/>
          <p:cNvSpPr>
            <a:spLocks noGrp="1"/>
          </p:cNvSpPr>
          <p:nvPr>
            <p:ph type="sldNum" sz="quarter" idx="10"/>
          </p:nvPr>
        </p:nvSpPr>
        <p:spPr/>
        <p:txBody>
          <a:bodyPr/>
          <a:lstStyle/>
          <a:p>
            <a:fld id="{10549BA4-E725-4C30-A7D6-5B6D060BF380}" type="slidenum">
              <a:rPr lang="en-US" smtClean="0"/>
              <a:t>4</a:t>
            </a:fld>
            <a:endParaRPr lang="en-US" dirty="0"/>
          </a:p>
        </p:txBody>
      </p:sp>
    </p:spTree>
    <p:extLst>
      <p:ext uri="{BB962C8B-B14F-4D97-AF65-F5344CB8AC3E}">
        <p14:creationId xmlns:p14="http://schemas.microsoft.com/office/powerpoint/2010/main" val="365412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trike="noStrike" dirty="0">
              <a:solidFill>
                <a:srgbClr val="FF0000"/>
              </a:solidFill>
            </a:endParaRPr>
          </a:p>
        </p:txBody>
      </p:sp>
      <p:sp>
        <p:nvSpPr>
          <p:cNvPr id="4" name="Slide Number Placeholder 3"/>
          <p:cNvSpPr>
            <a:spLocks noGrp="1"/>
          </p:cNvSpPr>
          <p:nvPr>
            <p:ph type="sldNum" sz="quarter" idx="10"/>
          </p:nvPr>
        </p:nvSpPr>
        <p:spPr/>
        <p:txBody>
          <a:bodyPr/>
          <a:lstStyle/>
          <a:p>
            <a:fld id="{10549BA4-E725-4C30-A7D6-5B6D060BF380}" type="slidenum">
              <a:rPr lang="en-US" smtClean="0"/>
              <a:t>5</a:t>
            </a:fld>
            <a:endParaRPr lang="en-US" dirty="0"/>
          </a:p>
        </p:txBody>
      </p:sp>
    </p:spTree>
    <p:extLst>
      <p:ext uri="{BB962C8B-B14F-4D97-AF65-F5344CB8AC3E}">
        <p14:creationId xmlns:p14="http://schemas.microsoft.com/office/powerpoint/2010/main" val="1293411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trike="noStrike" dirty="0">
              <a:solidFill>
                <a:srgbClr val="FF0000"/>
              </a:solidFill>
            </a:endParaRPr>
          </a:p>
        </p:txBody>
      </p:sp>
      <p:sp>
        <p:nvSpPr>
          <p:cNvPr id="4" name="Slide Number Placeholder 3"/>
          <p:cNvSpPr>
            <a:spLocks noGrp="1"/>
          </p:cNvSpPr>
          <p:nvPr>
            <p:ph type="sldNum" sz="quarter" idx="10"/>
          </p:nvPr>
        </p:nvSpPr>
        <p:spPr/>
        <p:txBody>
          <a:bodyPr/>
          <a:lstStyle/>
          <a:p>
            <a:fld id="{10549BA4-E725-4C30-A7D6-5B6D060BF380}" type="slidenum">
              <a:rPr lang="en-US" smtClean="0"/>
              <a:t>6</a:t>
            </a:fld>
            <a:endParaRPr lang="en-US" dirty="0"/>
          </a:p>
        </p:txBody>
      </p:sp>
    </p:spTree>
    <p:extLst>
      <p:ext uri="{BB962C8B-B14F-4D97-AF65-F5344CB8AC3E}">
        <p14:creationId xmlns:p14="http://schemas.microsoft.com/office/powerpoint/2010/main" val="2884993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trike="noStrike" dirty="0">
              <a:solidFill>
                <a:srgbClr val="FF0000"/>
              </a:solidFill>
            </a:endParaRPr>
          </a:p>
        </p:txBody>
      </p:sp>
      <p:sp>
        <p:nvSpPr>
          <p:cNvPr id="4" name="Slide Number Placeholder 3"/>
          <p:cNvSpPr>
            <a:spLocks noGrp="1"/>
          </p:cNvSpPr>
          <p:nvPr>
            <p:ph type="sldNum" sz="quarter" idx="10"/>
          </p:nvPr>
        </p:nvSpPr>
        <p:spPr/>
        <p:txBody>
          <a:bodyPr/>
          <a:lstStyle/>
          <a:p>
            <a:fld id="{10549BA4-E725-4C30-A7D6-5B6D060BF380}" type="slidenum">
              <a:rPr lang="en-US" smtClean="0"/>
              <a:t>7</a:t>
            </a:fld>
            <a:endParaRPr lang="en-US" dirty="0"/>
          </a:p>
        </p:txBody>
      </p:sp>
    </p:spTree>
    <p:extLst>
      <p:ext uri="{BB962C8B-B14F-4D97-AF65-F5344CB8AC3E}">
        <p14:creationId xmlns:p14="http://schemas.microsoft.com/office/powerpoint/2010/main" val="1221189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trike="noStrike" dirty="0">
              <a:solidFill>
                <a:srgbClr val="FF0000"/>
              </a:solidFill>
            </a:endParaRPr>
          </a:p>
        </p:txBody>
      </p:sp>
      <p:sp>
        <p:nvSpPr>
          <p:cNvPr id="4" name="Slide Number Placeholder 3"/>
          <p:cNvSpPr>
            <a:spLocks noGrp="1"/>
          </p:cNvSpPr>
          <p:nvPr>
            <p:ph type="sldNum" sz="quarter" idx="10"/>
          </p:nvPr>
        </p:nvSpPr>
        <p:spPr/>
        <p:txBody>
          <a:bodyPr/>
          <a:lstStyle/>
          <a:p>
            <a:fld id="{10549BA4-E725-4C30-A7D6-5B6D060BF380}" type="slidenum">
              <a:rPr lang="en-US" smtClean="0"/>
              <a:t>8</a:t>
            </a:fld>
            <a:endParaRPr lang="en-US" dirty="0"/>
          </a:p>
        </p:txBody>
      </p:sp>
    </p:spTree>
    <p:extLst>
      <p:ext uri="{BB962C8B-B14F-4D97-AF65-F5344CB8AC3E}">
        <p14:creationId xmlns:p14="http://schemas.microsoft.com/office/powerpoint/2010/main" val="3173936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trike="noStrike" dirty="0">
              <a:solidFill>
                <a:srgbClr val="FF0000"/>
              </a:solidFill>
            </a:endParaRPr>
          </a:p>
        </p:txBody>
      </p:sp>
      <p:sp>
        <p:nvSpPr>
          <p:cNvPr id="4" name="Slide Number Placeholder 3"/>
          <p:cNvSpPr>
            <a:spLocks noGrp="1"/>
          </p:cNvSpPr>
          <p:nvPr>
            <p:ph type="sldNum" sz="quarter" idx="10"/>
          </p:nvPr>
        </p:nvSpPr>
        <p:spPr/>
        <p:txBody>
          <a:bodyPr/>
          <a:lstStyle/>
          <a:p>
            <a:fld id="{10549BA4-E725-4C30-A7D6-5B6D060BF380}" type="slidenum">
              <a:rPr lang="en-US" smtClean="0"/>
              <a:t>9</a:t>
            </a:fld>
            <a:endParaRPr lang="en-US" dirty="0"/>
          </a:p>
        </p:txBody>
      </p:sp>
    </p:spTree>
    <p:extLst>
      <p:ext uri="{BB962C8B-B14F-4D97-AF65-F5344CB8AC3E}">
        <p14:creationId xmlns:p14="http://schemas.microsoft.com/office/powerpoint/2010/main" val="1552837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Slide">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1981200" y="0"/>
            <a:ext cx="1905000" cy="2209800"/>
          </a:xfrm>
          <a:effectLst/>
        </p:spPr>
        <p:txBody>
          <a:bodyPr/>
          <a:lstStyle>
            <a:lvl1pPr>
              <a:defRPr>
                <a:ln>
                  <a:noFill/>
                </a:ln>
              </a:defRPr>
            </a:lvl1pPr>
          </a:lstStyle>
          <a:p>
            <a:pPr lvl="0"/>
            <a:endParaRPr lang="en-US" noProof="0" dirty="0"/>
          </a:p>
        </p:txBody>
      </p:sp>
      <p:sp>
        <p:nvSpPr>
          <p:cNvPr id="2" name="Title 1"/>
          <p:cNvSpPr>
            <a:spLocks noGrp="1"/>
          </p:cNvSpPr>
          <p:nvPr>
            <p:ph type="title"/>
          </p:nvPr>
        </p:nvSpPr>
        <p:spPr>
          <a:xfrm>
            <a:off x="4114800" y="2603500"/>
            <a:ext cx="4762500" cy="1701800"/>
          </a:xfrm>
        </p:spPr>
        <p:txBody>
          <a:bodyPr>
            <a:normAutofit/>
          </a:bodyPr>
          <a:lstStyle>
            <a:lvl1pPr algn="l">
              <a:buNone/>
              <a:defRPr sz="4400" b="0" cap="none">
                <a:solidFill>
                  <a:srgbClr val="FFFFFF"/>
                </a:solidFill>
              </a:defRPr>
            </a:lvl1pPr>
          </a:lstStyle>
          <a:p>
            <a:r>
              <a:rPr lang="en-US" dirty="0"/>
              <a:t>Click to edit Master title style</a:t>
            </a:r>
          </a:p>
        </p:txBody>
      </p:sp>
      <p:sp>
        <p:nvSpPr>
          <p:cNvPr id="6" name="Picture Placeholder 11"/>
          <p:cNvSpPr>
            <a:spLocks noGrp="1"/>
          </p:cNvSpPr>
          <p:nvPr>
            <p:ph type="pic" sz="quarter" idx="15"/>
          </p:nvPr>
        </p:nvSpPr>
        <p:spPr>
          <a:xfrm>
            <a:off x="1981200" y="2286000"/>
            <a:ext cx="1905000" cy="2209800"/>
          </a:xfrm>
          <a:effectLst/>
        </p:spPr>
        <p:txBody>
          <a:bodyPr/>
          <a:lstStyle>
            <a:lvl1pPr>
              <a:defRPr>
                <a:ln>
                  <a:noFill/>
                </a:ln>
              </a:defRPr>
            </a:lvl1pPr>
          </a:lstStyle>
          <a:p>
            <a:pPr lvl="0"/>
            <a:endParaRPr lang="en-US" noProof="0" dirty="0"/>
          </a:p>
        </p:txBody>
      </p:sp>
      <p:sp>
        <p:nvSpPr>
          <p:cNvPr id="7" name="Picture Placeholder 11"/>
          <p:cNvSpPr>
            <a:spLocks noGrp="1"/>
          </p:cNvSpPr>
          <p:nvPr>
            <p:ph type="pic" sz="quarter" idx="16"/>
          </p:nvPr>
        </p:nvSpPr>
        <p:spPr>
          <a:xfrm>
            <a:off x="1981200" y="4572000"/>
            <a:ext cx="1905000" cy="2286000"/>
          </a:xfrm>
          <a:effectLst/>
        </p:spPr>
        <p:txBody>
          <a:bodyPr/>
          <a:lstStyle>
            <a:lvl1pPr>
              <a:defRPr>
                <a:ln>
                  <a:noFill/>
                </a:ln>
              </a:defRPr>
            </a:lvl1pPr>
          </a:lstStyle>
          <a:p>
            <a:pPr lvl="0"/>
            <a:endParaRPr lang="en-US" noProof="0" dirty="0"/>
          </a:p>
        </p:txBody>
      </p:sp>
      <p:sp>
        <p:nvSpPr>
          <p:cNvPr id="21" name="Picture Placeholder 11"/>
          <p:cNvSpPr>
            <a:spLocks noGrp="1"/>
          </p:cNvSpPr>
          <p:nvPr>
            <p:ph type="pic" sz="quarter" idx="17"/>
          </p:nvPr>
        </p:nvSpPr>
        <p:spPr>
          <a:xfrm>
            <a:off x="0" y="0"/>
            <a:ext cx="1905000" cy="2209800"/>
          </a:xfrm>
          <a:effectLst/>
        </p:spPr>
        <p:txBody>
          <a:bodyPr/>
          <a:lstStyle>
            <a:lvl1pPr>
              <a:defRPr>
                <a:ln>
                  <a:noFill/>
                </a:ln>
              </a:defRPr>
            </a:lvl1pPr>
          </a:lstStyle>
          <a:p>
            <a:pPr lvl="0"/>
            <a:endParaRPr lang="en-US" noProof="0" dirty="0"/>
          </a:p>
        </p:txBody>
      </p:sp>
      <p:sp>
        <p:nvSpPr>
          <p:cNvPr id="22" name="Picture Placeholder 11"/>
          <p:cNvSpPr>
            <a:spLocks noGrp="1"/>
          </p:cNvSpPr>
          <p:nvPr>
            <p:ph type="pic" sz="quarter" idx="18"/>
          </p:nvPr>
        </p:nvSpPr>
        <p:spPr>
          <a:xfrm>
            <a:off x="0" y="2286000"/>
            <a:ext cx="1905000" cy="2209800"/>
          </a:xfrm>
          <a:effectLst/>
        </p:spPr>
        <p:txBody>
          <a:bodyPr/>
          <a:lstStyle>
            <a:lvl1pPr>
              <a:defRPr>
                <a:ln>
                  <a:noFill/>
                </a:ln>
              </a:defRPr>
            </a:lvl1pPr>
          </a:lstStyle>
          <a:p>
            <a:pPr lvl="0"/>
            <a:endParaRPr lang="en-US" noProof="0" dirty="0"/>
          </a:p>
        </p:txBody>
      </p:sp>
      <p:sp>
        <p:nvSpPr>
          <p:cNvPr id="23" name="Picture Placeholder 11"/>
          <p:cNvSpPr>
            <a:spLocks noGrp="1"/>
          </p:cNvSpPr>
          <p:nvPr>
            <p:ph type="pic" sz="quarter" idx="19"/>
          </p:nvPr>
        </p:nvSpPr>
        <p:spPr>
          <a:xfrm>
            <a:off x="0" y="4572000"/>
            <a:ext cx="1905000" cy="2286000"/>
          </a:xfrm>
          <a:effectLst/>
        </p:spPr>
        <p:txBody>
          <a:bodyPr/>
          <a:lstStyle>
            <a:lvl1pPr>
              <a:defRPr>
                <a:ln>
                  <a:noFill/>
                </a:ln>
              </a:defRPr>
            </a:lvl1pPr>
          </a:lstStyle>
          <a:p>
            <a:pPr lvl="0"/>
            <a:endParaRPr lang="en-US" noProof="0" dirty="0"/>
          </a:p>
        </p:txBody>
      </p:sp>
    </p:spTree>
    <p:extLst>
      <p:ext uri="{BB962C8B-B14F-4D97-AF65-F5344CB8AC3E}">
        <p14:creationId xmlns:p14="http://schemas.microsoft.com/office/powerpoint/2010/main" val="212666518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800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7" name="Date Placeholder 13"/>
          <p:cNvSpPr>
            <a:spLocks noGrp="1"/>
          </p:cNvSpPr>
          <p:nvPr>
            <p:ph type="dt" sz="half" idx="10"/>
          </p:nvPr>
        </p:nvSpPr>
        <p:spPr>
          <a:xfrm>
            <a:off x="6096000" y="6248400"/>
            <a:ext cx="26670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fontAlgn="base">
              <a:spcBef>
                <a:spcPct val="0"/>
              </a:spcBef>
              <a:spcAft>
                <a:spcPct val="0"/>
              </a:spcAft>
            </a:pPr>
            <a:endParaRPr lang="en-US" dirty="0">
              <a:solidFill>
                <a:srgbClr val="009DDC"/>
              </a:solidFill>
              <a:latin typeface="Arial" pitchFamily="34" charset="0"/>
              <a:ea typeface="ＭＳ Ｐゴシック" pitchFamily="34" charset="-128"/>
            </a:endParaRPr>
          </a:p>
        </p:txBody>
      </p:sp>
      <p:sp>
        <p:nvSpPr>
          <p:cNvPr id="8" name="Footer Placeholder 2"/>
          <p:cNvSpPr>
            <a:spLocks noGrp="1"/>
          </p:cNvSpPr>
          <p:nvPr>
            <p:ph type="ftr" sz="quarter" idx="11"/>
          </p:nvPr>
        </p:nvSpPr>
        <p:spPr>
          <a:xfrm>
            <a:off x="609600" y="6248400"/>
            <a:ext cx="5421313" cy="365125"/>
          </a:xfrm>
          <a:prstGeom prst="rect">
            <a:avLst/>
          </a:prstGeom>
        </p:spPr>
        <p:txBody>
          <a:bodyPr/>
          <a:lstStyle>
            <a:lvl1pPr>
              <a:defRPr>
                <a:latin typeface="Arial" charset="0"/>
                <a:ea typeface="ＭＳ Ｐゴシック" charset="0"/>
                <a:cs typeface="ＭＳ Ｐゴシック" charset="0"/>
              </a:defRPr>
            </a:lvl1pPr>
          </a:lstStyle>
          <a:p>
            <a:pPr fontAlgn="base">
              <a:spcBef>
                <a:spcPct val="0"/>
              </a:spcBef>
              <a:spcAft>
                <a:spcPct val="0"/>
              </a:spcAft>
              <a:defRPr/>
            </a:pPr>
            <a:endParaRPr lang="en-US" dirty="0">
              <a:solidFill>
                <a:srgbClr val="009DDC"/>
              </a:solidFill>
            </a:endParaRPr>
          </a:p>
        </p:txBody>
      </p:sp>
      <p:sp>
        <p:nvSpPr>
          <p:cNvPr id="9" name="Slide Number Placeholder 22"/>
          <p:cNvSpPr>
            <a:spLocks noGrp="1"/>
          </p:cNvSpPr>
          <p:nvPr>
            <p:ph type="sldNum" sz="quarter" idx="12"/>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pPr fontAlgn="base">
              <a:spcBef>
                <a:spcPct val="0"/>
              </a:spcBef>
              <a:spcAft>
                <a:spcPct val="0"/>
              </a:spcAft>
            </a:pPr>
            <a:fld id="{41257361-9736-458F-AECF-C9DE84F509DA}" type="slidenum">
              <a:rPr lang="en-US">
                <a:solidFill>
                  <a:srgbClr val="009DDC"/>
                </a:solidFill>
                <a:latin typeface="Arial" pitchFamily="34" charset="0"/>
                <a:ea typeface="ＭＳ Ｐゴシック" pitchFamily="34" charset="-128"/>
              </a:rPr>
              <a:pPr fontAlgn="base">
                <a:spcBef>
                  <a:spcPct val="0"/>
                </a:spcBef>
                <a:spcAft>
                  <a:spcPct val="0"/>
                </a:spcAft>
              </a:pPr>
              <a:t>‹#›</a:t>
            </a:fld>
            <a:endParaRPr lang="en-US" dirty="0">
              <a:solidFill>
                <a:srgbClr val="009DDC"/>
              </a:solidFill>
              <a:latin typeface="Arial" pitchFamily="34" charset="0"/>
              <a:ea typeface="ＭＳ Ｐゴシック" pitchFamily="34" charset="-128"/>
            </a:endParaRPr>
          </a:p>
        </p:txBody>
      </p:sp>
    </p:spTree>
    <p:extLst>
      <p:ext uri="{BB962C8B-B14F-4D97-AF65-F5344CB8AC3E}">
        <p14:creationId xmlns:p14="http://schemas.microsoft.com/office/powerpoint/2010/main" val="15094014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362009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Rectangle 4"/>
          <p:cNvSpPr/>
          <p:nvPr userDrawn="1"/>
        </p:nvSpPr>
        <p:spPr>
          <a:xfrm>
            <a:off x="3886200" y="0"/>
            <a:ext cx="5257800"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dirty="0">
              <a:solidFill>
                <a:srgbClr val="FFFFFF"/>
              </a:solidFill>
              <a:ea typeface="ＭＳ Ｐゴシック" charset="-128"/>
              <a:cs typeface="ＭＳ Ｐゴシック" charset="-128"/>
            </a:endParaRPr>
          </a:p>
        </p:txBody>
      </p:sp>
      <p:sp>
        <p:nvSpPr>
          <p:cNvPr id="6" name="Rectangle 5"/>
          <p:cNvSpPr/>
          <p:nvPr/>
        </p:nvSpPr>
        <p:spPr bwMode="auto">
          <a:xfrm>
            <a:off x="3886200" y="381000"/>
            <a:ext cx="5257800" cy="685800"/>
          </a:xfrm>
          <a:prstGeom prst="rect">
            <a:avLst/>
          </a:prstGeom>
          <a:solidFill>
            <a:schemeClr val="tx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dirty="0">
              <a:solidFill>
                <a:srgbClr val="FFFFFF"/>
              </a:solidFill>
              <a:ea typeface="ＭＳ Ｐゴシック" charset="-128"/>
              <a:cs typeface="ＭＳ Ｐゴシック" charset="-128"/>
            </a:endParaRPr>
          </a:p>
        </p:txBody>
      </p:sp>
      <p:sp>
        <p:nvSpPr>
          <p:cNvPr id="12" name="Picture Placeholder 11"/>
          <p:cNvSpPr>
            <a:spLocks noGrp="1"/>
          </p:cNvSpPr>
          <p:nvPr>
            <p:ph type="pic" sz="quarter" idx="13"/>
          </p:nvPr>
        </p:nvSpPr>
        <p:spPr>
          <a:xfrm>
            <a:off x="0" y="0"/>
            <a:ext cx="3886200" cy="6858000"/>
          </a:xfrm>
          <a:effectLst>
            <a:outerShdw blurRad="50800" dist="38100" algn="l" rotWithShape="0">
              <a:prstClr val="black">
                <a:alpha val="40000"/>
              </a:prstClr>
            </a:outerShdw>
          </a:effectLst>
        </p:spPr>
        <p:txBody>
          <a:bodyPr/>
          <a:lstStyle/>
          <a:p>
            <a:pPr lvl="0"/>
            <a:endParaRPr lang="en-US" noProof="0" dirty="0"/>
          </a:p>
        </p:txBody>
      </p:sp>
      <p:sp>
        <p:nvSpPr>
          <p:cNvPr id="3" name="Text Placeholder 2"/>
          <p:cNvSpPr>
            <a:spLocks noGrp="1"/>
          </p:cNvSpPr>
          <p:nvPr>
            <p:ph type="body" idx="1"/>
          </p:nvPr>
        </p:nvSpPr>
        <p:spPr>
          <a:xfrm>
            <a:off x="4114800" y="1587500"/>
            <a:ext cx="4864100" cy="4318000"/>
          </a:xfrm>
        </p:spPr>
        <p:txBody>
          <a:bodyPr/>
          <a:lstStyle>
            <a:lvl1pPr marL="0" indent="0">
              <a:buNone/>
              <a:defRPr sz="4800">
                <a:solidFill>
                  <a:schemeClr val="bg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a:t>Click to edit Master text styles</a:t>
            </a:r>
          </a:p>
        </p:txBody>
      </p:sp>
      <p:sp>
        <p:nvSpPr>
          <p:cNvPr id="2" name="Title 1"/>
          <p:cNvSpPr>
            <a:spLocks noGrp="1"/>
          </p:cNvSpPr>
          <p:nvPr>
            <p:ph type="title"/>
          </p:nvPr>
        </p:nvSpPr>
        <p:spPr>
          <a:xfrm>
            <a:off x="4114800" y="419100"/>
            <a:ext cx="4876800" cy="596900"/>
          </a:xfrm>
        </p:spPr>
        <p:txBody>
          <a:bodyPr>
            <a:normAutofit/>
          </a:bodyPr>
          <a:lstStyle>
            <a:lvl1pPr algn="l">
              <a:buNone/>
              <a:defRPr sz="3600" b="0" cap="none">
                <a:solidFill>
                  <a:srgbClr val="FFFFFF"/>
                </a:solidFill>
              </a:defRPr>
            </a:lvl1pPr>
          </a:lstStyle>
          <a:p>
            <a:r>
              <a:rPr lang="en-US" dirty="0"/>
              <a:t>Click to edit Master title style</a:t>
            </a:r>
          </a:p>
        </p:txBody>
      </p:sp>
    </p:spTree>
    <p:extLst>
      <p:ext uri="{BB962C8B-B14F-4D97-AF65-F5344CB8AC3E}">
        <p14:creationId xmlns:p14="http://schemas.microsoft.com/office/powerpoint/2010/main" val="328178219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eft Picture-Right Text">
    <p:spTree>
      <p:nvGrpSpPr>
        <p:cNvPr id="1" name=""/>
        <p:cNvGrpSpPr/>
        <p:nvPr/>
      </p:nvGrpSpPr>
      <p:grpSpPr>
        <a:xfrm>
          <a:off x="0" y="0"/>
          <a:ext cx="0" cy="0"/>
          <a:chOff x="0" y="0"/>
          <a:chExt cx="0" cy="0"/>
        </a:xfrm>
      </p:grpSpPr>
      <p:sp>
        <p:nvSpPr>
          <p:cNvPr id="6" name="Rectangle 5"/>
          <p:cNvSpPr/>
          <p:nvPr userDrawn="1"/>
        </p:nvSpPr>
        <p:spPr>
          <a:xfrm>
            <a:off x="3886200" y="0"/>
            <a:ext cx="990600" cy="6858000"/>
          </a:xfrm>
          <a:prstGeom prst="rect">
            <a:avLst/>
          </a:prstGeom>
          <a:gradFill flip="none" rotWithShape="1">
            <a:gsLst>
              <a:gs pos="0">
                <a:schemeClr val="accent2">
                  <a:lumMod val="20000"/>
                  <a:lumOff val="80000"/>
                </a:schemeClr>
              </a:gs>
              <a:gs pos="100000">
                <a:srgbClr val="000000">
                  <a:alpha val="0"/>
                </a:srgb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dirty="0">
              <a:solidFill>
                <a:srgbClr val="FFFFFF"/>
              </a:solidFill>
              <a:ea typeface="ＭＳ Ｐゴシック" charset="-128"/>
              <a:cs typeface="ＭＳ Ｐゴシック" charset="-128"/>
            </a:endParaRPr>
          </a:p>
        </p:txBody>
      </p:sp>
      <p:sp>
        <p:nvSpPr>
          <p:cNvPr id="7" name="Rectangle 6"/>
          <p:cNvSpPr/>
          <p:nvPr/>
        </p:nvSpPr>
        <p:spPr bwMode="auto">
          <a:xfrm>
            <a:off x="3886200" y="381000"/>
            <a:ext cx="5257800" cy="685800"/>
          </a:xfrm>
          <a:prstGeom prst="rect">
            <a:avLst/>
          </a:prstGeom>
          <a:solidFill>
            <a:schemeClr val="tx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dirty="0">
              <a:solidFill>
                <a:srgbClr val="FFFFFF"/>
              </a:solidFill>
              <a:ea typeface="ＭＳ Ｐゴシック" charset="-128"/>
              <a:cs typeface="ＭＳ Ｐゴシック" charset="-128"/>
            </a:endParaRPr>
          </a:p>
        </p:txBody>
      </p:sp>
      <p:sp>
        <p:nvSpPr>
          <p:cNvPr id="12" name="Picture Placeholder 11"/>
          <p:cNvSpPr>
            <a:spLocks noGrp="1"/>
          </p:cNvSpPr>
          <p:nvPr>
            <p:ph type="pic" sz="quarter" idx="13"/>
          </p:nvPr>
        </p:nvSpPr>
        <p:spPr>
          <a:xfrm>
            <a:off x="0" y="0"/>
            <a:ext cx="3886200" cy="6858000"/>
          </a:xfrm>
          <a:effectLst>
            <a:outerShdw blurRad="50800" dist="38100" algn="l" rotWithShape="0">
              <a:prstClr val="black">
                <a:alpha val="40000"/>
              </a:prstClr>
            </a:outerShdw>
          </a:effectLst>
        </p:spPr>
        <p:txBody>
          <a:bodyPr/>
          <a:lstStyle/>
          <a:p>
            <a:pPr lvl="0"/>
            <a:endParaRPr lang="en-US" noProof="0" dirty="0"/>
          </a:p>
        </p:txBody>
      </p:sp>
      <p:sp>
        <p:nvSpPr>
          <p:cNvPr id="2" name="Title 1"/>
          <p:cNvSpPr>
            <a:spLocks noGrp="1"/>
          </p:cNvSpPr>
          <p:nvPr>
            <p:ph type="title"/>
          </p:nvPr>
        </p:nvSpPr>
        <p:spPr>
          <a:xfrm>
            <a:off x="4114800" y="419100"/>
            <a:ext cx="4876800" cy="596900"/>
          </a:xfrm>
        </p:spPr>
        <p:txBody>
          <a:bodyPr>
            <a:noAutofit/>
          </a:bodyPr>
          <a:lstStyle>
            <a:lvl1pPr algn="l">
              <a:buNone/>
              <a:defRPr sz="4000" b="0" cap="none">
                <a:solidFill>
                  <a:srgbClr val="FFFFFF"/>
                </a:solidFill>
              </a:defRPr>
            </a:lvl1pPr>
          </a:lstStyle>
          <a:p>
            <a:r>
              <a:rPr lang="en-US" dirty="0"/>
              <a:t>Click to edit Master title style</a:t>
            </a:r>
          </a:p>
        </p:txBody>
      </p:sp>
      <p:sp>
        <p:nvSpPr>
          <p:cNvPr id="5" name="Text Placeholder 4"/>
          <p:cNvSpPr>
            <a:spLocks noGrp="1"/>
          </p:cNvSpPr>
          <p:nvPr>
            <p:ph type="body" sz="quarter" idx="14"/>
          </p:nvPr>
        </p:nvSpPr>
        <p:spPr>
          <a:xfrm>
            <a:off x="4152900" y="1409700"/>
            <a:ext cx="4724400" cy="4394200"/>
          </a:xfrm>
        </p:spPr>
        <p:txBody>
          <a:bodyPr/>
          <a:lstStyle>
            <a:lvl1pPr>
              <a:defRPr b="0"/>
            </a:lvl1pPr>
            <a:lvl2pPr marL="228600" indent="-228600">
              <a:buFont typeface="Arial"/>
              <a:buChar char="•"/>
              <a:defRPr/>
            </a:lvl2pPr>
            <a:lvl3pPr marL="457200" indent="-228600">
              <a:buSzPct val="120000"/>
              <a:buFont typeface="Arial"/>
              <a:buChar char="•"/>
              <a:defRPr/>
            </a:lvl3pPr>
            <a:lvl4pPr marL="749300" indent="-228600">
              <a:buSzPct val="120000"/>
              <a:buFont typeface="Arial"/>
              <a:buChar char="•"/>
              <a:defRPr/>
            </a:lvl4pPr>
            <a:lvl5pPr marL="1028700" indent="-228600">
              <a:buSzPct val="120000"/>
              <a:buFont typeface="Arial"/>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2587009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79420626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Left Pictures-Right Text">
    <p:spTree>
      <p:nvGrpSpPr>
        <p:cNvPr id="1" name=""/>
        <p:cNvGrpSpPr/>
        <p:nvPr/>
      </p:nvGrpSpPr>
      <p:grpSpPr>
        <a:xfrm>
          <a:off x="0" y="0"/>
          <a:ext cx="0" cy="0"/>
          <a:chOff x="0" y="0"/>
          <a:chExt cx="0" cy="0"/>
        </a:xfrm>
      </p:grpSpPr>
      <p:sp>
        <p:nvSpPr>
          <p:cNvPr id="8" name="Rectangle 7"/>
          <p:cNvSpPr/>
          <p:nvPr userDrawn="1"/>
        </p:nvSpPr>
        <p:spPr>
          <a:xfrm>
            <a:off x="3886200" y="0"/>
            <a:ext cx="990600" cy="6858000"/>
          </a:xfrm>
          <a:prstGeom prst="rect">
            <a:avLst/>
          </a:prstGeom>
          <a:gradFill flip="none" rotWithShape="1">
            <a:gsLst>
              <a:gs pos="0">
                <a:schemeClr val="accent2">
                  <a:lumMod val="20000"/>
                  <a:lumOff val="80000"/>
                </a:schemeClr>
              </a:gs>
              <a:gs pos="100000">
                <a:srgbClr val="000000">
                  <a:alpha val="0"/>
                </a:srgb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dirty="0">
              <a:solidFill>
                <a:srgbClr val="FFFFFF"/>
              </a:solidFill>
              <a:ea typeface="ＭＳ Ｐゴシック" charset="-128"/>
              <a:cs typeface="ＭＳ Ｐゴシック" charset="-128"/>
            </a:endParaRPr>
          </a:p>
        </p:txBody>
      </p:sp>
      <p:sp>
        <p:nvSpPr>
          <p:cNvPr id="9" name="Rectangle 8"/>
          <p:cNvSpPr/>
          <p:nvPr/>
        </p:nvSpPr>
        <p:spPr bwMode="auto">
          <a:xfrm>
            <a:off x="3886200" y="381000"/>
            <a:ext cx="5257800" cy="685800"/>
          </a:xfrm>
          <a:prstGeom prst="rect">
            <a:avLst/>
          </a:prstGeom>
          <a:solidFill>
            <a:schemeClr val="tx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dirty="0">
              <a:solidFill>
                <a:srgbClr val="FFFFFF"/>
              </a:solidFill>
              <a:ea typeface="ＭＳ Ｐゴシック" charset="-128"/>
              <a:cs typeface="ＭＳ Ｐゴシック" charset="-128"/>
            </a:endParaRPr>
          </a:p>
        </p:txBody>
      </p:sp>
      <p:sp>
        <p:nvSpPr>
          <p:cNvPr id="12" name="Picture Placeholder 11"/>
          <p:cNvSpPr>
            <a:spLocks noGrp="1"/>
          </p:cNvSpPr>
          <p:nvPr>
            <p:ph type="pic" sz="quarter" idx="13"/>
          </p:nvPr>
        </p:nvSpPr>
        <p:spPr>
          <a:xfrm>
            <a:off x="0" y="0"/>
            <a:ext cx="3886200" cy="2286000"/>
          </a:xfrm>
          <a:effectLst>
            <a:outerShdw blurRad="50800" dist="38100" algn="l" rotWithShape="0">
              <a:prstClr val="black">
                <a:alpha val="40000"/>
              </a:prstClr>
            </a:outerShdw>
          </a:effectLst>
        </p:spPr>
        <p:txBody>
          <a:bodyPr/>
          <a:lstStyle>
            <a:lvl1pPr>
              <a:defRPr>
                <a:ln>
                  <a:noFill/>
                </a:ln>
              </a:defRPr>
            </a:lvl1pPr>
          </a:lstStyle>
          <a:p>
            <a:pPr lvl="0"/>
            <a:endParaRPr lang="en-US" noProof="0" dirty="0"/>
          </a:p>
        </p:txBody>
      </p:sp>
      <p:sp>
        <p:nvSpPr>
          <p:cNvPr id="2" name="Title 1"/>
          <p:cNvSpPr>
            <a:spLocks noGrp="1"/>
          </p:cNvSpPr>
          <p:nvPr>
            <p:ph type="title"/>
          </p:nvPr>
        </p:nvSpPr>
        <p:spPr>
          <a:xfrm>
            <a:off x="4114800" y="419100"/>
            <a:ext cx="4876800" cy="596900"/>
          </a:xfrm>
        </p:spPr>
        <p:txBody>
          <a:bodyPr>
            <a:noAutofit/>
          </a:bodyPr>
          <a:lstStyle>
            <a:lvl1pPr algn="l">
              <a:buNone/>
              <a:defRPr sz="4000" b="0" cap="none">
                <a:solidFill>
                  <a:srgbClr val="FFFFFF"/>
                </a:solidFill>
              </a:defRPr>
            </a:lvl1pPr>
          </a:lstStyle>
          <a:p>
            <a:r>
              <a:rPr lang="en-US" dirty="0"/>
              <a:t>Click to edit Master title style</a:t>
            </a:r>
          </a:p>
        </p:txBody>
      </p:sp>
      <p:sp>
        <p:nvSpPr>
          <p:cNvPr id="5" name="Text Placeholder 4"/>
          <p:cNvSpPr>
            <a:spLocks noGrp="1"/>
          </p:cNvSpPr>
          <p:nvPr>
            <p:ph type="body" sz="quarter" idx="14"/>
          </p:nvPr>
        </p:nvSpPr>
        <p:spPr>
          <a:xfrm>
            <a:off x="4152900" y="1409700"/>
            <a:ext cx="4724400" cy="4394200"/>
          </a:xfrm>
        </p:spPr>
        <p:txBody>
          <a:bodyPr/>
          <a:lstStyle>
            <a:lvl1pPr>
              <a:defRPr b="0"/>
            </a:lvl1pPr>
            <a:lvl2pPr marL="228600" indent="-228600">
              <a:buFont typeface="Arial"/>
              <a:buChar char="•"/>
              <a:defRPr/>
            </a:lvl2pPr>
            <a:lvl3pPr marL="457200" indent="-228600">
              <a:buSzPct val="120000"/>
              <a:buFont typeface="Arial"/>
              <a:buChar char="•"/>
              <a:defRPr/>
            </a:lvl3pPr>
            <a:lvl4pPr marL="749300" indent="-228600">
              <a:buSzPct val="120000"/>
              <a:buFont typeface="Arial"/>
              <a:buChar char="•"/>
              <a:defRPr/>
            </a:lvl4pPr>
            <a:lvl5pPr marL="1028700" indent="-228600">
              <a:buSzPct val="120000"/>
              <a:buFont typeface="Arial"/>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Picture Placeholder 11"/>
          <p:cNvSpPr>
            <a:spLocks noGrp="1"/>
          </p:cNvSpPr>
          <p:nvPr>
            <p:ph type="pic" sz="quarter" idx="15"/>
          </p:nvPr>
        </p:nvSpPr>
        <p:spPr>
          <a:xfrm>
            <a:off x="0" y="2286000"/>
            <a:ext cx="3886200" cy="2273300"/>
          </a:xfrm>
          <a:effectLst>
            <a:outerShdw blurRad="50800" dist="38100" algn="l" rotWithShape="0">
              <a:prstClr val="black">
                <a:alpha val="40000"/>
              </a:prstClr>
            </a:outerShdw>
          </a:effectLst>
        </p:spPr>
        <p:txBody>
          <a:bodyPr/>
          <a:lstStyle>
            <a:lvl1pPr>
              <a:defRPr>
                <a:ln>
                  <a:noFill/>
                </a:ln>
              </a:defRPr>
            </a:lvl1pPr>
          </a:lstStyle>
          <a:p>
            <a:pPr lvl="0"/>
            <a:endParaRPr lang="en-US" noProof="0" dirty="0"/>
          </a:p>
        </p:txBody>
      </p:sp>
      <p:sp>
        <p:nvSpPr>
          <p:cNvPr id="7" name="Picture Placeholder 11"/>
          <p:cNvSpPr>
            <a:spLocks noGrp="1"/>
          </p:cNvSpPr>
          <p:nvPr>
            <p:ph type="pic" sz="quarter" idx="16"/>
          </p:nvPr>
        </p:nvSpPr>
        <p:spPr>
          <a:xfrm>
            <a:off x="0" y="4546600"/>
            <a:ext cx="3886200" cy="2311400"/>
          </a:xfrm>
          <a:effectLst>
            <a:outerShdw blurRad="50800" dist="38100" algn="l" rotWithShape="0">
              <a:prstClr val="black">
                <a:alpha val="40000"/>
              </a:prstClr>
            </a:outerShdw>
          </a:effectLst>
        </p:spPr>
        <p:txBody>
          <a:bodyPr/>
          <a:lstStyle>
            <a:lvl1pPr>
              <a:defRPr>
                <a:ln>
                  <a:noFill/>
                </a:ln>
              </a:defRPr>
            </a:lvl1pPr>
          </a:lstStyle>
          <a:p>
            <a:pPr lvl="0"/>
            <a:endParaRPr lang="en-US" noProof="0" dirty="0"/>
          </a:p>
        </p:txBody>
      </p:sp>
    </p:spTree>
    <p:extLst>
      <p:ext uri="{BB962C8B-B14F-4D97-AF65-F5344CB8AC3E}">
        <p14:creationId xmlns:p14="http://schemas.microsoft.com/office/powerpoint/2010/main" val="417442907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ide-No Photos">
    <p:spTree>
      <p:nvGrpSpPr>
        <p:cNvPr id="1" name=""/>
        <p:cNvGrpSpPr/>
        <p:nvPr/>
      </p:nvGrpSpPr>
      <p:grpSpPr>
        <a:xfrm>
          <a:off x="0" y="0"/>
          <a:ext cx="0" cy="0"/>
          <a:chOff x="0" y="0"/>
          <a:chExt cx="0" cy="0"/>
        </a:xfrm>
      </p:grpSpPr>
      <p:sp>
        <p:nvSpPr>
          <p:cNvPr id="6" name="Rectangle 5"/>
          <p:cNvSpPr/>
          <p:nvPr/>
        </p:nvSpPr>
        <p:spPr bwMode="auto">
          <a:xfrm>
            <a:off x="3886200" y="381000"/>
            <a:ext cx="5257800" cy="685800"/>
          </a:xfrm>
          <a:prstGeom prst="rect">
            <a:avLst/>
          </a:prstGeom>
          <a:solidFill>
            <a:schemeClr val="tx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dirty="0">
              <a:solidFill>
                <a:srgbClr val="FFFFFF"/>
              </a:solidFill>
              <a:ea typeface="ＭＳ Ｐゴシック" charset="-128"/>
              <a:cs typeface="ＭＳ Ｐゴシック" charset="-128"/>
            </a:endParaRPr>
          </a:p>
        </p:txBody>
      </p:sp>
      <p:grpSp>
        <p:nvGrpSpPr>
          <p:cNvPr id="7" name="Group 5"/>
          <p:cNvGrpSpPr>
            <a:grpSpLocks/>
          </p:cNvGrpSpPr>
          <p:nvPr userDrawn="1"/>
        </p:nvGrpSpPr>
        <p:grpSpPr bwMode="auto">
          <a:xfrm>
            <a:off x="0" y="381000"/>
            <a:ext cx="3886200" cy="685800"/>
            <a:chOff x="0" y="381000"/>
            <a:chExt cx="3886200" cy="685800"/>
          </a:xfrm>
        </p:grpSpPr>
        <p:sp>
          <p:nvSpPr>
            <p:cNvPr id="8" name="Rectangle 7"/>
            <p:cNvSpPr/>
            <p:nvPr/>
          </p:nvSpPr>
          <p:spPr bwMode="auto">
            <a:xfrm>
              <a:off x="0" y="381000"/>
              <a:ext cx="3886200" cy="685800"/>
            </a:xfrm>
            <a:prstGeom prst="rect">
              <a:avLst/>
            </a:prstGeom>
            <a:solidFill>
              <a:schemeClr val="tx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dirty="0">
                <a:solidFill>
                  <a:srgbClr val="FFFFFF"/>
                </a:solidFill>
                <a:ea typeface="ＭＳ Ｐゴシック" charset="-128"/>
                <a:cs typeface="ＭＳ Ｐゴシック" charset="-128"/>
              </a:endParaRPr>
            </a:p>
          </p:txBody>
        </p:sp>
        <p:pic>
          <p:nvPicPr>
            <p:cNvPr id="9" name="Picture 4" descr="UN_Women_English_White.png"/>
            <p:cNvPicPr>
              <a:picLocks noChangeAspect="1"/>
            </p:cNvPicPr>
            <p:nvPr/>
          </p:nvPicPr>
          <p:blipFill>
            <a:blip r:embed="rId2" cstate="print">
              <a:extLst>
                <a:ext uri="{28A0092B-C50C-407E-A947-70E740481C1C}">
                  <a14:useLocalDpi xmlns:a14="http://schemas.microsoft.com/office/drawing/2010/main"/>
                </a:ext>
              </a:extLst>
            </a:blip>
            <a:srcRect/>
            <a:stretch>
              <a:fillRect/>
            </a:stretch>
          </p:blipFill>
          <p:spPr bwMode="auto">
            <a:xfrm>
              <a:off x="268288" y="493713"/>
              <a:ext cx="15605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 name="Text Placeholder 4"/>
          <p:cNvSpPr>
            <a:spLocks noGrp="1"/>
          </p:cNvSpPr>
          <p:nvPr>
            <p:ph type="body" sz="quarter" idx="14"/>
          </p:nvPr>
        </p:nvSpPr>
        <p:spPr>
          <a:xfrm>
            <a:off x="393700" y="1409700"/>
            <a:ext cx="8483600" cy="4394200"/>
          </a:xfrm>
        </p:spPr>
        <p:txBody>
          <a:bodyPr/>
          <a:lstStyle>
            <a:lvl1pPr>
              <a:defRPr b="0"/>
            </a:lvl1pPr>
            <a:lvl2pPr marL="228600" indent="-228600">
              <a:buFont typeface="Arial"/>
              <a:buChar char="•"/>
              <a:defRPr/>
            </a:lvl2pPr>
            <a:lvl3pPr marL="457200" indent="-228600">
              <a:buSzPct val="120000"/>
              <a:buFont typeface="Arial"/>
              <a:buChar char="•"/>
              <a:defRPr/>
            </a:lvl3pPr>
            <a:lvl4pPr marL="749300" indent="-228600">
              <a:buSzPct val="120000"/>
              <a:buFont typeface="Arial"/>
              <a:buChar char="•"/>
              <a:defRPr/>
            </a:lvl4pPr>
            <a:lvl5pPr marL="1028700" indent="-228600">
              <a:buSzPct val="120000"/>
              <a:buFont typeface="Arial"/>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2311400" y="419100"/>
            <a:ext cx="6680200" cy="596900"/>
          </a:xfrm>
        </p:spPr>
        <p:txBody>
          <a:bodyPr>
            <a:noAutofit/>
          </a:bodyPr>
          <a:lstStyle>
            <a:lvl1pPr algn="l">
              <a:buNone/>
              <a:defRPr sz="4000" b="0" cap="none">
                <a:solidFill>
                  <a:srgbClr val="FFFFFF"/>
                </a:solidFill>
              </a:defRPr>
            </a:lvl1pPr>
          </a:lstStyle>
          <a:p>
            <a:r>
              <a:rPr lang="en-US" dirty="0"/>
              <a:t>Click to edit Master title style</a:t>
            </a:r>
          </a:p>
        </p:txBody>
      </p:sp>
    </p:spTree>
    <p:extLst>
      <p:ext uri="{BB962C8B-B14F-4D97-AF65-F5344CB8AC3E}">
        <p14:creationId xmlns:p14="http://schemas.microsoft.com/office/powerpoint/2010/main" val="2506467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Left Pictures on Blue">
    <p:spTree>
      <p:nvGrpSpPr>
        <p:cNvPr id="1" name=""/>
        <p:cNvGrpSpPr/>
        <p:nvPr/>
      </p:nvGrpSpPr>
      <p:grpSpPr>
        <a:xfrm>
          <a:off x="0" y="0"/>
          <a:ext cx="0" cy="0"/>
          <a:chOff x="0" y="0"/>
          <a:chExt cx="0" cy="0"/>
        </a:xfrm>
      </p:grpSpPr>
      <p:sp>
        <p:nvSpPr>
          <p:cNvPr id="6" name="Rectangle 5"/>
          <p:cNvSpPr>
            <a:spLocks noChangeArrowheads="1"/>
          </p:cNvSpPr>
          <p:nvPr userDrawn="1"/>
        </p:nvSpPr>
        <p:spPr bwMode="auto">
          <a:xfrm>
            <a:off x="0" y="0"/>
            <a:ext cx="3886200" cy="6858000"/>
          </a:xfrm>
          <a:prstGeom prst="rect">
            <a:avLst/>
          </a:prstGeom>
          <a:solidFill>
            <a:schemeClr val="bg2"/>
          </a:solidFill>
          <a:ln>
            <a:noFill/>
          </a:ln>
          <a:effectLst>
            <a:outerShdw blurRad="50800" dist="38100" algn="l" rotWithShape="0">
              <a:srgbClr val="808080">
                <a:alpha val="39999"/>
              </a:srgbClr>
            </a:outerShdw>
          </a:effectLst>
          <a:extLst>
            <a:ext uri="{91240B29-F687-4F45-9708-019B960494DF}">
              <a14:hiddenLine xmlns:a14="http://schemas.microsoft.com/office/drawing/2010/main" w="10000">
                <a:solidFill>
                  <a:srgbClr val="000000"/>
                </a:solidFill>
                <a:miter lim="800000"/>
                <a:headEnd/>
                <a:tailEnd/>
              </a14:hiddenLine>
            </a:ext>
          </a:extLst>
        </p:spPr>
        <p:txBody>
          <a:bodyPr anchor="ctr"/>
          <a:lstStyle/>
          <a:p>
            <a:pPr algn="ctr" fontAlgn="base">
              <a:spcBef>
                <a:spcPct val="0"/>
              </a:spcBef>
              <a:spcAft>
                <a:spcPct val="0"/>
              </a:spcAft>
              <a:defRPr/>
            </a:pPr>
            <a:endParaRPr lang="en-US" dirty="0">
              <a:solidFill>
                <a:prstClr val="white"/>
              </a:solidFill>
              <a:ea typeface="ＭＳ Ｐゴシック" pitchFamily="34" charset="-128"/>
            </a:endParaRPr>
          </a:p>
        </p:txBody>
      </p:sp>
      <p:sp>
        <p:nvSpPr>
          <p:cNvPr id="8" name="Rectangle 7"/>
          <p:cNvSpPr/>
          <p:nvPr userDrawn="1"/>
        </p:nvSpPr>
        <p:spPr>
          <a:xfrm>
            <a:off x="3886200" y="0"/>
            <a:ext cx="990600" cy="6858000"/>
          </a:xfrm>
          <a:prstGeom prst="rect">
            <a:avLst/>
          </a:prstGeom>
          <a:gradFill flip="none" rotWithShape="1">
            <a:gsLst>
              <a:gs pos="0">
                <a:schemeClr val="accent2">
                  <a:lumMod val="20000"/>
                  <a:lumOff val="80000"/>
                </a:schemeClr>
              </a:gs>
              <a:gs pos="100000">
                <a:srgbClr val="000000">
                  <a:alpha val="0"/>
                </a:srgb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dirty="0">
              <a:solidFill>
                <a:srgbClr val="FFFFFF"/>
              </a:solidFill>
              <a:ea typeface="ＭＳ Ｐゴシック" charset="-128"/>
              <a:cs typeface="ＭＳ Ｐゴシック" charset="-128"/>
            </a:endParaRPr>
          </a:p>
        </p:txBody>
      </p:sp>
      <p:sp>
        <p:nvSpPr>
          <p:cNvPr id="9" name="Rectangle 8"/>
          <p:cNvSpPr/>
          <p:nvPr/>
        </p:nvSpPr>
        <p:spPr bwMode="auto">
          <a:xfrm>
            <a:off x="3886200" y="381000"/>
            <a:ext cx="5257800" cy="685800"/>
          </a:xfrm>
          <a:prstGeom prst="rect">
            <a:avLst/>
          </a:prstGeom>
          <a:solidFill>
            <a:schemeClr val="tx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dirty="0">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114801" y="363607"/>
            <a:ext cx="4762500" cy="707886"/>
          </a:xfrm>
        </p:spPr>
        <p:txBody>
          <a:bodyPr wrap="none">
            <a:normAutofit/>
          </a:bodyPr>
          <a:lstStyle>
            <a:lvl1pPr algn="l">
              <a:buNone/>
              <a:defRPr sz="4000" b="0" cap="none">
                <a:solidFill>
                  <a:srgbClr val="FFFFFF"/>
                </a:solidFill>
              </a:defRPr>
            </a:lvl1pPr>
          </a:lstStyle>
          <a:p>
            <a:r>
              <a:rPr lang="en-US" dirty="0"/>
              <a:t>Click to edit Master title style</a:t>
            </a:r>
          </a:p>
        </p:txBody>
      </p:sp>
      <p:sp>
        <p:nvSpPr>
          <p:cNvPr id="5" name="Text Placeholder 4"/>
          <p:cNvSpPr>
            <a:spLocks noGrp="1"/>
          </p:cNvSpPr>
          <p:nvPr>
            <p:ph type="body" sz="quarter" idx="14"/>
          </p:nvPr>
        </p:nvSpPr>
        <p:spPr>
          <a:xfrm>
            <a:off x="4152900" y="1409700"/>
            <a:ext cx="4724400" cy="4394200"/>
          </a:xfrm>
        </p:spPr>
        <p:txBody>
          <a:bodyPr/>
          <a:lstStyle>
            <a:lvl1pPr>
              <a:defRPr b="0"/>
            </a:lvl1pPr>
            <a:lvl2pPr marL="228600" indent="-228600">
              <a:buFont typeface="Arial"/>
              <a:buChar char="•"/>
              <a:defRPr/>
            </a:lvl2pPr>
            <a:lvl3pPr marL="457200" indent="-228600">
              <a:buSzPct val="120000"/>
              <a:buFont typeface="Arial"/>
              <a:buChar char="•"/>
              <a:defRPr/>
            </a:lvl3pPr>
            <a:lvl4pPr marL="749300" indent="-228600">
              <a:buSzPct val="120000"/>
              <a:buFont typeface="Arial"/>
              <a:buChar char="•"/>
              <a:defRPr/>
            </a:lvl4pPr>
            <a:lvl5pPr marL="1028700" indent="-228600">
              <a:buSzPct val="120000"/>
              <a:buFont typeface="Arial"/>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Picture Placeholder 11"/>
          <p:cNvSpPr>
            <a:spLocks noGrp="1"/>
          </p:cNvSpPr>
          <p:nvPr>
            <p:ph type="pic" sz="quarter" idx="16"/>
          </p:nvPr>
        </p:nvSpPr>
        <p:spPr>
          <a:xfrm>
            <a:off x="0" y="1066800"/>
            <a:ext cx="3886200" cy="2603500"/>
          </a:xfrm>
          <a:effectLst/>
        </p:spPr>
        <p:txBody>
          <a:bodyPr/>
          <a:lstStyle>
            <a:lvl1pPr>
              <a:defRPr>
                <a:ln>
                  <a:noFill/>
                </a:ln>
              </a:defRPr>
            </a:lvl1pPr>
          </a:lstStyle>
          <a:p>
            <a:pPr lvl="0"/>
            <a:endParaRPr lang="en-US" noProof="0" dirty="0"/>
          </a:p>
        </p:txBody>
      </p:sp>
      <p:sp>
        <p:nvSpPr>
          <p:cNvPr id="11" name="Picture Placeholder 11"/>
          <p:cNvSpPr>
            <a:spLocks noGrp="1"/>
          </p:cNvSpPr>
          <p:nvPr>
            <p:ph type="pic" sz="quarter" idx="17"/>
          </p:nvPr>
        </p:nvSpPr>
        <p:spPr>
          <a:xfrm>
            <a:off x="0" y="3683000"/>
            <a:ext cx="3886200" cy="2628900"/>
          </a:xfrm>
          <a:effectLst/>
        </p:spPr>
        <p:txBody>
          <a:bodyPr/>
          <a:lstStyle>
            <a:lvl1pPr>
              <a:defRPr>
                <a:ln>
                  <a:noFill/>
                </a:ln>
              </a:defRPr>
            </a:lvl1pPr>
          </a:lstStyle>
          <a:p>
            <a:pPr lvl="0"/>
            <a:endParaRPr lang="en-US" noProof="0" dirty="0"/>
          </a:p>
        </p:txBody>
      </p:sp>
    </p:spTree>
    <p:extLst>
      <p:ext uri="{BB962C8B-B14F-4D97-AF65-F5344CB8AC3E}">
        <p14:creationId xmlns:p14="http://schemas.microsoft.com/office/powerpoint/2010/main" val="325485336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eft Text-Right Picture">
    <p:spTree>
      <p:nvGrpSpPr>
        <p:cNvPr id="1" name=""/>
        <p:cNvGrpSpPr/>
        <p:nvPr/>
      </p:nvGrpSpPr>
      <p:grpSpPr>
        <a:xfrm>
          <a:off x="0" y="0"/>
          <a:ext cx="0" cy="0"/>
          <a:chOff x="0" y="0"/>
          <a:chExt cx="0" cy="0"/>
        </a:xfrm>
      </p:grpSpPr>
      <p:sp>
        <p:nvSpPr>
          <p:cNvPr id="6" name="Rectangle 5"/>
          <p:cNvSpPr/>
          <p:nvPr userDrawn="1"/>
        </p:nvSpPr>
        <p:spPr>
          <a:xfrm>
            <a:off x="0" y="0"/>
            <a:ext cx="990600" cy="6858000"/>
          </a:xfrm>
          <a:prstGeom prst="rect">
            <a:avLst/>
          </a:prstGeom>
          <a:gradFill flip="none" rotWithShape="1">
            <a:gsLst>
              <a:gs pos="0">
                <a:schemeClr val="accent2">
                  <a:lumMod val="20000"/>
                  <a:lumOff val="80000"/>
                </a:schemeClr>
              </a:gs>
              <a:gs pos="100000">
                <a:srgbClr val="000000">
                  <a:alpha val="0"/>
                </a:srgb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dirty="0">
              <a:solidFill>
                <a:srgbClr val="FFFFFF"/>
              </a:solidFill>
              <a:ea typeface="ＭＳ Ｐゴシック" charset="-128"/>
              <a:cs typeface="ＭＳ Ｐゴシック" charset="-128"/>
            </a:endParaRPr>
          </a:p>
        </p:txBody>
      </p:sp>
      <p:sp>
        <p:nvSpPr>
          <p:cNvPr id="7" name="Rectangle 6"/>
          <p:cNvSpPr>
            <a:spLocks noChangeArrowheads="1"/>
          </p:cNvSpPr>
          <p:nvPr/>
        </p:nvSpPr>
        <p:spPr bwMode="auto">
          <a:xfrm>
            <a:off x="0" y="381000"/>
            <a:ext cx="5257800" cy="685800"/>
          </a:xfrm>
          <a:prstGeom prst="rect">
            <a:avLst/>
          </a:prstGeom>
          <a:solidFill>
            <a:schemeClr val="tx1">
              <a:alpha val="79999"/>
            </a:schemeClr>
          </a:solidFill>
          <a:ln>
            <a:noFill/>
          </a:ln>
          <a:effectLst>
            <a:outerShdw blurRad="50800" dist="38100" algn="l" rotWithShape="0">
              <a:srgbClr val="808080">
                <a:alpha val="39999"/>
              </a:srgbClr>
            </a:outerShdw>
          </a:effectLst>
          <a:extLst>
            <a:ext uri="{91240B29-F687-4F45-9708-019B960494DF}">
              <a14:hiddenLine xmlns:a14="http://schemas.microsoft.com/office/drawing/2010/main" w="10000">
                <a:solidFill>
                  <a:srgbClr val="000000"/>
                </a:solidFill>
                <a:miter lim="800000"/>
                <a:headEnd/>
                <a:tailEnd/>
              </a14:hiddenLine>
            </a:ext>
          </a:extLst>
        </p:spPr>
        <p:txBody>
          <a:bodyPr anchor="ctr"/>
          <a:lstStyle/>
          <a:p>
            <a:pPr algn="ctr" fontAlgn="base">
              <a:spcBef>
                <a:spcPct val="0"/>
              </a:spcBef>
              <a:spcAft>
                <a:spcPct val="0"/>
              </a:spcAft>
              <a:defRPr/>
            </a:pPr>
            <a:endParaRPr lang="en-US" dirty="0">
              <a:solidFill>
                <a:srgbClr val="FFFFFF"/>
              </a:solidFill>
              <a:ea typeface="ＭＳ Ｐゴシック" charset="-128"/>
              <a:cs typeface="ＭＳ Ｐゴシック" charset="-128"/>
            </a:endParaRPr>
          </a:p>
        </p:txBody>
      </p:sp>
      <p:sp>
        <p:nvSpPr>
          <p:cNvPr id="12" name="Picture Placeholder 11"/>
          <p:cNvSpPr>
            <a:spLocks noGrp="1"/>
          </p:cNvSpPr>
          <p:nvPr>
            <p:ph type="pic" sz="quarter" idx="13"/>
          </p:nvPr>
        </p:nvSpPr>
        <p:spPr>
          <a:xfrm>
            <a:off x="5257800" y="0"/>
            <a:ext cx="3886200" cy="6858000"/>
          </a:xfrm>
          <a:effectLst>
            <a:innerShdw blurRad="63500" dist="50800" dir="10800000">
              <a:prstClr val="black">
                <a:alpha val="50000"/>
              </a:prstClr>
            </a:innerShdw>
          </a:effectLst>
        </p:spPr>
        <p:txBody>
          <a:bodyPr/>
          <a:lstStyle/>
          <a:p>
            <a:pPr lvl="0"/>
            <a:endParaRPr lang="en-US" noProof="0" dirty="0"/>
          </a:p>
        </p:txBody>
      </p:sp>
      <p:sp>
        <p:nvSpPr>
          <p:cNvPr id="2" name="Title 1"/>
          <p:cNvSpPr>
            <a:spLocks noGrp="1"/>
          </p:cNvSpPr>
          <p:nvPr>
            <p:ph type="title"/>
          </p:nvPr>
        </p:nvSpPr>
        <p:spPr>
          <a:xfrm>
            <a:off x="228600" y="419100"/>
            <a:ext cx="4876800" cy="596900"/>
          </a:xfrm>
        </p:spPr>
        <p:txBody>
          <a:bodyPr>
            <a:normAutofit/>
          </a:bodyPr>
          <a:lstStyle>
            <a:lvl1pPr algn="l">
              <a:buNone/>
              <a:defRPr sz="4000" b="0" cap="none">
                <a:solidFill>
                  <a:srgbClr val="FFFFFF"/>
                </a:solidFill>
              </a:defRPr>
            </a:lvl1pPr>
          </a:lstStyle>
          <a:p>
            <a:r>
              <a:rPr lang="en-US" dirty="0"/>
              <a:t>Click to edit Master title style</a:t>
            </a:r>
          </a:p>
        </p:txBody>
      </p:sp>
      <p:sp>
        <p:nvSpPr>
          <p:cNvPr id="5" name="Text Placeholder 4"/>
          <p:cNvSpPr>
            <a:spLocks noGrp="1"/>
          </p:cNvSpPr>
          <p:nvPr>
            <p:ph type="body" sz="quarter" idx="14"/>
          </p:nvPr>
        </p:nvSpPr>
        <p:spPr>
          <a:xfrm>
            <a:off x="266700" y="1409700"/>
            <a:ext cx="4724400" cy="4394200"/>
          </a:xfrm>
        </p:spPr>
        <p:txBody>
          <a:bodyPr/>
          <a:lstStyle>
            <a:lvl1pPr>
              <a:defRPr b="0"/>
            </a:lvl1pPr>
            <a:lvl2pPr marL="228600" indent="-228600">
              <a:buFont typeface="Arial"/>
              <a:buChar char="•"/>
              <a:defRPr/>
            </a:lvl2pPr>
            <a:lvl3pPr marL="457200" indent="-228600">
              <a:buSzPct val="120000"/>
              <a:buFont typeface="Arial"/>
              <a:buChar char="•"/>
              <a:defRPr/>
            </a:lvl3pPr>
            <a:lvl4pPr marL="749300" indent="-228600">
              <a:buSzPct val="120000"/>
              <a:buFont typeface="Arial"/>
              <a:buChar char="•"/>
              <a:defRPr/>
            </a:lvl4pPr>
            <a:lvl5pPr marL="1028700" indent="-228600">
              <a:buSzPct val="120000"/>
              <a:buFont typeface="Arial"/>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4630310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844901"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a:xfrm>
            <a:off x="6096000" y="6248400"/>
            <a:ext cx="26670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fontAlgn="base">
              <a:spcBef>
                <a:spcPct val="0"/>
              </a:spcBef>
              <a:spcAft>
                <a:spcPct val="0"/>
              </a:spcAft>
            </a:pPr>
            <a:endParaRPr lang="en-US" dirty="0">
              <a:solidFill>
                <a:srgbClr val="009DDC"/>
              </a:solidFill>
              <a:latin typeface="Arial" pitchFamily="34" charset="0"/>
              <a:ea typeface="ＭＳ Ｐゴシック" pitchFamily="34" charset="-128"/>
            </a:endParaRPr>
          </a:p>
        </p:txBody>
      </p:sp>
      <p:sp>
        <p:nvSpPr>
          <p:cNvPr id="6" name="Footer Placeholder 2"/>
          <p:cNvSpPr>
            <a:spLocks noGrp="1"/>
          </p:cNvSpPr>
          <p:nvPr>
            <p:ph type="ftr" sz="quarter" idx="11"/>
          </p:nvPr>
        </p:nvSpPr>
        <p:spPr>
          <a:xfrm>
            <a:off x="609600" y="6248400"/>
            <a:ext cx="5421313" cy="365125"/>
          </a:xfrm>
          <a:prstGeom prst="rect">
            <a:avLst/>
          </a:prstGeom>
        </p:spPr>
        <p:txBody>
          <a:bodyPr/>
          <a:lstStyle>
            <a:lvl1pPr>
              <a:defRPr>
                <a:latin typeface="Arial" charset="0"/>
                <a:ea typeface="ＭＳ Ｐゴシック" charset="0"/>
                <a:cs typeface="ＭＳ Ｐゴシック" charset="0"/>
              </a:defRPr>
            </a:lvl1pPr>
          </a:lstStyle>
          <a:p>
            <a:pPr fontAlgn="base">
              <a:spcBef>
                <a:spcPct val="0"/>
              </a:spcBef>
              <a:spcAft>
                <a:spcPct val="0"/>
              </a:spcAft>
              <a:defRPr/>
            </a:pPr>
            <a:endParaRPr lang="en-US" dirty="0">
              <a:solidFill>
                <a:srgbClr val="009DDC"/>
              </a:solidFill>
            </a:endParaRPr>
          </a:p>
        </p:txBody>
      </p:sp>
      <p:sp>
        <p:nvSpPr>
          <p:cNvPr id="7" name="Slide Number Placeholder 22"/>
          <p:cNvSpPr>
            <a:spLocks noGrp="1"/>
          </p:cNvSpPr>
          <p:nvPr>
            <p:ph type="sldNum" sz="quarter" idx="12"/>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pPr fontAlgn="base">
              <a:spcBef>
                <a:spcPct val="0"/>
              </a:spcBef>
              <a:spcAft>
                <a:spcPct val="0"/>
              </a:spcAft>
            </a:pPr>
            <a:fld id="{A665FE2C-7301-41BB-B5E8-B63A8DE943D9}" type="slidenum">
              <a:rPr lang="en-US">
                <a:solidFill>
                  <a:srgbClr val="009DDC"/>
                </a:solidFill>
                <a:latin typeface="Arial" pitchFamily="34" charset="0"/>
                <a:ea typeface="ＭＳ Ｐゴシック" pitchFamily="34" charset="-128"/>
              </a:rPr>
              <a:pPr fontAlgn="base">
                <a:spcBef>
                  <a:spcPct val="0"/>
                </a:spcBef>
                <a:spcAft>
                  <a:spcPct val="0"/>
                </a:spcAft>
              </a:pPr>
              <a:t>‹#›</a:t>
            </a:fld>
            <a:endParaRPr lang="en-US" dirty="0">
              <a:solidFill>
                <a:srgbClr val="009DDC"/>
              </a:solidFill>
              <a:latin typeface="Arial" pitchFamily="34" charset="0"/>
              <a:ea typeface="ＭＳ Ｐゴシック" pitchFamily="34" charset="-128"/>
            </a:endParaRPr>
          </a:p>
        </p:txBody>
      </p:sp>
    </p:spTree>
    <p:extLst>
      <p:ext uri="{BB962C8B-B14F-4D97-AF65-F5344CB8AC3E}">
        <p14:creationId xmlns:p14="http://schemas.microsoft.com/office/powerpoint/2010/main" val="142294198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178300" y="228600"/>
            <a:ext cx="45847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12"/>
          <p:cNvSpPr>
            <a:spLocks noGrp="1"/>
          </p:cNvSpPr>
          <p:nvPr>
            <p:ph type="body" idx="1"/>
          </p:nvPr>
        </p:nvSpPr>
        <p:spPr bwMode="auto">
          <a:xfrm>
            <a:off x="4241800" y="1600200"/>
            <a:ext cx="4524375"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342130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dt="0"/>
  <p:txStyles>
    <p:titleStyle>
      <a:lvl1pPr algn="l" rtl="0" eaLnBrk="0" fontAlgn="base" hangingPunct="0">
        <a:spcBef>
          <a:spcPct val="0"/>
        </a:spcBef>
        <a:spcAft>
          <a:spcPct val="0"/>
        </a:spcAft>
        <a:defRPr sz="4400" kern="1200">
          <a:solidFill>
            <a:srgbClr val="6C6C6C"/>
          </a:solidFill>
          <a:latin typeface="+mj-lt"/>
          <a:ea typeface="ＭＳ Ｐゴシック" charset="0"/>
          <a:cs typeface="ＭＳ Ｐゴシック" charset="0"/>
        </a:defRPr>
      </a:lvl1pPr>
      <a:lvl2pPr algn="l" rtl="0" eaLnBrk="0" fontAlgn="base" hangingPunct="0">
        <a:spcBef>
          <a:spcPct val="0"/>
        </a:spcBef>
        <a:spcAft>
          <a:spcPct val="0"/>
        </a:spcAft>
        <a:defRPr sz="4400">
          <a:solidFill>
            <a:srgbClr val="6C6C6C"/>
          </a:solidFill>
          <a:latin typeface="Calibri" pitchFamily="34" charset="0"/>
          <a:ea typeface="ＭＳ Ｐゴシック" charset="0"/>
          <a:cs typeface="ＭＳ Ｐゴシック" charset="0"/>
        </a:defRPr>
      </a:lvl2pPr>
      <a:lvl3pPr algn="l" rtl="0" eaLnBrk="0" fontAlgn="base" hangingPunct="0">
        <a:spcBef>
          <a:spcPct val="0"/>
        </a:spcBef>
        <a:spcAft>
          <a:spcPct val="0"/>
        </a:spcAft>
        <a:defRPr sz="4400">
          <a:solidFill>
            <a:srgbClr val="6C6C6C"/>
          </a:solidFill>
          <a:latin typeface="Calibri" pitchFamily="34" charset="0"/>
          <a:ea typeface="ＭＳ Ｐゴシック" charset="0"/>
          <a:cs typeface="ＭＳ Ｐゴシック" charset="0"/>
        </a:defRPr>
      </a:lvl3pPr>
      <a:lvl4pPr algn="l" rtl="0" eaLnBrk="0" fontAlgn="base" hangingPunct="0">
        <a:spcBef>
          <a:spcPct val="0"/>
        </a:spcBef>
        <a:spcAft>
          <a:spcPct val="0"/>
        </a:spcAft>
        <a:defRPr sz="4400">
          <a:solidFill>
            <a:srgbClr val="6C6C6C"/>
          </a:solidFill>
          <a:latin typeface="Calibri" pitchFamily="34" charset="0"/>
          <a:ea typeface="ＭＳ Ｐゴシック" charset="0"/>
          <a:cs typeface="ＭＳ Ｐゴシック" charset="0"/>
        </a:defRPr>
      </a:lvl4pPr>
      <a:lvl5pPr algn="l" rtl="0" eaLnBrk="0" fontAlgn="base" hangingPunct="0">
        <a:spcBef>
          <a:spcPct val="0"/>
        </a:spcBef>
        <a:spcAft>
          <a:spcPct val="0"/>
        </a:spcAft>
        <a:defRPr sz="4400">
          <a:solidFill>
            <a:srgbClr val="6C6C6C"/>
          </a:solidFill>
          <a:latin typeface="Calibri" pitchFamily="34" charset="0"/>
          <a:ea typeface="ＭＳ Ｐゴシック" charset="0"/>
          <a:cs typeface="ＭＳ Ｐゴシック"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0"/>
        </a:spcBef>
        <a:spcAft>
          <a:spcPts val="1200"/>
        </a:spcAft>
        <a:buClr>
          <a:schemeClr val="bg2"/>
        </a:buClr>
        <a:buSzPct val="60000"/>
        <a:defRPr sz="2400" kern="1200">
          <a:solidFill>
            <a:srgbClr val="6C6C6C"/>
          </a:solidFill>
          <a:latin typeface="+mn-lt"/>
          <a:ea typeface="ＭＳ Ｐゴシック" charset="0"/>
          <a:cs typeface="ＭＳ Ｐゴシック" charset="0"/>
        </a:defRPr>
      </a:lvl1pPr>
      <a:lvl2pPr marL="639763" indent="-273050" algn="l" rtl="0" eaLnBrk="0" fontAlgn="base" hangingPunct="0">
        <a:spcBef>
          <a:spcPct val="0"/>
        </a:spcBef>
        <a:spcAft>
          <a:spcPts val="1200"/>
        </a:spcAft>
        <a:buClr>
          <a:schemeClr val="bg2"/>
        </a:buClr>
        <a:buSzPct val="100000"/>
        <a:buFont typeface="Arial" pitchFamily="34" charset="0"/>
        <a:buChar char="•"/>
        <a:defRPr sz="2400" kern="1200">
          <a:solidFill>
            <a:srgbClr val="6C6C6C"/>
          </a:solidFill>
          <a:latin typeface="+mn-lt"/>
          <a:ea typeface="ＭＳ Ｐゴシック" charset="0"/>
          <a:cs typeface="+mn-cs"/>
        </a:defRPr>
      </a:lvl2pPr>
      <a:lvl3pPr marL="914400" indent="-228600" algn="l" rtl="0" eaLnBrk="0" fontAlgn="base" hangingPunct="0">
        <a:spcBef>
          <a:spcPct val="0"/>
        </a:spcBef>
        <a:spcAft>
          <a:spcPts val="1200"/>
        </a:spcAft>
        <a:buClr>
          <a:schemeClr val="bg2"/>
        </a:buClr>
        <a:buSzPct val="75000"/>
        <a:buFont typeface="Arial" pitchFamily="34" charset="0"/>
        <a:buChar char="•"/>
        <a:defRPr sz="2000" kern="1200">
          <a:solidFill>
            <a:srgbClr val="6C6C6C"/>
          </a:solidFill>
          <a:latin typeface="+mn-lt"/>
          <a:ea typeface="ＭＳ Ｐゴシック" charset="0"/>
          <a:cs typeface="Geneva" charset="0"/>
        </a:defRPr>
      </a:lvl3pPr>
      <a:lvl4pPr marL="1371600" indent="-228600" algn="l" rtl="0" eaLnBrk="0" fontAlgn="base" hangingPunct="0">
        <a:spcBef>
          <a:spcPct val="0"/>
        </a:spcBef>
        <a:spcAft>
          <a:spcPts val="1200"/>
        </a:spcAft>
        <a:buClr>
          <a:schemeClr val="bg2"/>
        </a:buClr>
        <a:buSzPct val="75000"/>
        <a:buFont typeface="Arial" pitchFamily="34" charset="0"/>
        <a:buChar char="•"/>
        <a:defRPr sz="2000" kern="1200">
          <a:solidFill>
            <a:srgbClr val="6C6C6C"/>
          </a:solidFill>
          <a:latin typeface="+mn-lt"/>
          <a:ea typeface="Geneva" pitchFamily="-109" charset="-128"/>
          <a:cs typeface="Geneva" charset="0"/>
        </a:defRPr>
      </a:lvl4pPr>
      <a:lvl5pPr marL="1828800" indent="-228600" algn="l" rtl="0" eaLnBrk="0" fontAlgn="base" hangingPunct="0">
        <a:spcBef>
          <a:spcPct val="0"/>
        </a:spcBef>
        <a:spcAft>
          <a:spcPts val="1200"/>
        </a:spcAft>
        <a:buClr>
          <a:schemeClr val="bg2"/>
        </a:buClr>
        <a:buSzPct val="65000"/>
        <a:buFont typeface="Arial" pitchFamily="34" charset="0"/>
        <a:buChar char="•"/>
        <a:defRPr sz="2000" kern="1200">
          <a:solidFill>
            <a:srgbClr val="6C6C6C"/>
          </a:solidFill>
          <a:latin typeface="+mn-lt"/>
          <a:ea typeface="Geneva" pitchFamily="-109" charset="-128"/>
          <a:cs typeface="Geneva" charset="0"/>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jp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image" Target="../media/image7.emf"/><Relationship Id="rId5" Type="http://schemas.openxmlformats.org/officeDocument/2006/relationships/image" Target="../media/image8.png"/><Relationship Id="rId4" Type="http://schemas.openxmlformats.org/officeDocument/2006/relationships/image" Target="../media/image6.jpg"/></Relationships>
</file>

<file path=ppt/slides/_rels/slide11.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10.png"/><Relationship Id="rId7"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image" Target="../media/image6.jpg"/><Relationship Id="rId5" Type="http://schemas.microsoft.com/office/2007/relationships/hdphoto" Target="../media/hdphoto2.wdp"/><Relationship Id="rId4" Type="http://schemas.openxmlformats.org/officeDocument/2006/relationships/image" Target="../media/image22.png"/></Relationships>
</file>

<file path=ppt/slides/_rels/slide12.xml.rels><?xml version="1.0" encoding="UTF-8" standalone="yes"?>
<Relationships xmlns="http://schemas.openxmlformats.org/package/2006/relationships"><Relationship Id="rId3" Type="http://schemas.openxmlformats.org/officeDocument/2006/relationships/image" Target="../media/image20.jpeg"/><Relationship Id="rId7" Type="http://schemas.openxmlformats.org/officeDocument/2006/relationships/image" Target="../media/image7.emf"/><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6.jpg"/><Relationship Id="rId4" Type="http://schemas.openxmlformats.org/officeDocument/2006/relationships/image" Target="../media/image24.jpeg"/></Relationships>
</file>

<file path=ppt/slides/_rels/slide13.xml.rels><?xml version="1.0" encoding="UTF-8" standalone="yes"?>
<Relationships xmlns="http://schemas.openxmlformats.org/package/2006/relationships"><Relationship Id="rId3" Type="http://schemas.openxmlformats.org/officeDocument/2006/relationships/image" Target="../media/image25.png"/><Relationship Id="rId7" Type="http://schemas.openxmlformats.org/officeDocument/2006/relationships/image" Target="../media/image7.emf"/><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6.jpg"/><Relationship Id="rId4" Type="http://schemas.openxmlformats.org/officeDocument/2006/relationships/image" Target="../media/image26.jpe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6.xml"/><Relationship Id="rId6" Type="http://schemas.openxmlformats.org/officeDocument/2006/relationships/image" Target="../media/image7.emf"/><Relationship Id="rId5" Type="http://schemas.openxmlformats.org/officeDocument/2006/relationships/image" Target="../media/image8.png"/><Relationship Id="rId4" Type="http://schemas.openxmlformats.org/officeDocument/2006/relationships/image" Target="../media/image6.jpg"/></Relationships>
</file>

<file path=ppt/slides/_rels/slide15.xml.rels><?xml version="1.0" encoding="UTF-8" standalone="yes"?>
<Relationships xmlns="http://schemas.openxmlformats.org/package/2006/relationships"><Relationship Id="rId3" Type="http://schemas.openxmlformats.org/officeDocument/2006/relationships/image" Target="../media/image27.png"/><Relationship Id="rId7" Type="http://schemas.openxmlformats.org/officeDocument/2006/relationships/image" Target="../media/image7.emf"/><Relationship Id="rId2" Type="http://schemas.openxmlformats.org/officeDocument/2006/relationships/notesSlide" Target="../notesSlides/notesSlide15.xml"/><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6.jpg"/><Relationship Id="rId4" Type="http://schemas.openxmlformats.org/officeDocument/2006/relationships/image" Target="../media/image28.png"/></Relationships>
</file>

<file path=ppt/slides/_rels/slide1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3.png"/><Relationship Id="rId7" Type="http://schemas.openxmlformats.org/officeDocument/2006/relationships/image" Target="../media/image6.jpg"/><Relationship Id="rId2" Type="http://schemas.openxmlformats.org/officeDocument/2006/relationships/notesSlide" Target="../notesSlides/notesSlide16.xml"/><Relationship Id="rId1" Type="http://schemas.openxmlformats.org/officeDocument/2006/relationships/slideLayout" Target="../slideLayouts/slideLayout6.xml"/><Relationship Id="rId6" Type="http://schemas.openxmlformats.org/officeDocument/2006/relationships/image" Target="../media/image29.jpeg"/><Relationship Id="rId5" Type="http://schemas.openxmlformats.org/officeDocument/2006/relationships/image" Target="../media/image21.jpeg"/><Relationship Id="rId4" Type="http://schemas.microsoft.com/office/2007/relationships/hdphoto" Target="../media/hdphoto2.wdp"/><Relationship Id="rId9" Type="http://schemas.openxmlformats.org/officeDocument/2006/relationships/image" Target="../media/image7.emf"/></Relationships>
</file>

<file path=ppt/slides/_rels/slide17.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30.png"/><Relationship Id="rId7"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6.xml"/><Relationship Id="rId6" Type="http://schemas.openxmlformats.org/officeDocument/2006/relationships/image" Target="../media/image6.jpg"/><Relationship Id="rId5" Type="http://schemas.openxmlformats.org/officeDocument/2006/relationships/image" Target="../media/image17.jpeg"/><Relationship Id="rId4" Type="http://schemas.openxmlformats.org/officeDocument/2006/relationships/image" Target="../media/image31.jpeg"/><Relationship Id="rId9" Type="http://schemas.openxmlformats.org/officeDocument/2006/relationships/image" Target="../media/image32.jpeg"/></Relationships>
</file>

<file path=ppt/slides/_rels/slide1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3.png"/><Relationship Id="rId7" Type="http://schemas.openxmlformats.org/officeDocument/2006/relationships/image" Target="../media/image6.jpg"/><Relationship Id="rId2" Type="http://schemas.openxmlformats.org/officeDocument/2006/relationships/notesSlide" Target="../notesSlides/notesSlide18.xml"/><Relationship Id="rId1" Type="http://schemas.openxmlformats.org/officeDocument/2006/relationships/slideLayout" Target="../slideLayouts/slideLayout6.xml"/><Relationship Id="rId6" Type="http://schemas.openxmlformats.org/officeDocument/2006/relationships/image" Target="../media/image7.emf"/><Relationship Id="rId5" Type="http://schemas.openxmlformats.org/officeDocument/2006/relationships/image" Target="../media/image34.png"/><Relationship Id="rId4" Type="http://schemas.microsoft.com/office/2007/relationships/hdphoto" Target="../media/hdphoto3.wdp"/></Relationships>
</file>

<file path=ppt/slides/_rels/slide19.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19.xml"/><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6.jpg"/><Relationship Id="rId4" Type="http://schemas.openxmlformats.org/officeDocument/2006/relationships/image" Target="../media/image7.emf"/></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emf"/></Relationships>
</file>

<file path=ppt/slides/_rels/slide20.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3.png"/><Relationship Id="rId7" Type="http://schemas.openxmlformats.org/officeDocument/2006/relationships/image" Target="../media/image6.jpg"/><Relationship Id="rId2" Type="http://schemas.openxmlformats.org/officeDocument/2006/relationships/notesSlide" Target="../notesSlides/notesSlide20.xml"/><Relationship Id="rId1" Type="http://schemas.openxmlformats.org/officeDocument/2006/relationships/slideLayout" Target="../slideLayouts/slideLayout6.xml"/><Relationship Id="rId6" Type="http://schemas.openxmlformats.org/officeDocument/2006/relationships/image" Target="../media/image25.png"/><Relationship Id="rId5" Type="http://schemas.openxmlformats.org/officeDocument/2006/relationships/image" Target="../media/image36.png"/><Relationship Id="rId4" Type="http://schemas.microsoft.com/office/2007/relationships/hdphoto" Target="../media/hdphoto3.wdp"/><Relationship Id="rId9" Type="http://schemas.openxmlformats.org/officeDocument/2006/relationships/image" Target="../media/image7.emf"/></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6.xml"/><Relationship Id="rId6" Type="http://schemas.openxmlformats.org/officeDocument/2006/relationships/image" Target="../media/image7.emf"/><Relationship Id="rId5" Type="http://schemas.openxmlformats.org/officeDocument/2006/relationships/image" Target="../media/image8.png"/><Relationship Id="rId4" Type="http://schemas.openxmlformats.org/officeDocument/2006/relationships/image" Target="../media/image6.jpg"/></Relationships>
</file>

<file path=ppt/slides/_rels/slide2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7.png"/><Relationship Id="rId7" Type="http://schemas.openxmlformats.org/officeDocument/2006/relationships/image" Target="../media/image6.jpg"/><Relationship Id="rId2" Type="http://schemas.openxmlformats.org/officeDocument/2006/relationships/notesSlide" Target="../notesSlides/notesSlide22.xml"/><Relationship Id="rId1" Type="http://schemas.openxmlformats.org/officeDocument/2006/relationships/slideLayout" Target="../slideLayouts/slideLayout6.xml"/><Relationship Id="rId6" Type="http://schemas.openxmlformats.org/officeDocument/2006/relationships/image" Target="../media/image7.emf"/><Relationship Id="rId5" Type="http://schemas.openxmlformats.org/officeDocument/2006/relationships/image" Target="../media/image10.png"/><Relationship Id="rId4" Type="http://schemas.microsoft.com/office/2007/relationships/hdphoto" Target="../media/hdphoto4.wdp"/></Relationships>
</file>

<file path=ppt/slides/_rels/slide23.xml.rels><?xml version="1.0" encoding="UTF-8" standalone="yes"?>
<Relationships xmlns="http://schemas.openxmlformats.org/package/2006/relationships"><Relationship Id="rId3" Type="http://schemas.openxmlformats.org/officeDocument/2006/relationships/image" Target="../media/image33.png"/><Relationship Id="rId7" Type="http://schemas.openxmlformats.org/officeDocument/2006/relationships/image" Target="../media/image6.jpg"/><Relationship Id="rId2" Type="http://schemas.openxmlformats.org/officeDocument/2006/relationships/notesSlide" Target="../notesSlides/notesSlide23.xml"/><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7.emf"/><Relationship Id="rId4" Type="http://schemas.microsoft.com/office/2007/relationships/hdphoto" Target="../media/hdphoto3.wdp"/></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9.png"/><Relationship Id="rId7"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11.png"/><Relationship Id="rId5" Type="http://schemas.openxmlformats.org/officeDocument/2006/relationships/image" Target="../media/image10.png"/><Relationship Id="rId4" Type="http://schemas.microsoft.com/office/2007/relationships/hdphoto" Target="../media/hdphoto1.wdp"/><Relationship Id="rId9" Type="http://schemas.openxmlformats.org/officeDocument/2006/relationships/image" Target="../media/image7.emf"/></Relationships>
</file>

<file path=ppt/slides/_rels/slide4.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10.png"/><Relationship Id="rId7" Type="http://schemas.openxmlformats.org/officeDocument/2006/relationships/image" Target="../media/image7.emf"/><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6.jpg"/><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4.png"/><Relationship Id="rId7"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17.jpeg"/><Relationship Id="rId5" Type="http://schemas.openxmlformats.org/officeDocument/2006/relationships/image" Target="../media/image16.png"/><Relationship Id="rId10" Type="http://schemas.openxmlformats.org/officeDocument/2006/relationships/image" Target="../media/image18.jpeg"/><Relationship Id="rId4" Type="http://schemas.openxmlformats.org/officeDocument/2006/relationships/image" Target="../media/image15.jpeg"/><Relationship Id="rId9" Type="http://schemas.openxmlformats.org/officeDocument/2006/relationships/image" Target="../media/image7.emf"/></Relationships>
</file>

<file path=ppt/slides/_rels/slide6.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12.pn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6.jpg"/><Relationship Id="rId5" Type="http://schemas.openxmlformats.org/officeDocument/2006/relationships/image" Target="../media/image19.jpe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20.jpeg"/><Relationship Id="rId7" Type="http://schemas.openxmlformats.org/officeDocument/2006/relationships/image" Target="../media/image7.emf"/><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6.jp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10.png"/><Relationship Id="rId7"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image" Target="../media/image6.jpg"/><Relationship Id="rId5" Type="http://schemas.openxmlformats.org/officeDocument/2006/relationships/image" Target="../media/image21.jpe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22.png"/><Relationship Id="rId7"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image" Target="../media/image15.jpeg"/><Relationship Id="rId5" Type="http://schemas.openxmlformats.org/officeDocument/2006/relationships/image" Target="../media/image23.png"/><Relationship Id="rId10" Type="http://schemas.openxmlformats.org/officeDocument/2006/relationships/image" Target="../media/image7.emf"/><Relationship Id="rId4" Type="http://schemas.microsoft.com/office/2007/relationships/hdphoto" Target="../media/hdphoto2.wdp"/><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114800" y="2667000"/>
            <a:ext cx="4762500" cy="1701800"/>
          </a:xfrm>
        </p:spPr>
        <p:txBody>
          <a:bodyPr>
            <a:normAutofit fontScale="90000"/>
          </a:bodyPr>
          <a:lstStyle/>
          <a:p>
            <a:r>
              <a:rPr lang="en-US" sz="3600" b="1" dirty="0"/>
              <a:t/>
            </a:r>
            <a:br>
              <a:rPr lang="en-US" sz="3600" b="1" dirty="0"/>
            </a:br>
            <a:r>
              <a:rPr lang="en-US" sz="3600" b="1" dirty="0"/>
              <a:t/>
            </a:r>
            <a:br>
              <a:rPr lang="en-US" sz="3600" b="1" dirty="0"/>
            </a:br>
            <a:r>
              <a:rPr lang="en-US" sz="3600" dirty="0"/>
              <a:t/>
            </a:r>
            <a:br>
              <a:rPr lang="en-US" sz="3600" dirty="0"/>
            </a:br>
            <a:r>
              <a:rPr lang="en-US" sz="3200" b="1" dirty="0"/>
              <a:t/>
            </a:r>
            <a:br>
              <a:rPr lang="en-US" sz="3200" b="1" dirty="0"/>
            </a:br>
            <a:r>
              <a:rPr lang="en-US" sz="3200" b="1" dirty="0">
                <a:latin typeface="Arial Unicode MS" panose="020B0604020202020204" pitchFamily="34" charset="-128"/>
                <a:ea typeface="Arial Unicode MS" panose="020B0604020202020204" pitchFamily="34" charset="-128"/>
                <a:cs typeface="Arial Unicode MS" panose="020B0604020202020204" pitchFamily="34" charset="-128"/>
              </a:rPr>
              <a:t/>
            </a:r>
            <a:br>
              <a:rPr lang="en-US" sz="3200" b="1" dirty="0">
                <a:latin typeface="Arial Unicode MS" panose="020B0604020202020204" pitchFamily="34" charset="-128"/>
                <a:ea typeface="Arial Unicode MS" panose="020B0604020202020204" pitchFamily="34" charset="-128"/>
                <a:cs typeface="Arial Unicode MS" panose="020B0604020202020204" pitchFamily="34" charset="-128"/>
              </a:rPr>
            </a:br>
            <a:endParaRPr lang="en-US" dirty="0"/>
          </a:p>
        </p:txBody>
      </p:sp>
      <p:sp>
        <p:nvSpPr>
          <p:cNvPr id="4" name="TextBox 3"/>
          <p:cNvSpPr txBox="1"/>
          <p:nvPr/>
        </p:nvSpPr>
        <p:spPr>
          <a:xfrm>
            <a:off x="266700" y="1981200"/>
            <a:ext cx="8610600" cy="2123658"/>
          </a:xfrm>
          <a:prstGeom prst="rect">
            <a:avLst/>
          </a:prstGeom>
          <a:solidFill>
            <a:srgbClr val="009DDC"/>
          </a:solidFill>
        </p:spPr>
        <p:txBody>
          <a:bodyPr wrap="square" rtlCol="0">
            <a:spAutoFit/>
          </a:bodyPr>
          <a:lstStyle/>
          <a:p>
            <a:pPr algn="ctr"/>
            <a:r>
              <a:rPr lang="en-US" sz="4400" dirty="0" smtClean="0">
                <a:solidFill>
                  <a:schemeClr val="bg1"/>
                </a:solidFill>
                <a:latin typeface="DIN Next LT Arabic" panose="020B0503020203050203" pitchFamily="34" charset="-78"/>
                <a:cs typeface="DIN Next LT Arabic" panose="020B0503020203050203" pitchFamily="34" charset="-78"/>
              </a:rPr>
              <a:t>Voluntary Presentation for the Kingdom of Saudi Arabia on the Review Theme of CSW63</a:t>
            </a:r>
            <a:endParaRPr lang="en-US" sz="4400" dirty="0">
              <a:solidFill>
                <a:schemeClr val="bg1"/>
              </a:solidFill>
              <a:latin typeface="DIN Next LT Arabic" panose="020B0503020203050203" pitchFamily="34" charset="-78"/>
              <a:cs typeface="DIN Next LT Arabic" panose="020B0503020203050203" pitchFamily="34" charset="-78"/>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5981929" y="5227205"/>
            <a:ext cx="240296" cy="346373"/>
          </a:xfrm>
          <a:prstGeom prst="rect">
            <a:avLst/>
          </a:prstGeom>
        </p:spPr>
      </p:pic>
      <p:sp>
        <p:nvSpPr>
          <p:cNvPr id="5" name="TextBox 4"/>
          <p:cNvSpPr txBox="1"/>
          <p:nvPr/>
        </p:nvSpPr>
        <p:spPr>
          <a:xfrm>
            <a:off x="6248400" y="5296579"/>
            <a:ext cx="3836100" cy="276999"/>
          </a:xfrm>
          <a:prstGeom prst="rect">
            <a:avLst/>
          </a:prstGeom>
          <a:noFill/>
        </p:spPr>
        <p:txBody>
          <a:bodyPr wrap="square" rtlCol="0">
            <a:spAutoFit/>
          </a:bodyPr>
          <a:lstStyle/>
          <a:p>
            <a:r>
              <a:rPr lang="en-US" sz="1200" dirty="0" smtClean="0">
                <a:solidFill>
                  <a:schemeClr val="bg1">
                    <a:lumMod val="50000"/>
                  </a:schemeClr>
                </a:solidFill>
              </a:rPr>
              <a:t>New York- United Nation Headquarters</a:t>
            </a:r>
            <a:endParaRPr lang="en-US" sz="1200" dirty="0">
              <a:solidFill>
                <a:schemeClr val="bg1">
                  <a:lumMod val="50000"/>
                </a:schemeClr>
              </a:solidFill>
            </a:endParaRP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5867325" y="5587479"/>
            <a:ext cx="469504" cy="469504"/>
          </a:xfrm>
          <a:prstGeom prst="rect">
            <a:avLst/>
          </a:prstGeom>
        </p:spPr>
      </p:pic>
      <p:sp>
        <p:nvSpPr>
          <p:cNvPr id="9" name="TextBox 8"/>
          <p:cNvSpPr txBox="1"/>
          <p:nvPr/>
        </p:nvSpPr>
        <p:spPr>
          <a:xfrm>
            <a:off x="6248400" y="5683732"/>
            <a:ext cx="3836100" cy="276999"/>
          </a:xfrm>
          <a:prstGeom prst="rect">
            <a:avLst/>
          </a:prstGeom>
          <a:noFill/>
        </p:spPr>
        <p:txBody>
          <a:bodyPr wrap="square" rtlCol="0">
            <a:spAutoFit/>
          </a:bodyPr>
          <a:lstStyle/>
          <a:p>
            <a:r>
              <a:rPr lang="en-US" sz="1200" dirty="0" smtClean="0">
                <a:solidFill>
                  <a:schemeClr val="bg1">
                    <a:lumMod val="50000"/>
                  </a:schemeClr>
                </a:solidFill>
              </a:rPr>
              <a:t>11- 22 March, 2019</a:t>
            </a:r>
            <a:endParaRPr lang="en-US" sz="1200" dirty="0">
              <a:solidFill>
                <a:schemeClr val="bg1">
                  <a:lumMod val="50000"/>
                </a:schemeClr>
              </a:solidFill>
            </a:endParaRPr>
          </a:p>
        </p:txBody>
      </p:sp>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4162" y="179828"/>
            <a:ext cx="1400838" cy="1400838"/>
          </a:xfrm>
          <a:prstGeom prst="rect">
            <a:avLst/>
          </a:prstGeom>
        </p:spPr>
      </p:pic>
    </p:spTree>
    <p:extLst>
      <p:ext uri="{BB962C8B-B14F-4D97-AF65-F5344CB8AC3E}">
        <p14:creationId xmlns:p14="http://schemas.microsoft.com/office/powerpoint/2010/main" val="13702022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91200"/>
            <a:ext cx="9144000" cy="800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346046"/>
            <a:ext cx="9144000" cy="755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accent3">
                    <a:lumMod val="75000"/>
                  </a:schemeClr>
                </a:solidFill>
                <a:latin typeface="DIN Next LT Arabic" panose="020B0503020203050203" pitchFamily="34" charset="-78"/>
                <a:cs typeface="DIN Next LT Arabic" panose="020B0503020203050203" pitchFamily="34" charset="-78"/>
              </a:rPr>
              <a:t>2. Fostering enabling environments for financing gender equality and women’s empowerment</a:t>
            </a:r>
          </a:p>
        </p:txBody>
      </p:sp>
      <p:cxnSp>
        <p:nvCxnSpPr>
          <p:cNvPr id="9" name="Straight Connector 8"/>
          <p:cNvCxnSpPr/>
          <p:nvPr/>
        </p:nvCxnSpPr>
        <p:spPr>
          <a:xfrm>
            <a:off x="0" y="1077463"/>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644669" y="1298443"/>
            <a:ext cx="7599217" cy="338554"/>
          </a:xfrm>
          <a:prstGeom prst="rect">
            <a:avLst/>
          </a:prstGeom>
          <a:noFill/>
        </p:spPr>
        <p:txBody>
          <a:bodyPr wrap="square" rtlCol="0">
            <a:spAutoFit/>
          </a:bodyPr>
          <a:lstStyle/>
          <a:p>
            <a:pPr marL="0" lvl="1" indent="0">
              <a:buNone/>
            </a:pPr>
            <a:r>
              <a:rPr lang="en-US" sz="1600" dirty="0">
                <a:solidFill>
                  <a:schemeClr val="accent3">
                    <a:lumMod val="75000"/>
                  </a:schemeClr>
                </a:solidFill>
                <a:latin typeface="DIN Next LT Arabic" panose="020B0503020203050203" pitchFamily="34" charset="-78"/>
                <a:cs typeface="DIN Next LT Arabic" panose="020B0503020203050203" pitchFamily="34" charset="-78"/>
              </a:rPr>
              <a:t>2.2</a:t>
            </a:r>
            <a:r>
              <a:rPr lang="en-US" sz="1600" dirty="0">
                <a:solidFill>
                  <a:srgbClr val="0070C0"/>
                </a:solidFill>
                <a:latin typeface="DIN Next LT Arabic" panose="020B0503020203050203" pitchFamily="34" charset="-78"/>
                <a:cs typeface="DIN Next LT Arabic" panose="020B0503020203050203" pitchFamily="34" charset="-78"/>
              </a:rPr>
              <a:t> </a:t>
            </a:r>
            <a:r>
              <a:rPr lang="en-GB" sz="1600" dirty="0">
                <a:solidFill>
                  <a:schemeClr val="accent5">
                    <a:lumMod val="50000"/>
                  </a:schemeClr>
                </a:solidFill>
                <a:latin typeface="DIN Next LT Arabic" panose="020B0503020203050203" pitchFamily="34" charset="-78"/>
                <a:cs typeface="DIN Next LT Arabic" panose="020B0503020203050203" pitchFamily="34" charset="-78"/>
              </a:rPr>
              <a:t>Mainstreaming gender-responsive budgeting across government and sectors</a:t>
            </a:r>
          </a:p>
        </p:txBody>
      </p:sp>
      <p:sp>
        <p:nvSpPr>
          <p:cNvPr id="13" name="Rectangle 12"/>
          <p:cNvSpPr/>
          <p:nvPr/>
        </p:nvSpPr>
        <p:spPr>
          <a:xfrm>
            <a:off x="1823287" y="3048214"/>
            <a:ext cx="5080095" cy="1046440"/>
          </a:xfrm>
          <a:prstGeom prst="rect">
            <a:avLst/>
          </a:prstGeom>
        </p:spPr>
        <p:txBody>
          <a:bodyPr wrap="square">
            <a:spAutoFit/>
          </a:bodyPr>
          <a:lstStyle/>
          <a:p>
            <a:pPr algn="just"/>
            <a:r>
              <a:rPr lang="en-GB" sz="1400" b="1" dirty="0" err="1">
                <a:solidFill>
                  <a:schemeClr val="accent5">
                    <a:lumMod val="50000"/>
                  </a:schemeClr>
                </a:solidFill>
                <a:latin typeface="DIN Next LT Arabic" panose="020B0503020203050203" pitchFamily="34" charset="-78"/>
                <a:cs typeface="DIN Next LT Arabic" panose="020B0503020203050203" pitchFamily="34" charset="-78"/>
              </a:rPr>
              <a:t>Taqaat</a:t>
            </a:r>
            <a:r>
              <a:rPr lang="en-GB" sz="1400" b="1" dirty="0">
                <a:solidFill>
                  <a:schemeClr val="accent5">
                    <a:lumMod val="50000"/>
                  </a:schemeClr>
                </a:solidFill>
                <a:latin typeface="DIN Next LT Arabic" panose="020B0503020203050203" pitchFamily="34" charset="-78"/>
                <a:cs typeface="DIN Next LT Arabic" panose="020B0503020203050203" pitchFamily="34" charset="-78"/>
              </a:rPr>
              <a:t> program </a:t>
            </a:r>
          </a:p>
          <a:p>
            <a:pPr algn="just"/>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supports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30% of Saudi nationals’ wages for their first year of work. Then, the wage subsidies get reduced to 20% and 10% for the second year and the third year, respectively.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entities are entitled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to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an additional incentive of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10%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in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case the employees are females.</a:t>
            </a:r>
            <a:endParaRPr lang="en-GB" sz="1200" dirty="0">
              <a:solidFill>
                <a:schemeClr val="bg1">
                  <a:lumMod val="50000"/>
                </a:schemeClr>
              </a:solidFill>
              <a:latin typeface="DIN Next LT Arabic" panose="020B0503020203050203" pitchFamily="34" charset="-78"/>
              <a:cs typeface="DIN Next LT Arabic" panose="020B0503020203050203" pitchFamily="34" charset="-78"/>
            </a:endParaRPr>
          </a:p>
        </p:txBody>
      </p:sp>
      <p:sp>
        <p:nvSpPr>
          <p:cNvPr id="5" name="Rectangle 4"/>
          <p:cNvSpPr/>
          <p:nvPr/>
        </p:nvSpPr>
        <p:spPr>
          <a:xfrm>
            <a:off x="1208924" y="2002039"/>
            <a:ext cx="7034962" cy="523220"/>
          </a:xfrm>
          <a:prstGeom prst="rect">
            <a:avLst/>
          </a:prstGeom>
        </p:spPr>
        <p:txBody>
          <a:bodyPr wrap="square">
            <a:spAutoFit/>
          </a:bodyPr>
          <a:lstStyle/>
          <a:p>
            <a:pPr algn="just"/>
            <a:r>
              <a:rPr lang="en-US" sz="1400" dirty="0">
                <a:solidFill>
                  <a:schemeClr val="accent5">
                    <a:lumMod val="50000"/>
                  </a:schemeClr>
                </a:solidFill>
                <a:latin typeface="DIN Next LT Arabic" panose="020B0503020203050203" pitchFamily="34" charset="-78"/>
                <a:cs typeface="DIN Next LT Arabic" panose="020B0503020203050203" pitchFamily="34" charset="-78"/>
              </a:rPr>
              <a:t>Human Resources Development Fund </a:t>
            </a:r>
            <a:r>
              <a:rPr lang="en-GB" sz="1400" dirty="0" smtClean="0">
                <a:solidFill>
                  <a:schemeClr val="bg1">
                    <a:lumMod val="50000"/>
                  </a:schemeClr>
                </a:solidFill>
                <a:latin typeface="DIN Next LT Arabic" panose="020B0503020203050203" pitchFamily="34" charset="-78"/>
                <a:cs typeface="DIN Next LT Arabic" panose="020B0503020203050203" pitchFamily="34" charset="-78"/>
              </a:rPr>
              <a:t>has </a:t>
            </a:r>
            <a:r>
              <a:rPr lang="en-GB" sz="1400" dirty="0">
                <a:solidFill>
                  <a:schemeClr val="bg1">
                    <a:lumMod val="50000"/>
                  </a:schemeClr>
                </a:solidFill>
                <a:latin typeface="DIN Next LT Arabic" panose="020B0503020203050203" pitchFamily="34" charset="-78"/>
                <a:cs typeface="DIN Next LT Arabic" panose="020B0503020203050203" pitchFamily="34" charset="-78"/>
              </a:rPr>
              <a:t>allocated allowance </a:t>
            </a:r>
            <a:r>
              <a:rPr lang="en-GB" sz="1400" dirty="0" smtClean="0">
                <a:solidFill>
                  <a:schemeClr val="bg1">
                    <a:lumMod val="50000"/>
                  </a:schemeClr>
                </a:solidFill>
                <a:latin typeface="DIN Next LT Arabic" panose="020B0503020203050203" pitchFamily="34" charset="-78"/>
                <a:cs typeface="DIN Next LT Arabic" panose="020B0503020203050203" pitchFamily="34" charset="-78"/>
              </a:rPr>
              <a:t>to women and </a:t>
            </a:r>
            <a:r>
              <a:rPr lang="en-GB" sz="1400" dirty="0">
                <a:solidFill>
                  <a:schemeClr val="bg1">
                    <a:lumMod val="50000"/>
                  </a:schemeClr>
                </a:solidFill>
                <a:latin typeface="DIN Next LT Arabic" panose="020B0503020203050203" pitchFamily="34" charset="-78"/>
                <a:cs typeface="DIN Next LT Arabic" panose="020B0503020203050203" pitchFamily="34" charset="-78"/>
              </a:rPr>
              <a:t>entities as an </a:t>
            </a:r>
            <a:r>
              <a:rPr lang="en-GB" sz="1400" dirty="0" smtClean="0">
                <a:solidFill>
                  <a:schemeClr val="bg1">
                    <a:lumMod val="50000"/>
                  </a:schemeClr>
                </a:solidFill>
                <a:latin typeface="DIN Next LT Arabic" panose="020B0503020203050203" pitchFamily="34" charset="-78"/>
                <a:cs typeface="DIN Next LT Arabic" panose="020B0503020203050203" pitchFamily="34" charset="-78"/>
              </a:rPr>
              <a:t>incentive </a:t>
            </a:r>
            <a:r>
              <a:rPr lang="en-GB" sz="1400" dirty="0">
                <a:solidFill>
                  <a:schemeClr val="bg1">
                    <a:lumMod val="50000"/>
                  </a:schemeClr>
                </a:solidFill>
                <a:latin typeface="DIN Next LT Arabic" panose="020B0503020203050203" pitchFamily="34" charset="-78"/>
                <a:cs typeface="DIN Next LT Arabic" panose="020B0503020203050203" pitchFamily="34" charset="-78"/>
              </a:rPr>
              <a:t>to increase </a:t>
            </a:r>
            <a:r>
              <a:rPr lang="en-GB" sz="1400" dirty="0" smtClean="0">
                <a:solidFill>
                  <a:schemeClr val="bg1">
                    <a:lumMod val="50000"/>
                  </a:schemeClr>
                </a:solidFill>
                <a:latin typeface="DIN Next LT Arabic" panose="020B0503020203050203" pitchFamily="34" charset="-78"/>
                <a:cs typeface="DIN Next LT Arabic" panose="020B0503020203050203" pitchFamily="34" charset="-78"/>
              </a:rPr>
              <a:t>female </a:t>
            </a:r>
            <a:r>
              <a:rPr lang="en-GB" sz="1400" dirty="0">
                <a:solidFill>
                  <a:schemeClr val="bg1">
                    <a:lumMod val="50000"/>
                  </a:schemeClr>
                </a:solidFill>
                <a:latin typeface="DIN Next LT Arabic" panose="020B0503020203050203" pitchFamily="34" charset="-78"/>
                <a:cs typeface="DIN Next LT Arabic" panose="020B0503020203050203" pitchFamily="34" charset="-78"/>
              </a:rPr>
              <a:t>human </a:t>
            </a:r>
            <a:r>
              <a:rPr lang="en-GB" sz="1400" dirty="0" smtClean="0">
                <a:solidFill>
                  <a:schemeClr val="bg1">
                    <a:lumMod val="50000"/>
                  </a:schemeClr>
                </a:solidFill>
                <a:latin typeface="DIN Next LT Arabic" panose="020B0503020203050203" pitchFamily="34" charset="-78"/>
                <a:cs typeface="DIN Next LT Arabic" panose="020B0503020203050203" pitchFamily="34" charset="-78"/>
              </a:rPr>
              <a:t>capital</a:t>
            </a:r>
            <a:endParaRPr lang="en-US" sz="1400" dirty="0">
              <a:solidFill>
                <a:schemeClr val="bg1">
                  <a:lumMod val="50000"/>
                </a:schemeClr>
              </a:solidFill>
              <a:latin typeface="DIN Next LT Arabic" panose="020B0503020203050203" pitchFamily="34" charset="-78"/>
              <a:cs typeface="DIN Next LT Arabic" panose="020B0503020203050203" pitchFamily="34" charset="-78"/>
            </a:endParaRPr>
          </a:p>
        </p:txBody>
      </p:sp>
      <p:cxnSp>
        <p:nvCxnSpPr>
          <p:cNvPr id="12" name="Straight Connector 11"/>
          <p:cNvCxnSpPr/>
          <p:nvPr/>
        </p:nvCxnSpPr>
        <p:spPr>
          <a:xfrm>
            <a:off x="6172200" y="5791200"/>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0125" y="3048214"/>
            <a:ext cx="365826" cy="365826"/>
          </a:xfrm>
          <a:prstGeom prst="rect">
            <a:avLst/>
          </a:prstGeom>
        </p:spPr>
      </p:pic>
      <p:sp>
        <p:nvSpPr>
          <p:cNvPr id="19" name="TextBox 18"/>
          <p:cNvSpPr txBox="1"/>
          <p:nvPr/>
        </p:nvSpPr>
        <p:spPr>
          <a:xfrm>
            <a:off x="0" y="6591299"/>
            <a:ext cx="381000" cy="261610"/>
          </a:xfrm>
          <a:prstGeom prst="rect">
            <a:avLst/>
          </a:prstGeom>
          <a:noFill/>
          <a:ln>
            <a:noFill/>
          </a:ln>
        </p:spPr>
        <p:txBody>
          <a:bodyPr wrap="square" rtlCol="0">
            <a:spAutoFit/>
          </a:bodyPr>
          <a:lstStyle/>
          <a:p>
            <a:pPr algn="ctr"/>
            <a:r>
              <a:rPr lang="en-US" sz="1100" dirty="0" smtClean="0">
                <a:solidFill>
                  <a:schemeClr val="bg1">
                    <a:lumMod val="65000"/>
                  </a:schemeClr>
                </a:solidFill>
              </a:rPr>
              <a:t>10</a:t>
            </a:r>
            <a:endParaRPr lang="en-US" sz="1100" dirty="0">
              <a:solidFill>
                <a:schemeClr val="bg1">
                  <a:lumMod val="65000"/>
                </a:schemeClr>
              </a:solidFill>
            </a:endParaRPr>
          </a:p>
        </p:txBody>
      </p:sp>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67599" y="5970062"/>
            <a:ext cx="776287" cy="776287"/>
          </a:xfrm>
          <a:prstGeom prst="rect">
            <a:avLst/>
          </a:prstGeom>
        </p:spPr>
      </p:pic>
      <p:pic>
        <p:nvPicPr>
          <p:cNvPr id="22" name="Picture 21"/>
          <p:cNvPicPr>
            <a:picLocks noChangeAspect="1"/>
          </p:cNvPicPr>
          <p:nvPr/>
        </p:nvPicPr>
        <p:blipFill>
          <a:blip r:embed="rId5"/>
          <a:stretch>
            <a:fillRect/>
          </a:stretch>
        </p:blipFill>
        <p:spPr>
          <a:xfrm>
            <a:off x="838200" y="5970062"/>
            <a:ext cx="655375" cy="520139"/>
          </a:xfrm>
          <a:prstGeom prst="rect">
            <a:avLst/>
          </a:prstGeom>
        </p:spPr>
      </p:pic>
      <p:pic>
        <p:nvPicPr>
          <p:cNvPr id="23" name="Picture 22"/>
          <p:cNvPicPr>
            <a:picLocks noChangeAspect="1"/>
          </p:cNvPicPr>
          <p:nvPr/>
        </p:nvPicPr>
        <p:blipFill>
          <a:blip r:embed="rId6"/>
          <a:stretch>
            <a:fillRect/>
          </a:stretch>
        </p:blipFill>
        <p:spPr>
          <a:xfrm>
            <a:off x="4176424" y="6045841"/>
            <a:ext cx="791152" cy="520139"/>
          </a:xfrm>
          <a:prstGeom prst="rect">
            <a:avLst/>
          </a:prstGeom>
        </p:spPr>
      </p:pic>
    </p:spTree>
    <p:extLst>
      <p:ext uri="{BB962C8B-B14F-4D97-AF65-F5344CB8AC3E}">
        <p14:creationId xmlns:p14="http://schemas.microsoft.com/office/powerpoint/2010/main" val="321440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91200"/>
            <a:ext cx="9144000" cy="800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327574"/>
            <a:ext cx="9144000" cy="755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accent3">
                    <a:lumMod val="75000"/>
                  </a:schemeClr>
                </a:solidFill>
                <a:latin typeface="DIN Next LT Arabic" panose="020B0503020203050203" pitchFamily="34" charset="-78"/>
                <a:cs typeface="DIN Next LT Arabic" panose="020B0503020203050203" pitchFamily="34" charset="-78"/>
              </a:rPr>
              <a:t>2. Fostering enabling environments for financing gender equality and women’s empowerment</a:t>
            </a:r>
          </a:p>
        </p:txBody>
      </p:sp>
      <p:cxnSp>
        <p:nvCxnSpPr>
          <p:cNvPr id="9" name="Straight Connector 8"/>
          <p:cNvCxnSpPr/>
          <p:nvPr/>
        </p:nvCxnSpPr>
        <p:spPr>
          <a:xfrm>
            <a:off x="0" y="1077463"/>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685800" y="1918416"/>
            <a:ext cx="6289530" cy="584775"/>
          </a:xfrm>
          <a:prstGeom prst="rect">
            <a:avLst/>
          </a:prstGeom>
          <a:noFill/>
        </p:spPr>
        <p:txBody>
          <a:bodyPr wrap="square" rtlCol="0">
            <a:spAutoFit/>
          </a:bodyPr>
          <a:lstStyle/>
          <a:p>
            <a:pPr marL="0" lvl="1" indent="0" algn="just">
              <a:buNone/>
            </a:pPr>
            <a:r>
              <a:rPr lang="en-US" sz="1600" dirty="0">
                <a:solidFill>
                  <a:schemeClr val="accent3">
                    <a:lumMod val="75000"/>
                  </a:schemeClr>
                </a:solidFill>
                <a:latin typeface="DIN Next LT Arabic" panose="020B0503020203050203" pitchFamily="34" charset="-78"/>
                <a:cs typeface="DIN Next LT Arabic" panose="020B0503020203050203" pitchFamily="34" charset="-78"/>
              </a:rPr>
              <a:t>2.3</a:t>
            </a:r>
            <a:r>
              <a:rPr lang="en-US" sz="1600" dirty="0">
                <a:solidFill>
                  <a:srgbClr val="33B1E3"/>
                </a:solidFill>
                <a:latin typeface="DIN Next LT Arabic" panose="020B0503020203050203" pitchFamily="34" charset="-78"/>
                <a:cs typeface="DIN Next LT Arabic" panose="020B0503020203050203" pitchFamily="34" charset="-78"/>
              </a:rPr>
              <a:t> </a:t>
            </a:r>
            <a:r>
              <a:rPr lang="en-GB" sz="1600" dirty="0">
                <a:solidFill>
                  <a:schemeClr val="accent5">
                    <a:lumMod val="50000"/>
                  </a:schemeClr>
                </a:solidFill>
                <a:latin typeface="DIN Next LT Arabic" panose="020B0503020203050203" pitchFamily="34" charset="-78"/>
                <a:cs typeface="DIN Next LT Arabic" panose="020B0503020203050203" pitchFamily="34" charset="-78"/>
              </a:rPr>
              <a:t>Institutionalizing gender-responsive financial analysis of policies and budgets</a:t>
            </a:r>
          </a:p>
        </p:txBody>
      </p:sp>
      <p:sp>
        <p:nvSpPr>
          <p:cNvPr id="4" name="Rectangle 3"/>
          <p:cNvSpPr/>
          <p:nvPr/>
        </p:nvSpPr>
        <p:spPr>
          <a:xfrm>
            <a:off x="2418844" y="4022564"/>
            <a:ext cx="5029200" cy="261610"/>
          </a:xfrm>
          <a:prstGeom prst="rect">
            <a:avLst/>
          </a:prstGeom>
        </p:spPr>
        <p:txBody>
          <a:bodyPr wrap="square">
            <a:spAutoFit/>
          </a:bodyPr>
          <a:lstStyle/>
          <a:p>
            <a:pPr marL="0" lvl="1" indent="0" algn="just">
              <a:buNone/>
            </a:pPr>
            <a:r>
              <a:rPr lang="en-GB" sz="1100" dirty="0">
                <a:solidFill>
                  <a:schemeClr val="accent5">
                    <a:lumMod val="50000"/>
                  </a:schemeClr>
                </a:solidFill>
                <a:latin typeface="DIN Next LT Arabic" panose="020B0503020203050203" pitchFamily="34" charset="-78"/>
                <a:cs typeface="DIN Next LT Arabic" panose="020B0503020203050203" pitchFamily="34" charset="-78"/>
              </a:rPr>
              <a:t>Enable women in the government sector and promote their leadership </a:t>
            </a:r>
            <a:r>
              <a:rPr lang="en-GB" sz="1100" dirty="0" smtClean="0">
                <a:solidFill>
                  <a:schemeClr val="accent5">
                    <a:lumMod val="50000"/>
                  </a:schemeClr>
                </a:solidFill>
                <a:latin typeface="DIN Next LT Arabic" panose="020B0503020203050203" pitchFamily="34" charset="-78"/>
                <a:cs typeface="DIN Next LT Arabic" panose="020B0503020203050203" pitchFamily="34" charset="-78"/>
              </a:rPr>
              <a:t>role</a:t>
            </a:r>
            <a:endParaRPr lang="en-GB" sz="1100" dirty="0">
              <a:solidFill>
                <a:schemeClr val="accent5">
                  <a:lumMod val="50000"/>
                </a:schemeClr>
              </a:solidFill>
              <a:latin typeface="DIN Next LT Arabic" panose="020B0503020203050203" pitchFamily="34" charset="-78"/>
              <a:cs typeface="DIN Next LT Arabic" panose="020B0503020203050203" pitchFamily="34" charset="-78"/>
            </a:endParaRPr>
          </a:p>
        </p:txBody>
      </p:sp>
      <p:cxnSp>
        <p:nvCxnSpPr>
          <p:cNvPr id="11" name="Straight Connector 10"/>
          <p:cNvCxnSpPr/>
          <p:nvPr/>
        </p:nvCxnSpPr>
        <p:spPr>
          <a:xfrm>
            <a:off x="6172200" y="5791200"/>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52942" y="2931135"/>
            <a:ext cx="533400" cy="505787"/>
          </a:xfrm>
          <a:prstGeom prst="rect">
            <a:avLst/>
          </a:prstGeom>
        </p:spPr>
      </p:pic>
      <p:sp>
        <p:nvSpPr>
          <p:cNvPr id="19" name="TextBox 18"/>
          <p:cNvSpPr txBox="1"/>
          <p:nvPr/>
        </p:nvSpPr>
        <p:spPr>
          <a:xfrm>
            <a:off x="0" y="6591299"/>
            <a:ext cx="381000" cy="261610"/>
          </a:xfrm>
          <a:prstGeom prst="rect">
            <a:avLst/>
          </a:prstGeom>
          <a:noFill/>
          <a:ln>
            <a:noFill/>
          </a:ln>
        </p:spPr>
        <p:txBody>
          <a:bodyPr wrap="square" rtlCol="0">
            <a:spAutoFit/>
          </a:bodyPr>
          <a:lstStyle/>
          <a:p>
            <a:pPr algn="ctr"/>
            <a:r>
              <a:rPr lang="en-US" sz="1100" dirty="0" smtClean="0">
                <a:solidFill>
                  <a:schemeClr val="bg1">
                    <a:lumMod val="65000"/>
                  </a:schemeClr>
                </a:solidFill>
              </a:rPr>
              <a:t>11</a:t>
            </a:r>
            <a:endParaRPr lang="en-US" sz="1100" dirty="0">
              <a:solidFill>
                <a:schemeClr val="bg1">
                  <a:lumMod val="65000"/>
                </a:schemeClr>
              </a:solidFill>
            </a:endParaRPr>
          </a:p>
        </p:txBody>
      </p:sp>
      <p:sp>
        <p:nvSpPr>
          <p:cNvPr id="13" name="Rectangle 12"/>
          <p:cNvSpPr/>
          <p:nvPr/>
        </p:nvSpPr>
        <p:spPr>
          <a:xfrm>
            <a:off x="1938741" y="3171971"/>
            <a:ext cx="6305145" cy="646331"/>
          </a:xfrm>
          <a:prstGeom prst="rect">
            <a:avLst/>
          </a:prstGeom>
        </p:spPr>
        <p:txBody>
          <a:bodyPr wrap="square">
            <a:spAutoFit/>
          </a:bodyPr>
          <a:lstStyle/>
          <a:p>
            <a:pPr marL="0" lvl="1" indent="0" algn="just">
              <a:buNone/>
            </a:pPr>
            <a:r>
              <a:rPr lang="en-GB" sz="1200" dirty="0" smtClean="0">
                <a:solidFill>
                  <a:schemeClr val="accent5">
                    <a:lumMod val="50000"/>
                  </a:schemeClr>
                </a:solidFill>
                <a:latin typeface="DIN Next LT Arabic" panose="020B0503020203050203" pitchFamily="34" charset="-78"/>
                <a:cs typeface="DIN Next LT Arabic" panose="020B0503020203050203" pitchFamily="34" charset="-78"/>
              </a:rPr>
              <a:t>Increasing </a:t>
            </a:r>
            <a:r>
              <a:rPr lang="en-GB" sz="1200" dirty="0">
                <a:solidFill>
                  <a:schemeClr val="accent5">
                    <a:lumMod val="50000"/>
                  </a:schemeClr>
                </a:solidFill>
                <a:latin typeface="DIN Next LT Arabic" panose="020B0503020203050203" pitchFamily="34" charset="-78"/>
                <a:cs typeface="DIN Next LT Arabic" panose="020B0503020203050203" pitchFamily="34" charset="-78"/>
              </a:rPr>
              <a:t>women participation in </a:t>
            </a:r>
            <a:r>
              <a:rPr lang="en-GB" sz="1200" dirty="0" err="1" smtClean="0">
                <a:solidFill>
                  <a:schemeClr val="accent5">
                    <a:lumMod val="50000"/>
                  </a:schemeClr>
                </a:solidFill>
                <a:latin typeface="DIN Next LT Arabic" panose="020B0503020203050203" pitchFamily="34" charset="-78"/>
                <a:cs typeface="DIN Next LT Arabic" panose="020B0503020203050203" pitchFamily="34" charset="-78"/>
              </a:rPr>
              <a:t>labor</a:t>
            </a:r>
            <a:r>
              <a:rPr lang="en-GB" sz="1200" dirty="0" smtClean="0">
                <a:solidFill>
                  <a:schemeClr val="accent5">
                    <a:lumMod val="50000"/>
                  </a:schemeClr>
                </a:solidFill>
                <a:latin typeface="DIN Next LT Arabic" panose="020B0503020203050203" pitchFamily="34" charset="-78"/>
                <a:cs typeface="DIN Next LT Arabic" panose="020B0503020203050203" pitchFamily="34" charset="-78"/>
              </a:rPr>
              <a:t> </a:t>
            </a:r>
            <a:r>
              <a:rPr lang="en-GB" sz="1200" dirty="0">
                <a:solidFill>
                  <a:schemeClr val="accent5">
                    <a:lumMod val="50000"/>
                  </a:schemeClr>
                </a:solidFill>
                <a:latin typeface="DIN Next LT Arabic" panose="020B0503020203050203" pitchFamily="34" charset="-78"/>
                <a:cs typeface="DIN Next LT Arabic" panose="020B0503020203050203" pitchFamily="34" charset="-78"/>
              </a:rPr>
              <a:t>market is one of Saudi Vision 2030 objectives. Many programs were launched to achieve </a:t>
            </a:r>
            <a:r>
              <a:rPr lang="en-GB" sz="1200" dirty="0" smtClean="0">
                <a:solidFill>
                  <a:schemeClr val="accent5">
                    <a:lumMod val="50000"/>
                  </a:schemeClr>
                </a:solidFill>
                <a:latin typeface="DIN Next LT Arabic" panose="020B0503020203050203" pitchFamily="34" charset="-78"/>
                <a:cs typeface="DIN Next LT Arabic" panose="020B0503020203050203" pitchFamily="34" charset="-78"/>
              </a:rPr>
              <a:t>women inclusion, </a:t>
            </a:r>
            <a:r>
              <a:rPr lang="en-GB" sz="1200" dirty="0">
                <a:solidFill>
                  <a:schemeClr val="accent5">
                    <a:lumMod val="50000"/>
                  </a:schemeClr>
                </a:solidFill>
                <a:latin typeface="DIN Next LT Arabic" panose="020B0503020203050203" pitchFamily="34" charset="-78"/>
                <a:cs typeface="DIN Next LT Arabic" panose="020B0503020203050203" pitchFamily="34" charset="-78"/>
              </a:rPr>
              <a:t>each one of them has a separate budget. </a:t>
            </a:r>
            <a:r>
              <a:rPr lang="en-GB" sz="1200" dirty="0" smtClean="0">
                <a:solidFill>
                  <a:schemeClr val="accent5">
                    <a:lumMod val="50000"/>
                  </a:schemeClr>
                </a:solidFill>
                <a:latin typeface="DIN Next LT Arabic" panose="020B0503020203050203" pitchFamily="34" charset="-78"/>
                <a:cs typeface="DIN Next LT Arabic" panose="020B0503020203050203" pitchFamily="34" charset="-78"/>
              </a:rPr>
              <a:t>The following are some of the programs:</a:t>
            </a:r>
            <a:endParaRPr lang="en-GB" sz="1200" dirty="0">
              <a:solidFill>
                <a:schemeClr val="accent5">
                  <a:lumMod val="50000"/>
                </a:schemeClr>
              </a:solidFill>
              <a:latin typeface="DIN Next LT Arabic" panose="020B0503020203050203" pitchFamily="34" charset="-78"/>
              <a:cs typeface="DIN Next LT Arabic" panose="020B0503020203050203" pitchFamily="34" charset="-78"/>
            </a:endParaRPr>
          </a:p>
        </p:txBody>
      </p:sp>
      <p:sp>
        <p:nvSpPr>
          <p:cNvPr id="16" name="Rectangle 15"/>
          <p:cNvSpPr/>
          <p:nvPr/>
        </p:nvSpPr>
        <p:spPr>
          <a:xfrm>
            <a:off x="2418844" y="4410138"/>
            <a:ext cx="5963156" cy="261610"/>
          </a:xfrm>
          <a:prstGeom prst="rect">
            <a:avLst/>
          </a:prstGeom>
        </p:spPr>
        <p:txBody>
          <a:bodyPr wrap="square">
            <a:spAutoFit/>
          </a:bodyPr>
          <a:lstStyle/>
          <a:p>
            <a:pPr marL="0" lvl="1" indent="0" algn="just">
              <a:buNone/>
            </a:pPr>
            <a:r>
              <a:rPr lang="en-GB" sz="1100" dirty="0">
                <a:solidFill>
                  <a:schemeClr val="accent5">
                    <a:lumMod val="50000"/>
                  </a:schemeClr>
                </a:solidFill>
                <a:latin typeface="DIN Next LT Arabic" panose="020B0503020203050203" pitchFamily="34" charset="-78"/>
                <a:cs typeface="DIN Next LT Arabic" panose="020B0503020203050203" pitchFamily="34" charset="-78"/>
              </a:rPr>
              <a:t>Provide day care facilities for children, and subsidized women </a:t>
            </a:r>
            <a:r>
              <a:rPr lang="en-GB" sz="1100" dirty="0" smtClean="0">
                <a:solidFill>
                  <a:schemeClr val="accent5">
                    <a:lumMod val="50000"/>
                  </a:schemeClr>
                </a:solidFill>
                <a:latin typeface="DIN Next LT Arabic" panose="020B0503020203050203" pitchFamily="34" charset="-78"/>
                <a:cs typeface="DIN Next LT Arabic" panose="020B0503020203050203" pitchFamily="34" charset="-78"/>
              </a:rPr>
              <a:t>transportation</a:t>
            </a:r>
            <a:endParaRPr lang="en-GB" sz="1100" dirty="0">
              <a:solidFill>
                <a:schemeClr val="accent5">
                  <a:lumMod val="50000"/>
                </a:schemeClr>
              </a:solidFill>
              <a:latin typeface="DIN Next LT Arabic" panose="020B0503020203050203" pitchFamily="34" charset="-78"/>
              <a:cs typeface="DIN Next LT Arabic" panose="020B0503020203050203" pitchFamily="34" charset="-78"/>
            </a:endParaRPr>
          </a:p>
        </p:txBody>
      </p:sp>
      <p:sp>
        <p:nvSpPr>
          <p:cNvPr id="17" name="Rectangle 16"/>
          <p:cNvSpPr/>
          <p:nvPr/>
        </p:nvSpPr>
        <p:spPr>
          <a:xfrm>
            <a:off x="2418844" y="4765721"/>
            <a:ext cx="5825042" cy="430887"/>
          </a:xfrm>
          <a:prstGeom prst="rect">
            <a:avLst/>
          </a:prstGeom>
        </p:spPr>
        <p:txBody>
          <a:bodyPr wrap="square">
            <a:spAutoFit/>
          </a:bodyPr>
          <a:lstStyle/>
          <a:p>
            <a:pPr marL="0" lvl="1" indent="0" algn="just">
              <a:buNone/>
            </a:pPr>
            <a:r>
              <a:rPr lang="en-GB" sz="1100" dirty="0">
                <a:solidFill>
                  <a:schemeClr val="accent5">
                    <a:lumMod val="50000"/>
                  </a:schemeClr>
                </a:solidFill>
                <a:latin typeface="DIN Next LT Arabic" panose="020B0503020203050203" pitchFamily="34" charset="-78"/>
                <a:cs typeface="DIN Next LT Arabic" panose="020B0503020203050203" pitchFamily="34" charset="-78"/>
              </a:rPr>
              <a:t>Parallel training targeting unemployed women to unable them with the skills necessary to enhance their chances in the </a:t>
            </a:r>
            <a:r>
              <a:rPr lang="en-GB" sz="1100" dirty="0" err="1">
                <a:solidFill>
                  <a:schemeClr val="accent5">
                    <a:lumMod val="50000"/>
                  </a:schemeClr>
                </a:solidFill>
                <a:latin typeface="DIN Next LT Arabic" panose="020B0503020203050203" pitchFamily="34" charset="-78"/>
                <a:cs typeface="DIN Next LT Arabic" panose="020B0503020203050203" pitchFamily="34" charset="-78"/>
              </a:rPr>
              <a:t>labor</a:t>
            </a:r>
            <a:r>
              <a:rPr lang="en-GB" sz="1100" dirty="0">
                <a:solidFill>
                  <a:schemeClr val="accent5">
                    <a:lumMod val="50000"/>
                  </a:schemeClr>
                </a:solidFill>
                <a:latin typeface="DIN Next LT Arabic" panose="020B0503020203050203" pitchFamily="34" charset="-78"/>
                <a:cs typeface="DIN Next LT Arabic" panose="020B0503020203050203" pitchFamily="34" charset="-78"/>
              </a:rPr>
              <a:t> </a:t>
            </a:r>
            <a:r>
              <a:rPr lang="en-GB" sz="1100" dirty="0" smtClean="0">
                <a:solidFill>
                  <a:schemeClr val="accent5">
                    <a:lumMod val="50000"/>
                  </a:schemeClr>
                </a:solidFill>
                <a:latin typeface="DIN Next LT Arabic" panose="020B0503020203050203" pitchFamily="34" charset="-78"/>
                <a:cs typeface="DIN Next LT Arabic" panose="020B0503020203050203" pitchFamily="34" charset="-78"/>
              </a:rPr>
              <a:t>market</a:t>
            </a:r>
            <a:endParaRPr lang="en-GB" sz="1100" dirty="0">
              <a:solidFill>
                <a:schemeClr val="accent5">
                  <a:lumMod val="50000"/>
                </a:schemeClr>
              </a:solidFill>
              <a:latin typeface="DIN Next LT Arabic" panose="020B0503020203050203" pitchFamily="34" charset="-78"/>
              <a:cs typeface="DIN Next LT Arabic" panose="020B0503020203050203" pitchFamily="34" charset="-78"/>
            </a:endParaRPr>
          </a:p>
        </p:txBody>
      </p:sp>
      <p:pic>
        <p:nvPicPr>
          <p:cNvPr id="20" name="Picture 19"/>
          <p:cNvPicPr>
            <a:picLocks noChangeAspect="1"/>
          </p:cNvPicPr>
          <p:nvPr/>
        </p:nvPicPr>
        <p:blipFill>
          <a:blip r:embed="rId4" cstate="print">
            <a:extLst>
              <a:ext uri="{BEBA8EAE-BF5A-486C-A8C5-ECC9F3942E4B}">
                <a14:imgProps xmlns:a14="http://schemas.microsoft.com/office/drawing/2010/main">
                  <a14:imgLayer r:embed="rId5">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243416" y="4113421"/>
            <a:ext cx="175796" cy="192357"/>
          </a:xfrm>
          <a:prstGeom prst="rect">
            <a:avLst/>
          </a:prstGeom>
        </p:spPr>
      </p:pic>
      <p:pic>
        <p:nvPicPr>
          <p:cNvPr id="21" name="Picture 20"/>
          <p:cNvPicPr>
            <a:picLocks noChangeAspect="1"/>
          </p:cNvPicPr>
          <p:nvPr/>
        </p:nvPicPr>
        <p:blipFill>
          <a:blip r:embed="rId4" cstate="print">
            <a:extLst>
              <a:ext uri="{BEBA8EAE-BF5A-486C-A8C5-ECC9F3942E4B}">
                <a14:imgProps xmlns:a14="http://schemas.microsoft.com/office/drawing/2010/main">
                  <a14:imgLayer r:embed="rId5">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243416" y="4444764"/>
            <a:ext cx="175796" cy="192357"/>
          </a:xfrm>
          <a:prstGeom prst="rect">
            <a:avLst/>
          </a:prstGeom>
        </p:spPr>
      </p:pic>
      <p:pic>
        <p:nvPicPr>
          <p:cNvPr id="22" name="Picture 21"/>
          <p:cNvPicPr>
            <a:picLocks noChangeAspect="1"/>
          </p:cNvPicPr>
          <p:nvPr/>
        </p:nvPicPr>
        <p:blipFill>
          <a:blip r:embed="rId4" cstate="print">
            <a:extLst>
              <a:ext uri="{BEBA8EAE-BF5A-486C-A8C5-ECC9F3942E4B}">
                <a14:imgProps xmlns:a14="http://schemas.microsoft.com/office/drawing/2010/main">
                  <a14:imgLayer r:embed="rId5">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243416" y="4810734"/>
            <a:ext cx="175796" cy="192357"/>
          </a:xfrm>
          <a:prstGeom prst="rect">
            <a:avLst/>
          </a:prstGeom>
        </p:spPr>
      </p:pic>
      <p:pic>
        <p:nvPicPr>
          <p:cNvPr id="23" name="Picture 2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467599" y="5970062"/>
            <a:ext cx="776287" cy="776287"/>
          </a:xfrm>
          <a:prstGeom prst="rect">
            <a:avLst/>
          </a:prstGeom>
        </p:spPr>
      </p:pic>
      <p:pic>
        <p:nvPicPr>
          <p:cNvPr id="26" name="Picture 25"/>
          <p:cNvPicPr>
            <a:picLocks noChangeAspect="1"/>
          </p:cNvPicPr>
          <p:nvPr/>
        </p:nvPicPr>
        <p:blipFill>
          <a:blip r:embed="rId7"/>
          <a:stretch>
            <a:fillRect/>
          </a:stretch>
        </p:blipFill>
        <p:spPr>
          <a:xfrm>
            <a:off x="838200" y="5970062"/>
            <a:ext cx="655375" cy="520139"/>
          </a:xfrm>
          <a:prstGeom prst="rect">
            <a:avLst/>
          </a:prstGeom>
        </p:spPr>
      </p:pic>
      <p:pic>
        <p:nvPicPr>
          <p:cNvPr id="27" name="Picture 26"/>
          <p:cNvPicPr>
            <a:picLocks noChangeAspect="1"/>
          </p:cNvPicPr>
          <p:nvPr/>
        </p:nvPicPr>
        <p:blipFill>
          <a:blip r:embed="rId8"/>
          <a:stretch>
            <a:fillRect/>
          </a:stretch>
        </p:blipFill>
        <p:spPr>
          <a:xfrm>
            <a:off x="4176424" y="6045841"/>
            <a:ext cx="791152" cy="520139"/>
          </a:xfrm>
          <a:prstGeom prst="rect">
            <a:avLst/>
          </a:prstGeom>
        </p:spPr>
      </p:pic>
    </p:spTree>
    <p:extLst>
      <p:ext uri="{BB962C8B-B14F-4D97-AF65-F5344CB8AC3E}">
        <p14:creationId xmlns:p14="http://schemas.microsoft.com/office/powerpoint/2010/main" val="35818000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91200"/>
            <a:ext cx="9144000" cy="800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327573"/>
            <a:ext cx="9144000" cy="755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accent3">
                    <a:lumMod val="75000"/>
                  </a:schemeClr>
                </a:solidFill>
                <a:latin typeface="DIN Next LT Arabic" panose="020B0503020203050203" pitchFamily="34" charset="-78"/>
                <a:cs typeface="DIN Next LT Arabic" panose="020B0503020203050203" pitchFamily="34" charset="-78"/>
              </a:rPr>
              <a:t>2. Fostering enabling environments for financing gender equality and women’s empowerment</a:t>
            </a:r>
          </a:p>
        </p:txBody>
      </p:sp>
      <p:cxnSp>
        <p:nvCxnSpPr>
          <p:cNvPr id="9" name="Straight Connector 8"/>
          <p:cNvCxnSpPr/>
          <p:nvPr/>
        </p:nvCxnSpPr>
        <p:spPr>
          <a:xfrm>
            <a:off x="0" y="1077463"/>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644670" y="1298443"/>
            <a:ext cx="5372100" cy="338554"/>
          </a:xfrm>
          <a:prstGeom prst="rect">
            <a:avLst/>
          </a:prstGeom>
          <a:noFill/>
        </p:spPr>
        <p:txBody>
          <a:bodyPr wrap="square" rtlCol="0">
            <a:spAutoFit/>
          </a:bodyPr>
          <a:lstStyle/>
          <a:p>
            <a:pPr marL="0" lvl="1" indent="0">
              <a:buNone/>
            </a:pPr>
            <a:r>
              <a:rPr lang="en-US" sz="1600" dirty="0">
                <a:solidFill>
                  <a:schemeClr val="accent3">
                    <a:lumMod val="75000"/>
                  </a:schemeClr>
                </a:solidFill>
                <a:latin typeface="DIN Next LT Arabic" panose="020B0503020203050203" pitchFamily="34" charset="-78"/>
                <a:cs typeface="DIN Next LT Arabic" panose="020B0503020203050203" pitchFamily="34" charset="-78"/>
              </a:rPr>
              <a:t>2.4</a:t>
            </a:r>
            <a:r>
              <a:rPr lang="en-US" sz="1600" dirty="0">
                <a:solidFill>
                  <a:srgbClr val="33B1E3"/>
                </a:solidFill>
                <a:latin typeface="DIN Next LT Arabic" panose="020B0503020203050203" pitchFamily="34" charset="-78"/>
                <a:cs typeface="DIN Next LT Arabic" panose="020B0503020203050203" pitchFamily="34" charset="-78"/>
              </a:rPr>
              <a:t> </a:t>
            </a:r>
            <a:r>
              <a:rPr lang="en-GB" sz="1600" dirty="0">
                <a:solidFill>
                  <a:schemeClr val="accent5">
                    <a:lumMod val="50000"/>
                  </a:schemeClr>
                </a:solidFill>
                <a:latin typeface="DIN Next LT Arabic" panose="020B0503020203050203" pitchFamily="34" charset="-78"/>
                <a:cs typeface="DIN Next LT Arabic" panose="020B0503020203050203" pitchFamily="34" charset="-78"/>
              </a:rPr>
              <a:t>Establishing dedicated funds for gender equality</a:t>
            </a:r>
          </a:p>
        </p:txBody>
      </p:sp>
      <p:sp>
        <p:nvSpPr>
          <p:cNvPr id="13" name="Rectangle 12"/>
          <p:cNvSpPr/>
          <p:nvPr/>
        </p:nvSpPr>
        <p:spPr>
          <a:xfrm>
            <a:off x="998681" y="2904618"/>
            <a:ext cx="7245205" cy="861774"/>
          </a:xfrm>
          <a:prstGeom prst="rect">
            <a:avLst/>
          </a:prstGeom>
        </p:spPr>
        <p:txBody>
          <a:bodyPr wrap="square">
            <a:spAutoFit/>
          </a:bodyPr>
          <a:lstStyle/>
          <a:p>
            <a:pPr lvl="2" algn="just"/>
            <a:r>
              <a:rPr lang="en-GB" sz="1400" b="1" dirty="0">
                <a:solidFill>
                  <a:schemeClr val="bg1">
                    <a:lumMod val="50000"/>
                  </a:schemeClr>
                </a:solidFill>
                <a:latin typeface="DIN Next LT Arabic" panose="020B0503020203050203" pitchFamily="34" charset="-78"/>
                <a:cs typeface="DIN Next LT Arabic" panose="020B0503020203050203" pitchFamily="34" charset="-78"/>
              </a:rPr>
              <a:t>Retraining science college female </a:t>
            </a:r>
            <a:r>
              <a:rPr lang="en-GB" sz="1400" b="1" dirty="0" smtClean="0">
                <a:solidFill>
                  <a:schemeClr val="bg1">
                    <a:lumMod val="50000"/>
                  </a:schemeClr>
                </a:solidFill>
                <a:latin typeface="DIN Next LT Arabic" panose="020B0503020203050203" pitchFamily="34" charset="-78"/>
                <a:cs typeface="DIN Next LT Arabic" panose="020B0503020203050203" pitchFamily="34" charset="-78"/>
              </a:rPr>
              <a:t>graduates</a:t>
            </a:r>
          </a:p>
          <a:p>
            <a:pPr lvl="2" algn="just"/>
            <a:r>
              <a:rPr lang="en-GB" sz="1200" dirty="0" smtClean="0">
                <a:solidFill>
                  <a:schemeClr val="bg1">
                    <a:lumMod val="50000"/>
                  </a:schemeClr>
                </a:solidFill>
                <a:latin typeface="DIN Next LT Arabic" panose="020B0503020203050203" pitchFamily="34" charset="-78"/>
                <a:cs typeface="DIN Next LT Arabic" panose="020B0503020203050203" pitchFamily="34" charset="-78"/>
              </a:rPr>
              <a:t> </a:t>
            </a:r>
            <a:r>
              <a:rPr lang="en-GB" sz="1200" dirty="0">
                <a:solidFill>
                  <a:schemeClr val="bg1">
                    <a:lumMod val="50000"/>
                  </a:schemeClr>
                </a:solidFill>
                <a:latin typeface="DIN Next LT Arabic" panose="020B0503020203050203" pitchFamily="34" charset="-78"/>
                <a:cs typeface="DIN Next LT Arabic" panose="020B0503020203050203" pitchFamily="34" charset="-78"/>
              </a:rPr>
              <a:t>is a program that </a:t>
            </a:r>
            <a:r>
              <a:rPr lang="en-GB" sz="1200" dirty="0" smtClean="0">
                <a:solidFill>
                  <a:schemeClr val="bg1">
                    <a:lumMod val="50000"/>
                  </a:schemeClr>
                </a:solidFill>
                <a:latin typeface="DIN Next LT Arabic" panose="020B0503020203050203" pitchFamily="34" charset="-78"/>
                <a:cs typeface="DIN Next LT Arabic" panose="020B0503020203050203" pitchFamily="34" charset="-78"/>
              </a:rPr>
              <a:t>provides retraining to female </a:t>
            </a:r>
            <a:r>
              <a:rPr lang="en-GB" sz="1200" dirty="0">
                <a:solidFill>
                  <a:schemeClr val="bg1">
                    <a:lumMod val="50000"/>
                  </a:schemeClr>
                </a:solidFill>
                <a:latin typeface="DIN Next LT Arabic" panose="020B0503020203050203" pitchFamily="34" charset="-78"/>
                <a:cs typeface="DIN Next LT Arabic" panose="020B0503020203050203" pitchFamily="34" charset="-78"/>
              </a:rPr>
              <a:t>graduates </a:t>
            </a:r>
            <a:r>
              <a:rPr lang="en-GB" sz="1200" dirty="0" smtClean="0">
                <a:solidFill>
                  <a:schemeClr val="bg1">
                    <a:lumMod val="50000"/>
                  </a:schemeClr>
                </a:solidFill>
                <a:latin typeface="DIN Next LT Arabic" panose="020B0503020203050203" pitchFamily="34" charset="-78"/>
                <a:cs typeface="DIN Next LT Arabic" panose="020B0503020203050203" pitchFamily="34" charset="-78"/>
              </a:rPr>
              <a:t>of science colleges to </a:t>
            </a:r>
            <a:r>
              <a:rPr lang="en-GB" sz="1200" dirty="0">
                <a:solidFill>
                  <a:schemeClr val="bg1">
                    <a:lumMod val="50000"/>
                  </a:schemeClr>
                </a:solidFill>
                <a:latin typeface="DIN Next LT Arabic" panose="020B0503020203050203" pitchFamily="34" charset="-78"/>
                <a:cs typeface="DIN Next LT Arabic" panose="020B0503020203050203" pitchFamily="34" charset="-78"/>
              </a:rPr>
              <a:t>work in some health or auxiliary health fields.</a:t>
            </a:r>
          </a:p>
          <a:p>
            <a:pPr algn="just"/>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a:t>
            </a:r>
            <a:endParaRPr lang="en-GB" sz="1200" dirty="0">
              <a:solidFill>
                <a:schemeClr val="bg1">
                  <a:lumMod val="50000"/>
                </a:schemeClr>
              </a:solidFill>
              <a:latin typeface="DIN Next LT Arabic" panose="020B0503020203050203" pitchFamily="34" charset="-78"/>
              <a:cs typeface="DIN Next LT Arabic" panose="020B0503020203050203" pitchFamily="34" charset="-78"/>
            </a:endParaRPr>
          </a:p>
        </p:txBody>
      </p:sp>
      <p:sp>
        <p:nvSpPr>
          <p:cNvPr id="5" name="Rectangle 4"/>
          <p:cNvSpPr/>
          <p:nvPr/>
        </p:nvSpPr>
        <p:spPr>
          <a:xfrm>
            <a:off x="781934" y="1761795"/>
            <a:ext cx="7461953" cy="954107"/>
          </a:xfrm>
          <a:prstGeom prst="rect">
            <a:avLst/>
          </a:prstGeom>
        </p:spPr>
        <p:txBody>
          <a:bodyPr wrap="square">
            <a:spAutoFit/>
          </a:bodyPr>
          <a:lstStyle/>
          <a:p>
            <a:pPr marL="228600" lvl="2" indent="0" algn="just">
              <a:buNone/>
            </a:pPr>
            <a:r>
              <a:rPr lang="en-GB" sz="1400" dirty="0">
                <a:solidFill>
                  <a:schemeClr val="bg1">
                    <a:lumMod val="50000"/>
                  </a:schemeClr>
                </a:solidFill>
                <a:latin typeface="DIN Next LT Arabic" panose="020B0503020203050203" pitchFamily="34" charset="-78"/>
                <a:cs typeface="DIN Next LT Arabic" panose="020B0503020203050203" pitchFamily="34" charset="-78"/>
              </a:rPr>
              <a:t>There is no particular fund dedicated for gender equality as most funding </a:t>
            </a:r>
            <a:r>
              <a:rPr lang="en-GB" sz="1400" dirty="0" smtClean="0">
                <a:solidFill>
                  <a:schemeClr val="bg1">
                    <a:lumMod val="50000"/>
                  </a:schemeClr>
                </a:solidFill>
                <a:latin typeface="DIN Next LT Arabic" panose="020B0503020203050203" pitchFamily="34" charset="-78"/>
                <a:cs typeface="DIN Next LT Arabic" panose="020B0503020203050203" pitchFamily="34" charset="-78"/>
              </a:rPr>
              <a:t>takes </a:t>
            </a:r>
            <a:r>
              <a:rPr lang="en-GB" sz="1400" dirty="0">
                <a:solidFill>
                  <a:schemeClr val="bg1">
                    <a:lumMod val="50000"/>
                  </a:schemeClr>
                </a:solidFill>
                <a:latin typeface="DIN Next LT Arabic" panose="020B0503020203050203" pitchFamily="34" charset="-78"/>
                <a:cs typeface="DIN Next LT Arabic" panose="020B0503020203050203" pitchFamily="34" charset="-78"/>
              </a:rPr>
              <a:t>into consideration serving </a:t>
            </a:r>
            <a:r>
              <a:rPr lang="en-GB" sz="1400" dirty="0" smtClean="0">
                <a:solidFill>
                  <a:schemeClr val="bg1">
                    <a:lumMod val="50000"/>
                  </a:schemeClr>
                </a:solidFill>
                <a:latin typeface="DIN Next LT Arabic" panose="020B0503020203050203" pitchFamily="34" charset="-78"/>
                <a:cs typeface="DIN Next LT Arabic" panose="020B0503020203050203" pitchFamily="34" charset="-78"/>
              </a:rPr>
              <a:t>both gender equally</a:t>
            </a:r>
            <a:r>
              <a:rPr lang="en-GB" sz="1400" dirty="0">
                <a:solidFill>
                  <a:schemeClr val="bg1">
                    <a:lumMod val="50000"/>
                  </a:schemeClr>
                </a:solidFill>
                <a:latin typeface="DIN Next LT Arabic" panose="020B0503020203050203" pitchFamily="34" charset="-78"/>
                <a:cs typeface="DIN Next LT Arabic" panose="020B0503020203050203" pitchFamily="34" charset="-78"/>
              </a:rPr>
              <a:t>; however, Saudi Arabia has </a:t>
            </a:r>
            <a:r>
              <a:rPr lang="en-GB" sz="1400" dirty="0" smtClean="0">
                <a:solidFill>
                  <a:schemeClr val="bg1">
                    <a:lumMod val="50000"/>
                  </a:schemeClr>
                </a:solidFill>
                <a:latin typeface="DIN Next LT Arabic" panose="020B0503020203050203" pitchFamily="34" charset="-78"/>
                <a:cs typeface="DIN Next LT Arabic" panose="020B0503020203050203" pitchFamily="34" charset="-78"/>
              </a:rPr>
              <a:t>dedicated budgets to </a:t>
            </a:r>
            <a:r>
              <a:rPr lang="en-GB" sz="1400" dirty="0">
                <a:solidFill>
                  <a:schemeClr val="bg1">
                    <a:lumMod val="50000"/>
                  </a:schemeClr>
                </a:solidFill>
                <a:latin typeface="DIN Next LT Arabic" panose="020B0503020203050203" pitchFamily="34" charset="-78"/>
                <a:cs typeface="DIN Next LT Arabic" panose="020B0503020203050203" pitchFamily="34" charset="-78"/>
              </a:rPr>
              <a:t>programs </a:t>
            </a:r>
            <a:r>
              <a:rPr lang="en-GB" sz="1400" dirty="0" smtClean="0">
                <a:solidFill>
                  <a:schemeClr val="bg1">
                    <a:lumMod val="50000"/>
                  </a:schemeClr>
                </a:solidFill>
                <a:latin typeface="DIN Next LT Arabic" panose="020B0503020203050203" pitchFamily="34" charset="-78"/>
                <a:cs typeface="DIN Next LT Arabic" panose="020B0503020203050203" pitchFamily="34" charset="-78"/>
              </a:rPr>
              <a:t>that aim to fulfil Saudi Vision 2030. </a:t>
            </a:r>
            <a:r>
              <a:rPr lang="en-GB" sz="1400" dirty="0">
                <a:solidFill>
                  <a:schemeClr val="bg1">
                    <a:lumMod val="50000"/>
                  </a:schemeClr>
                </a:solidFill>
                <a:latin typeface="DIN Next LT Arabic" panose="020B0503020203050203" pitchFamily="34" charset="-78"/>
                <a:cs typeface="DIN Next LT Arabic" panose="020B0503020203050203" pitchFamily="34" charset="-78"/>
              </a:rPr>
              <a:t>H</a:t>
            </a:r>
            <a:r>
              <a:rPr lang="en-GB" sz="1400" dirty="0" smtClean="0">
                <a:solidFill>
                  <a:schemeClr val="bg1">
                    <a:lumMod val="50000"/>
                  </a:schemeClr>
                </a:solidFill>
                <a:latin typeface="DIN Next LT Arabic" panose="020B0503020203050203" pitchFamily="34" charset="-78"/>
                <a:cs typeface="DIN Next LT Arabic" panose="020B0503020203050203" pitchFamily="34" charset="-78"/>
              </a:rPr>
              <a:t>uman </a:t>
            </a:r>
            <a:r>
              <a:rPr lang="en-GB" sz="1400" dirty="0">
                <a:solidFill>
                  <a:schemeClr val="bg1">
                    <a:lumMod val="50000"/>
                  </a:schemeClr>
                </a:solidFill>
                <a:latin typeface="DIN Next LT Arabic" panose="020B0503020203050203" pitchFamily="34" charset="-78"/>
                <a:cs typeface="DIN Next LT Arabic" panose="020B0503020203050203" pitchFamily="34" charset="-78"/>
              </a:rPr>
              <a:t>R</a:t>
            </a:r>
            <a:r>
              <a:rPr lang="en-GB" sz="1400" dirty="0" smtClean="0">
                <a:solidFill>
                  <a:schemeClr val="bg1">
                    <a:lumMod val="50000"/>
                  </a:schemeClr>
                </a:solidFill>
                <a:latin typeface="DIN Next LT Arabic" panose="020B0503020203050203" pitchFamily="34" charset="-78"/>
                <a:cs typeface="DIN Next LT Arabic" panose="020B0503020203050203" pitchFamily="34" charset="-78"/>
              </a:rPr>
              <a:t>esources </a:t>
            </a:r>
            <a:r>
              <a:rPr lang="en-GB" sz="1400" dirty="0">
                <a:solidFill>
                  <a:schemeClr val="bg1">
                    <a:lumMod val="50000"/>
                  </a:schemeClr>
                </a:solidFill>
                <a:latin typeface="DIN Next LT Arabic" panose="020B0503020203050203" pitchFamily="34" charset="-78"/>
                <a:cs typeface="DIN Next LT Arabic" panose="020B0503020203050203" pitchFamily="34" charset="-78"/>
              </a:rPr>
              <a:t>D</a:t>
            </a:r>
            <a:r>
              <a:rPr lang="en-GB" sz="1400" dirty="0" smtClean="0">
                <a:solidFill>
                  <a:schemeClr val="bg1">
                    <a:lumMod val="50000"/>
                  </a:schemeClr>
                </a:solidFill>
                <a:latin typeface="DIN Next LT Arabic" panose="020B0503020203050203" pitchFamily="34" charset="-78"/>
                <a:cs typeface="DIN Next LT Arabic" panose="020B0503020203050203" pitchFamily="34" charset="-78"/>
              </a:rPr>
              <a:t>evelopment Fund</a:t>
            </a:r>
            <a:r>
              <a:rPr lang="en-GB" sz="1400" dirty="0">
                <a:solidFill>
                  <a:schemeClr val="bg1">
                    <a:lumMod val="50000"/>
                  </a:schemeClr>
                </a:solidFill>
                <a:latin typeface="DIN Next LT Arabic" panose="020B0503020203050203" pitchFamily="34" charset="-78"/>
                <a:cs typeface="DIN Next LT Arabic" panose="020B0503020203050203" pitchFamily="34" charset="-78"/>
              </a:rPr>
              <a:t>, </a:t>
            </a:r>
            <a:r>
              <a:rPr lang="en-GB" sz="1400" dirty="0" smtClean="0">
                <a:solidFill>
                  <a:schemeClr val="bg1">
                    <a:lumMod val="50000"/>
                  </a:schemeClr>
                </a:solidFill>
                <a:latin typeface="DIN Next LT Arabic" panose="020B0503020203050203" pitchFamily="34" charset="-78"/>
                <a:cs typeface="DIN Next LT Arabic" panose="020B0503020203050203" pitchFamily="34" charset="-78"/>
              </a:rPr>
              <a:t>HRDF, is one of the entities that </a:t>
            </a:r>
            <a:r>
              <a:rPr lang="en-GB" sz="1400" dirty="0">
                <a:solidFill>
                  <a:schemeClr val="bg1">
                    <a:lumMod val="50000"/>
                  </a:schemeClr>
                </a:solidFill>
                <a:latin typeface="DIN Next LT Arabic" panose="020B0503020203050203" pitchFamily="34" charset="-78"/>
                <a:cs typeface="DIN Next LT Arabic" panose="020B0503020203050203" pitchFamily="34" charset="-78"/>
              </a:rPr>
              <a:t>enable women </a:t>
            </a:r>
            <a:r>
              <a:rPr lang="en-GB" sz="1400" dirty="0" smtClean="0">
                <a:solidFill>
                  <a:schemeClr val="bg1">
                    <a:lumMod val="50000"/>
                  </a:schemeClr>
                </a:solidFill>
                <a:latin typeface="DIN Next LT Arabic" panose="020B0503020203050203" pitchFamily="34" charset="-78"/>
                <a:cs typeface="DIN Next LT Arabic" panose="020B0503020203050203" pitchFamily="34" charset="-78"/>
              </a:rPr>
              <a:t>through programs that were launched such </a:t>
            </a:r>
            <a:r>
              <a:rPr lang="en-GB" sz="1400" dirty="0">
                <a:solidFill>
                  <a:schemeClr val="bg1">
                    <a:lumMod val="50000"/>
                  </a:schemeClr>
                </a:solidFill>
                <a:latin typeface="DIN Next LT Arabic" panose="020B0503020203050203" pitchFamily="34" charset="-78"/>
                <a:cs typeface="DIN Next LT Arabic" panose="020B0503020203050203" pitchFamily="34" charset="-78"/>
              </a:rPr>
              <a:t>as:</a:t>
            </a:r>
          </a:p>
        </p:txBody>
      </p:sp>
      <p:sp>
        <p:nvSpPr>
          <p:cNvPr id="4" name="Rectangle 3"/>
          <p:cNvSpPr/>
          <p:nvPr/>
        </p:nvSpPr>
        <p:spPr>
          <a:xfrm>
            <a:off x="1015909" y="3724994"/>
            <a:ext cx="7227978" cy="677108"/>
          </a:xfrm>
          <a:prstGeom prst="rect">
            <a:avLst/>
          </a:prstGeom>
        </p:spPr>
        <p:txBody>
          <a:bodyPr wrap="square">
            <a:spAutoFit/>
          </a:bodyPr>
          <a:lstStyle/>
          <a:p>
            <a:pPr lvl="2" algn="just"/>
            <a:r>
              <a:rPr lang="en-GB" sz="1400" b="1" dirty="0" smtClean="0">
                <a:solidFill>
                  <a:schemeClr val="bg1">
                    <a:lumMod val="50000"/>
                  </a:schemeClr>
                </a:solidFill>
                <a:latin typeface="DIN Next LT Arabic" panose="020B0503020203050203" pitchFamily="34" charset="-78"/>
                <a:cs typeface="DIN Next LT Arabic" panose="020B0503020203050203" pitchFamily="34" charset="-78"/>
              </a:rPr>
              <a:t>Remote </a:t>
            </a:r>
            <a:r>
              <a:rPr lang="en-GB" sz="1400" b="1" dirty="0">
                <a:solidFill>
                  <a:schemeClr val="bg1">
                    <a:lumMod val="50000"/>
                  </a:schemeClr>
                </a:solidFill>
                <a:latin typeface="DIN Next LT Arabic" panose="020B0503020203050203" pitchFamily="34" charset="-78"/>
                <a:cs typeface="DIN Next LT Arabic" panose="020B0503020203050203" pitchFamily="34" charset="-78"/>
              </a:rPr>
              <a:t>Work </a:t>
            </a:r>
            <a:r>
              <a:rPr lang="en-GB" sz="1400" b="1" dirty="0" smtClean="0">
                <a:solidFill>
                  <a:schemeClr val="bg1">
                    <a:lumMod val="50000"/>
                  </a:schemeClr>
                </a:solidFill>
                <a:latin typeface="DIN Next LT Arabic" panose="020B0503020203050203" pitchFamily="34" charset="-78"/>
                <a:cs typeface="DIN Next LT Arabic" panose="020B0503020203050203" pitchFamily="34" charset="-78"/>
              </a:rPr>
              <a:t>Program</a:t>
            </a:r>
          </a:p>
          <a:p>
            <a:pPr lvl="2"/>
            <a:r>
              <a:rPr lang="en-GB" sz="1200" dirty="0" smtClean="0">
                <a:solidFill>
                  <a:schemeClr val="accent5">
                    <a:lumMod val="50000"/>
                  </a:schemeClr>
                </a:solidFill>
                <a:latin typeface="DIN Next LT Arabic" panose="020B0503020203050203" pitchFamily="34" charset="-78"/>
                <a:cs typeface="DIN Next LT Arabic" panose="020B0503020203050203" pitchFamily="34" charset="-78"/>
              </a:rPr>
              <a:t>aims </a:t>
            </a:r>
            <a:r>
              <a:rPr lang="en-GB" sz="1200" dirty="0">
                <a:solidFill>
                  <a:schemeClr val="accent5">
                    <a:lumMod val="50000"/>
                  </a:schemeClr>
                </a:solidFill>
                <a:latin typeface="DIN Next LT Arabic" panose="020B0503020203050203" pitchFamily="34" charset="-78"/>
                <a:cs typeface="DIN Next LT Arabic" panose="020B0503020203050203" pitchFamily="34" charset="-78"/>
              </a:rPr>
              <a:t>to meet the need of women and people with </a:t>
            </a:r>
            <a:r>
              <a:rPr lang="en-GB" sz="1200" dirty="0" smtClean="0">
                <a:solidFill>
                  <a:schemeClr val="accent5">
                    <a:lumMod val="50000"/>
                  </a:schemeClr>
                </a:solidFill>
                <a:latin typeface="DIN Next LT Arabic" panose="020B0503020203050203" pitchFamily="34" charset="-78"/>
                <a:cs typeface="DIN Next LT Arabic" panose="020B0503020203050203" pitchFamily="34" charset="-78"/>
              </a:rPr>
              <a:t>special conditions </a:t>
            </a:r>
            <a:r>
              <a:rPr lang="en-GB" sz="1200" dirty="0">
                <a:solidFill>
                  <a:schemeClr val="accent5">
                    <a:lumMod val="50000"/>
                  </a:schemeClr>
                </a:solidFill>
                <a:latin typeface="DIN Next LT Arabic" panose="020B0503020203050203" pitchFamily="34" charset="-78"/>
                <a:cs typeface="DIN Next LT Arabic" panose="020B0503020203050203" pitchFamily="34" charset="-78"/>
              </a:rPr>
              <a:t>by offering flexible employment opportunities.</a:t>
            </a:r>
          </a:p>
        </p:txBody>
      </p:sp>
      <p:sp>
        <p:nvSpPr>
          <p:cNvPr id="6" name="Rectangle 5"/>
          <p:cNvSpPr/>
          <p:nvPr/>
        </p:nvSpPr>
        <p:spPr>
          <a:xfrm>
            <a:off x="1015909" y="4540502"/>
            <a:ext cx="7227978" cy="861774"/>
          </a:xfrm>
          <a:prstGeom prst="rect">
            <a:avLst/>
          </a:prstGeom>
        </p:spPr>
        <p:txBody>
          <a:bodyPr wrap="square">
            <a:spAutoFit/>
          </a:bodyPr>
          <a:lstStyle/>
          <a:p>
            <a:pPr lvl="2" algn="just"/>
            <a:r>
              <a:rPr lang="en-GB" sz="1400" b="1" dirty="0" err="1">
                <a:solidFill>
                  <a:schemeClr val="bg1">
                    <a:lumMod val="50000"/>
                  </a:schemeClr>
                </a:solidFill>
                <a:latin typeface="DIN Next LT Arabic" panose="020B0503020203050203" pitchFamily="34" charset="-78"/>
                <a:cs typeface="DIN Next LT Arabic" panose="020B0503020203050203" pitchFamily="34" charset="-78"/>
              </a:rPr>
              <a:t>Wosoul</a:t>
            </a:r>
            <a:r>
              <a:rPr lang="en-GB" sz="1400" b="1" dirty="0">
                <a:solidFill>
                  <a:schemeClr val="bg1">
                    <a:lumMod val="50000"/>
                  </a:schemeClr>
                </a:solidFill>
                <a:latin typeface="DIN Next LT Arabic" panose="020B0503020203050203" pitchFamily="34" charset="-78"/>
                <a:cs typeface="DIN Next LT Arabic" panose="020B0503020203050203" pitchFamily="34" charset="-78"/>
              </a:rPr>
              <a:t> </a:t>
            </a:r>
            <a:r>
              <a:rPr lang="en-GB" sz="1400" b="1" dirty="0" smtClean="0">
                <a:solidFill>
                  <a:schemeClr val="bg1">
                    <a:lumMod val="50000"/>
                  </a:schemeClr>
                </a:solidFill>
                <a:latin typeface="DIN Next LT Arabic" panose="020B0503020203050203" pitchFamily="34" charset="-78"/>
                <a:cs typeface="DIN Next LT Arabic" panose="020B0503020203050203" pitchFamily="34" charset="-78"/>
              </a:rPr>
              <a:t>program</a:t>
            </a:r>
          </a:p>
          <a:p>
            <a:pPr lvl="2" algn="just"/>
            <a:r>
              <a:rPr lang="en-GB" sz="1200" dirty="0" smtClean="0">
                <a:solidFill>
                  <a:schemeClr val="bg1">
                    <a:lumMod val="50000"/>
                  </a:schemeClr>
                </a:solidFill>
                <a:latin typeface="DIN Next LT Arabic" panose="020B0503020203050203" pitchFamily="34" charset="-78"/>
                <a:cs typeface="DIN Next LT Arabic" panose="020B0503020203050203" pitchFamily="34" charset="-78"/>
              </a:rPr>
              <a:t>an </a:t>
            </a:r>
            <a:r>
              <a:rPr lang="en-GB" sz="1200" dirty="0">
                <a:solidFill>
                  <a:schemeClr val="bg1">
                    <a:lumMod val="50000"/>
                  </a:schemeClr>
                </a:solidFill>
                <a:latin typeface="DIN Next LT Arabic" panose="020B0503020203050203" pitchFamily="34" charset="-78"/>
                <a:cs typeface="DIN Next LT Arabic" panose="020B0503020203050203" pitchFamily="34" charset="-78"/>
              </a:rPr>
              <a:t>initiative aiming to reduce the burden of transportation cost on </a:t>
            </a:r>
            <a:r>
              <a:rPr lang="en-GB" sz="1200" dirty="0" smtClean="0">
                <a:solidFill>
                  <a:schemeClr val="bg1">
                    <a:lumMod val="50000"/>
                  </a:schemeClr>
                </a:solidFill>
                <a:latin typeface="DIN Next LT Arabic" panose="020B0503020203050203" pitchFamily="34" charset="-78"/>
                <a:cs typeface="DIN Next LT Arabic" panose="020B0503020203050203" pitchFamily="34" charset="-78"/>
              </a:rPr>
              <a:t>female </a:t>
            </a:r>
            <a:r>
              <a:rPr lang="en-GB" sz="1200" dirty="0">
                <a:solidFill>
                  <a:schemeClr val="bg1">
                    <a:lumMod val="50000"/>
                  </a:schemeClr>
                </a:solidFill>
                <a:latin typeface="DIN Next LT Arabic" panose="020B0503020203050203" pitchFamily="34" charset="-78"/>
                <a:cs typeface="DIN Next LT Arabic" panose="020B0503020203050203" pitchFamily="34" charset="-78"/>
              </a:rPr>
              <a:t>employees in the private </a:t>
            </a:r>
            <a:r>
              <a:rPr lang="en-GB" sz="1200" dirty="0" smtClean="0">
                <a:solidFill>
                  <a:schemeClr val="bg1">
                    <a:lumMod val="50000"/>
                  </a:schemeClr>
                </a:solidFill>
                <a:latin typeface="DIN Next LT Arabic" panose="020B0503020203050203" pitchFamily="34" charset="-78"/>
                <a:cs typeface="DIN Next LT Arabic" panose="020B0503020203050203" pitchFamily="34" charset="-78"/>
              </a:rPr>
              <a:t>sector, </a:t>
            </a:r>
            <a:r>
              <a:rPr lang="en-GB" sz="1200" dirty="0">
                <a:solidFill>
                  <a:schemeClr val="bg1">
                    <a:lumMod val="50000"/>
                  </a:schemeClr>
                </a:solidFill>
                <a:latin typeface="DIN Next LT Arabic" panose="020B0503020203050203" pitchFamily="34" charset="-78"/>
                <a:cs typeface="DIN Next LT Arabic" panose="020B0503020203050203" pitchFamily="34" charset="-78"/>
              </a:rPr>
              <a:t>b</a:t>
            </a:r>
            <a:r>
              <a:rPr lang="en-GB" sz="1200" dirty="0" smtClean="0">
                <a:solidFill>
                  <a:schemeClr val="bg1">
                    <a:lumMod val="50000"/>
                  </a:schemeClr>
                </a:solidFill>
                <a:latin typeface="DIN Next LT Arabic" panose="020B0503020203050203" pitchFamily="34" charset="-78"/>
                <a:cs typeface="DIN Next LT Arabic" panose="020B0503020203050203" pitchFamily="34" charset="-78"/>
              </a:rPr>
              <a:t>y </a:t>
            </a:r>
            <a:r>
              <a:rPr lang="en-GB" sz="1200" dirty="0">
                <a:solidFill>
                  <a:schemeClr val="bg1">
                    <a:lumMod val="50000"/>
                  </a:schemeClr>
                </a:solidFill>
                <a:latin typeface="DIN Next LT Arabic" panose="020B0503020203050203" pitchFamily="34" charset="-78"/>
                <a:cs typeface="DIN Next LT Arabic" panose="020B0503020203050203" pitchFamily="34" charset="-78"/>
              </a:rPr>
              <a:t>providing </a:t>
            </a:r>
            <a:r>
              <a:rPr lang="en-GB" sz="1200" dirty="0" smtClean="0">
                <a:solidFill>
                  <a:schemeClr val="bg1">
                    <a:lumMod val="50000"/>
                  </a:schemeClr>
                </a:solidFill>
                <a:latin typeface="DIN Next LT Arabic" panose="020B0503020203050203" pitchFamily="34" charset="-78"/>
                <a:cs typeface="DIN Next LT Arabic" panose="020B0503020203050203" pitchFamily="34" charset="-78"/>
              </a:rPr>
              <a:t>transportation subsidies. The service is provided through smart phone applications.</a:t>
            </a:r>
            <a:endParaRPr lang="en-GB" sz="1200" dirty="0">
              <a:solidFill>
                <a:schemeClr val="bg1">
                  <a:lumMod val="50000"/>
                </a:schemeClr>
              </a:solidFill>
              <a:latin typeface="DIN Next LT Arabic" panose="020B0503020203050203" pitchFamily="34" charset="-78"/>
              <a:cs typeface="DIN Next LT Arabic" panose="020B0503020203050203" pitchFamily="34" charset="-78"/>
            </a:endParaRPr>
          </a:p>
        </p:txBody>
      </p:sp>
      <p:cxnSp>
        <p:nvCxnSpPr>
          <p:cNvPr id="16" name="Straight Connector 15"/>
          <p:cNvCxnSpPr/>
          <p:nvPr/>
        </p:nvCxnSpPr>
        <p:spPr>
          <a:xfrm>
            <a:off x="6172200" y="5791200"/>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83855" y="2930534"/>
            <a:ext cx="526143" cy="317500"/>
          </a:xfrm>
          <a:prstGeom prst="rect">
            <a:avLst/>
          </a:prstGeom>
        </p:spPr>
      </p:pic>
      <p:pic>
        <p:nvPicPr>
          <p:cNvPr id="21" name="Pictur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97571" y="2875596"/>
            <a:ext cx="526143" cy="317500"/>
          </a:xfrm>
          <a:prstGeom prst="rect">
            <a:avLst/>
          </a:prstGeom>
        </p:spPr>
      </p:pic>
      <p:pic>
        <p:nvPicPr>
          <p:cNvPr id="23" name="Picture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97570" y="4593180"/>
            <a:ext cx="526143" cy="317500"/>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64013" y="3726937"/>
            <a:ext cx="365826" cy="365826"/>
          </a:xfrm>
          <a:prstGeom prst="rect">
            <a:avLst/>
          </a:prstGeom>
        </p:spPr>
      </p:pic>
      <p:sp>
        <p:nvSpPr>
          <p:cNvPr id="26" name="TextBox 25"/>
          <p:cNvSpPr txBox="1"/>
          <p:nvPr/>
        </p:nvSpPr>
        <p:spPr>
          <a:xfrm>
            <a:off x="0" y="6591299"/>
            <a:ext cx="381000" cy="261610"/>
          </a:xfrm>
          <a:prstGeom prst="rect">
            <a:avLst/>
          </a:prstGeom>
          <a:noFill/>
          <a:ln>
            <a:noFill/>
          </a:ln>
        </p:spPr>
        <p:txBody>
          <a:bodyPr wrap="square" rtlCol="0">
            <a:spAutoFit/>
          </a:bodyPr>
          <a:lstStyle/>
          <a:p>
            <a:pPr algn="ctr"/>
            <a:r>
              <a:rPr lang="en-US" sz="1100" dirty="0" smtClean="0">
                <a:solidFill>
                  <a:schemeClr val="bg1">
                    <a:lumMod val="65000"/>
                  </a:schemeClr>
                </a:solidFill>
              </a:rPr>
              <a:t>12</a:t>
            </a:r>
            <a:endParaRPr lang="en-US" sz="1100" dirty="0">
              <a:solidFill>
                <a:schemeClr val="bg1">
                  <a:lumMod val="65000"/>
                </a:schemeClr>
              </a:solidFill>
            </a:endParaRPr>
          </a:p>
        </p:txBody>
      </p:sp>
      <p:pic>
        <p:nvPicPr>
          <p:cNvPr id="19" name="Picture 1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67599" y="5970062"/>
            <a:ext cx="776287" cy="776287"/>
          </a:xfrm>
          <a:prstGeom prst="rect">
            <a:avLst/>
          </a:prstGeom>
        </p:spPr>
      </p:pic>
      <p:pic>
        <p:nvPicPr>
          <p:cNvPr id="28" name="Picture 27"/>
          <p:cNvPicPr>
            <a:picLocks noChangeAspect="1"/>
          </p:cNvPicPr>
          <p:nvPr/>
        </p:nvPicPr>
        <p:blipFill>
          <a:blip r:embed="rId6"/>
          <a:stretch>
            <a:fillRect/>
          </a:stretch>
        </p:blipFill>
        <p:spPr>
          <a:xfrm>
            <a:off x="838200" y="5970062"/>
            <a:ext cx="655375" cy="520139"/>
          </a:xfrm>
          <a:prstGeom prst="rect">
            <a:avLst/>
          </a:prstGeom>
        </p:spPr>
      </p:pic>
      <p:pic>
        <p:nvPicPr>
          <p:cNvPr id="29" name="Picture 28"/>
          <p:cNvPicPr>
            <a:picLocks noChangeAspect="1"/>
          </p:cNvPicPr>
          <p:nvPr/>
        </p:nvPicPr>
        <p:blipFill>
          <a:blip r:embed="rId7"/>
          <a:stretch>
            <a:fillRect/>
          </a:stretch>
        </p:blipFill>
        <p:spPr>
          <a:xfrm>
            <a:off x="4176424" y="6045841"/>
            <a:ext cx="791152" cy="520139"/>
          </a:xfrm>
          <a:prstGeom prst="rect">
            <a:avLst/>
          </a:prstGeom>
        </p:spPr>
      </p:pic>
    </p:spTree>
    <p:extLst>
      <p:ext uri="{BB962C8B-B14F-4D97-AF65-F5344CB8AC3E}">
        <p14:creationId xmlns:p14="http://schemas.microsoft.com/office/powerpoint/2010/main" val="8702109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91200"/>
            <a:ext cx="9144000" cy="800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346046"/>
            <a:ext cx="9144000" cy="755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accent3">
                    <a:lumMod val="75000"/>
                  </a:schemeClr>
                </a:solidFill>
                <a:latin typeface="DIN Next LT Arabic" panose="020B0503020203050203" pitchFamily="34" charset="-78"/>
                <a:cs typeface="DIN Next LT Arabic" panose="020B0503020203050203" pitchFamily="34" charset="-78"/>
              </a:rPr>
              <a:t>2. Fostering enabling environments for financing gender equality and women’s empowerment</a:t>
            </a:r>
          </a:p>
        </p:txBody>
      </p:sp>
      <p:cxnSp>
        <p:nvCxnSpPr>
          <p:cNvPr id="9" name="Straight Connector 8"/>
          <p:cNvCxnSpPr/>
          <p:nvPr/>
        </p:nvCxnSpPr>
        <p:spPr>
          <a:xfrm>
            <a:off x="0" y="1077463"/>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609600" y="1225085"/>
            <a:ext cx="7634286" cy="584775"/>
          </a:xfrm>
          <a:prstGeom prst="rect">
            <a:avLst/>
          </a:prstGeom>
          <a:noFill/>
        </p:spPr>
        <p:txBody>
          <a:bodyPr wrap="square" rtlCol="0">
            <a:spAutoFit/>
          </a:bodyPr>
          <a:lstStyle/>
          <a:p>
            <a:pPr marL="0" lvl="1" indent="0" algn="just">
              <a:buNone/>
            </a:pPr>
            <a:r>
              <a:rPr lang="en-US" sz="1600" dirty="0">
                <a:solidFill>
                  <a:schemeClr val="accent3">
                    <a:lumMod val="75000"/>
                  </a:schemeClr>
                </a:solidFill>
                <a:latin typeface="DIN Next LT Arabic" panose="020B0503020203050203" pitchFamily="34" charset="-78"/>
                <a:cs typeface="DIN Next LT Arabic" panose="020B0503020203050203" pitchFamily="34" charset="-78"/>
              </a:rPr>
              <a:t>2.5</a:t>
            </a:r>
            <a:r>
              <a:rPr lang="en-US" sz="1600" dirty="0">
                <a:solidFill>
                  <a:srgbClr val="0070C0"/>
                </a:solidFill>
                <a:latin typeface="DIN Next LT Arabic" panose="020B0503020203050203" pitchFamily="34" charset="-78"/>
                <a:cs typeface="DIN Next LT Arabic" panose="020B0503020203050203" pitchFamily="34" charset="-78"/>
              </a:rPr>
              <a:t> </a:t>
            </a:r>
            <a:r>
              <a:rPr lang="en-GB" sz="1600" dirty="0">
                <a:solidFill>
                  <a:schemeClr val="accent5">
                    <a:lumMod val="50000"/>
                  </a:schemeClr>
                </a:solidFill>
                <a:latin typeface="DIN Next LT Arabic" panose="020B0503020203050203" pitchFamily="34" charset="-78"/>
                <a:cs typeface="DIN Next LT Arabic" panose="020B0503020203050203" pitchFamily="34" charset="-78"/>
              </a:rPr>
              <a:t>Closing resource gaps, including strengthening international cooperation and fulfilling ODA commitments and prioritisation of gender equality</a:t>
            </a:r>
          </a:p>
        </p:txBody>
      </p:sp>
      <p:sp>
        <p:nvSpPr>
          <p:cNvPr id="8" name="Rectangle 7"/>
          <p:cNvSpPr/>
          <p:nvPr/>
        </p:nvSpPr>
        <p:spPr>
          <a:xfrm>
            <a:off x="1823098" y="2682704"/>
            <a:ext cx="6420788" cy="646331"/>
          </a:xfrm>
          <a:prstGeom prst="rect">
            <a:avLst/>
          </a:prstGeom>
        </p:spPr>
        <p:txBody>
          <a:bodyPr wrap="square">
            <a:spAutoFit/>
          </a:bodyPr>
          <a:lstStyle/>
          <a:p>
            <a:pPr algn="just"/>
            <a:r>
              <a:rPr lang="en-GB" sz="1200" b="1" dirty="0">
                <a:solidFill>
                  <a:schemeClr val="bg1">
                    <a:lumMod val="50000"/>
                  </a:schemeClr>
                </a:solidFill>
                <a:latin typeface="DIN Next LT Arabic" panose="020B0503020203050203" pitchFamily="34" charset="-78"/>
                <a:cs typeface="DIN Next LT Arabic" panose="020B0503020203050203" pitchFamily="34" charset="-78"/>
              </a:rPr>
              <a:t>$2.6 Billion</a:t>
            </a:r>
            <a:endParaRPr lang="en-GB" sz="1200" b="1" dirty="0" smtClean="0">
              <a:solidFill>
                <a:schemeClr val="bg1">
                  <a:lumMod val="50000"/>
                </a:schemeClr>
              </a:solidFill>
              <a:latin typeface="DIN Next LT Arabic" panose="020B0503020203050203" pitchFamily="34" charset="-78"/>
              <a:cs typeface="DIN Next LT Arabic" panose="020B0503020203050203" pitchFamily="34" charset="-78"/>
            </a:endParaRPr>
          </a:p>
          <a:p>
            <a:pPr algn="just"/>
            <a:r>
              <a:rPr lang="en-GB" sz="1200" dirty="0">
                <a:solidFill>
                  <a:schemeClr val="bg1">
                    <a:lumMod val="50000"/>
                  </a:schemeClr>
                </a:solidFill>
                <a:latin typeface="DIN Next LT Arabic" panose="020B0503020203050203" pitchFamily="34" charset="-78"/>
                <a:cs typeface="DIN Next LT Arabic" panose="020B0503020203050203" pitchFamily="34" charset="-78"/>
              </a:rPr>
              <a:t>W</a:t>
            </a:r>
            <a:r>
              <a:rPr lang="en-GB" sz="1200" dirty="0" smtClean="0">
                <a:solidFill>
                  <a:schemeClr val="bg1">
                    <a:lumMod val="50000"/>
                  </a:schemeClr>
                </a:solidFill>
                <a:latin typeface="DIN Next LT Arabic" panose="020B0503020203050203" pitchFamily="34" charset="-78"/>
                <a:cs typeface="DIN Next LT Arabic" panose="020B0503020203050203" pitchFamily="34" charset="-78"/>
              </a:rPr>
              <a:t>as spent in </a:t>
            </a:r>
            <a:r>
              <a:rPr lang="en-GB" sz="1200" dirty="0">
                <a:solidFill>
                  <a:schemeClr val="bg1">
                    <a:lumMod val="50000"/>
                  </a:schemeClr>
                </a:solidFill>
                <a:latin typeface="DIN Next LT Arabic" panose="020B0503020203050203" pitchFamily="34" charset="-78"/>
                <a:cs typeface="DIN Next LT Arabic" panose="020B0503020203050203" pitchFamily="34" charset="-78"/>
              </a:rPr>
              <a:t>the past five </a:t>
            </a:r>
            <a:r>
              <a:rPr lang="en-GB" sz="1200" dirty="0" smtClean="0">
                <a:solidFill>
                  <a:schemeClr val="bg1">
                    <a:lumMod val="50000"/>
                  </a:schemeClr>
                </a:solidFill>
                <a:latin typeface="DIN Next LT Arabic" panose="020B0503020203050203" pitchFamily="34" charset="-78"/>
                <a:cs typeface="DIN Next LT Arabic" panose="020B0503020203050203" pitchFamily="34" charset="-78"/>
              </a:rPr>
              <a:t>years by </a:t>
            </a:r>
            <a:r>
              <a:rPr lang="en-GB" sz="1200" dirty="0">
                <a:solidFill>
                  <a:schemeClr val="bg1">
                    <a:lumMod val="50000"/>
                  </a:schemeClr>
                </a:solidFill>
                <a:latin typeface="DIN Next LT Arabic" panose="020B0503020203050203" pitchFamily="34" charset="-78"/>
                <a:cs typeface="DIN Next LT Arabic" panose="020B0503020203050203" pitchFamily="34" charset="-78"/>
              </a:rPr>
              <a:t>King Salman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Humanitarian Aid and </a:t>
            </a:r>
            <a:r>
              <a:rPr lang="en-GB" sz="1200" dirty="0" smtClean="0">
                <a:solidFill>
                  <a:schemeClr val="bg1">
                    <a:lumMod val="50000"/>
                  </a:schemeClr>
                </a:solidFill>
                <a:latin typeface="DIN Next LT Arabic" panose="020B0503020203050203" pitchFamily="34" charset="-78"/>
                <a:cs typeface="DIN Next LT Arabic" panose="020B0503020203050203" pitchFamily="34" charset="-78"/>
              </a:rPr>
              <a:t>Relief </a:t>
            </a:r>
            <a:r>
              <a:rPr lang="en-GB" sz="1200" dirty="0">
                <a:solidFill>
                  <a:schemeClr val="bg1">
                    <a:lumMod val="50000"/>
                  </a:schemeClr>
                </a:solidFill>
                <a:latin typeface="DIN Next LT Arabic" panose="020B0503020203050203" pitchFamily="34" charset="-78"/>
                <a:cs typeface="DIN Next LT Arabic" panose="020B0503020203050203" pitchFamily="34" charset="-78"/>
              </a:rPr>
              <a:t>Center </a:t>
            </a:r>
            <a:r>
              <a:rPr lang="en-GB" sz="1200" dirty="0" smtClean="0">
                <a:solidFill>
                  <a:schemeClr val="bg1">
                    <a:lumMod val="50000"/>
                  </a:schemeClr>
                </a:solidFill>
                <a:latin typeface="DIN Next LT Arabic" panose="020B0503020203050203" pitchFamily="34" charset="-78"/>
                <a:cs typeface="DIN Next LT Arabic" panose="020B0503020203050203" pitchFamily="34" charset="-78"/>
              </a:rPr>
              <a:t>in a program that supports </a:t>
            </a:r>
            <a:r>
              <a:rPr lang="en-GB" sz="1200" dirty="0">
                <a:solidFill>
                  <a:schemeClr val="bg1">
                    <a:lumMod val="50000"/>
                  </a:schemeClr>
                </a:solidFill>
                <a:latin typeface="DIN Next LT Arabic" panose="020B0503020203050203" pitchFamily="34" charset="-78"/>
                <a:cs typeface="DIN Next LT Arabic" panose="020B0503020203050203" pitchFamily="34" charset="-78"/>
              </a:rPr>
              <a:t>men and women without any discrimination</a:t>
            </a:r>
            <a:endParaRPr lang="en-US" sz="1200" dirty="0">
              <a:solidFill>
                <a:schemeClr val="bg1">
                  <a:lumMod val="50000"/>
                </a:schemeClr>
              </a:solidFill>
              <a:latin typeface="DIN Next LT Arabic" panose="020B0503020203050203" pitchFamily="34" charset="-78"/>
              <a:cs typeface="DIN Next LT Arabic" panose="020B0503020203050203" pitchFamily="34" charset="-78"/>
            </a:endParaRPr>
          </a:p>
        </p:txBody>
      </p:sp>
      <p:sp>
        <p:nvSpPr>
          <p:cNvPr id="15" name="Rectangle 14"/>
          <p:cNvSpPr/>
          <p:nvPr/>
        </p:nvSpPr>
        <p:spPr>
          <a:xfrm>
            <a:off x="1371600" y="4052538"/>
            <a:ext cx="6324600" cy="461665"/>
          </a:xfrm>
          <a:prstGeom prst="rect">
            <a:avLst/>
          </a:prstGeom>
        </p:spPr>
        <p:txBody>
          <a:bodyPr wrap="square">
            <a:spAutoFit/>
          </a:bodyPr>
          <a:lstStyle/>
          <a:p>
            <a:pPr lvl="1" algn="just"/>
            <a:r>
              <a:rPr lang="en-GB" sz="1200" b="1" dirty="0" smtClean="0">
                <a:solidFill>
                  <a:schemeClr val="bg1">
                    <a:lumMod val="50000"/>
                  </a:schemeClr>
                </a:solidFill>
                <a:latin typeface="DIN Next LT Arabic" panose="020B0503020203050203" pitchFamily="34" charset="-78"/>
                <a:cs typeface="DIN Next LT Arabic" panose="020B0503020203050203" pitchFamily="34" charset="-78"/>
              </a:rPr>
              <a:t>By 2017, SAR 55 Billion </a:t>
            </a:r>
          </a:p>
          <a:p>
            <a:pPr lvl="1" algn="just"/>
            <a:r>
              <a:rPr lang="en-GB" sz="1200" dirty="0" smtClean="0">
                <a:solidFill>
                  <a:schemeClr val="bg1">
                    <a:lumMod val="50000"/>
                  </a:schemeClr>
                </a:solidFill>
                <a:latin typeface="DIN Next LT Arabic" panose="020B0503020203050203" pitchFamily="34" charset="-78"/>
                <a:cs typeface="DIN Next LT Arabic" panose="020B0503020203050203" pitchFamily="34" charset="-78"/>
              </a:rPr>
              <a:t>was spent by the Saudi </a:t>
            </a:r>
            <a:r>
              <a:rPr lang="en-GB" sz="1200" dirty="0">
                <a:solidFill>
                  <a:schemeClr val="bg1">
                    <a:lumMod val="50000"/>
                  </a:schemeClr>
                </a:solidFill>
                <a:latin typeface="DIN Next LT Arabic" panose="020B0503020203050203" pitchFamily="34" charset="-78"/>
                <a:cs typeface="DIN Next LT Arabic" panose="020B0503020203050203" pitchFamily="34" charset="-78"/>
              </a:rPr>
              <a:t>Fund </a:t>
            </a:r>
            <a:r>
              <a:rPr lang="en-GB" sz="1200" dirty="0" smtClean="0">
                <a:solidFill>
                  <a:schemeClr val="bg1">
                    <a:lumMod val="50000"/>
                  </a:schemeClr>
                </a:solidFill>
                <a:latin typeface="DIN Next LT Arabic" panose="020B0503020203050203" pitchFamily="34" charset="-78"/>
                <a:cs typeface="DIN Next LT Arabic" panose="020B0503020203050203" pitchFamily="34" charset="-78"/>
              </a:rPr>
              <a:t>for </a:t>
            </a:r>
            <a:r>
              <a:rPr lang="en-GB" sz="1200" dirty="0">
                <a:solidFill>
                  <a:schemeClr val="bg1">
                    <a:lumMod val="50000"/>
                  </a:schemeClr>
                </a:solidFill>
                <a:latin typeface="DIN Next LT Arabic" panose="020B0503020203050203" pitchFamily="34" charset="-78"/>
                <a:cs typeface="DIN Next LT Arabic" panose="020B0503020203050203" pitchFamily="34" charset="-78"/>
              </a:rPr>
              <a:t>Development </a:t>
            </a:r>
            <a:r>
              <a:rPr lang="en-GB" sz="1200" dirty="0" smtClean="0">
                <a:solidFill>
                  <a:schemeClr val="bg1">
                    <a:lumMod val="50000"/>
                  </a:schemeClr>
                </a:solidFill>
                <a:latin typeface="DIN Next LT Arabic" panose="020B0503020203050203" pitchFamily="34" charset="-78"/>
                <a:cs typeface="DIN Next LT Arabic" panose="020B0503020203050203" pitchFamily="34" charset="-78"/>
              </a:rPr>
              <a:t>to fund 674 </a:t>
            </a:r>
            <a:r>
              <a:rPr lang="en-GB" sz="1200" dirty="0">
                <a:solidFill>
                  <a:schemeClr val="bg1">
                    <a:lumMod val="50000"/>
                  </a:schemeClr>
                </a:solidFill>
                <a:latin typeface="DIN Next LT Arabic" panose="020B0503020203050203" pitchFamily="34" charset="-78"/>
                <a:cs typeface="DIN Next LT Arabic" panose="020B0503020203050203" pitchFamily="34" charset="-78"/>
              </a:rPr>
              <a:t>projects in 82 </a:t>
            </a:r>
            <a:r>
              <a:rPr lang="en-GB" sz="1200" dirty="0" smtClean="0">
                <a:solidFill>
                  <a:schemeClr val="bg1">
                    <a:lumMod val="50000"/>
                  </a:schemeClr>
                </a:solidFill>
                <a:latin typeface="DIN Next LT Arabic" panose="020B0503020203050203" pitchFamily="34" charset="-78"/>
                <a:cs typeface="DIN Next LT Arabic" panose="020B0503020203050203" pitchFamily="34" charset="-78"/>
              </a:rPr>
              <a:t>countries.</a:t>
            </a:r>
            <a:endParaRPr lang="en-GB" sz="1200" dirty="0">
              <a:solidFill>
                <a:schemeClr val="bg1">
                  <a:lumMod val="50000"/>
                </a:schemeClr>
              </a:solidFill>
              <a:latin typeface="DIN Next LT Arabic" panose="020B0503020203050203" pitchFamily="34" charset="-78"/>
              <a:cs typeface="DIN Next LT Arabic" panose="020B0503020203050203" pitchFamily="34" charset="-78"/>
            </a:endParaRPr>
          </a:p>
        </p:txBody>
      </p:sp>
      <p:cxnSp>
        <p:nvCxnSpPr>
          <p:cNvPr id="13" name="Straight Connector 12"/>
          <p:cNvCxnSpPr/>
          <p:nvPr/>
        </p:nvCxnSpPr>
        <p:spPr>
          <a:xfrm>
            <a:off x="6172200" y="5791200"/>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9362" y="2623544"/>
            <a:ext cx="463719" cy="465709"/>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89233" y="4093519"/>
            <a:ext cx="503847" cy="326081"/>
          </a:xfrm>
          <a:prstGeom prst="rect">
            <a:avLst/>
          </a:prstGeom>
        </p:spPr>
      </p:pic>
      <p:sp>
        <p:nvSpPr>
          <p:cNvPr id="21" name="TextBox 20"/>
          <p:cNvSpPr txBox="1"/>
          <p:nvPr/>
        </p:nvSpPr>
        <p:spPr>
          <a:xfrm>
            <a:off x="0" y="6591299"/>
            <a:ext cx="381000" cy="261610"/>
          </a:xfrm>
          <a:prstGeom prst="rect">
            <a:avLst/>
          </a:prstGeom>
          <a:noFill/>
          <a:ln>
            <a:noFill/>
          </a:ln>
        </p:spPr>
        <p:txBody>
          <a:bodyPr wrap="square" rtlCol="0">
            <a:spAutoFit/>
          </a:bodyPr>
          <a:lstStyle/>
          <a:p>
            <a:pPr algn="ctr"/>
            <a:r>
              <a:rPr lang="en-US" sz="1100" dirty="0" smtClean="0">
                <a:solidFill>
                  <a:schemeClr val="bg1">
                    <a:lumMod val="65000"/>
                  </a:schemeClr>
                </a:solidFill>
              </a:rPr>
              <a:t>13</a:t>
            </a:r>
            <a:endParaRPr lang="en-US" sz="1100" dirty="0">
              <a:solidFill>
                <a:schemeClr val="bg1">
                  <a:lumMod val="65000"/>
                </a:schemeClr>
              </a:solidFill>
            </a:endParaRPr>
          </a:p>
        </p:txBody>
      </p:sp>
      <p:pic>
        <p:nvPicPr>
          <p:cNvPr id="18" name="Picture 1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67599" y="5970062"/>
            <a:ext cx="776287" cy="776287"/>
          </a:xfrm>
          <a:prstGeom prst="rect">
            <a:avLst/>
          </a:prstGeom>
        </p:spPr>
      </p:pic>
      <p:pic>
        <p:nvPicPr>
          <p:cNvPr id="23" name="Picture 22"/>
          <p:cNvPicPr>
            <a:picLocks noChangeAspect="1"/>
          </p:cNvPicPr>
          <p:nvPr/>
        </p:nvPicPr>
        <p:blipFill>
          <a:blip r:embed="rId6"/>
          <a:stretch>
            <a:fillRect/>
          </a:stretch>
        </p:blipFill>
        <p:spPr>
          <a:xfrm>
            <a:off x="838200" y="5970062"/>
            <a:ext cx="655375" cy="520139"/>
          </a:xfrm>
          <a:prstGeom prst="rect">
            <a:avLst/>
          </a:prstGeom>
        </p:spPr>
      </p:pic>
      <p:pic>
        <p:nvPicPr>
          <p:cNvPr id="24" name="Picture 23"/>
          <p:cNvPicPr>
            <a:picLocks noChangeAspect="1"/>
          </p:cNvPicPr>
          <p:nvPr/>
        </p:nvPicPr>
        <p:blipFill>
          <a:blip r:embed="rId7"/>
          <a:stretch>
            <a:fillRect/>
          </a:stretch>
        </p:blipFill>
        <p:spPr>
          <a:xfrm>
            <a:off x="4176424" y="6045841"/>
            <a:ext cx="791152" cy="520139"/>
          </a:xfrm>
          <a:prstGeom prst="rect">
            <a:avLst/>
          </a:prstGeom>
        </p:spPr>
      </p:pic>
    </p:spTree>
    <p:extLst>
      <p:ext uri="{BB962C8B-B14F-4D97-AF65-F5344CB8AC3E}">
        <p14:creationId xmlns:p14="http://schemas.microsoft.com/office/powerpoint/2010/main" val="22422225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91200"/>
            <a:ext cx="9144000" cy="800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327573"/>
            <a:ext cx="9144000" cy="755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accent3">
                    <a:lumMod val="75000"/>
                  </a:schemeClr>
                </a:solidFill>
                <a:latin typeface="DIN Next LT Arabic" panose="020B0503020203050203" pitchFamily="34" charset="-78"/>
                <a:cs typeface="DIN Next LT Arabic" panose="020B0503020203050203" pitchFamily="34" charset="-78"/>
              </a:rPr>
              <a:t>3. Strengthening women’s leadership and full and equal participation</a:t>
            </a:r>
          </a:p>
        </p:txBody>
      </p:sp>
      <p:cxnSp>
        <p:nvCxnSpPr>
          <p:cNvPr id="9" name="Straight Connector 8"/>
          <p:cNvCxnSpPr/>
          <p:nvPr/>
        </p:nvCxnSpPr>
        <p:spPr>
          <a:xfrm>
            <a:off x="0" y="1077463"/>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609599" y="1225085"/>
            <a:ext cx="7634287" cy="830997"/>
          </a:xfrm>
          <a:prstGeom prst="rect">
            <a:avLst/>
          </a:prstGeom>
          <a:noFill/>
        </p:spPr>
        <p:txBody>
          <a:bodyPr wrap="square" rtlCol="0">
            <a:spAutoFit/>
          </a:bodyPr>
          <a:lstStyle/>
          <a:p>
            <a:pPr marL="0" lvl="1" indent="0" algn="just">
              <a:buNone/>
            </a:pPr>
            <a:r>
              <a:rPr lang="en-GB" sz="1600" dirty="0">
                <a:solidFill>
                  <a:schemeClr val="accent3">
                    <a:lumMod val="75000"/>
                  </a:schemeClr>
                </a:solidFill>
                <a:latin typeface="DIN Next LT Arabic" panose="020B0503020203050203" pitchFamily="34" charset="-78"/>
                <a:cs typeface="DIN Next LT Arabic" panose="020B0503020203050203" pitchFamily="34" charset="-78"/>
              </a:rPr>
              <a:t>3.1</a:t>
            </a:r>
            <a:r>
              <a:rPr lang="en-GB" sz="1600" dirty="0">
                <a:latin typeface="DIN Next LT Arabic" panose="020B0503020203050203" pitchFamily="34" charset="-78"/>
                <a:cs typeface="DIN Next LT Arabic" panose="020B0503020203050203" pitchFamily="34" charset="-78"/>
              </a:rPr>
              <a:t> </a:t>
            </a:r>
            <a:r>
              <a:rPr lang="en-GB" sz="1600" dirty="0">
                <a:solidFill>
                  <a:schemeClr val="accent5">
                    <a:lumMod val="50000"/>
                  </a:schemeClr>
                </a:solidFill>
                <a:latin typeface="DIN Next LT Arabic" panose="020B0503020203050203" pitchFamily="34" charset="-78"/>
                <a:cs typeface="DIN Next LT Arabic" panose="020B0503020203050203" pitchFamily="34" charset="-78"/>
              </a:rPr>
              <a:t>Temporary special measures and </a:t>
            </a:r>
            <a:r>
              <a:rPr lang="en-US" sz="1600" dirty="0">
                <a:solidFill>
                  <a:schemeClr val="accent5">
                    <a:lumMod val="50000"/>
                  </a:schemeClr>
                </a:solidFill>
                <a:latin typeface="DIN Next LT Arabic" panose="020B0503020203050203" pitchFamily="34" charset="-78"/>
                <a:cs typeface="DIN Next LT Arabic" panose="020B0503020203050203" pitchFamily="34" charset="-78"/>
              </a:rPr>
              <a:t>affirmative action measures such as quotas for political representation in elections and parliaments and membership of public and private sector boards</a:t>
            </a:r>
          </a:p>
        </p:txBody>
      </p:sp>
      <p:sp>
        <p:nvSpPr>
          <p:cNvPr id="8" name="Rectangle 7"/>
          <p:cNvSpPr/>
          <p:nvPr/>
        </p:nvSpPr>
        <p:spPr>
          <a:xfrm>
            <a:off x="1597349" y="2970927"/>
            <a:ext cx="2822251" cy="1231106"/>
          </a:xfrm>
          <a:prstGeom prst="rect">
            <a:avLst/>
          </a:prstGeom>
        </p:spPr>
        <p:txBody>
          <a:bodyPr wrap="square">
            <a:spAutoFit/>
          </a:bodyPr>
          <a:lstStyle/>
          <a:p>
            <a:pPr marL="0" lvl="2" algn="just"/>
            <a:r>
              <a:rPr lang="en-US" sz="1400" b="1" dirty="0">
                <a:solidFill>
                  <a:schemeClr val="bg1">
                    <a:lumMod val="50000"/>
                  </a:schemeClr>
                </a:solidFill>
                <a:latin typeface="DIN Next LT Arabic" panose="020B0503020203050203" pitchFamily="34" charset="-78"/>
                <a:cs typeface="DIN Next LT Arabic" panose="020B0503020203050203" pitchFamily="34" charset="-78"/>
              </a:rPr>
              <a:t>20% of </a:t>
            </a:r>
            <a:r>
              <a:rPr lang="en-US" sz="1400" b="1" dirty="0" err="1">
                <a:solidFill>
                  <a:schemeClr val="bg1">
                    <a:lumMod val="50000"/>
                  </a:schemeClr>
                </a:solidFill>
                <a:latin typeface="DIN Next LT Arabic" panose="020B0503020203050203" pitchFamily="34" charset="-78"/>
                <a:cs typeface="DIN Next LT Arabic" panose="020B0503020203050203" pitchFamily="34" charset="-78"/>
              </a:rPr>
              <a:t>Shuraa</a:t>
            </a:r>
            <a:r>
              <a:rPr lang="en-US" sz="1400" b="1" dirty="0">
                <a:solidFill>
                  <a:schemeClr val="bg1">
                    <a:lumMod val="50000"/>
                  </a:schemeClr>
                </a:solidFill>
                <a:latin typeface="DIN Next LT Arabic" panose="020B0503020203050203" pitchFamily="34" charset="-78"/>
                <a:cs typeface="DIN Next LT Arabic" panose="020B0503020203050203" pitchFamily="34" charset="-78"/>
              </a:rPr>
              <a:t> Council</a:t>
            </a:r>
          </a:p>
          <a:p>
            <a:pPr marL="0" lvl="2" algn="just"/>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seats are designated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to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women</a:t>
            </a:r>
          </a:p>
          <a:p>
            <a:pPr marL="0" lvl="2" algn="just"/>
            <a:r>
              <a:rPr lang="en-US" sz="1200" dirty="0" smtClean="0">
                <a:solidFill>
                  <a:schemeClr val="accent5">
                    <a:lumMod val="50000"/>
                  </a:schemeClr>
                </a:solidFill>
                <a:latin typeface="DIN Next LT Arabic" panose="020B0503020203050203" pitchFamily="34" charset="-78"/>
                <a:cs typeface="DIN Next LT Arabic" panose="020B0503020203050203" pitchFamily="34" charset="-78"/>
              </a:rPr>
              <a:t>The </a:t>
            </a:r>
            <a:r>
              <a:rPr lang="en-US" sz="1200" dirty="0" err="1" smtClean="0">
                <a:solidFill>
                  <a:schemeClr val="accent5">
                    <a:lumMod val="50000"/>
                  </a:schemeClr>
                </a:solidFill>
                <a:latin typeface="DIN Next LT Arabic" panose="020B0503020203050203" pitchFamily="34" charset="-78"/>
                <a:cs typeface="DIN Next LT Arabic" panose="020B0503020203050203" pitchFamily="34" charset="-78"/>
              </a:rPr>
              <a:t>Shuraa</a:t>
            </a:r>
            <a:r>
              <a:rPr lang="en-US" sz="1200" dirty="0" smtClean="0">
                <a:solidFill>
                  <a:schemeClr val="accent5">
                    <a:lumMod val="50000"/>
                  </a:schemeClr>
                </a:solidFill>
                <a:latin typeface="DIN Next LT Arabic" panose="020B0503020203050203" pitchFamily="34" charset="-78"/>
                <a:cs typeface="DIN Next LT Arabic" panose="020B0503020203050203" pitchFamily="34" charset="-78"/>
              </a:rPr>
              <a:t> Council is an </a:t>
            </a:r>
            <a:r>
              <a:rPr lang="en-US" sz="1200" dirty="0">
                <a:solidFill>
                  <a:schemeClr val="accent5">
                    <a:lumMod val="50000"/>
                  </a:schemeClr>
                </a:solidFill>
                <a:latin typeface="DIN Next LT Arabic" panose="020B0503020203050203" pitchFamily="34" charset="-78"/>
                <a:cs typeface="DIN Next LT Arabic" panose="020B0503020203050203" pitchFamily="34" charset="-78"/>
              </a:rPr>
              <a:t>advisory body that </a:t>
            </a:r>
            <a:r>
              <a:rPr lang="en-US" sz="1200" dirty="0" smtClean="0">
                <a:solidFill>
                  <a:schemeClr val="accent5">
                    <a:lumMod val="50000"/>
                  </a:schemeClr>
                </a:solidFill>
                <a:latin typeface="DIN Next LT Arabic" panose="020B0503020203050203" pitchFamily="34" charset="-78"/>
                <a:cs typeface="DIN Next LT Arabic" panose="020B0503020203050203" pitchFamily="34" charset="-78"/>
              </a:rPr>
              <a:t>plays a </a:t>
            </a:r>
            <a:r>
              <a:rPr lang="en-US" sz="1200" dirty="0">
                <a:solidFill>
                  <a:schemeClr val="accent5">
                    <a:lumMod val="50000"/>
                  </a:schemeClr>
                </a:solidFill>
                <a:latin typeface="DIN Next LT Arabic" panose="020B0503020203050203" pitchFamily="34" charset="-78"/>
                <a:cs typeface="DIN Next LT Arabic" panose="020B0503020203050203" pitchFamily="34" charset="-78"/>
              </a:rPr>
              <a:t>vital role in reviewing </a:t>
            </a:r>
            <a:r>
              <a:rPr lang="en-US" sz="1200" dirty="0" smtClean="0">
                <a:solidFill>
                  <a:schemeClr val="accent5">
                    <a:lumMod val="50000"/>
                  </a:schemeClr>
                </a:solidFill>
                <a:latin typeface="DIN Next LT Arabic" panose="020B0503020203050203" pitchFamily="34" charset="-78"/>
                <a:cs typeface="DIN Next LT Arabic" panose="020B0503020203050203" pitchFamily="34" charset="-78"/>
              </a:rPr>
              <a:t>legislations by reporting directly to the king.</a:t>
            </a:r>
            <a:endParaRPr lang="en-US" sz="1200" dirty="0">
              <a:solidFill>
                <a:schemeClr val="bg1">
                  <a:lumMod val="50000"/>
                </a:schemeClr>
              </a:solidFill>
              <a:latin typeface="DIN Next LT Arabic" panose="020B0503020203050203" pitchFamily="34" charset="-78"/>
              <a:cs typeface="DIN Next LT Arabic" panose="020B0503020203050203" pitchFamily="34" charset="-78"/>
            </a:endParaRPr>
          </a:p>
        </p:txBody>
      </p:sp>
      <p:sp>
        <p:nvSpPr>
          <p:cNvPr id="2" name="Rectangle 1"/>
          <p:cNvSpPr/>
          <p:nvPr/>
        </p:nvSpPr>
        <p:spPr>
          <a:xfrm>
            <a:off x="957262" y="2136882"/>
            <a:ext cx="7286624" cy="523220"/>
          </a:xfrm>
          <a:prstGeom prst="rect">
            <a:avLst/>
          </a:prstGeom>
        </p:spPr>
        <p:txBody>
          <a:bodyPr wrap="square">
            <a:spAutoFit/>
          </a:bodyPr>
          <a:lstStyle/>
          <a:p>
            <a:pPr marL="0" lvl="2" indent="0" algn="just">
              <a:buNone/>
            </a:pPr>
            <a:r>
              <a:rPr lang="en-US" sz="1400" dirty="0" smtClean="0">
                <a:solidFill>
                  <a:schemeClr val="bg1">
                    <a:lumMod val="50000"/>
                  </a:schemeClr>
                </a:solidFill>
                <a:latin typeface="DIN Next LT Arabic" panose="020B0503020203050203" pitchFamily="34" charset="-78"/>
                <a:cs typeface="DIN Next LT Arabic" panose="020B0503020203050203" pitchFamily="34" charset="-78"/>
              </a:rPr>
              <a:t>KSA </a:t>
            </a:r>
            <a:r>
              <a:rPr lang="en-US" sz="1400" dirty="0">
                <a:solidFill>
                  <a:schemeClr val="bg1">
                    <a:lumMod val="50000"/>
                  </a:schemeClr>
                </a:solidFill>
                <a:latin typeface="DIN Next LT Arabic" panose="020B0503020203050203" pitchFamily="34" charset="-78"/>
                <a:cs typeface="DIN Next LT Arabic" panose="020B0503020203050203" pitchFamily="34" charset="-78"/>
              </a:rPr>
              <a:t>has taken several measures that aim to enable women to hold leading positions in the government, and </a:t>
            </a:r>
            <a:r>
              <a:rPr lang="en-US" sz="1400" dirty="0" smtClean="0">
                <a:solidFill>
                  <a:schemeClr val="bg1">
                    <a:lumMod val="50000"/>
                  </a:schemeClr>
                </a:solidFill>
                <a:latin typeface="DIN Next LT Arabic" panose="020B0503020203050203" pitchFamily="34" charset="-78"/>
                <a:cs typeface="DIN Next LT Arabic" panose="020B0503020203050203" pitchFamily="34" charset="-78"/>
              </a:rPr>
              <a:t>prohibits </a:t>
            </a:r>
            <a:r>
              <a:rPr lang="en-US" sz="1400" dirty="0">
                <a:solidFill>
                  <a:schemeClr val="bg1">
                    <a:lumMod val="50000"/>
                  </a:schemeClr>
                </a:solidFill>
                <a:latin typeface="DIN Next LT Arabic" panose="020B0503020203050203" pitchFamily="34" charset="-78"/>
                <a:cs typeface="DIN Next LT Arabic" panose="020B0503020203050203" pitchFamily="34" charset="-78"/>
              </a:rPr>
              <a:t>discrimination against female workers. </a:t>
            </a:r>
            <a:endParaRPr lang="ar-SA" sz="1400" dirty="0">
              <a:solidFill>
                <a:schemeClr val="bg1">
                  <a:lumMod val="50000"/>
                </a:schemeClr>
              </a:solidFill>
              <a:latin typeface="DIN Next LT Arabic" panose="020B0503020203050203" pitchFamily="34" charset="-78"/>
              <a:cs typeface="DIN Next LT Arabic" panose="020B0503020203050203" pitchFamily="34" charset="-78"/>
            </a:endParaRPr>
          </a:p>
        </p:txBody>
      </p:sp>
      <p:sp>
        <p:nvSpPr>
          <p:cNvPr id="4" name="Rectangle 3"/>
          <p:cNvSpPr/>
          <p:nvPr/>
        </p:nvSpPr>
        <p:spPr>
          <a:xfrm>
            <a:off x="5424487" y="2939288"/>
            <a:ext cx="2652714" cy="1600438"/>
          </a:xfrm>
          <a:prstGeom prst="rect">
            <a:avLst/>
          </a:prstGeom>
        </p:spPr>
        <p:txBody>
          <a:bodyPr wrap="square">
            <a:spAutoFit/>
          </a:bodyPr>
          <a:lstStyle/>
          <a:p>
            <a:pPr marL="0" lvl="2" algn="just"/>
            <a:r>
              <a:rPr lang="en-US" sz="1400" b="1" dirty="0">
                <a:solidFill>
                  <a:schemeClr val="bg1">
                    <a:lumMod val="50000"/>
                  </a:schemeClr>
                </a:solidFill>
                <a:latin typeface="DIN Next LT Arabic" panose="020B0503020203050203" pitchFamily="34" charset="-78"/>
                <a:cs typeface="DIN Next LT Arabic" panose="020B0503020203050203" pitchFamily="34" charset="-78"/>
              </a:rPr>
              <a:t>Saudi W</a:t>
            </a:r>
            <a:r>
              <a:rPr lang="en-US" sz="1400" b="1" dirty="0" smtClean="0">
                <a:solidFill>
                  <a:schemeClr val="bg1">
                    <a:lumMod val="50000"/>
                  </a:schemeClr>
                </a:solidFill>
                <a:latin typeface="DIN Next LT Arabic" panose="020B0503020203050203" pitchFamily="34" charset="-78"/>
                <a:cs typeface="DIN Next LT Arabic" panose="020B0503020203050203" pitchFamily="34" charset="-78"/>
              </a:rPr>
              <a:t>omen in Leadership</a:t>
            </a:r>
          </a:p>
          <a:p>
            <a:pPr marL="0" lvl="2" algn="just"/>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holding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different leading positions in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the government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and private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sectors,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such as vice minister, chairperson of councils and CEO positions of leading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banks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and several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companies, and recently the first female ambassador was appointed to the US.</a:t>
            </a:r>
            <a:endParaRPr lang="en-US" sz="1200" dirty="0">
              <a:solidFill>
                <a:schemeClr val="bg1">
                  <a:lumMod val="50000"/>
                </a:schemeClr>
              </a:solidFill>
              <a:latin typeface="DIN Next LT Arabic" panose="020B0503020203050203" pitchFamily="34" charset="-78"/>
              <a:cs typeface="DIN Next LT Arabic" panose="020B0503020203050203" pitchFamily="34" charset="-78"/>
            </a:endParaRPr>
          </a:p>
        </p:txBody>
      </p:sp>
      <p:sp>
        <p:nvSpPr>
          <p:cNvPr id="5" name="Rectangle 4"/>
          <p:cNvSpPr/>
          <p:nvPr/>
        </p:nvSpPr>
        <p:spPr>
          <a:xfrm>
            <a:off x="1567006" y="4607248"/>
            <a:ext cx="6860851" cy="677108"/>
          </a:xfrm>
          <a:prstGeom prst="rect">
            <a:avLst/>
          </a:prstGeom>
        </p:spPr>
        <p:txBody>
          <a:bodyPr wrap="square">
            <a:spAutoFit/>
          </a:bodyPr>
          <a:lstStyle/>
          <a:p>
            <a:pPr marL="0" lvl="2" algn="just"/>
            <a:r>
              <a:rPr lang="en-US" sz="1400" b="1" dirty="0" smtClean="0">
                <a:solidFill>
                  <a:schemeClr val="accent5">
                    <a:lumMod val="50000"/>
                  </a:schemeClr>
                </a:solidFill>
                <a:latin typeface="DIN Next LT Arabic" panose="020B0503020203050203" pitchFamily="34" charset="-78"/>
                <a:cs typeface="DIN Next LT Arabic" panose="020B0503020203050203" pitchFamily="34" charset="-78"/>
              </a:rPr>
              <a:t>Equal Right </a:t>
            </a:r>
            <a:r>
              <a:rPr lang="en-US" sz="1400" b="1" dirty="0">
                <a:solidFill>
                  <a:schemeClr val="accent5">
                    <a:lumMod val="50000"/>
                  </a:schemeClr>
                </a:solidFill>
                <a:latin typeface="DIN Next LT Arabic" panose="020B0503020203050203" pitchFamily="34" charset="-78"/>
                <a:cs typeface="DIN Next LT Arabic" panose="020B0503020203050203" pitchFamily="34" charset="-78"/>
              </a:rPr>
              <a:t>to </a:t>
            </a:r>
            <a:r>
              <a:rPr lang="en-US" sz="1400" b="1" dirty="0" smtClean="0">
                <a:solidFill>
                  <a:schemeClr val="accent5">
                    <a:lumMod val="50000"/>
                  </a:schemeClr>
                </a:solidFill>
                <a:latin typeface="DIN Next LT Arabic" panose="020B0503020203050203" pitchFamily="34" charset="-78"/>
                <a:cs typeface="DIN Next LT Arabic" panose="020B0503020203050203" pitchFamily="34" charset="-78"/>
              </a:rPr>
              <a:t>Vote </a:t>
            </a:r>
            <a:r>
              <a:rPr lang="en-US" sz="1400" b="1" dirty="0">
                <a:solidFill>
                  <a:schemeClr val="accent5">
                    <a:lumMod val="50000"/>
                  </a:schemeClr>
                </a:solidFill>
                <a:latin typeface="DIN Next LT Arabic" panose="020B0503020203050203" pitchFamily="34" charset="-78"/>
                <a:cs typeface="DIN Next LT Arabic" panose="020B0503020203050203" pitchFamily="34" charset="-78"/>
              </a:rPr>
              <a:t>and </a:t>
            </a:r>
            <a:r>
              <a:rPr lang="en-US" sz="1400" b="1" dirty="0" smtClean="0">
                <a:solidFill>
                  <a:schemeClr val="accent5">
                    <a:lumMod val="50000"/>
                  </a:schemeClr>
                </a:solidFill>
                <a:latin typeface="DIN Next LT Arabic" panose="020B0503020203050203" pitchFamily="34" charset="-78"/>
                <a:cs typeface="DIN Next LT Arabic" panose="020B0503020203050203" pitchFamily="34" charset="-78"/>
              </a:rPr>
              <a:t>Run </a:t>
            </a:r>
            <a:r>
              <a:rPr lang="en-US" sz="1400" b="1" dirty="0">
                <a:solidFill>
                  <a:schemeClr val="accent5">
                    <a:lumMod val="50000"/>
                  </a:schemeClr>
                </a:solidFill>
                <a:latin typeface="DIN Next LT Arabic" panose="020B0503020203050203" pitchFamily="34" charset="-78"/>
                <a:cs typeface="DIN Next LT Arabic" panose="020B0503020203050203" pitchFamily="34" charset="-78"/>
              </a:rPr>
              <a:t>for </a:t>
            </a:r>
            <a:r>
              <a:rPr lang="en-US" sz="1400" b="1" dirty="0" smtClean="0">
                <a:solidFill>
                  <a:schemeClr val="accent5">
                    <a:lumMod val="50000"/>
                  </a:schemeClr>
                </a:solidFill>
                <a:latin typeface="DIN Next LT Arabic" panose="020B0503020203050203" pitchFamily="34" charset="-78"/>
                <a:cs typeface="DIN Next LT Arabic" panose="020B0503020203050203" pitchFamily="34" charset="-78"/>
              </a:rPr>
              <a:t>Election</a:t>
            </a:r>
          </a:p>
          <a:p>
            <a:pPr marL="0" lvl="2" algn="just"/>
            <a:r>
              <a:rPr lang="en-US" sz="1200" dirty="0" smtClean="0">
                <a:solidFill>
                  <a:schemeClr val="accent5">
                    <a:lumMod val="50000"/>
                  </a:schemeClr>
                </a:solidFill>
                <a:latin typeface="DIN Next LT Arabic" panose="020B0503020203050203" pitchFamily="34" charset="-78"/>
                <a:cs typeface="DIN Next LT Arabic" panose="020B0503020203050203" pitchFamily="34" charset="-78"/>
              </a:rPr>
              <a:t>Saudi women </a:t>
            </a:r>
            <a:r>
              <a:rPr lang="en-US" sz="1200" dirty="0">
                <a:solidFill>
                  <a:schemeClr val="accent5">
                    <a:lumMod val="50000"/>
                  </a:schemeClr>
                </a:solidFill>
                <a:latin typeface="DIN Next LT Arabic" panose="020B0503020203050203" pitchFamily="34" charset="-78"/>
                <a:cs typeface="DIN Next LT Arabic" panose="020B0503020203050203" pitchFamily="34" charset="-78"/>
              </a:rPr>
              <a:t>participated actively in </a:t>
            </a:r>
            <a:r>
              <a:rPr lang="en-US" sz="1200" dirty="0" smtClean="0">
                <a:solidFill>
                  <a:schemeClr val="accent5">
                    <a:lumMod val="50000"/>
                  </a:schemeClr>
                </a:solidFill>
                <a:latin typeface="DIN Next LT Arabic" panose="020B0503020203050203" pitchFamily="34" charset="-78"/>
                <a:cs typeface="DIN Next LT Arabic" panose="020B0503020203050203" pitchFamily="34" charset="-78"/>
              </a:rPr>
              <a:t>municipal, and </a:t>
            </a:r>
            <a:r>
              <a:rPr lang="en-US" sz="1200" dirty="0" err="1" smtClean="0">
                <a:solidFill>
                  <a:schemeClr val="accent5">
                    <a:lumMod val="50000"/>
                  </a:schemeClr>
                </a:solidFill>
                <a:latin typeface="DIN Next LT Arabic" panose="020B0503020203050203" pitchFamily="34" charset="-78"/>
                <a:cs typeface="DIN Next LT Arabic" panose="020B0503020203050203" pitchFamily="34" charset="-78"/>
              </a:rPr>
              <a:t>Champer</a:t>
            </a:r>
            <a:r>
              <a:rPr lang="en-US" sz="1200" dirty="0" smtClean="0">
                <a:solidFill>
                  <a:schemeClr val="accent5">
                    <a:lumMod val="50000"/>
                  </a:schemeClr>
                </a:solidFill>
                <a:latin typeface="DIN Next LT Arabic" panose="020B0503020203050203" pitchFamily="34" charset="-78"/>
                <a:cs typeface="DIN Next LT Arabic" panose="020B0503020203050203" pitchFamily="34" charset="-78"/>
              </a:rPr>
              <a:t> of Commerce </a:t>
            </a:r>
            <a:r>
              <a:rPr lang="en-US" sz="1200" dirty="0">
                <a:solidFill>
                  <a:schemeClr val="accent5">
                    <a:lumMod val="50000"/>
                  </a:schemeClr>
                </a:solidFill>
                <a:latin typeface="DIN Next LT Arabic" panose="020B0503020203050203" pitchFamily="34" charset="-78"/>
                <a:cs typeface="DIN Next LT Arabic" panose="020B0503020203050203" pitchFamily="34" charset="-78"/>
              </a:rPr>
              <a:t>elections, having run for over 19 seats</a:t>
            </a:r>
            <a:r>
              <a:rPr lang="ar-SA" sz="1200" dirty="0">
                <a:solidFill>
                  <a:schemeClr val="accent5">
                    <a:lumMod val="50000"/>
                  </a:schemeClr>
                </a:solidFill>
                <a:latin typeface="DIN Next LT Arabic" panose="020B0503020203050203" pitchFamily="34" charset="-78"/>
                <a:cs typeface="DIN Next LT Arabic" panose="020B0503020203050203" pitchFamily="34" charset="-78"/>
              </a:rPr>
              <a:t> </a:t>
            </a:r>
            <a:r>
              <a:rPr lang="en-US" sz="1200" dirty="0">
                <a:solidFill>
                  <a:schemeClr val="accent5">
                    <a:lumMod val="50000"/>
                  </a:schemeClr>
                </a:solidFill>
                <a:latin typeface="DIN Next LT Arabic" panose="020B0503020203050203" pitchFamily="34" charset="-78"/>
                <a:cs typeface="DIN Next LT Arabic" panose="020B0503020203050203" pitchFamily="34" charset="-78"/>
              </a:rPr>
              <a:t>in the pervious round (2016)</a:t>
            </a:r>
            <a:r>
              <a:rPr lang="en-US" sz="1200" dirty="0">
                <a:solidFill>
                  <a:schemeClr val="bg2"/>
                </a:solidFill>
                <a:latin typeface="DIN Next LT Arabic" panose="020B0503020203050203" pitchFamily="34" charset="-78"/>
                <a:cs typeface="DIN Next LT Arabic" panose="020B0503020203050203" pitchFamily="34" charset="-78"/>
              </a:rPr>
              <a:t>      </a:t>
            </a:r>
            <a:endParaRPr lang="en-US" sz="1200" dirty="0">
              <a:latin typeface="DIN Next LT Arabic" panose="020B0503020203050203" pitchFamily="34" charset="-78"/>
              <a:cs typeface="DIN Next LT Arabic" panose="020B0503020203050203" pitchFamily="34" charset="-78"/>
            </a:endParaRPr>
          </a:p>
        </p:txBody>
      </p:sp>
      <p:cxnSp>
        <p:nvCxnSpPr>
          <p:cNvPr id="17" name="Straight Connector 16"/>
          <p:cNvCxnSpPr/>
          <p:nvPr/>
        </p:nvCxnSpPr>
        <p:spPr>
          <a:xfrm>
            <a:off x="6172200" y="5791200"/>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pic>
        <p:nvPicPr>
          <p:cNvPr id="21" name="Pictur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3606" y="2857425"/>
            <a:ext cx="533400" cy="505787"/>
          </a:xfrm>
          <a:prstGeom prst="rect">
            <a:avLst/>
          </a:prstGeom>
        </p:spPr>
      </p:pic>
      <p:pic>
        <p:nvPicPr>
          <p:cNvPr id="22" name="Picture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3606" y="4498099"/>
            <a:ext cx="533400" cy="505787"/>
          </a:xfrm>
          <a:prstGeom prst="rect">
            <a:avLst/>
          </a:prstGeom>
        </p:spPr>
      </p:pic>
      <p:pic>
        <p:nvPicPr>
          <p:cNvPr id="23" name="Picture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91087" y="2860652"/>
            <a:ext cx="533400" cy="505787"/>
          </a:xfrm>
          <a:prstGeom prst="rect">
            <a:avLst/>
          </a:prstGeom>
        </p:spPr>
      </p:pic>
      <p:sp>
        <p:nvSpPr>
          <p:cNvPr id="26" name="TextBox 25"/>
          <p:cNvSpPr txBox="1"/>
          <p:nvPr/>
        </p:nvSpPr>
        <p:spPr>
          <a:xfrm>
            <a:off x="0" y="6591299"/>
            <a:ext cx="381000" cy="261610"/>
          </a:xfrm>
          <a:prstGeom prst="rect">
            <a:avLst/>
          </a:prstGeom>
          <a:noFill/>
          <a:ln>
            <a:noFill/>
          </a:ln>
        </p:spPr>
        <p:txBody>
          <a:bodyPr wrap="square" rtlCol="0">
            <a:spAutoFit/>
          </a:bodyPr>
          <a:lstStyle/>
          <a:p>
            <a:pPr algn="ctr"/>
            <a:r>
              <a:rPr lang="en-US" sz="1100" dirty="0" smtClean="0">
                <a:solidFill>
                  <a:schemeClr val="bg1">
                    <a:lumMod val="65000"/>
                  </a:schemeClr>
                </a:solidFill>
              </a:rPr>
              <a:t>14</a:t>
            </a:r>
            <a:endParaRPr lang="en-US" sz="1100" dirty="0">
              <a:solidFill>
                <a:schemeClr val="bg1">
                  <a:lumMod val="65000"/>
                </a:schemeClr>
              </a:solidFill>
            </a:endParaRPr>
          </a:p>
        </p:txBody>
      </p:sp>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67599" y="5970062"/>
            <a:ext cx="776287" cy="776287"/>
          </a:xfrm>
          <a:prstGeom prst="rect">
            <a:avLst/>
          </a:prstGeom>
        </p:spPr>
      </p:pic>
      <p:pic>
        <p:nvPicPr>
          <p:cNvPr id="27" name="Picture 26"/>
          <p:cNvPicPr>
            <a:picLocks noChangeAspect="1"/>
          </p:cNvPicPr>
          <p:nvPr/>
        </p:nvPicPr>
        <p:blipFill>
          <a:blip r:embed="rId5"/>
          <a:stretch>
            <a:fillRect/>
          </a:stretch>
        </p:blipFill>
        <p:spPr>
          <a:xfrm>
            <a:off x="838200" y="5970062"/>
            <a:ext cx="655375" cy="520139"/>
          </a:xfrm>
          <a:prstGeom prst="rect">
            <a:avLst/>
          </a:prstGeom>
        </p:spPr>
      </p:pic>
      <p:pic>
        <p:nvPicPr>
          <p:cNvPr id="28" name="Picture 27"/>
          <p:cNvPicPr>
            <a:picLocks noChangeAspect="1"/>
          </p:cNvPicPr>
          <p:nvPr/>
        </p:nvPicPr>
        <p:blipFill>
          <a:blip r:embed="rId6"/>
          <a:stretch>
            <a:fillRect/>
          </a:stretch>
        </p:blipFill>
        <p:spPr>
          <a:xfrm>
            <a:off x="4176424" y="6045841"/>
            <a:ext cx="791152" cy="520139"/>
          </a:xfrm>
          <a:prstGeom prst="rect">
            <a:avLst/>
          </a:prstGeom>
        </p:spPr>
      </p:pic>
    </p:spTree>
    <p:extLst>
      <p:ext uri="{BB962C8B-B14F-4D97-AF65-F5344CB8AC3E}">
        <p14:creationId xmlns:p14="http://schemas.microsoft.com/office/powerpoint/2010/main" val="38627632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91200"/>
            <a:ext cx="9144000" cy="800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327573"/>
            <a:ext cx="9144000" cy="755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accent3">
                    <a:lumMod val="75000"/>
                  </a:schemeClr>
                </a:solidFill>
                <a:latin typeface="DIN Next LT Arabic" panose="020B0503020203050203" pitchFamily="34" charset="-78"/>
                <a:cs typeface="DIN Next LT Arabic" panose="020B0503020203050203" pitchFamily="34" charset="-78"/>
              </a:rPr>
              <a:t>3. Strengthening women’s leadership and full and equal participation</a:t>
            </a:r>
          </a:p>
        </p:txBody>
      </p:sp>
      <p:cxnSp>
        <p:nvCxnSpPr>
          <p:cNvPr id="9" name="Straight Connector 8"/>
          <p:cNvCxnSpPr/>
          <p:nvPr/>
        </p:nvCxnSpPr>
        <p:spPr>
          <a:xfrm>
            <a:off x="0" y="1077463"/>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609600" y="1225084"/>
            <a:ext cx="7467600" cy="338554"/>
          </a:xfrm>
          <a:prstGeom prst="rect">
            <a:avLst/>
          </a:prstGeom>
          <a:noFill/>
        </p:spPr>
        <p:txBody>
          <a:bodyPr wrap="square" rtlCol="0">
            <a:spAutoFit/>
          </a:bodyPr>
          <a:lstStyle/>
          <a:p>
            <a:pPr marL="0" lvl="1" indent="0">
              <a:buNone/>
            </a:pPr>
            <a:r>
              <a:rPr lang="en-GB" sz="1600" dirty="0">
                <a:solidFill>
                  <a:schemeClr val="accent3">
                    <a:lumMod val="75000"/>
                  </a:schemeClr>
                </a:solidFill>
                <a:latin typeface="DIN Next LT Arabic" panose="020B0503020203050203" pitchFamily="34" charset="-78"/>
                <a:cs typeface="DIN Next LT Arabic" panose="020B0503020203050203" pitchFamily="34" charset="-78"/>
              </a:rPr>
              <a:t>3.2</a:t>
            </a:r>
            <a:r>
              <a:rPr lang="en-GB" sz="1600" dirty="0">
                <a:solidFill>
                  <a:srgbClr val="0070C0"/>
                </a:solidFill>
                <a:latin typeface="DIN Next LT Arabic" panose="020B0503020203050203" pitchFamily="34" charset="-78"/>
                <a:cs typeface="DIN Next LT Arabic" panose="020B0503020203050203" pitchFamily="34" charset="-78"/>
              </a:rPr>
              <a:t> </a:t>
            </a:r>
            <a:r>
              <a:rPr lang="en-GB" sz="1600" dirty="0">
                <a:solidFill>
                  <a:schemeClr val="accent5">
                    <a:lumMod val="50000"/>
                  </a:schemeClr>
                </a:solidFill>
                <a:latin typeface="DIN Next LT Arabic" panose="020B0503020203050203" pitchFamily="34" charset="-78"/>
                <a:cs typeface="DIN Next LT Arabic" panose="020B0503020203050203" pitchFamily="34" charset="-78"/>
              </a:rPr>
              <a:t>Measures to ensure women’s effective participation in peace processes</a:t>
            </a:r>
          </a:p>
        </p:txBody>
      </p:sp>
      <p:sp>
        <p:nvSpPr>
          <p:cNvPr id="6" name="Rectangle 5"/>
          <p:cNvSpPr/>
          <p:nvPr/>
        </p:nvSpPr>
        <p:spPr>
          <a:xfrm>
            <a:off x="1522845" y="2262381"/>
            <a:ext cx="6721042" cy="738664"/>
          </a:xfrm>
          <a:prstGeom prst="rect">
            <a:avLst/>
          </a:prstGeom>
        </p:spPr>
        <p:txBody>
          <a:bodyPr wrap="square">
            <a:spAutoFit/>
          </a:bodyPr>
          <a:lstStyle/>
          <a:p>
            <a:pPr algn="just"/>
            <a:r>
              <a:rPr lang="en-GB" sz="1400" b="1" dirty="0">
                <a:solidFill>
                  <a:schemeClr val="bg1">
                    <a:lumMod val="50000"/>
                  </a:schemeClr>
                </a:solidFill>
                <a:latin typeface="DIN Next LT Arabic" panose="020B0503020203050203" pitchFamily="34" charset="-78"/>
                <a:cs typeface="DIN Next LT Arabic" panose="020B0503020203050203" pitchFamily="34" charset="-78"/>
              </a:rPr>
              <a:t>King Abdulaziz Center for National Dialogue, KACND</a:t>
            </a:r>
            <a:r>
              <a:rPr lang="en-GB" sz="1400" dirty="0">
                <a:solidFill>
                  <a:schemeClr val="bg1">
                    <a:lumMod val="50000"/>
                  </a:schemeClr>
                </a:solidFill>
                <a:latin typeface="DIN Next LT Arabic" panose="020B0503020203050203" pitchFamily="34" charset="-78"/>
                <a:cs typeface="DIN Next LT Arabic" panose="020B0503020203050203" pitchFamily="34" charset="-78"/>
              </a:rPr>
              <a:t>, </a:t>
            </a:r>
            <a:endParaRPr lang="en-GB" sz="1400" dirty="0" smtClean="0">
              <a:solidFill>
                <a:schemeClr val="bg1">
                  <a:lumMod val="50000"/>
                </a:schemeClr>
              </a:solidFill>
              <a:latin typeface="DIN Next LT Arabic" panose="020B0503020203050203" pitchFamily="34" charset="-78"/>
              <a:cs typeface="DIN Next LT Arabic" panose="020B0503020203050203" pitchFamily="34" charset="-78"/>
            </a:endParaRPr>
          </a:p>
          <a:p>
            <a:pPr algn="just"/>
            <a:r>
              <a:rPr lang="en-GB" sz="1400" dirty="0" smtClean="0">
                <a:solidFill>
                  <a:schemeClr val="bg1">
                    <a:lumMod val="50000"/>
                  </a:schemeClr>
                </a:solidFill>
                <a:latin typeface="DIN Next LT Arabic" panose="020B0503020203050203" pitchFamily="34" charset="-78"/>
                <a:cs typeface="DIN Next LT Arabic" panose="020B0503020203050203" pitchFamily="34" charset="-78"/>
              </a:rPr>
              <a:t>aims </a:t>
            </a:r>
            <a:r>
              <a:rPr lang="en-GB" sz="1400" dirty="0">
                <a:solidFill>
                  <a:schemeClr val="bg1">
                    <a:lumMod val="50000"/>
                  </a:schemeClr>
                </a:solidFill>
                <a:latin typeface="DIN Next LT Arabic" panose="020B0503020203050203" pitchFamily="34" charset="-78"/>
                <a:cs typeface="DIN Next LT Arabic" panose="020B0503020203050203" pitchFamily="34" charset="-78"/>
              </a:rPr>
              <a:t>to strengthen national unity and protect the social fabric by </a:t>
            </a:r>
            <a:r>
              <a:rPr lang="en-GB" sz="1400" dirty="0" smtClean="0">
                <a:solidFill>
                  <a:schemeClr val="bg1">
                    <a:lumMod val="50000"/>
                  </a:schemeClr>
                </a:solidFill>
                <a:latin typeface="DIN Next LT Arabic" panose="020B0503020203050203" pitchFamily="34" charset="-78"/>
                <a:cs typeface="DIN Next LT Arabic" panose="020B0503020203050203" pitchFamily="34" charset="-78"/>
              </a:rPr>
              <a:t>consolidating </a:t>
            </a:r>
            <a:r>
              <a:rPr lang="en-GB" sz="1400" dirty="0">
                <a:solidFill>
                  <a:schemeClr val="bg1">
                    <a:lumMod val="50000"/>
                  </a:schemeClr>
                </a:solidFill>
                <a:latin typeface="DIN Next LT Arabic" panose="020B0503020203050203" pitchFamily="34" charset="-78"/>
                <a:cs typeface="DIN Next LT Arabic" panose="020B0503020203050203" pitchFamily="34" charset="-78"/>
              </a:rPr>
              <a:t>the values of diversity, coexistence, and national cohesion</a:t>
            </a:r>
            <a:endParaRPr lang="en-US" sz="1400" dirty="0">
              <a:solidFill>
                <a:schemeClr val="bg1">
                  <a:lumMod val="50000"/>
                </a:schemeClr>
              </a:solidFill>
              <a:latin typeface="DIN Next LT Arabic" panose="020B0503020203050203" pitchFamily="34" charset="-78"/>
              <a:cs typeface="DIN Next LT Arabic" panose="020B0503020203050203" pitchFamily="34" charset="-78"/>
            </a:endParaRPr>
          </a:p>
        </p:txBody>
      </p:sp>
      <p:sp>
        <p:nvSpPr>
          <p:cNvPr id="15" name="Rectangle 14"/>
          <p:cNvSpPr/>
          <p:nvPr/>
        </p:nvSpPr>
        <p:spPr>
          <a:xfrm>
            <a:off x="1733043" y="3036622"/>
            <a:ext cx="6510843" cy="830997"/>
          </a:xfrm>
          <a:prstGeom prst="rect">
            <a:avLst/>
          </a:prstGeom>
        </p:spPr>
        <p:txBody>
          <a:bodyPr wrap="square">
            <a:spAutoFit/>
          </a:bodyPr>
          <a:lstStyle/>
          <a:p>
            <a:pPr algn="just"/>
            <a:r>
              <a:rPr lang="en-GB" sz="1200" dirty="0">
                <a:solidFill>
                  <a:schemeClr val="bg1">
                    <a:lumMod val="50000"/>
                  </a:schemeClr>
                </a:solidFill>
                <a:latin typeface="DIN Next LT Arabic" panose="020B0503020203050203" pitchFamily="34" charset="-78"/>
                <a:cs typeface="DIN Next LT Arabic" panose="020B0503020203050203" pitchFamily="34" charset="-78"/>
              </a:rPr>
              <a:t>Y</a:t>
            </a:r>
            <a:r>
              <a:rPr lang="en-GB" sz="1200" dirty="0" smtClean="0">
                <a:solidFill>
                  <a:schemeClr val="bg1">
                    <a:lumMod val="50000"/>
                  </a:schemeClr>
                </a:solidFill>
                <a:latin typeface="DIN Next LT Arabic" panose="020B0503020203050203" pitchFamily="34" charset="-78"/>
                <a:cs typeface="DIN Next LT Arabic" panose="020B0503020203050203" pitchFamily="34" charset="-78"/>
              </a:rPr>
              <a:t>outh </a:t>
            </a:r>
            <a:r>
              <a:rPr lang="en-GB" sz="1200" dirty="0">
                <a:solidFill>
                  <a:schemeClr val="bg1">
                    <a:lumMod val="50000"/>
                  </a:schemeClr>
                </a:solidFill>
                <a:latin typeface="DIN Next LT Arabic" panose="020B0503020203050203" pitchFamily="34" charset="-78"/>
                <a:cs typeface="DIN Next LT Arabic" panose="020B0503020203050203" pitchFamily="34" charset="-78"/>
              </a:rPr>
              <a:t>C</a:t>
            </a:r>
            <a:r>
              <a:rPr lang="en-GB" sz="1200" dirty="0" smtClean="0">
                <a:solidFill>
                  <a:schemeClr val="bg1">
                    <a:lumMod val="50000"/>
                  </a:schemeClr>
                </a:solidFill>
                <a:latin typeface="DIN Next LT Arabic" panose="020B0503020203050203" pitchFamily="34" charset="-78"/>
                <a:cs typeface="DIN Next LT Arabic" panose="020B0503020203050203" pitchFamily="34" charset="-78"/>
              </a:rPr>
              <a:t>ommittee in KACND</a:t>
            </a:r>
          </a:p>
          <a:p>
            <a:pPr algn="just"/>
            <a:r>
              <a:rPr lang="en-GB" sz="1200" dirty="0" smtClean="0">
                <a:solidFill>
                  <a:schemeClr val="bg1">
                    <a:lumMod val="50000"/>
                  </a:schemeClr>
                </a:solidFill>
                <a:latin typeface="DIN Next LT Arabic" panose="020B0503020203050203" pitchFamily="34" charset="-78"/>
                <a:cs typeface="DIN Next LT Arabic" panose="020B0503020203050203" pitchFamily="34" charset="-78"/>
              </a:rPr>
              <a:t>provides </a:t>
            </a:r>
            <a:r>
              <a:rPr lang="en-GB" sz="1200" dirty="0">
                <a:solidFill>
                  <a:schemeClr val="bg1">
                    <a:lumMod val="50000"/>
                  </a:schemeClr>
                </a:solidFill>
                <a:latin typeface="DIN Next LT Arabic" panose="020B0503020203050203" pitchFamily="34" charset="-78"/>
                <a:cs typeface="DIN Next LT Arabic" panose="020B0503020203050203" pitchFamily="34" charset="-78"/>
              </a:rPr>
              <a:t>programs that are aligned with SDG </a:t>
            </a:r>
            <a:r>
              <a:rPr lang="en-GB" sz="1200" dirty="0" smtClean="0">
                <a:solidFill>
                  <a:schemeClr val="bg1">
                    <a:lumMod val="50000"/>
                  </a:schemeClr>
                </a:solidFill>
                <a:latin typeface="DIN Next LT Arabic" panose="020B0503020203050203" pitchFamily="34" charset="-78"/>
                <a:cs typeface="DIN Next LT Arabic" panose="020B0503020203050203" pitchFamily="34" charset="-78"/>
              </a:rPr>
              <a:t>16,  </a:t>
            </a:r>
            <a:r>
              <a:rPr lang="en-GB" sz="1200" dirty="0">
                <a:solidFill>
                  <a:schemeClr val="bg1">
                    <a:lumMod val="50000"/>
                  </a:schemeClr>
                </a:solidFill>
                <a:latin typeface="DIN Next LT Arabic" panose="020B0503020203050203" pitchFamily="34" charset="-78"/>
                <a:cs typeface="DIN Next LT Arabic" panose="020B0503020203050203" pitchFamily="34" charset="-78"/>
              </a:rPr>
              <a:t>such as </a:t>
            </a:r>
            <a:r>
              <a:rPr lang="en-GB" sz="1200" dirty="0" err="1">
                <a:solidFill>
                  <a:schemeClr val="bg1">
                    <a:lumMod val="50000"/>
                  </a:schemeClr>
                </a:solidFill>
                <a:latin typeface="DIN Next LT Arabic" panose="020B0503020203050203" pitchFamily="34" charset="-78"/>
                <a:cs typeface="DIN Next LT Arabic" panose="020B0503020203050203" pitchFamily="34" charset="-78"/>
              </a:rPr>
              <a:t>Safeer</a:t>
            </a:r>
            <a:r>
              <a:rPr lang="en-GB" sz="1200" dirty="0">
                <a:solidFill>
                  <a:schemeClr val="bg1">
                    <a:lumMod val="50000"/>
                  </a:schemeClr>
                </a:solidFill>
                <a:latin typeface="DIN Next LT Arabic" panose="020B0503020203050203" pitchFamily="34" charset="-78"/>
                <a:cs typeface="DIN Next LT Arabic" panose="020B0503020203050203" pitchFamily="34" charset="-78"/>
              </a:rPr>
              <a:t> and Voluntarily </a:t>
            </a:r>
            <a:r>
              <a:rPr lang="en-GB" sz="1200" dirty="0" err="1" smtClean="0">
                <a:solidFill>
                  <a:schemeClr val="bg1">
                    <a:lumMod val="50000"/>
                  </a:schemeClr>
                </a:solidFill>
                <a:latin typeface="DIN Next LT Arabic" panose="020B0503020203050203" pitchFamily="34" charset="-78"/>
                <a:cs typeface="DIN Next LT Arabic" panose="020B0503020203050203" pitchFamily="34" charset="-78"/>
              </a:rPr>
              <a:t>Bayader</a:t>
            </a:r>
            <a:r>
              <a:rPr lang="en-GB" sz="1200" dirty="0">
                <a:solidFill>
                  <a:schemeClr val="bg1">
                    <a:lumMod val="50000"/>
                  </a:schemeClr>
                </a:solidFill>
                <a:latin typeface="DIN Next LT Arabic" panose="020B0503020203050203" pitchFamily="34" charset="-78"/>
                <a:cs typeface="DIN Next LT Arabic" panose="020B0503020203050203" pitchFamily="34" charset="-78"/>
              </a:rPr>
              <a:t>. The two programs are based on youth contribution, male and female, to spread awareness on respecting different beliefs and cultures, and promote values of dialogue</a:t>
            </a:r>
            <a:endParaRPr lang="en-US" sz="1200" dirty="0">
              <a:solidFill>
                <a:schemeClr val="bg1">
                  <a:lumMod val="50000"/>
                </a:schemeClr>
              </a:solidFill>
              <a:latin typeface="DIN Next LT Arabic" panose="020B0503020203050203" pitchFamily="34" charset="-78"/>
              <a:cs typeface="DIN Next LT Arabic" panose="020B0503020203050203" pitchFamily="34" charset="-78"/>
            </a:endParaRPr>
          </a:p>
        </p:txBody>
      </p:sp>
      <p:sp>
        <p:nvSpPr>
          <p:cNvPr id="16" name="Rectangle 15"/>
          <p:cNvSpPr/>
          <p:nvPr/>
        </p:nvSpPr>
        <p:spPr>
          <a:xfrm>
            <a:off x="1523855" y="4038600"/>
            <a:ext cx="6721041" cy="954107"/>
          </a:xfrm>
          <a:prstGeom prst="rect">
            <a:avLst/>
          </a:prstGeom>
        </p:spPr>
        <p:txBody>
          <a:bodyPr wrap="square">
            <a:spAutoFit/>
          </a:bodyPr>
          <a:lstStyle/>
          <a:p>
            <a:pPr algn="just"/>
            <a:r>
              <a:rPr lang="en-GB" sz="1400" b="1" dirty="0" err="1">
                <a:solidFill>
                  <a:schemeClr val="bg1">
                    <a:lumMod val="50000"/>
                  </a:schemeClr>
                </a:solidFill>
                <a:latin typeface="DIN Next LT Arabic" panose="020B0503020203050203" pitchFamily="34" charset="-78"/>
                <a:cs typeface="DIN Next LT Arabic" panose="020B0503020203050203" pitchFamily="34" charset="-78"/>
              </a:rPr>
              <a:t>Misk</a:t>
            </a:r>
            <a:r>
              <a:rPr lang="en-GB" sz="1400" b="1" dirty="0">
                <a:solidFill>
                  <a:schemeClr val="bg1">
                    <a:lumMod val="50000"/>
                  </a:schemeClr>
                </a:solidFill>
                <a:latin typeface="DIN Next LT Arabic" panose="020B0503020203050203" pitchFamily="34" charset="-78"/>
                <a:cs typeface="DIN Next LT Arabic" panose="020B0503020203050203" pitchFamily="34" charset="-78"/>
              </a:rPr>
              <a:t> </a:t>
            </a:r>
            <a:r>
              <a:rPr lang="en-GB" sz="1400" b="1" dirty="0" smtClean="0">
                <a:solidFill>
                  <a:schemeClr val="bg1">
                    <a:lumMod val="50000"/>
                  </a:schemeClr>
                </a:solidFill>
                <a:latin typeface="DIN Next LT Arabic" panose="020B0503020203050203" pitchFamily="34" charset="-78"/>
                <a:cs typeface="DIN Next LT Arabic" panose="020B0503020203050203" pitchFamily="34" charset="-78"/>
              </a:rPr>
              <a:t>Foundation in </a:t>
            </a:r>
            <a:r>
              <a:rPr lang="en-GB" sz="1400" b="1" dirty="0">
                <a:solidFill>
                  <a:schemeClr val="bg1">
                    <a:lumMod val="50000"/>
                  </a:schemeClr>
                </a:solidFill>
                <a:latin typeface="DIN Next LT Arabic" panose="020B0503020203050203" pitchFamily="34" charset="-78"/>
                <a:cs typeface="DIN Next LT Arabic" panose="020B0503020203050203" pitchFamily="34" charset="-78"/>
              </a:rPr>
              <a:t>collaboration </a:t>
            </a:r>
            <a:r>
              <a:rPr lang="en-GB" sz="1400" b="1" dirty="0" smtClean="0">
                <a:solidFill>
                  <a:schemeClr val="bg1">
                    <a:lumMod val="50000"/>
                  </a:schemeClr>
                </a:solidFill>
                <a:latin typeface="DIN Next LT Arabic" panose="020B0503020203050203" pitchFamily="34" charset="-78"/>
                <a:cs typeface="DIN Next LT Arabic" panose="020B0503020203050203" pitchFamily="34" charset="-78"/>
              </a:rPr>
              <a:t>with </a:t>
            </a:r>
            <a:r>
              <a:rPr lang="en-GB" sz="1400" b="1" dirty="0">
                <a:solidFill>
                  <a:schemeClr val="bg1">
                    <a:lumMod val="50000"/>
                  </a:schemeClr>
                </a:solidFill>
                <a:latin typeface="DIN Next LT Arabic" panose="020B0503020203050203" pitchFamily="34" charset="-78"/>
                <a:cs typeface="DIN Next LT Arabic" panose="020B0503020203050203" pitchFamily="34" charset="-78"/>
              </a:rPr>
              <a:t>UNDP </a:t>
            </a:r>
          </a:p>
          <a:p>
            <a:pPr algn="just"/>
            <a:r>
              <a:rPr lang="en-GB" sz="1400" dirty="0" smtClean="0">
                <a:solidFill>
                  <a:schemeClr val="bg1">
                    <a:lumMod val="50000"/>
                  </a:schemeClr>
                </a:solidFill>
                <a:latin typeface="DIN Next LT Arabic" panose="020B0503020203050203" pitchFamily="34" charset="-78"/>
                <a:cs typeface="DIN Next LT Arabic" panose="020B0503020203050203" pitchFamily="34" charset="-78"/>
              </a:rPr>
              <a:t>serving </a:t>
            </a:r>
            <a:r>
              <a:rPr lang="en-GB" sz="1400" dirty="0">
                <a:solidFill>
                  <a:schemeClr val="bg1">
                    <a:lumMod val="50000"/>
                  </a:schemeClr>
                </a:solidFill>
                <a:latin typeface="DIN Next LT Arabic" panose="020B0503020203050203" pitchFamily="34" charset="-78"/>
                <a:cs typeface="DIN Next LT Arabic" panose="020B0503020203050203" pitchFamily="34" charset="-78"/>
              </a:rPr>
              <a:t>a platform </a:t>
            </a:r>
            <a:r>
              <a:rPr lang="en-GB" sz="1400" dirty="0" smtClean="0">
                <a:solidFill>
                  <a:schemeClr val="bg1">
                    <a:lumMod val="50000"/>
                  </a:schemeClr>
                </a:solidFill>
                <a:latin typeface="DIN Next LT Arabic" panose="020B0503020203050203" pitchFamily="34" charset="-78"/>
                <a:cs typeface="DIN Next LT Arabic" panose="020B0503020203050203" pitchFamily="34" charset="-78"/>
              </a:rPr>
              <a:t>to </a:t>
            </a:r>
            <a:r>
              <a:rPr lang="en-GB" sz="1400" dirty="0">
                <a:solidFill>
                  <a:schemeClr val="bg1">
                    <a:lumMod val="50000"/>
                  </a:schemeClr>
                </a:solidFill>
                <a:latin typeface="DIN Next LT Arabic" panose="020B0503020203050203" pitchFamily="34" charset="-78"/>
                <a:cs typeface="DIN Next LT Arabic" panose="020B0503020203050203" pitchFamily="34" charset="-78"/>
              </a:rPr>
              <a:t>achieve peace and Sustainable Development Goals by promoting intercultural understanding, tolerance, mutual respect, citizenship ethics and shared responsibilities. Saudi women participated in 2017 </a:t>
            </a:r>
            <a:r>
              <a:rPr lang="en-GB" sz="1400" dirty="0" smtClean="0">
                <a:solidFill>
                  <a:schemeClr val="bg1">
                    <a:lumMod val="50000"/>
                  </a:schemeClr>
                </a:solidFill>
                <a:latin typeface="DIN Next LT Arabic" panose="020B0503020203050203" pitchFamily="34" charset="-78"/>
                <a:cs typeface="DIN Next LT Arabic" panose="020B0503020203050203" pitchFamily="34" charset="-78"/>
              </a:rPr>
              <a:t>forum.</a:t>
            </a:r>
            <a:endParaRPr lang="en-US" sz="1400" dirty="0">
              <a:solidFill>
                <a:schemeClr val="bg1">
                  <a:lumMod val="50000"/>
                </a:schemeClr>
              </a:solidFill>
              <a:latin typeface="DIN Next LT Arabic" panose="020B0503020203050203" pitchFamily="34" charset="-78"/>
              <a:cs typeface="DIN Next LT Arabic" panose="020B0503020203050203" pitchFamily="34" charset="-78"/>
            </a:endParaRPr>
          </a:p>
        </p:txBody>
      </p:sp>
      <p:cxnSp>
        <p:nvCxnSpPr>
          <p:cNvPr id="18" name="Straight Connector 17"/>
          <p:cNvCxnSpPr/>
          <p:nvPr/>
        </p:nvCxnSpPr>
        <p:spPr>
          <a:xfrm>
            <a:off x="6172200" y="5791200"/>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pic>
        <p:nvPicPr>
          <p:cNvPr id="23" name="Picture 22"/>
          <p:cNvPicPr>
            <a:picLocks noChangeAspect="1"/>
          </p:cNvPicPr>
          <p:nvPr/>
        </p:nvPicPr>
        <p:blipFill>
          <a:blip r:embed="rId3"/>
          <a:stretch>
            <a:fillRect/>
          </a:stretch>
        </p:blipFill>
        <p:spPr>
          <a:xfrm>
            <a:off x="949505" y="2286636"/>
            <a:ext cx="599750" cy="285158"/>
          </a:xfrm>
          <a:prstGeom prst="rect">
            <a:avLst/>
          </a:prstGeom>
        </p:spPr>
      </p:pic>
      <p:pic>
        <p:nvPicPr>
          <p:cNvPr id="26" name="Picture 25"/>
          <p:cNvPicPr>
            <a:picLocks noChangeAspect="1"/>
          </p:cNvPicPr>
          <p:nvPr/>
        </p:nvPicPr>
        <p:blipFill>
          <a:blip r:embed="rId4"/>
          <a:stretch>
            <a:fillRect/>
          </a:stretch>
        </p:blipFill>
        <p:spPr>
          <a:xfrm>
            <a:off x="939667" y="3945396"/>
            <a:ext cx="583178" cy="513021"/>
          </a:xfrm>
          <a:prstGeom prst="rect">
            <a:avLst/>
          </a:prstGeom>
        </p:spPr>
      </p:pic>
      <p:sp>
        <p:nvSpPr>
          <p:cNvPr id="27" name="TextBox 26"/>
          <p:cNvSpPr txBox="1"/>
          <p:nvPr/>
        </p:nvSpPr>
        <p:spPr>
          <a:xfrm>
            <a:off x="0" y="6591299"/>
            <a:ext cx="381000" cy="261610"/>
          </a:xfrm>
          <a:prstGeom prst="rect">
            <a:avLst/>
          </a:prstGeom>
          <a:noFill/>
          <a:ln>
            <a:noFill/>
          </a:ln>
        </p:spPr>
        <p:txBody>
          <a:bodyPr wrap="square" rtlCol="0">
            <a:spAutoFit/>
          </a:bodyPr>
          <a:lstStyle/>
          <a:p>
            <a:pPr algn="ctr"/>
            <a:r>
              <a:rPr lang="en-US" sz="1100" dirty="0" smtClean="0">
                <a:solidFill>
                  <a:schemeClr val="bg1">
                    <a:lumMod val="65000"/>
                  </a:schemeClr>
                </a:solidFill>
              </a:rPr>
              <a:t>15</a:t>
            </a:r>
            <a:endParaRPr lang="en-US" sz="1100" dirty="0">
              <a:solidFill>
                <a:schemeClr val="bg1">
                  <a:lumMod val="65000"/>
                </a:schemeClr>
              </a:solidFill>
            </a:endParaRPr>
          </a:p>
        </p:txBody>
      </p:sp>
      <p:pic>
        <p:nvPicPr>
          <p:cNvPr id="19" name="Picture 1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67599" y="5970062"/>
            <a:ext cx="776287" cy="776287"/>
          </a:xfrm>
          <a:prstGeom prst="rect">
            <a:avLst/>
          </a:prstGeom>
        </p:spPr>
      </p:pic>
      <p:pic>
        <p:nvPicPr>
          <p:cNvPr id="22" name="Picture 21"/>
          <p:cNvPicPr>
            <a:picLocks noChangeAspect="1"/>
          </p:cNvPicPr>
          <p:nvPr/>
        </p:nvPicPr>
        <p:blipFill>
          <a:blip r:embed="rId6"/>
          <a:stretch>
            <a:fillRect/>
          </a:stretch>
        </p:blipFill>
        <p:spPr>
          <a:xfrm>
            <a:off x="838200" y="5970062"/>
            <a:ext cx="655375" cy="520139"/>
          </a:xfrm>
          <a:prstGeom prst="rect">
            <a:avLst/>
          </a:prstGeom>
        </p:spPr>
      </p:pic>
      <p:pic>
        <p:nvPicPr>
          <p:cNvPr id="28" name="Picture 27"/>
          <p:cNvPicPr>
            <a:picLocks noChangeAspect="1"/>
          </p:cNvPicPr>
          <p:nvPr/>
        </p:nvPicPr>
        <p:blipFill>
          <a:blip r:embed="rId7"/>
          <a:stretch>
            <a:fillRect/>
          </a:stretch>
        </p:blipFill>
        <p:spPr>
          <a:xfrm>
            <a:off x="4176424" y="6045841"/>
            <a:ext cx="791152" cy="520139"/>
          </a:xfrm>
          <a:prstGeom prst="rect">
            <a:avLst/>
          </a:prstGeom>
        </p:spPr>
      </p:pic>
    </p:spTree>
    <p:extLst>
      <p:ext uri="{BB962C8B-B14F-4D97-AF65-F5344CB8AC3E}">
        <p14:creationId xmlns:p14="http://schemas.microsoft.com/office/powerpoint/2010/main" val="32975005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91200"/>
            <a:ext cx="9144000" cy="800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346046"/>
            <a:ext cx="9144000" cy="755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accent3">
                    <a:lumMod val="75000"/>
                  </a:schemeClr>
                </a:solidFill>
                <a:latin typeface="DIN Next LT Arabic" panose="020B0503020203050203" pitchFamily="34" charset="-78"/>
                <a:cs typeface="DIN Next LT Arabic" panose="020B0503020203050203" pitchFamily="34" charset="-78"/>
              </a:rPr>
              <a:t>3. Strengthening women’s leadership and full and equal participation</a:t>
            </a:r>
          </a:p>
        </p:txBody>
      </p:sp>
      <p:cxnSp>
        <p:nvCxnSpPr>
          <p:cNvPr id="9" name="Straight Connector 8"/>
          <p:cNvCxnSpPr/>
          <p:nvPr/>
        </p:nvCxnSpPr>
        <p:spPr>
          <a:xfrm>
            <a:off x="0" y="1077463"/>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609599" y="1225084"/>
            <a:ext cx="7634287" cy="584775"/>
          </a:xfrm>
          <a:prstGeom prst="rect">
            <a:avLst/>
          </a:prstGeom>
          <a:noFill/>
        </p:spPr>
        <p:txBody>
          <a:bodyPr wrap="square" rtlCol="0">
            <a:spAutoFit/>
          </a:bodyPr>
          <a:lstStyle/>
          <a:p>
            <a:pPr marL="0" lvl="1" indent="0" algn="just">
              <a:buNone/>
            </a:pPr>
            <a:r>
              <a:rPr lang="en-GB" sz="1600" dirty="0">
                <a:solidFill>
                  <a:schemeClr val="accent3">
                    <a:lumMod val="75000"/>
                  </a:schemeClr>
                </a:solidFill>
                <a:latin typeface="DIN Next LT Arabic" panose="020B0503020203050203" pitchFamily="34" charset="-78"/>
                <a:cs typeface="DIN Next LT Arabic" panose="020B0503020203050203" pitchFamily="34" charset="-78"/>
              </a:rPr>
              <a:t>3.3</a:t>
            </a:r>
            <a:r>
              <a:rPr lang="en-GB" sz="1600" dirty="0">
                <a:solidFill>
                  <a:srgbClr val="009DDC"/>
                </a:solidFill>
                <a:latin typeface="DIN Next LT Arabic" panose="020B0503020203050203" pitchFamily="34" charset="-78"/>
                <a:cs typeface="DIN Next LT Arabic" panose="020B0503020203050203" pitchFamily="34" charset="-78"/>
              </a:rPr>
              <a:t>  </a:t>
            </a:r>
            <a:r>
              <a:rPr lang="en-GB" sz="1600" dirty="0">
                <a:solidFill>
                  <a:schemeClr val="accent5">
                    <a:lumMod val="50000"/>
                  </a:schemeClr>
                </a:solidFill>
                <a:latin typeface="DIN Next LT Arabic" panose="020B0503020203050203" pitchFamily="34" charset="-78"/>
                <a:cs typeface="DIN Next LT Arabic" panose="020B0503020203050203" pitchFamily="34" charset="-78"/>
              </a:rPr>
              <a:t>The promotion of women’s increased participation in public life, by recognising shared work and parental responsibilities</a:t>
            </a:r>
          </a:p>
        </p:txBody>
      </p:sp>
      <p:sp>
        <p:nvSpPr>
          <p:cNvPr id="2" name="Rectangle 1"/>
          <p:cNvSpPr/>
          <p:nvPr/>
        </p:nvSpPr>
        <p:spPr>
          <a:xfrm>
            <a:off x="1066800" y="1893631"/>
            <a:ext cx="7177086" cy="954107"/>
          </a:xfrm>
          <a:prstGeom prst="rect">
            <a:avLst/>
          </a:prstGeom>
        </p:spPr>
        <p:txBody>
          <a:bodyPr wrap="square">
            <a:spAutoFit/>
          </a:bodyPr>
          <a:lstStyle/>
          <a:p>
            <a:pPr marL="0" lvl="1" indent="0" algn="just">
              <a:buNone/>
            </a:pPr>
            <a:r>
              <a:rPr lang="en-GB" sz="1400" dirty="0">
                <a:solidFill>
                  <a:schemeClr val="accent5">
                    <a:lumMod val="50000"/>
                  </a:schemeClr>
                </a:solidFill>
                <a:latin typeface="DIN Next LT Arabic" panose="020B0503020203050203" pitchFamily="34" charset="-78"/>
                <a:cs typeface="DIN Next LT Arabic" panose="020B0503020203050203" pitchFamily="34" charset="-78"/>
              </a:rPr>
              <a:t>Vision 2030 ensures women’s participation in public </a:t>
            </a:r>
            <a:r>
              <a:rPr lang="en-GB" sz="1400" dirty="0" smtClean="0">
                <a:solidFill>
                  <a:schemeClr val="accent5">
                    <a:lumMod val="50000"/>
                  </a:schemeClr>
                </a:solidFill>
                <a:latin typeface="DIN Next LT Arabic" panose="020B0503020203050203" pitchFamily="34" charset="-78"/>
                <a:cs typeface="DIN Next LT Arabic" panose="020B0503020203050203" pitchFamily="34" charset="-78"/>
              </a:rPr>
              <a:t>life. </a:t>
            </a:r>
            <a:r>
              <a:rPr lang="en-GB" sz="1400" dirty="0">
                <a:solidFill>
                  <a:schemeClr val="accent5">
                    <a:lumMod val="50000"/>
                  </a:schemeClr>
                </a:solidFill>
                <a:latin typeface="DIN Next LT Arabic" panose="020B0503020203050203" pitchFamily="34" charset="-78"/>
                <a:cs typeface="DIN Next LT Arabic" panose="020B0503020203050203" pitchFamily="34" charset="-78"/>
              </a:rPr>
              <a:t>S</a:t>
            </a:r>
            <a:r>
              <a:rPr lang="en-GB" sz="1400" dirty="0" smtClean="0">
                <a:solidFill>
                  <a:schemeClr val="accent5">
                    <a:lumMod val="50000"/>
                  </a:schemeClr>
                </a:solidFill>
                <a:latin typeface="DIN Next LT Arabic" panose="020B0503020203050203" pitchFamily="34" charset="-78"/>
                <a:cs typeface="DIN Next LT Arabic" panose="020B0503020203050203" pitchFamily="34" charset="-78"/>
              </a:rPr>
              <a:t>everal </a:t>
            </a:r>
            <a:r>
              <a:rPr lang="en-GB" sz="1400" dirty="0">
                <a:solidFill>
                  <a:schemeClr val="accent5">
                    <a:lumMod val="50000"/>
                  </a:schemeClr>
                </a:solidFill>
                <a:latin typeface="DIN Next LT Arabic" panose="020B0503020203050203" pitchFamily="34" charset="-78"/>
                <a:cs typeface="DIN Next LT Arabic" panose="020B0503020203050203" pitchFamily="34" charset="-78"/>
              </a:rPr>
              <a:t>initiatives were launched </a:t>
            </a:r>
            <a:r>
              <a:rPr lang="en-US" sz="1400" dirty="0" smtClean="0">
                <a:solidFill>
                  <a:schemeClr val="accent5">
                    <a:lumMod val="50000"/>
                  </a:schemeClr>
                </a:solidFill>
                <a:latin typeface="DIN Next LT Arabic" panose="020B0503020203050203" pitchFamily="34" charset="-78"/>
                <a:cs typeface="DIN Next LT Arabic" panose="020B0503020203050203" pitchFamily="34" charset="-78"/>
              </a:rPr>
              <a:t>to </a:t>
            </a:r>
            <a:r>
              <a:rPr lang="en-US" sz="1400" dirty="0">
                <a:solidFill>
                  <a:schemeClr val="accent5">
                    <a:lumMod val="50000"/>
                  </a:schemeClr>
                </a:solidFill>
                <a:latin typeface="DIN Next LT Arabic" panose="020B0503020203050203" pitchFamily="34" charset="-78"/>
                <a:cs typeface="DIN Next LT Arabic" panose="020B0503020203050203" pitchFamily="34" charset="-78"/>
              </a:rPr>
              <a:t>encourage working mothers in the private sector to continue working while their children </a:t>
            </a:r>
            <a:r>
              <a:rPr lang="en-US" sz="1400" dirty="0" smtClean="0">
                <a:solidFill>
                  <a:schemeClr val="accent5">
                    <a:lumMod val="50000"/>
                  </a:schemeClr>
                </a:solidFill>
                <a:latin typeface="DIN Next LT Arabic" panose="020B0503020203050203" pitchFamily="34" charset="-78"/>
                <a:cs typeface="DIN Next LT Arabic" panose="020B0503020203050203" pitchFamily="34" charset="-78"/>
              </a:rPr>
              <a:t>are taken by </a:t>
            </a:r>
            <a:r>
              <a:rPr lang="en-US" sz="1400" dirty="0">
                <a:solidFill>
                  <a:schemeClr val="accent5">
                    <a:lumMod val="50000"/>
                  </a:schemeClr>
                </a:solidFill>
                <a:latin typeface="DIN Next LT Arabic" panose="020B0503020203050203" pitchFamily="34" charset="-78"/>
                <a:cs typeface="DIN Next LT Arabic" panose="020B0503020203050203" pitchFamily="34" charset="-78"/>
              </a:rPr>
              <a:t>the child care centers and nurseries</a:t>
            </a:r>
            <a:r>
              <a:rPr lang="en-GB" sz="1400" dirty="0" smtClean="0">
                <a:solidFill>
                  <a:schemeClr val="accent5">
                    <a:lumMod val="50000"/>
                  </a:schemeClr>
                </a:solidFill>
                <a:latin typeface="DIN Next LT Arabic" panose="020B0503020203050203" pitchFamily="34" charset="-78"/>
                <a:cs typeface="DIN Next LT Arabic" panose="020B0503020203050203" pitchFamily="34" charset="-78"/>
              </a:rPr>
              <a:t>.</a:t>
            </a:r>
          </a:p>
          <a:p>
            <a:pPr marL="0" lvl="1" indent="0" algn="just">
              <a:buNone/>
            </a:pPr>
            <a:endParaRPr lang="en-GB" sz="1400" dirty="0">
              <a:solidFill>
                <a:schemeClr val="accent5">
                  <a:lumMod val="50000"/>
                </a:schemeClr>
              </a:solidFill>
              <a:latin typeface="DIN Next LT Arabic" panose="020B0503020203050203" pitchFamily="34" charset="-78"/>
              <a:cs typeface="DIN Next LT Arabic" panose="020B0503020203050203" pitchFamily="34" charset="-78"/>
            </a:endParaRPr>
          </a:p>
        </p:txBody>
      </p:sp>
      <p:sp>
        <p:nvSpPr>
          <p:cNvPr id="4" name="Rectangle 3"/>
          <p:cNvSpPr/>
          <p:nvPr/>
        </p:nvSpPr>
        <p:spPr>
          <a:xfrm>
            <a:off x="2132589" y="2857480"/>
            <a:ext cx="1459054" cy="307777"/>
          </a:xfrm>
          <a:prstGeom prst="rect">
            <a:avLst/>
          </a:prstGeom>
        </p:spPr>
        <p:txBody>
          <a:bodyPr wrap="none">
            <a:spAutoFit/>
          </a:bodyPr>
          <a:lstStyle/>
          <a:p>
            <a:r>
              <a:rPr lang="en-GB" sz="1400" b="1" dirty="0" err="1" smtClean="0">
                <a:solidFill>
                  <a:schemeClr val="accent5">
                    <a:lumMod val="50000"/>
                  </a:schemeClr>
                </a:solidFill>
                <a:latin typeface="DIN Next LT Arabic" panose="020B0503020203050203" pitchFamily="34" charset="-78"/>
                <a:cs typeface="DIN Next LT Arabic" panose="020B0503020203050203" pitchFamily="34" charset="-78"/>
              </a:rPr>
              <a:t>Qurrah</a:t>
            </a:r>
            <a:r>
              <a:rPr lang="en-GB" sz="1400" b="1" dirty="0" smtClean="0">
                <a:latin typeface="DIN Next LT Arabic" panose="020B0503020203050203" pitchFamily="34" charset="-78"/>
                <a:cs typeface="DIN Next LT Arabic" panose="020B0503020203050203" pitchFamily="34" charset="-78"/>
              </a:rPr>
              <a:t> </a:t>
            </a:r>
            <a:r>
              <a:rPr lang="en-GB" sz="1400" b="1" dirty="0" smtClean="0">
                <a:solidFill>
                  <a:schemeClr val="accent5">
                    <a:lumMod val="50000"/>
                  </a:schemeClr>
                </a:solidFill>
                <a:latin typeface="DIN Next LT Arabic" panose="020B0503020203050203" pitchFamily="34" charset="-78"/>
                <a:cs typeface="DIN Next LT Arabic" panose="020B0503020203050203" pitchFamily="34" charset="-78"/>
              </a:rPr>
              <a:t>Program</a:t>
            </a:r>
            <a:endParaRPr lang="en-US" sz="1400" b="1" dirty="0">
              <a:solidFill>
                <a:schemeClr val="accent5">
                  <a:lumMod val="50000"/>
                </a:schemeClr>
              </a:solidFill>
              <a:latin typeface="DIN Next LT Arabic" panose="020B0503020203050203" pitchFamily="34" charset="-78"/>
              <a:cs typeface="DIN Next LT Arabic" panose="020B0503020203050203" pitchFamily="34" charset="-78"/>
            </a:endParaRPr>
          </a:p>
        </p:txBody>
      </p:sp>
      <p:grpSp>
        <p:nvGrpSpPr>
          <p:cNvPr id="6" name="Group 5"/>
          <p:cNvGrpSpPr/>
          <p:nvPr/>
        </p:nvGrpSpPr>
        <p:grpSpPr>
          <a:xfrm>
            <a:off x="2266815" y="3387801"/>
            <a:ext cx="4819785" cy="461665"/>
            <a:chOff x="2266815" y="3897815"/>
            <a:chExt cx="4819785" cy="461665"/>
          </a:xfrm>
        </p:grpSpPr>
        <p:sp>
          <p:nvSpPr>
            <p:cNvPr id="5" name="Rectangle 4"/>
            <p:cNvSpPr/>
            <p:nvPr/>
          </p:nvSpPr>
          <p:spPr>
            <a:xfrm>
              <a:off x="2514600" y="3897815"/>
              <a:ext cx="4572000" cy="461665"/>
            </a:xfrm>
            <a:prstGeom prst="rect">
              <a:avLst/>
            </a:prstGeom>
          </p:spPr>
          <p:txBody>
            <a:bodyPr>
              <a:spAutoFit/>
            </a:bodyPr>
            <a:lstStyle/>
            <a:p>
              <a:pPr algn="just"/>
              <a:r>
                <a:rPr lang="en-GB" sz="1200" dirty="0">
                  <a:solidFill>
                    <a:schemeClr val="accent5">
                      <a:lumMod val="50000"/>
                    </a:schemeClr>
                  </a:solidFill>
                  <a:latin typeface="DIN Next LT Arabic" panose="020B0503020203050203" pitchFamily="34" charset="-78"/>
                  <a:cs typeface="DIN Next LT Arabic" panose="020B0503020203050203" pitchFamily="34" charset="-78"/>
                </a:rPr>
                <a:t>Human Resources Development Fund</a:t>
              </a:r>
              <a:r>
                <a:rPr lang="en-GB" sz="1200" dirty="0">
                  <a:latin typeface="DIN Next LT Arabic" panose="020B0503020203050203" pitchFamily="34" charset="-78"/>
                  <a:cs typeface="DIN Next LT Arabic" panose="020B0503020203050203" pitchFamily="34" charset="-78"/>
                </a:rPr>
                <a:t> </a:t>
              </a:r>
              <a:r>
                <a:rPr lang="en-GB" sz="1200" dirty="0" smtClean="0">
                  <a:solidFill>
                    <a:schemeClr val="accent5">
                      <a:lumMod val="50000"/>
                    </a:schemeClr>
                  </a:solidFill>
                  <a:latin typeface="DIN Next LT Arabic" panose="020B0503020203050203" pitchFamily="34" charset="-78"/>
                  <a:cs typeface="DIN Next LT Arabic" panose="020B0503020203050203" pitchFamily="34" charset="-78"/>
                </a:rPr>
                <a:t>contributes </a:t>
              </a:r>
              <a:r>
                <a:rPr lang="en-GB" sz="1200" dirty="0">
                  <a:solidFill>
                    <a:schemeClr val="accent5">
                      <a:lumMod val="50000"/>
                    </a:schemeClr>
                  </a:solidFill>
                  <a:latin typeface="DIN Next LT Arabic" panose="020B0503020203050203" pitchFamily="34" charset="-78"/>
                  <a:cs typeface="DIN Next LT Arabic" panose="020B0503020203050203" pitchFamily="34" charset="-78"/>
                </a:rPr>
                <a:t>with 80% of the </a:t>
              </a:r>
              <a:r>
                <a:rPr lang="en-GB" sz="1200" dirty="0" smtClean="0">
                  <a:solidFill>
                    <a:schemeClr val="accent5">
                      <a:lumMod val="50000"/>
                    </a:schemeClr>
                  </a:solidFill>
                  <a:latin typeface="DIN Next LT Arabic" panose="020B0503020203050203" pitchFamily="34" charset="-78"/>
                  <a:cs typeface="DIN Next LT Arabic" panose="020B0503020203050203" pitchFamily="34" charset="-78"/>
                </a:rPr>
                <a:t>0-5-years-old children’s hospitality </a:t>
              </a:r>
              <a:r>
                <a:rPr lang="en-GB" sz="1200" dirty="0">
                  <a:solidFill>
                    <a:schemeClr val="accent5">
                      <a:lumMod val="50000"/>
                    </a:schemeClr>
                  </a:solidFill>
                  <a:latin typeface="DIN Next LT Arabic" panose="020B0503020203050203" pitchFamily="34" charset="-78"/>
                  <a:cs typeface="DIN Next LT Arabic" panose="020B0503020203050203" pitchFamily="34" charset="-78"/>
                </a:rPr>
                <a:t>cost</a:t>
              </a:r>
              <a:endParaRPr lang="en-US" sz="1200" dirty="0">
                <a:solidFill>
                  <a:schemeClr val="accent5">
                    <a:lumMod val="50000"/>
                  </a:schemeClr>
                </a:solidFill>
                <a:latin typeface="DIN Next LT Arabic" panose="020B0503020203050203" pitchFamily="34" charset="-78"/>
                <a:cs typeface="DIN Next LT Arabic" panose="020B0503020203050203" pitchFamily="34" charset="-78"/>
              </a:endParaRPr>
            </a:p>
          </p:txBody>
        </p:sp>
        <p:pic>
          <p:nvPicPr>
            <p:cNvPr id="21" name="Picture 20"/>
            <p:cNvPicPr>
              <a:picLocks noChangeAspect="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266815" y="3906191"/>
              <a:ext cx="254712" cy="278707"/>
            </a:xfrm>
            <a:prstGeom prst="rect">
              <a:avLst/>
            </a:prstGeom>
          </p:spPr>
        </p:pic>
      </p:grpSp>
      <p:sp>
        <p:nvSpPr>
          <p:cNvPr id="15" name="Rectangle 14"/>
          <p:cNvSpPr/>
          <p:nvPr/>
        </p:nvSpPr>
        <p:spPr>
          <a:xfrm>
            <a:off x="2132589" y="4190775"/>
            <a:ext cx="1986441" cy="523220"/>
          </a:xfrm>
          <a:prstGeom prst="rect">
            <a:avLst/>
          </a:prstGeom>
        </p:spPr>
        <p:txBody>
          <a:bodyPr wrap="none">
            <a:spAutoFit/>
          </a:bodyPr>
          <a:lstStyle/>
          <a:p>
            <a:r>
              <a:rPr lang="en-GB" sz="1400" b="1" dirty="0" smtClean="0">
                <a:solidFill>
                  <a:schemeClr val="accent5">
                    <a:lumMod val="50000"/>
                  </a:schemeClr>
                </a:solidFill>
                <a:latin typeface="DIN Next LT Arabic" panose="020B0503020203050203" pitchFamily="34" charset="-78"/>
                <a:cs typeface="DIN Next LT Arabic" panose="020B0503020203050203" pitchFamily="34" charset="-78"/>
              </a:rPr>
              <a:t>Public School Curricula</a:t>
            </a:r>
          </a:p>
          <a:p>
            <a:endParaRPr lang="en-US" sz="1400" dirty="0">
              <a:solidFill>
                <a:schemeClr val="accent5">
                  <a:lumMod val="50000"/>
                </a:schemeClr>
              </a:solidFill>
              <a:latin typeface="DIN Next LT Arabic" panose="020B0503020203050203" pitchFamily="34" charset="-78"/>
              <a:cs typeface="DIN Next LT Arabic" panose="020B0503020203050203" pitchFamily="34" charset="-78"/>
            </a:endParaRPr>
          </a:p>
        </p:txBody>
      </p:sp>
      <p:grpSp>
        <p:nvGrpSpPr>
          <p:cNvPr id="8" name="Group 7"/>
          <p:cNvGrpSpPr/>
          <p:nvPr/>
        </p:nvGrpSpPr>
        <p:grpSpPr>
          <a:xfrm>
            <a:off x="2266815" y="4727485"/>
            <a:ext cx="4819785" cy="678526"/>
            <a:chOff x="2266815" y="5059871"/>
            <a:chExt cx="4819785" cy="678526"/>
          </a:xfrm>
        </p:grpSpPr>
        <p:sp>
          <p:nvSpPr>
            <p:cNvPr id="16" name="Rectangle 15"/>
            <p:cNvSpPr/>
            <p:nvPr/>
          </p:nvSpPr>
          <p:spPr>
            <a:xfrm>
              <a:off x="2514600" y="5092066"/>
              <a:ext cx="4572000" cy="646331"/>
            </a:xfrm>
            <a:prstGeom prst="rect">
              <a:avLst/>
            </a:prstGeom>
          </p:spPr>
          <p:txBody>
            <a:bodyPr>
              <a:spAutoFit/>
            </a:bodyPr>
            <a:lstStyle/>
            <a:p>
              <a:pPr algn="just"/>
              <a:r>
                <a:rPr lang="en-GB" sz="1200" dirty="0" smtClean="0">
                  <a:solidFill>
                    <a:schemeClr val="accent5">
                      <a:lumMod val="50000"/>
                    </a:schemeClr>
                  </a:solidFill>
                  <a:latin typeface="DIN Next LT Arabic" panose="020B0503020203050203" pitchFamily="34" charset="-78"/>
                  <a:cs typeface="DIN Next LT Arabic" panose="020B0503020203050203" pitchFamily="34" charset="-78"/>
                </a:rPr>
                <a:t>To increase awareness of </a:t>
              </a:r>
              <a:r>
                <a:rPr lang="en-GB" sz="1200" dirty="0">
                  <a:solidFill>
                    <a:schemeClr val="accent5">
                      <a:lumMod val="50000"/>
                    </a:schemeClr>
                  </a:solidFill>
                  <a:latin typeface="DIN Next LT Arabic" panose="020B0503020203050203" pitchFamily="34" charset="-78"/>
                  <a:cs typeface="DIN Next LT Arabic" panose="020B0503020203050203" pitchFamily="34" charset="-78"/>
                </a:rPr>
                <a:t>r</a:t>
              </a:r>
              <a:r>
                <a:rPr lang="en-GB" sz="1200" dirty="0" smtClean="0">
                  <a:solidFill>
                    <a:schemeClr val="accent5">
                      <a:lumMod val="50000"/>
                    </a:schemeClr>
                  </a:solidFill>
                  <a:latin typeface="DIN Next LT Arabic" panose="020B0503020203050203" pitchFamily="34" charset="-78"/>
                  <a:cs typeface="DIN Next LT Arabic" panose="020B0503020203050203" pitchFamily="34" charset="-78"/>
                </a:rPr>
                <a:t>ecognizing shared work and parental responsibilities, Ministry of Education has included this message in the curricula </a:t>
              </a:r>
              <a:endParaRPr lang="en-US" sz="1200" dirty="0">
                <a:solidFill>
                  <a:schemeClr val="accent5">
                    <a:lumMod val="50000"/>
                  </a:schemeClr>
                </a:solidFill>
                <a:latin typeface="DIN Next LT Arabic" panose="020B0503020203050203" pitchFamily="34" charset="-78"/>
                <a:cs typeface="DIN Next LT Arabic" panose="020B0503020203050203" pitchFamily="34" charset="-78"/>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266815" y="5059871"/>
              <a:ext cx="254712" cy="278707"/>
            </a:xfrm>
            <a:prstGeom prst="rect">
              <a:avLst/>
            </a:prstGeom>
          </p:spPr>
        </p:pic>
      </p:grpSp>
      <p:cxnSp>
        <p:nvCxnSpPr>
          <p:cNvPr id="22" name="Straight Connector 21"/>
          <p:cNvCxnSpPr/>
          <p:nvPr/>
        </p:nvCxnSpPr>
        <p:spPr>
          <a:xfrm>
            <a:off x="6172200" y="5791200"/>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pic>
        <p:nvPicPr>
          <p:cNvPr id="26" name="Picture 2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85900" y="4172302"/>
            <a:ext cx="599841" cy="337411"/>
          </a:xfrm>
          <a:prstGeom prst="rect">
            <a:avLst/>
          </a:prstGeom>
        </p:spPr>
      </p:pic>
      <p:pic>
        <p:nvPicPr>
          <p:cNvPr id="27" name="Picture 2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502327" y="2847738"/>
            <a:ext cx="526143" cy="243608"/>
          </a:xfrm>
          <a:prstGeom prst="rect">
            <a:avLst/>
          </a:prstGeom>
        </p:spPr>
      </p:pic>
      <p:sp>
        <p:nvSpPr>
          <p:cNvPr id="28" name="TextBox 27"/>
          <p:cNvSpPr txBox="1"/>
          <p:nvPr/>
        </p:nvSpPr>
        <p:spPr>
          <a:xfrm>
            <a:off x="0" y="6591299"/>
            <a:ext cx="381000" cy="261610"/>
          </a:xfrm>
          <a:prstGeom prst="rect">
            <a:avLst/>
          </a:prstGeom>
          <a:noFill/>
          <a:ln>
            <a:noFill/>
          </a:ln>
        </p:spPr>
        <p:txBody>
          <a:bodyPr wrap="square" rtlCol="0">
            <a:spAutoFit/>
          </a:bodyPr>
          <a:lstStyle/>
          <a:p>
            <a:pPr algn="ctr"/>
            <a:r>
              <a:rPr lang="en-US" sz="1100" dirty="0" smtClean="0">
                <a:solidFill>
                  <a:schemeClr val="bg1">
                    <a:lumMod val="65000"/>
                  </a:schemeClr>
                </a:solidFill>
              </a:rPr>
              <a:t>16</a:t>
            </a:r>
            <a:endParaRPr lang="en-US" sz="1100" dirty="0">
              <a:solidFill>
                <a:schemeClr val="bg1">
                  <a:lumMod val="65000"/>
                </a:schemeClr>
              </a:solidFill>
            </a:endParaRPr>
          </a:p>
        </p:txBody>
      </p:sp>
      <p:pic>
        <p:nvPicPr>
          <p:cNvPr id="23" name="Picture 2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467599" y="5970062"/>
            <a:ext cx="776287" cy="776287"/>
          </a:xfrm>
          <a:prstGeom prst="rect">
            <a:avLst/>
          </a:prstGeom>
        </p:spPr>
      </p:pic>
      <p:pic>
        <p:nvPicPr>
          <p:cNvPr id="31" name="Picture 30"/>
          <p:cNvPicPr>
            <a:picLocks noChangeAspect="1"/>
          </p:cNvPicPr>
          <p:nvPr/>
        </p:nvPicPr>
        <p:blipFill>
          <a:blip r:embed="rId8"/>
          <a:stretch>
            <a:fillRect/>
          </a:stretch>
        </p:blipFill>
        <p:spPr>
          <a:xfrm>
            <a:off x="838200" y="5970062"/>
            <a:ext cx="655375" cy="520139"/>
          </a:xfrm>
          <a:prstGeom prst="rect">
            <a:avLst/>
          </a:prstGeom>
        </p:spPr>
      </p:pic>
      <p:pic>
        <p:nvPicPr>
          <p:cNvPr id="32" name="Picture 31"/>
          <p:cNvPicPr>
            <a:picLocks noChangeAspect="1"/>
          </p:cNvPicPr>
          <p:nvPr/>
        </p:nvPicPr>
        <p:blipFill>
          <a:blip r:embed="rId9"/>
          <a:stretch>
            <a:fillRect/>
          </a:stretch>
        </p:blipFill>
        <p:spPr>
          <a:xfrm>
            <a:off x="4176424" y="6045841"/>
            <a:ext cx="791152" cy="520139"/>
          </a:xfrm>
          <a:prstGeom prst="rect">
            <a:avLst/>
          </a:prstGeom>
        </p:spPr>
      </p:pic>
    </p:spTree>
    <p:extLst>
      <p:ext uri="{BB962C8B-B14F-4D97-AF65-F5344CB8AC3E}">
        <p14:creationId xmlns:p14="http://schemas.microsoft.com/office/powerpoint/2010/main" val="21278849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91200"/>
            <a:ext cx="9144000" cy="800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346046"/>
            <a:ext cx="9144000" cy="755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accent3">
                    <a:lumMod val="75000"/>
                  </a:schemeClr>
                </a:solidFill>
                <a:latin typeface="DIN Next LT Arabic" panose="020B0503020203050203" pitchFamily="34" charset="-78"/>
                <a:cs typeface="DIN Next LT Arabic" panose="020B0503020203050203" pitchFamily="34" charset="-78"/>
              </a:rPr>
              <a:t>3. Strengthening </a:t>
            </a:r>
            <a:r>
              <a:rPr lang="en-US" sz="2000" dirty="0" smtClean="0">
                <a:solidFill>
                  <a:schemeClr val="accent3">
                    <a:lumMod val="75000"/>
                  </a:schemeClr>
                </a:solidFill>
                <a:latin typeface="DIN Next LT Arabic" panose="020B0503020203050203" pitchFamily="34" charset="-78"/>
                <a:cs typeface="DIN Next LT Arabic" panose="020B0503020203050203" pitchFamily="34" charset="-78"/>
              </a:rPr>
              <a:t>women </a:t>
            </a:r>
            <a:r>
              <a:rPr lang="en-US" sz="2000" dirty="0">
                <a:solidFill>
                  <a:schemeClr val="accent3">
                    <a:lumMod val="75000"/>
                  </a:schemeClr>
                </a:solidFill>
                <a:latin typeface="DIN Next LT Arabic" panose="020B0503020203050203" pitchFamily="34" charset="-78"/>
                <a:cs typeface="DIN Next LT Arabic" panose="020B0503020203050203" pitchFamily="34" charset="-78"/>
              </a:rPr>
              <a:t>leadership and full and equal participation</a:t>
            </a:r>
          </a:p>
        </p:txBody>
      </p:sp>
      <p:cxnSp>
        <p:nvCxnSpPr>
          <p:cNvPr id="9" name="Straight Connector 8"/>
          <p:cNvCxnSpPr/>
          <p:nvPr/>
        </p:nvCxnSpPr>
        <p:spPr>
          <a:xfrm>
            <a:off x="0" y="1077463"/>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609600" y="1225085"/>
            <a:ext cx="7592291" cy="584775"/>
          </a:xfrm>
          <a:prstGeom prst="rect">
            <a:avLst/>
          </a:prstGeom>
          <a:noFill/>
        </p:spPr>
        <p:txBody>
          <a:bodyPr wrap="square" rtlCol="0">
            <a:spAutoFit/>
          </a:bodyPr>
          <a:lstStyle/>
          <a:p>
            <a:pPr marL="0" lvl="1" indent="0" algn="just">
              <a:buNone/>
            </a:pPr>
            <a:r>
              <a:rPr lang="en-GB" sz="1600" dirty="0">
                <a:solidFill>
                  <a:schemeClr val="accent3">
                    <a:lumMod val="75000"/>
                  </a:schemeClr>
                </a:solidFill>
                <a:latin typeface="DIN Next LT Arabic" panose="020B0503020203050203" pitchFamily="34" charset="-78"/>
                <a:cs typeface="DIN Next LT Arabic" panose="020B0503020203050203" pitchFamily="34" charset="-78"/>
              </a:rPr>
              <a:t>3.4</a:t>
            </a:r>
            <a:r>
              <a:rPr lang="en-GB" sz="1600" dirty="0">
                <a:solidFill>
                  <a:srgbClr val="0070C0"/>
                </a:solidFill>
                <a:latin typeface="DIN Next LT Arabic" panose="020B0503020203050203" pitchFamily="34" charset="-78"/>
                <a:cs typeface="DIN Next LT Arabic" panose="020B0503020203050203" pitchFamily="34" charset="-78"/>
              </a:rPr>
              <a:t>  </a:t>
            </a:r>
            <a:r>
              <a:rPr lang="en-GB" sz="1600" dirty="0">
                <a:solidFill>
                  <a:schemeClr val="accent5">
                    <a:lumMod val="50000"/>
                  </a:schemeClr>
                </a:solidFill>
                <a:latin typeface="DIN Next LT Arabic" panose="020B0503020203050203" pitchFamily="34" charset="-78"/>
                <a:cs typeface="DIN Next LT Arabic" panose="020B0503020203050203" pitchFamily="34" charset="-78"/>
              </a:rPr>
              <a:t>Ensuring a positive and enabling environment and increasing resources and support for </a:t>
            </a:r>
            <a:r>
              <a:rPr lang="en-GB" sz="1600" dirty="0" smtClean="0">
                <a:solidFill>
                  <a:schemeClr val="accent5">
                    <a:lumMod val="50000"/>
                  </a:schemeClr>
                </a:solidFill>
                <a:latin typeface="DIN Next LT Arabic" panose="020B0503020203050203" pitchFamily="34" charset="-78"/>
                <a:cs typeface="DIN Next LT Arabic" panose="020B0503020203050203" pitchFamily="34" charset="-78"/>
              </a:rPr>
              <a:t>women </a:t>
            </a:r>
            <a:r>
              <a:rPr lang="en-GB" sz="1600" dirty="0">
                <a:solidFill>
                  <a:schemeClr val="accent5">
                    <a:lumMod val="50000"/>
                  </a:schemeClr>
                </a:solidFill>
                <a:latin typeface="DIN Next LT Arabic" panose="020B0503020203050203" pitchFamily="34" charset="-78"/>
                <a:cs typeface="DIN Next LT Arabic" panose="020B0503020203050203" pitchFamily="34" charset="-78"/>
              </a:rPr>
              <a:t>and civil society organisations</a:t>
            </a:r>
          </a:p>
        </p:txBody>
      </p:sp>
      <p:sp>
        <p:nvSpPr>
          <p:cNvPr id="2" name="Rectangle 1"/>
          <p:cNvSpPr/>
          <p:nvPr/>
        </p:nvSpPr>
        <p:spPr>
          <a:xfrm>
            <a:off x="1066799" y="1893631"/>
            <a:ext cx="7177087" cy="523220"/>
          </a:xfrm>
          <a:prstGeom prst="rect">
            <a:avLst/>
          </a:prstGeom>
        </p:spPr>
        <p:txBody>
          <a:bodyPr wrap="square">
            <a:spAutoFit/>
          </a:bodyPr>
          <a:lstStyle/>
          <a:p>
            <a:pPr marL="0" lvl="1" indent="0" algn="just">
              <a:buNone/>
            </a:pPr>
            <a:r>
              <a:rPr lang="en-GB" sz="1400" dirty="0">
                <a:solidFill>
                  <a:srgbClr val="797979"/>
                </a:solidFill>
                <a:latin typeface="DIN Next LT Arabic" panose="020B0503020203050203" pitchFamily="34" charset="-78"/>
                <a:cs typeface="DIN Next LT Arabic" panose="020B0503020203050203" pitchFamily="34" charset="-78"/>
              </a:rPr>
              <a:t>KSA is keen to support </a:t>
            </a:r>
            <a:r>
              <a:rPr lang="en-GB" sz="1400" dirty="0" smtClean="0">
                <a:solidFill>
                  <a:srgbClr val="797979"/>
                </a:solidFill>
                <a:latin typeface="DIN Next LT Arabic" panose="020B0503020203050203" pitchFamily="34" charset="-78"/>
                <a:cs typeface="DIN Next LT Arabic" panose="020B0503020203050203" pitchFamily="34" charset="-78"/>
              </a:rPr>
              <a:t>women </a:t>
            </a:r>
            <a:r>
              <a:rPr lang="en-GB" sz="1400" dirty="0">
                <a:solidFill>
                  <a:srgbClr val="797979"/>
                </a:solidFill>
                <a:latin typeface="DIN Next LT Arabic" panose="020B0503020203050203" pitchFamily="34" charset="-78"/>
                <a:cs typeface="DIN Next LT Arabic" panose="020B0503020203050203" pitchFamily="34" charset="-78"/>
              </a:rPr>
              <a:t>and civil society organization to ensure empowerment of women and stability of families</a:t>
            </a:r>
            <a:r>
              <a:rPr lang="en-US" sz="1400" dirty="0">
                <a:solidFill>
                  <a:srgbClr val="797979"/>
                </a:solidFill>
                <a:latin typeface="DIN Next LT Arabic" panose="020B0503020203050203" pitchFamily="34" charset="-78"/>
                <a:cs typeface="DIN Next LT Arabic" panose="020B0503020203050203" pitchFamily="34" charset="-78"/>
              </a:rPr>
              <a:t> by providing financial and logistic support </a:t>
            </a:r>
          </a:p>
        </p:txBody>
      </p:sp>
      <p:sp>
        <p:nvSpPr>
          <p:cNvPr id="4" name="Rectangle 3"/>
          <p:cNvSpPr/>
          <p:nvPr/>
        </p:nvSpPr>
        <p:spPr>
          <a:xfrm>
            <a:off x="2028470" y="2537815"/>
            <a:ext cx="6215416" cy="830997"/>
          </a:xfrm>
          <a:prstGeom prst="rect">
            <a:avLst/>
          </a:prstGeom>
        </p:spPr>
        <p:txBody>
          <a:bodyPr wrap="square">
            <a:spAutoFit/>
          </a:bodyPr>
          <a:lstStyle/>
          <a:p>
            <a:pPr marL="0" lvl="1" indent="0" algn="just">
              <a:buNone/>
            </a:pPr>
            <a:r>
              <a:rPr lang="en-US" sz="1200" b="1" dirty="0" err="1" smtClean="0">
                <a:solidFill>
                  <a:schemeClr val="bg1">
                    <a:lumMod val="50000"/>
                  </a:schemeClr>
                </a:solidFill>
                <a:latin typeface="DIN Next LT Arabic" panose="020B0503020203050203" pitchFamily="34" charset="-78"/>
                <a:cs typeface="DIN Next LT Arabic" panose="020B0503020203050203" pitchFamily="34" charset="-78"/>
              </a:rPr>
              <a:t>Mawada</a:t>
            </a:r>
            <a:r>
              <a:rPr lang="en-US" sz="1200" b="1" dirty="0" smtClean="0">
                <a:solidFill>
                  <a:schemeClr val="bg1">
                    <a:lumMod val="50000"/>
                  </a:schemeClr>
                </a:solidFill>
                <a:latin typeface="DIN Next LT Arabic" panose="020B0503020203050203" pitchFamily="34" charset="-78"/>
                <a:cs typeface="DIN Next LT Arabic" panose="020B0503020203050203" pitchFamily="34" charset="-78"/>
              </a:rPr>
              <a:t> Charity Association </a:t>
            </a:r>
          </a:p>
          <a:p>
            <a:pPr marL="0" lvl="1" indent="0" algn="just">
              <a:buNone/>
            </a:pP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aims to reduce divorce rate in Saudi Arabia by providing social, psychological, and legal consultation for couples. The government ensures the effectiveness of work by providing the organization with offices in each court to ensure women accessibility to the services.</a:t>
            </a:r>
            <a:endParaRPr lang="en-US" sz="1200" dirty="0">
              <a:solidFill>
                <a:schemeClr val="bg1">
                  <a:lumMod val="50000"/>
                </a:schemeClr>
              </a:solidFill>
              <a:latin typeface="DIN Next LT Arabic" panose="020B0503020203050203" pitchFamily="34" charset="-78"/>
              <a:cs typeface="DIN Next LT Arabic" panose="020B0503020203050203" pitchFamily="34" charset="-78"/>
            </a:endParaRPr>
          </a:p>
        </p:txBody>
      </p:sp>
      <p:sp>
        <p:nvSpPr>
          <p:cNvPr id="16" name="Rectangle 15"/>
          <p:cNvSpPr/>
          <p:nvPr/>
        </p:nvSpPr>
        <p:spPr>
          <a:xfrm>
            <a:off x="2028470" y="4864968"/>
            <a:ext cx="6215416" cy="1015663"/>
          </a:xfrm>
          <a:prstGeom prst="rect">
            <a:avLst/>
          </a:prstGeom>
        </p:spPr>
        <p:txBody>
          <a:bodyPr wrap="square">
            <a:spAutoFit/>
          </a:bodyPr>
          <a:lstStyle/>
          <a:p>
            <a:pPr marL="0" lvl="1" indent="0" algn="just">
              <a:buNone/>
            </a:pPr>
            <a:r>
              <a:rPr lang="en-US" sz="1200" b="1" dirty="0" err="1" smtClean="0">
                <a:solidFill>
                  <a:schemeClr val="bg1">
                    <a:lumMod val="50000"/>
                  </a:schemeClr>
                </a:solidFill>
                <a:latin typeface="DIN Next LT Arabic" panose="020B0503020203050203" pitchFamily="34" charset="-78"/>
                <a:cs typeface="DIN Next LT Arabic" panose="020B0503020203050203" pitchFamily="34" charset="-78"/>
              </a:rPr>
              <a:t>Alnahdah</a:t>
            </a:r>
            <a:r>
              <a:rPr lang="en-US" sz="1200" b="1" dirty="0" smtClean="0">
                <a:solidFill>
                  <a:schemeClr val="bg1">
                    <a:lumMod val="50000"/>
                  </a:schemeClr>
                </a:solidFill>
                <a:latin typeface="DIN Next LT Arabic" panose="020B0503020203050203" pitchFamily="34" charset="-78"/>
                <a:cs typeface="DIN Next LT Arabic" panose="020B0503020203050203" pitchFamily="34" charset="-78"/>
              </a:rPr>
              <a:t> Assembly</a:t>
            </a:r>
            <a:endParaRPr lang="en-US" sz="1200" dirty="0" smtClean="0">
              <a:solidFill>
                <a:schemeClr val="bg1">
                  <a:lumMod val="50000"/>
                </a:schemeClr>
              </a:solidFill>
              <a:latin typeface="DIN Next LT Arabic" panose="020B0503020203050203" pitchFamily="34" charset="-78"/>
              <a:cs typeface="DIN Next LT Arabic" panose="020B0503020203050203" pitchFamily="34" charset="-78"/>
            </a:endParaRPr>
          </a:p>
          <a:p>
            <a:pPr marL="0" lvl="1" indent="0">
              <a:buNone/>
            </a:pP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Launched many programs to provide women with the skills they need to be future leaders.  </a:t>
            </a:r>
            <a:r>
              <a:rPr lang="en-US" sz="1200" b="1" dirty="0" smtClean="0">
                <a:solidFill>
                  <a:schemeClr val="bg1">
                    <a:lumMod val="50000"/>
                  </a:schemeClr>
                </a:solidFill>
                <a:latin typeface="DIN Next LT Arabic" panose="020B0503020203050203" pitchFamily="34" charset="-78"/>
                <a:cs typeface="DIN Next LT Arabic" panose="020B0503020203050203" pitchFamily="34" charset="-78"/>
              </a:rPr>
              <a:t>Career program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is targeting female with a low socioeconomic background and assign them to programs that meet their needs to be capable of taken decision and lead their families and communities.</a:t>
            </a:r>
            <a:endParaRPr lang="en-US" sz="1200" dirty="0">
              <a:solidFill>
                <a:schemeClr val="bg1">
                  <a:lumMod val="50000"/>
                </a:schemeClr>
              </a:solidFill>
              <a:latin typeface="DIN Next LT Arabic" panose="020B0503020203050203" pitchFamily="34" charset="-78"/>
              <a:cs typeface="DIN Next LT Arabic" panose="020B0503020203050203" pitchFamily="34" charset="-78"/>
            </a:endParaRPr>
          </a:p>
        </p:txBody>
      </p:sp>
      <p:cxnSp>
        <p:nvCxnSpPr>
          <p:cNvPr id="14" name="Straight Connector 13"/>
          <p:cNvCxnSpPr/>
          <p:nvPr/>
        </p:nvCxnSpPr>
        <p:spPr>
          <a:xfrm>
            <a:off x="6172200" y="5791200"/>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pic>
        <p:nvPicPr>
          <p:cNvPr id="22" name="Picture 21"/>
          <p:cNvPicPr>
            <a:picLocks noChangeAspect="1"/>
          </p:cNvPicPr>
          <p:nvPr/>
        </p:nvPicPr>
        <p:blipFill>
          <a:blip r:embed="rId3"/>
          <a:stretch>
            <a:fillRect/>
          </a:stretch>
        </p:blipFill>
        <p:spPr>
          <a:xfrm>
            <a:off x="1315430" y="3282327"/>
            <a:ext cx="689003" cy="429414"/>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74960" y="2531998"/>
            <a:ext cx="569945" cy="454103"/>
          </a:xfrm>
          <a:prstGeom prst="rect">
            <a:avLst/>
          </a:prstGeom>
        </p:spPr>
      </p:pic>
      <p:sp>
        <p:nvSpPr>
          <p:cNvPr id="23" name="TextBox 22"/>
          <p:cNvSpPr txBox="1"/>
          <p:nvPr/>
        </p:nvSpPr>
        <p:spPr>
          <a:xfrm>
            <a:off x="0" y="6591299"/>
            <a:ext cx="381000" cy="261610"/>
          </a:xfrm>
          <a:prstGeom prst="rect">
            <a:avLst/>
          </a:prstGeom>
          <a:noFill/>
          <a:ln>
            <a:noFill/>
          </a:ln>
        </p:spPr>
        <p:txBody>
          <a:bodyPr wrap="square" rtlCol="0">
            <a:spAutoFit/>
          </a:bodyPr>
          <a:lstStyle/>
          <a:p>
            <a:pPr algn="ctr"/>
            <a:r>
              <a:rPr lang="en-US" sz="1100" dirty="0" smtClean="0">
                <a:solidFill>
                  <a:schemeClr val="bg1">
                    <a:lumMod val="65000"/>
                  </a:schemeClr>
                </a:solidFill>
              </a:rPr>
              <a:t>17</a:t>
            </a:r>
            <a:endParaRPr lang="en-US" sz="1100" dirty="0">
              <a:solidFill>
                <a:schemeClr val="bg1">
                  <a:lumMod val="65000"/>
                </a:schemeClr>
              </a:solidFill>
            </a:endParaRPr>
          </a:p>
        </p:txBody>
      </p:sp>
      <p:pic>
        <p:nvPicPr>
          <p:cNvPr id="17" name="Picture 2" descr="Image result for prince sultan fund for women development"/>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74960" y="4024049"/>
            <a:ext cx="627152" cy="370638"/>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17"/>
          <p:cNvSpPr/>
          <p:nvPr/>
        </p:nvSpPr>
        <p:spPr>
          <a:xfrm>
            <a:off x="2028470" y="4050050"/>
            <a:ext cx="6215416" cy="830997"/>
          </a:xfrm>
          <a:prstGeom prst="rect">
            <a:avLst/>
          </a:prstGeom>
        </p:spPr>
        <p:txBody>
          <a:bodyPr wrap="square">
            <a:spAutoFit/>
          </a:bodyPr>
          <a:lstStyle/>
          <a:p>
            <a:pPr marL="0" lvl="1" indent="0" algn="just">
              <a:buNone/>
            </a:pPr>
            <a:r>
              <a:rPr lang="en-US" sz="1200" b="1" dirty="0" smtClean="0">
                <a:solidFill>
                  <a:schemeClr val="bg1">
                    <a:lumMod val="50000"/>
                  </a:schemeClr>
                </a:solidFill>
                <a:latin typeface="DIN Next LT Arabic" panose="020B0503020203050203" pitchFamily="34" charset="-78"/>
                <a:cs typeface="DIN Next LT Arabic" panose="020B0503020203050203" pitchFamily="34" charset="-78"/>
              </a:rPr>
              <a:t>Leader Forum, Prince Sultan Fund for Women Development</a:t>
            </a:r>
            <a:endParaRPr lang="en-US" sz="1200" dirty="0" smtClean="0">
              <a:solidFill>
                <a:schemeClr val="bg1">
                  <a:lumMod val="50000"/>
                </a:schemeClr>
              </a:solidFill>
              <a:latin typeface="DIN Next LT Arabic" panose="020B0503020203050203" pitchFamily="34" charset="-78"/>
              <a:cs typeface="DIN Next LT Arabic" panose="020B0503020203050203" pitchFamily="34" charset="-78"/>
            </a:endParaRPr>
          </a:p>
          <a:p>
            <a:pPr marL="0" lvl="1" indent="0">
              <a:buNone/>
            </a:pPr>
            <a:r>
              <a:rPr lang="en-US" sz="1200" dirty="0">
                <a:solidFill>
                  <a:schemeClr val="bg1">
                    <a:lumMod val="50000"/>
                  </a:schemeClr>
                </a:solidFill>
                <a:latin typeface="DIN Next LT Arabic" panose="020B0503020203050203" pitchFamily="34" charset="-78"/>
                <a:cs typeface="DIN Next LT Arabic" panose="020B0503020203050203" pitchFamily="34" charset="-78"/>
              </a:rPr>
              <a:t>I</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s an annual forum targeting girls in high schools and universities to unable them identify and overcome barriers, practice their leadership skills, and to share experiences of young female leaders.</a:t>
            </a:r>
            <a:endParaRPr lang="en-US" sz="1200" dirty="0">
              <a:solidFill>
                <a:schemeClr val="bg1">
                  <a:lumMod val="50000"/>
                </a:schemeClr>
              </a:solidFill>
              <a:latin typeface="DIN Next LT Arabic" panose="020B0503020203050203" pitchFamily="34" charset="-78"/>
              <a:cs typeface="DIN Next LT Arabic" panose="020B0503020203050203" pitchFamily="34" charset="-78"/>
            </a:endParaRPr>
          </a:p>
        </p:txBody>
      </p:sp>
      <p:pic>
        <p:nvPicPr>
          <p:cNvPr id="19" name="Picture 1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467599" y="5970062"/>
            <a:ext cx="776287" cy="776287"/>
          </a:xfrm>
          <a:prstGeom prst="rect">
            <a:avLst/>
          </a:prstGeom>
        </p:spPr>
      </p:pic>
      <p:pic>
        <p:nvPicPr>
          <p:cNvPr id="26" name="Picture 25"/>
          <p:cNvPicPr>
            <a:picLocks noChangeAspect="1"/>
          </p:cNvPicPr>
          <p:nvPr/>
        </p:nvPicPr>
        <p:blipFill>
          <a:blip r:embed="rId7"/>
          <a:stretch>
            <a:fillRect/>
          </a:stretch>
        </p:blipFill>
        <p:spPr>
          <a:xfrm>
            <a:off x="838200" y="5970062"/>
            <a:ext cx="655375" cy="520139"/>
          </a:xfrm>
          <a:prstGeom prst="rect">
            <a:avLst/>
          </a:prstGeom>
        </p:spPr>
      </p:pic>
      <p:pic>
        <p:nvPicPr>
          <p:cNvPr id="27" name="Picture 26"/>
          <p:cNvPicPr>
            <a:picLocks noChangeAspect="1"/>
          </p:cNvPicPr>
          <p:nvPr/>
        </p:nvPicPr>
        <p:blipFill>
          <a:blip r:embed="rId8"/>
          <a:stretch>
            <a:fillRect/>
          </a:stretch>
        </p:blipFill>
        <p:spPr>
          <a:xfrm>
            <a:off x="4176424" y="6045841"/>
            <a:ext cx="791152" cy="520139"/>
          </a:xfrm>
          <a:prstGeom prst="rect">
            <a:avLst/>
          </a:prstGeom>
        </p:spPr>
      </p:pic>
      <p:pic>
        <p:nvPicPr>
          <p:cNvPr id="6" name="Picture 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563905" y="4902443"/>
            <a:ext cx="381000" cy="381000"/>
          </a:xfrm>
          <a:prstGeom prst="rect">
            <a:avLst/>
          </a:prstGeom>
        </p:spPr>
      </p:pic>
      <p:sp>
        <p:nvSpPr>
          <p:cNvPr id="28" name="Rectangle 27"/>
          <p:cNvSpPr/>
          <p:nvPr/>
        </p:nvSpPr>
        <p:spPr>
          <a:xfrm>
            <a:off x="2028470" y="3380545"/>
            <a:ext cx="6215416" cy="646331"/>
          </a:xfrm>
          <a:prstGeom prst="rect">
            <a:avLst/>
          </a:prstGeom>
        </p:spPr>
        <p:txBody>
          <a:bodyPr wrap="square">
            <a:spAutoFit/>
          </a:bodyPr>
          <a:lstStyle/>
          <a:p>
            <a:pPr marL="0" lvl="1" indent="0" algn="just">
              <a:buNone/>
            </a:pPr>
            <a:r>
              <a:rPr lang="en-US" sz="1200" b="1" dirty="0" smtClean="0">
                <a:solidFill>
                  <a:schemeClr val="bg1">
                    <a:lumMod val="50000"/>
                  </a:schemeClr>
                </a:solidFill>
                <a:latin typeface="DIN Next LT Arabic" panose="020B0503020203050203" pitchFamily="34" charset="-78"/>
                <a:cs typeface="DIN Next LT Arabic" panose="020B0503020203050203" pitchFamily="34" charset="-78"/>
              </a:rPr>
              <a:t>Bunyan</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 </a:t>
            </a:r>
          </a:p>
          <a:p>
            <a:pPr marL="0" lvl="1" indent="0">
              <a:buNone/>
            </a:pP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Aims to improve life for needy families by providing  them with financial resources and housing.</a:t>
            </a:r>
            <a:endParaRPr lang="en-US" sz="1200" dirty="0">
              <a:solidFill>
                <a:schemeClr val="bg1">
                  <a:lumMod val="50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14849276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91200"/>
            <a:ext cx="9144000" cy="800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327574"/>
            <a:ext cx="9144000" cy="755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accent3">
                    <a:lumMod val="75000"/>
                  </a:schemeClr>
                </a:solidFill>
                <a:latin typeface="DIN Next LT Arabic" panose="020B0503020203050203" pitchFamily="34" charset="-78"/>
                <a:cs typeface="DIN Next LT Arabic" panose="020B0503020203050203" pitchFamily="34" charset="-78"/>
              </a:rPr>
              <a:t>4. Strengthening gender-responsive data collection, follow-up and review processes</a:t>
            </a:r>
          </a:p>
        </p:txBody>
      </p:sp>
      <p:cxnSp>
        <p:nvCxnSpPr>
          <p:cNvPr id="9" name="Straight Connector 8"/>
          <p:cNvCxnSpPr/>
          <p:nvPr/>
        </p:nvCxnSpPr>
        <p:spPr>
          <a:xfrm>
            <a:off x="0" y="1077463"/>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609599" y="1225085"/>
            <a:ext cx="7634287" cy="584775"/>
          </a:xfrm>
          <a:prstGeom prst="rect">
            <a:avLst/>
          </a:prstGeom>
          <a:noFill/>
        </p:spPr>
        <p:txBody>
          <a:bodyPr wrap="square" rtlCol="0">
            <a:spAutoFit/>
          </a:bodyPr>
          <a:lstStyle/>
          <a:p>
            <a:pPr marL="0" lvl="1" indent="0" algn="just">
              <a:buNone/>
            </a:pPr>
            <a:r>
              <a:rPr lang="en-US" sz="1600" dirty="0">
                <a:solidFill>
                  <a:schemeClr val="accent3">
                    <a:lumMod val="75000"/>
                  </a:schemeClr>
                </a:solidFill>
                <a:latin typeface="DIN Next LT Arabic" panose="020B0503020203050203" pitchFamily="34" charset="-78"/>
                <a:cs typeface="DIN Next LT Arabic" panose="020B0503020203050203" pitchFamily="34" charset="-78"/>
              </a:rPr>
              <a:t>4.1</a:t>
            </a:r>
            <a:r>
              <a:rPr lang="en-US" sz="1600" dirty="0">
                <a:solidFill>
                  <a:srgbClr val="33B1E3"/>
                </a:solidFill>
                <a:latin typeface="DIN Next LT Arabic" panose="020B0503020203050203" pitchFamily="34" charset="-78"/>
                <a:cs typeface="DIN Next LT Arabic" panose="020B0503020203050203" pitchFamily="34" charset="-78"/>
              </a:rPr>
              <a:t> </a:t>
            </a:r>
            <a:r>
              <a:rPr lang="en-US" sz="1600" dirty="0">
                <a:solidFill>
                  <a:schemeClr val="accent5">
                    <a:lumMod val="50000"/>
                  </a:schemeClr>
                </a:solidFill>
                <a:latin typeface="DIN Next LT Arabic" panose="020B0503020203050203" pitchFamily="34" charset="-78"/>
                <a:cs typeface="DIN Next LT Arabic" panose="020B0503020203050203" pitchFamily="34" charset="-78"/>
              </a:rPr>
              <a:t>To include a gender-responsive approach in the national follow-up and review of the 2030 Agenda</a:t>
            </a:r>
          </a:p>
        </p:txBody>
      </p:sp>
      <p:sp>
        <p:nvSpPr>
          <p:cNvPr id="2" name="Rectangle 1"/>
          <p:cNvSpPr/>
          <p:nvPr/>
        </p:nvSpPr>
        <p:spPr>
          <a:xfrm>
            <a:off x="1066800" y="1893631"/>
            <a:ext cx="7177086" cy="523220"/>
          </a:xfrm>
          <a:prstGeom prst="rect">
            <a:avLst/>
          </a:prstGeom>
        </p:spPr>
        <p:txBody>
          <a:bodyPr wrap="square">
            <a:spAutoFit/>
          </a:bodyPr>
          <a:lstStyle/>
          <a:p>
            <a:pPr marL="0" lvl="1" indent="0" algn="just">
              <a:buNone/>
            </a:pPr>
            <a:r>
              <a:rPr lang="en-GB" sz="1400" dirty="0">
                <a:solidFill>
                  <a:srgbClr val="797979"/>
                </a:solidFill>
                <a:latin typeface="DIN Next LT Arabic" panose="020B0503020203050203" pitchFamily="34" charset="-78"/>
                <a:cs typeface="DIN Next LT Arabic" panose="020B0503020203050203" pitchFamily="34" charset="-78"/>
              </a:rPr>
              <a:t>There are many civil society </a:t>
            </a:r>
            <a:r>
              <a:rPr lang="en-GB" sz="1400" dirty="0" smtClean="0">
                <a:solidFill>
                  <a:srgbClr val="797979"/>
                </a:solidFill>
                <a:latin typeface="DIN Next LT Arabic" panose="020B0503020203050203" pitchFamily="34" charset="-78"/>
                <a:cs typeface="DIN Next LT Arabic" panose="020B0503020203050203" pitchFamily="34" charset="-78"/>
              </a:rPr>
              <a:t>organizations, universities and private institutions </a:t>
            </a:r>
            <a:r>
              <a:rPr lang="en-GB" sz="1400" dirty="0">
                <a:solidFill>
                  <a:srgbClr val="797979"/>
                </a:solidFill>
                <a:latin typeface="DIN Next LT Arabic" panose="020B0503020203050203" pitchFamily="34" charset="-78"/>
                <a:cs typeface="DIN Next LT Arabic" panose="020B0503020203050203" pitchFamily="34" charset="-78"/>
              </a:rPr>
              <a:t>in Saudi Arabia that are keen to ensure empowerment of </a:t>
            </a:r>
            <a:r>
              <a:rPr lang="en-GB" sz="1400" dirty="0" smtClean="0">
                <a:solidFill>
                  <a:srgbClr val="797979"/>
                </a:solidFill>
                <a:latin typeface="DIN Next LT Arabic" panose="020B0503020203050203" pitchFamily="34" charset="-78"/>
                <a:cs typeface="DIN Next LT Arabic" panose="020B0503020203050203" pitchFamily="34" charset="-78"/>
              </a:rPr>
              <a:t>women.</a:t>
            </a:r>
            <a:endParaRPr lang="en-GB" sz="1400" dirty="0">
              <a:solidFill>
                <a:srgbClr val="797979"/>
              </a:solidFill>
              <a:latin typeface="DIN Next LT Arabic" panose="020B0503020203050203" pitchFamily="34" charset="-78"/>
              <a:cs typeface="DIN Next LT Arabic" panose="020B0503020203050203" pitchFamily="34" charset="-78"/>
            </a:endParaRPr>
          </a:p>
        </p:txBody>
      </p:sp>
      <p:sp>
        <p:nvSpPr>
          <p:cNvPr id="4" name="Rectangle 3"/>
          <p:cNvSpPr/>
          <p:nvPr/>
        </p:nvSpPr>
        <p:spPr>
          <a:xfrm>
            <a:off x="1647068" y="2580525"/>
            <a:ext cx="5988555" cy="461665"/>
          </a:xfrm>
          <a:prstGeom prst="rect">
            <a:avLst/>
          </a:prstGeom>
        </p:spPr>
        <p:txBody>
          <a:bodyPr wrap="square">
            <a:spAutoFit/>
          </a:bodyPr>
          <a:lstStyle/>
          <a:p>
            <a:pPr algn="just"/>
            <a:r>
              <a:rPr lang="en-US" sz="1200" dirty="0">
                <a:solidFill>
                  <a:schemeClr val="accent5">
                    <a:lumMod val="50000"/>
                  </a:schemeClr>
                </a:solidFill>
                <a:latin typeface="DIN Next LT Arabic" panose="020B0503020203050203" pitchFamily="34" charset="-78"/>
                <a:cs typeface="DIN Next LT Arabic" panose="020B0503020203050203" pitchFamily="34" charset="-78"/>
              </a:rPr>
              <a:t>In 2018 King Saud University, KSU, established </a:t>
            </a:r>
            <a:r>
              <a:rPr lang="en-US" sz="1200" b="1" dirty="0">
                <a:solidFill>
                  <a:schemeClr val="accent5">
                    <a:lumMod val="50000"/>
                  </a:schemeClr>
                </a:solidFill>
                <a:latin typeface="DIN Next LT Arabic" panose="020B0503020203050203" pitchFamily="34" charset="-78"/>
                <a:cs typeface="DIN Next LT Arabic" panose="020B0503020203050203" pitchFamily="34" charset="-78"/>
              </a:rPr>
              <a:t>National Observatory for Women </a:t>
            </a:r>
            <a:r>
              <a:rPr lang="en-US" sz="1200" dirty="0">
                <a:solidFill>
                  <a:schemeClr val="accent5">
                    <a:lumMod val="50000"/>
                  </a:schemeClr>
                </a:solidFill>
                <a:latin typeface="DIN Next LT Arabic" panose="020B0503020203050203" pitchFamily="34" charset="-78"/>
                <a:cs typeface="DIN Next LT Arabic" panose="020B0503020203050203" pitchFamily="34" charset="-78"/>
              </a:rPr>
              <a:t>aiming to observe and document </a:t>
            </a:r>
          </a:p>
        </p:txBody>
      </p:sp>
      <p:grpSp>
        <p:nvGrpSpPr>
          <p:cNvPr id="5" name="Group 4"/>
          <p:cNvGrpSpPr/>
          <p:nvPr/>
        </p:nvGrpSpPr>
        <p:grpSpPr>
          <a:xfrm>
            <a:off x="1390145" y="3127391"/>
            <a:ext cx="4572000" cy="600164"/>
            <a:chOff x="1376290" y="3284499"/>
            <a:chExt cx="4572000" cy="600164"/>
          </a:xfrm>
        </p:grpSpPr>
        <p:sp>
          <p:nvSpPr>
            <p:cNvPr id="16" name="Rectangle 15"/>
            <p:cNvSpPr/>
            <p:nvPr/>
          </p:nvSpPr>
          <p:spPr>
            <a:xfrm>
              <a:off x="1376290" y="3284499"/>
              <a:ext cx="4572000" cy="600164"/>
            </a:xfrm>
            <a:prstGeom prst="rect">
              <a:avLst/>
            </a:prstGeom>
          </p:spPr>
          <p:txBody>
            <a:bodyPr>
              <a:spAutoFit/>
            </a:bodyPr>
            <a:lstStyle/>
            <a:p>
              <a:pPr lvl="2" algn="just"/>
              <a:r>
                <a:rPr lang="en-US" sz="1100" dirty="0">
                  <a:solidFill>
                    <a:schemeClr val="bg1">
                      <a:lumMod val="50000"/>
                    </a:schemeClr>
                  </a:solidFill>
                  <a:latin typeface="DIN Next LT Arabic" panose="020B0503020203050203" pitchFamily="34" charset="-78"/>
                  <a:cs typeface="DIN Next LT Arabic" panose="020B0503020203050203" pitchFamily="34" charset="-78"/>
                </a:rPr>
                <a:t>P</a:t>
              </a:r>
              <a:r>
                <a:rPr lang="en-US" sz="1100" dirty="0" smtClean="0">
                  <a:solidFill>
                    <a:schemeClr val="bg1">
                      <a:lumMod val="50000"/>
                    </a:schemeClr>
                  </a:solidFill>
                  <a:latin typeface="DIN Next LT Arabic" panose="020B0503020203050203" pitchFamily="34" charset="-78"/>
                  <a:cs typeface="DIN Next LT Arabic" panose="020B0503020203050203" pitchFamily="34" charset="-78"/>
                </a:rPr>
                <a:t>articipation </a:t>
              </a:r>
              <a:r>
                <a:rPr lang="en-US" sz="1100" dirty="0">
                  <a:solidFill>
                    <a:schemeClr val="bg1">
                      <a:lumMod val="50000"/>
                    </a:schemeClr>
                  </a:solidFill>
                  <a:latin typeface="DIN Next LT Arabic" panose="020B0503020203050203" pitchFamily="34" charset="-78"/>
                  <a:cs typeface="DIN Next LT Arabic" panose="020B0503020203050203" pitchFamily="34" charset="-78"/>
                </a:rPr>
                <a:t>of Saudi women in development locally and internationally</a:t>
              </a:r>
            </a:p>
            <a:p>
              <a:pPr lvl="2" algn="just"/>
              <a:r>
                <a:rPr lang="en-US" sz="1100" dirty="0">
                  <a:solidFill>
                    <a:schemeClr val="bg1">
                      <a:lumMod val="50000"/>
                    </a:schemeClr>
                  </a:solidFill>
                  <a:latin typeface="DIN Next LT Arabic" panose="020B0503020203050203" pitchFamily="34" charset="-78"/>
                  <a:cs typeface="DIN Next LT Arabic" panose="020B0503020203050203" pitchFamily="34" charset="-78"/>
                </a:rPr>
                <a:t>T</a:t>
              </a:r>
              <a:r>
                <a:rPr lang="en-US" sz="1100" dirty="0" smtClean="0">
                  <a:solidFill>
                    <a:schemeClr val="bg1">
                      <a:lumMod val="50000"/>
                    </a:schemeClr>
                  </a:solidFill>
                  <a:latin typeface="DIN Next LT Arabic" panose="020B0503020203050203" pitchFamily="34" charset="-78"/>
                  <a:cs typeface="DIN Next LT Arabic" panose="020B0503020203050203" pitchFamily="34" charset="-78"/>
                </a:rPr>
                <a:t>he </a:t>
              </a:r>
              <a:r>
                <a:rPr lang="en-US" sz="1100" dirty="0">
                  <a:solidFill>
                    <a:schemeClr val="bg1">
                      <a:lumMod val="50000"/>
                    </a:schemeClr>
                  </a:solidFill>
                  <a:latin typeface="DIN Next LT Arabic" panose="020B0503020203050203" pitchFamily="34" charset="-78"/>
                  <a:cs typeface="DIN Next LT Arabic" panose="020B0503020203050203" pitchFamily="34" charset="-78"/>
                </a:rPr>
                <a:t>impact on society and development. </a:t>
              </a:r>
            </a:p>
          </p:txBody>
        </p:sp>
        <p:pic>
          <p:nvPicPr>
            <p:cNvPr id="22" name="Picture 21"/>
            <p:cNvPicPr>
              <a:picLocks noChangeAspect="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209800" y="3330376"/>
              <a:ext cx="145329" cy="159020"/>
            </a:xfrm>
            <a:prstGeom prst="rect">
              <a:avLst/>
            </a:prstGeom>
          </p:spPr>
        </p:pic>
      </p:grpSp>
      <p:pic>
        <p:nvPicPr>
          <p:cNvPr id="23" name="Picture 22"/>
          <p:cNvPicPr>
            <a:picLocks noChangeAspect="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223654" y="3521124"/>
            <a:ext cx="145329" cy="159020"/>
          </a:xfrm>
          <a:prstGeom prst="rect">
            <a:avLst/>
          </a:prstGeom>
        </p:spPr>
      </p:pic>
      <p:grpSp>
        <p:nvGrpSpPr>
          <p:cNvPr id="6" name="Group 5"/>
          <p:cNvGrpSpPr/>
          <p:nvPr/>
        </p:nvGrpSpPr>
        <p:grpSpPr>
          <a:xfrm>
            <a:off x="1435749" y="4295830"/>
            <a:ext cx="4480791" cy="600164"/>
            <a:chOff x="1440084" y="4566247"/>
            <a:chExt cx="4343400" cy="502323"/>
          </a:xfrm>
        </p:grpSpPr>
        <p:sp>
          <p:nvSpPr>
            <p:cNvPr id="15" name="Rectangle 14"/>
            <p:cNvSpPr/>
            <p:nvPr/>
          </p:nvSpPr>
          <p:spPr>
            <a:xfrm>
              <a:off x="1440084" y="4566247"/>
              <a:ext cx="4343400" cy="502323"/>
            </a:xfrm>
            <a:prstGeom prst="rect">
              <a:avLst/>
            </a:prstGeom>
          </p:spPr>
          <p:txBody>
            <a:bodyPr wrap="square">
              <a:spAutoFit/>
            </a:bodyPr>
            <a:lstStyle/>
            <a:p>
              <a:pPr lvl="2" algn="just"/>
              <a:r>
                <a:rPr lang="en-US" sz="1100" dirty="0" smtClean="0">
                  <a:solidFill>
                    <a:schemeClr val="bg1">
                      <a:lumMod val="50000"/>
                    </a:schemeClr>
                  </a:solidFill>
                  <a:latin typeface="DIN Next LT Arabic" panose="020B0503020203050203" pitchFamily="34" charset="-78"/>
                  <a:cs typeface="DIN Next LT Arabic" panose="020B0503020203050203" pitchFamily="34" charset="-78"/>
                </a:rPr>
                <a:t>Measure </a:t>
              </a:r>
              <a:r>
                <a:rPr lang="en-US" sz="1100" dirty="0">
                  <a:solidFill>
                    <a:schemeClr val="bg1">
                      <a:lumMod val="50000"/>
                    </a:schemeClr>
                  </a:solidFill>
                  <a:latin typeface="DIN Next LT Arabic" panose="020B0503020203050203" pitchFamily="34" charset="-78"/>
                  <a:cs typeface="DIN Next LT Arabic" panose="020B0503020203050203" pitchFamily="34" charset="-78"/>
                </a:rPr>
                <a:t>the role of Saudi women in development </a:t>
              </a:r>
              <a:r>
                <a:rPr lang="en-US" sz="1100" dirty="0" smtClean="0">
                  <a:latin typeface="DIN Next LT Arabic" panose="020B0503020203050203" pitchFamily="34" charset="-78"/>
                  <a:cs typeface="DIN Next LT Arabic" panose="020B0503020203050203" pitchFamily="34" charset="-78"/>
                </a:rPr>
                <a:t> </a:t>
              </a:r>
            </a:p>
            <a:p>
              <a:pPr lvl="2" algn="just"/>
              <a:r>
                <a:rPr lang="en-US" sz="1100" dirty="0" smtClean="0">
                  <a:solidFill>
                    <a:schemeClr val="bg1">
                      <a:lumMod val="50000"/>
                    </a:schemeClr>
                  </a:solidFill>
                  <a:latin typeface="DIN Next LT Arabic" panose="020B0503020203050203" pitchFamily="34" charset="-78"/>
                  <a:cs typeface="DIN Next LT Arabic" panose="020B0503020203050203" pitchFamily="34" charset="-78"/>
                </a:rPr>
                <a:t>Provide </a:t>
              </a:r>
              <a:r>
                <a:rPr lang="en-US" sz="1100" dirty="0">
                  <a:solidFill>
                    <a:schemeClr val="bg1">
                      <a:lumMod val="50000"/>
                    </a:schemeClr>
                  </a:solidFill>
                  <a:latin typeface="DIN Next LT Arabic" panose="020B0503020203050203" pitchFamily="34" charset="-78"/>
                  <a:cs typeface="DIN Next LT Arabic" panose="020B0503020203050203" pitchFamily="34" charset="-78"/>
                </a:rPr>
                <a:t>beneficiaries with data and </a:t>
              </a:r>
              <a:r>
                <a:rPr lang="en-US" sz="1100" dirty="0" smtClean="0">
                  <a:solidFill>
                    <a:schemeClr val="bg1">
                      <a:lumMod val="50000"/>
                    </a:schemeClr>
                  </a:solidFill>
                  <a:latin typeface="DIN Next LT Arabic" panose="020B0503020203050203" pitchFamily="34" charset="-78"/>
                  <a:cs typeface="DIN Next LT Arabic" panose="020B0503020203050203" pitchFamily="34" charset="-78"/>
                </a:rPr>
                <a:t>supporting studies </a:t>
              </a:r>
              <a:r>
                <a:rPr lang="en-US" sz="1100" dirty="0">
                  <a:solidFill>
                    <a:schemeClr val="bg1">
                      <a:lumMod val="50000"/>
                    </a:schemeClr>
                  </a:solidFill>
                  <a:latin typeface="DIN Next LT Arabic" panose="020B0503020203050203" pitchFamily="34" charset="-78"/>
                  <a:cs typeface="DIN Next LT Arabic" panose="020B0503020203050203" pitchFamily="34" charset="-78"/>
                </a:rPr>
                <a:t>to strengthen their role.</a:t>
              </a:r>
            </a:p>
          </p:txBody>
        </p:sp>
        <p:pic>
          <p:nvPicPr>
            <p:cNvPr id="24" name="Picture 23"/>
            <p:cNvPicPr>
              <a:picLocks noChangeAspect="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229356" y="4608435"/>
              <a:ext cx="145329" cy="159020"/>
            </a:xfrm>
            <a:prstGeom prst="rect">
              <a:avLst/>
            </a:prstGeom>
          </p:spPr>
        </p:pic>
        <p:pic>
          <p:nvPicPr>
            <p:cNvPr id="25" name="Picture 24"/>
            <p:cNvPicPr>
              <a:picLocks noChangeAspect="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241607" y="4737636"/>
              <a:ext cx="145329" cy="159020"/>
            </a:xfrm>
            <a:prstGeom prst="rect">
              <a:avLst/>
            </a:prstGeom>
          </p:spPr>
        </p:pic>
      </p:grpSp>
      <p:sp>
        <p:nvSpPr>
          <p:cNvPr id="29" name="Rectangle 28"/>
          <p:cNvSpPr/>
          <p:nvPr/>
        </p:nvSpPr>
        <p:spPr>
          <a:xfrm>
            <a:off x="1713183" y="3794219"/>
            <a:ext cx="5856324" cy="461665"/>
          </a:xfrm>
          <a:prstGeom prst="rect">
            <a:avLst/>
          </a:prstGeom>
        </p:spPr>
        <p:txBody>
          <a:bodyPr wrap="square">
            <a:spAutoFit/>
          </a:bodyPr>
          <a:lstStyle/>
          <a:p>
            <a:pPr algn="just"/>
            <a:r>
              <a:rPr lang="en-US" sz="1200" dirty="0">
                <a:solidFill>
                  <a:schemeClr val="bg1">
                    <a:lumMod val="50000"/>
                  </a:schemeClr>
                </a:solidFill>
                <a:latin typeface="DIN Next LT Arabic" panose="020B0503020203050203" pitchFamily="34" charset="-78"/>
                <a:cs typeface="DIN Next LT Arabic" panose="020B0503020203050203" pitchFamily="34" charset="-78"/>
              </a:rPr>
              <a:t>The observatory serves as supportive reference to decision makers, institutions, and </a:t>
            </a:r>
            <a:r>
              <a:rPr lang="en-US" sz="1200" dirty="0">
                <a:solidFill>
                  <a:schemeClr val="accent5">
                    <a:lumMod val="50000"/>
                  </a:schemeClr>
                </a:solidFill>
                <a:latin typeface="DIN Next LT Arabic" panose="020B0503020203050203" pitchFamily="34" charset="-78"/>
                <a:cs typeface="DIN Next LT Arabic" panose="020B0503020203050203" pitchFamily="34" charset="-78"/>
              </a:rPr>
              <a:t>civil</a:t>
            </a:r>
            <a:r>
              <a:rPr lang="en-US" sz="1200" dirty="0">
                <a:solidFill>
                  <a:schemeClr val="bg1">
                    <a:lumMod val="50000"/>
                  </a:schemeClr>
                </a:solidFill>
                <a:latin typeface="DIN Next LT Arabic" panose="020B0503020203050203" pitchFamily="34" charset="-78"/>
                <a:cs typeface="DIN Next LT Arabic" panose="020B0503020203050203" pitchFamily="34" charset="-78"/>
              </a:rPr>
              <a:t> society organizations through establishing indicators that aims to:</a:t>
            </a:r>
          </a:p>
        </p:txBody>
      </p:sp>
      <p:sp>
        <p:nvSpPr>
          <p:cNvPr id="30" name="Rectangle 29"/>
          <p:cNvSpPr/>
          <p:nvPr/>
        </p:nvSpPr>
        <p:spPr>
          <a:xfrm>
            <a:off x="1643838" y="4976968"/>
            <a:ext cx="5856324" cy="830997"/>
          </a:xfrm>
          <a:prstGeom prst="rect">
            <a:avLst/>
          </a:prstGeom>
        </p:spPr>
        <p:txBody>
          <a:bodyPr wrap="square">
            <a:spAutoFit/>
          </a:bodyPr>
          <a:lstStyle/>
          <a:p>
            <a:pPr algn="just"/>
            <a:r>
              <a:rPr lang="en-US" sz="1200" b="1" dirty="0" smtClean="0">
                <a:solidFill>
                  <a:schemeClr val="bg1">
                    <a:lumMod val="50000"/>
                  </a:schemeClr>
                </a:solidFill>
                <a:latin typeface="DIN Next LT Arabic" panose="020B0503020203050203" pitchFamily="34" charset="-78"/>
                <a:cs typeface="DIN Next LT Arabic" panose="020B0503020203050203" pitchFamily="34" charset="-78"/>
              </a:rPr>
              <a:t>Women committee</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 formed by Family Affairs Council, aims to monitor, measure, and document the status of women in Saudi Arabia with a great attention to achieve women empowerment in all SDGs. It creates partnerships with all entities to create holistic approach to gender-responsive data collection.</a:t>
            </a:r>
            <a:endParaRPr lang="en-US" sz="1200" dirty="0">
              <a:solidFill>
                <a:schemeClr val="bg1">
                  <a:lumMod val="50000"/>
                </a:schemeClr>
              </a:solidFill>
              <a:latin typeface="DIN Next LT Arabic" panose="020B0503020203050203" pitchFamily="34" charset="-78"/>
              <a:cs typeface="DIN Next LT Arabic" panose="020B0503020203050203" pitchFamily="34" charset="-78"/>
            </a:endParaRPr>
          </a:p>
        </p:txBody>
      </p:sp>
      <p:cxnSp>
        <p:nvCxnSpPr>
          <p:cNvPr id="26" name="Straight Connector 25"/>
          <p:cNvCxnSpPr/>
          <p:nvPr/>
        </p:nvCxnSpPr>
        <p:spPr>
          <a:xfrm>
            <a:off x="6172200" y="5791200"/>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pic>
        <p:nvPicPr>
          <p:cNvPr id="33" name="Picture 32"/>
          <p:cNvPicPr>
            <a:picLocks noChangeAspect="1"/>
          </p:cNvPicPr>
          <p:nvPr/>
        </p:nvPicPr>
        <p:blipFill>
          <a:blip r:embed="rId5"/>
          <a:stretch>
            <a:fillRect/>
          </a:stretch>
        </p:blipFill>
        <p:spPr>
          <a:xfrm>
            <a:off x="1066800" y="2448387"/>
            <a:ext cx="577038" cy="577038"/>
          </a:xfrm>
          <a:prstGeom prst="rect">
            <a:avLst/>
          </a:prstGeom>
        </p:spPr>
      </p:pic>
      <p:pic>
        <p:nvPicPr>
          <p:cNvPr id="34" name="Picture 33"/>
          <p:cNvPicPr>
            <a:picLocks noChangeAspect="1"/>
          </p:cNvPicPr>
          <p:nvPr/>
        </p:nvPicPr>
        <p:blipFill>
          <a:blip r:embed="rId6"/>
          <a:stretch>
            <a:fillRect/>
          </a:stretch>
        </p:blipFill>
        <p:spPr>
          <a:xfrm>
            <a:off x="1134514" y="4995905"/>
            <a:ext cx="511261" cy="336126"/>
          </a:xfrm>
          <a:prstGeom prst="rect">
            <a:avLst/>
          </a:prstGeom>
        </p:spPr>
      </p:pic>
      <p:sp>
        <p:nvSpPr>
          <p:cNvPr id="35" name="TextBox 34"/>
          <p:cNvSpPr txBox="1"/>
          <p:nvPr/>
        </p:nvSpPr>
        <p:spPr>
          <a:xfrm>
            <a:off x="0" y="6591299"/>
            <a:ext cx="381000" cy="261610"/>
          </a:xfrm>
          <a:prstGeom prst="rect">
            <a:avLst/>
          </a:prstGeom>
          <a:noFill/>
          <a:ln>
            <a:noFill/>
          </a:ln>
        </p:spPr>
        <p:txBody>
          <a:bodyPr wrap="square" rtlCol="0">
            <a:spAutoFit/>
          </a:bodyPr>
          <a:lstStyle/>
          <a:p>
            <a:pPr algn="ctr"/>
            <a:r>
              <a:rPr lang="en-US" sz="1100" dirty="0" smtClean="0">
                <a:solidFill>
                  <a:schemeClr val="bg1">
                    <a:lumMod val="65000"/>
                  </a:schemeClr>
                </a:solidFill>
              </a:rPr>
              <a:t>18</a:t>
            </a:r>
            <a:endParaRPr lang="en-US" sz="1100" dirty="0">
              <a:solidFill>
                <a:schemeClr val="bg1">
                  <a:lumMod val="65000"/>
                </a:schemeClr>
              </a:solidFill>
            </a:endParaRPr>
          </a:p>
        </p:txBody>
      </p:sp>
      <p:pic>
        <p:nvPicPr>
          <p:cNvPr id="27" name="Picture 2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467599" y="5970062"/>
            <a:ext cx="776287" cy="776287"/>
          </a:xfrm>
          <a:prstGeom prst="rect">
            <a:avLst/>
          </a:prstGeom>
        </p:spPr>
      </p:pic>
      <p:pic>
        <p:nvPicPr>
          <p:cNvPr id="37" name="Picture 36"/>
          <p:cNvPicPr>
            <a:picLocks noChangeAspect="1"/>
          </p:cNvPicPr>
          <p:nvPr/>
        </p:nvPicPr>
        <p:blipFill>
          <a:blip r:embed="rId8"/>
          <a:stretch>
            <a:fillRect/>
          </a:stretch>
        </p:blipFill>
        <p:spPr>
          <a:xfrm>
            <a:off x="838200" y="5970062"/>
            <a:ext cx="655375" cy="520139"/>
          </a:xfrm>
          <a:prstGeom prst="rect">
            <a:avLst/>
          </a:prstGeom>
        </p:spPr>
      </p:pic>
      <p:pic>
        <p:nvPicPr>
          <p:cNvPr id="38" name="Picture 37"/>
          <p:cNvPicPr>
            <a:picLocks noChangeAspect="1"/>
          </p:cNvPicPr>
          <p:nvPr/>
        </p:nvPicPr>
        <p:blipFill>
          <a:blip r:embed="rId6"/>
          <a:stretch>
            <a:fillRect/>
          </a:stretch>
        </p:blipFill>
        <p:spPr>
          <a:xfrm>
            <a:off x="4176424" y="6045841"/>
            <a:ext cx="791152" cy="520139"/>
          </a:xfrm>
          <a:prstGeom prst="rect">
            <a:avLst/>
          </a:prstGeom>
        </p:spPr>
      </p:pic>
    </p:spTree>
    <p:extLst>
      <p:ext uri="{BB962C8B-B14F-4D97-AF65-F5344CB8AC3E}">
        <p14:creationId xmlns:p14="http://schemas.microsoft.com/office/powerpoint/2010/main" val="194633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91200"/>
            <a:ext cx="9144000" cy="800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327574"/>
            <a:ext cx="9144000" cy="755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accent3">
                    <a:lumMod val="75000"/>
                  </a:schemeClr>
                </a:solidFill>
                <a:latin typeface="DIN Next LT Arabic" panose="020B0503020203050203" pitchFamily="34" charset="-78"/>
                <a:cs typeface="DIN Next LT Arabic" panose="020B0503020203050203" pitchFamily="34" charset="-78"/>
              </a:rPr>
              <a:t>4. Strengthening gender-responsive data collection, follow-up and review processes</a:t>
            </a:r>
          </a:p>
        </p:txBody>
      </p:sp>
      <p:cxnSp>
        <p:nvCxnSpPr>
          <p:cNvPr id="9" name="Straight Connector 8"/>
          <p:cNvCxnSpPr/>
          <p:nvPr/>
        </p:nvCxnSpPr>
        <p:spPr>
          <a:xfrm>
            <a:off x="0" y="1077463"/>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685799" y="1435508"/>
            <a:ext cx="7558087" cy="830997"/>
          </a:xfrm>
          <a:prstGeom prst="rect">
            <a:avLst/>
          </a:prstGeom>
          <a:noFill/>
        </p:spPr>
        <p:txBody>
          <a:bodyPr wrap="square" rtlCol="0">
            <a:spAutoFit/>
          </a:bodyPr>
          <a:lstStyle/>
          <a:p>
            <a:pPr marL="0" lvl="1" indent="0" algn="just">
              <a:buNone/>
            </a:pPr>
            <a:r>
              <a:rPr lang="en-US" sz="1600" dirty="0">
                <a:solidFill>
                  <a:schemeClr val="accent3">
                    <a:lumMod val="75000"/>
                  </a:schemeClr>
                </a:solidFill>
                <a:latin typeface="DIN Next LT Arabic" panose="020B0503020203050203" pitchFamily="34" charset="-78"/>
                <a:cs typeface="DIN Next LT Arabic" panose="020B0503020203050203" pitchFamily="34" charset="-78"/>
              </a:rPr>
              <a:t>4.2</a:t>
            </a:r>
            <a:r>
              <a:rPr lang="en-US" sz="1600" dirty="0">
                <a:solidFill>
                  <a:srgbClr val="33B1E3"/>
                </a:solidFill>
                <a:latin typeface="DIN Next LT Arabic" panose="020B0503020203050203" pitchFamily="34" charset="-78"/>
                <a:cs typeface="DIN Next LT Arabic" panose="020B0503020203050203" pitchFamily="34" charset="-78"/>
              </a:rPr>
              <a:t> </a:t>
            </a:r>
            <a:r>
              <a:rPr lang="en-US" sz="1600" dirty="0">
                <a:solidFill>
                  <a:schemeClr val="accent5">
                    <a:lumMod val="50000"/>
                  </a:schemeClr>
                </a:solidFill>
                <a:latin typeface="DIN Next LT Arabic" panose="020B0503020203050203" pitchFamily="34" charset="-78"/>
                <a:cs typeface="DIN Next LT Arabic" panose="020B0503020203050203" pitchFamily="34" charset="-78"/>
              </a:rPr>
              <a:t>To strengthen national statistical capacity, including sex-disaggregated data</a:t>
            </a:r>
          </a:p>
          <a:p>
            <a:pPr marL="0" lvl="1" indent="0" algn="just">
              <a:buNone/>
            </a:pPr>
            <a:r>
              <a:rPr lang="en-US" sz="1600" dirty="0">
                <a:solidFill>
                  <a:schemeClr val="accent3">
                    <a:lumMod val="75000"/>
                  </a:schemeClr>
                </a:solidFill>
                <a:latin typeface="DIN Next LT Arabic" panose="020B0503020203050203" pitchFamily="34" charset="-78"/>
                <a:cs typeface="DIN Next LT Arabic" panose="020B0503020203050203" pitchFamily="34" charset="-78"/>
              </a:rPr>
              <a:t>4.3</a:t>
            </a:r>
            <a:r>
              <a:rPr lang="en-US" sz="1600" dirty="0">
                <a:solidFill>
                  <a:srgbClr val="0070C0"/>
                </a:solidFill>
                <a:latin typeface="DIN Next LT Arabic" panose="020B0503020203050203" pitchFamily="34" charset="-78"/>
                <a:cs typeface="DIN Next LT Arabic" panose="020B0503020203050203" pitchFamily="34" charset="-78"/>
              </a:rPr>
              <a:t> </a:t>
            </a:r>
            <a:r>
              <a:rPr lang="en-US" sz="1600" dirty="0">
                <a:solidFill>
                  <a:schemeClr val="accent5">
                    <a:lumMod val="50000"/>
                  </a:schemeClr>
                </a:solidFill>
                <a:latin typeface="DIN Next LT Arabic" panose="020B0503020203050203" pitchFamily="34" charset="-78"/>
                <a:cs typeface="DIN Next LT Arabic" panose="020B0503020203050203" pitchFamily="34" charset="-78"/>
              </a:rPr>
              <a:t>To improve gender statistics and methodologies to measure progress in SDG implementation and monitoring</a:t>
            </a:r>
          </a:p>
        </p:txBody>
      </p:sp>
      <p:sp>
        <p:nvSpPr>
          <p:cNvPr id="5" name="Rectangle 4"/>
          <p:cNvSpPr/>
          <p:nvPr/>
        </p:nvSpPr>
        <p:spPr>
          <a:xfrm>
            <a:off x="1458190" y="2590965"/>
            <a:ext cx="6161809" cy="738664"/>
          </a:xfrm>
          <a:prstGeom prst="rect">
            <a:avLst/>
          </a:prstGeom>
        </p:spPr>
        <p:txBody>
          <a:bodyPr wrap="square">
            <a:spAutoFit/>
          </a:bodyPr>
          <a:lstStyle/>
          <a:p>
            <a:pPr lvl="1" algn="just"/>
            <a:r>
              <a:rPr lang="en-US" sz="1400" b="1" dirty="0">
                <a:solidFill>
                  <a:schemeClr val="bg1">
                    <a:lumMod val="50000"/>
                  </a:schemeClr>
                </a:solidFill>
                <a:latin typeface="DIN Next LT Arabic" panose="020B0503020203050203" pitchFamily="34" charset="-78"/>
                <a:cs typeface="DIN Next LT Arabic" panose="020B0503020203050203" pitchFamily="34" charset="-78"/>
              </a:rPr>
              <a:t>General Authority for Statistics </a:t>
            </a:r>
            <a:endParaRPr lang="en-US" sz="1400" b="1" dirty="0" smtClean="0">
              <a:solidFill>
                <a:schemeClr val="bg1">
                  <a:lumMod val="50000"/>
                </a:schemeClr>
              </a:solidFill>
              <a:latin typeface="DIN Next LT Arabic" panose="020B0503020203050203" pitchFamily="34" charset="-78"/>
              <a:cs typeface="DIN Next LT Arabic" panose="020B0503020203050203" pitchFamily="34" charset="-78"/>
            </a:endParaRPr>
          </a:p>
          <a:p>
            <a:pPr lvl="1" algn="just"/>
            <a:r>
              <a:rPr lang="en-US" sz="1400" dirty="0" smtClean="0">
                <a:solidFill>
                  <a:schemeClr val="bg1">
                    <a:lumMod val="50000"/>
                  </a:schemeClr>
                </a:solidFill>
                <a:latin typeface="DIN Next LT Arabic" panose="020B0503020203050203" pitchFamily="34" charset="-78"/>
                <a:cs typeface="DIN Next LT Arabic" panose="020B0503020203050203" pitchFamily="34" charset="-78"/>
              </a:rPr>
              <a:t>has </a:t>
            </a:r>
            <a:r>
              <a:rPr lang="en-US" sz="1400" dirty="0">
                <a:solidFill>
                  <a:schemeClr val="bg1">
                    <a:lumMod val="50000"/>
                  </a:schemeClr>
                </a:solidFill>
                <a:latin typeface="DIN Next LT Arabic" panose="020B0503020203050203" pitchFamily="34" charset="-78"/>
                <a:cs typeface="DIN Next LT Arabic" panose="020B0503020203050203" pitchFamily="34" charset="-78"/>
              </a:rPr>
              <a:t>included sex-disaggregated data into their methodologies and data collection. This includes SDG-related indicators.</a:t>
            </a:r>
          </a:p>
        </p:txBody>
      </p:sp>
      <p:sp>
        <p:nvSpPr>
          <p:cNvPr id="14" name="Rectangle 13"/>
          <p:cNvSpPr/>
          <p:nvPr/>
        </p:nvSpPr>
        <p:spPr>
          <a:xfrm>
            <a:off x="1909762" y="3995310"/>
            <a:ext cx="5856324" cy="954107"/>
          </a:xfrm>
          <a:prstGeom prst="rect">
            <a:avLst/>
          </a:prstGeom>
        </p:spPr>
        <p:txBody>
          <a:bodyPr wrap="square">
            <a:spAutoFit/>
          </a:bodyPr>
          <a:lstStyle/>
          <a:p>
            <a:pPr algn="just"/>
            <a:r>
              <a:rPr lang="en-US" sz="1400" b="1" dirty="0" smtClean="0">
                <a:solidFill>
                  <a:schemeClr val="bg1">
                    <a:lumMod val="50000"/>
                  </a:schemeClr>
                </a:solidFill>
                <a:latin typeface="DIN Next LT Arabic" panose="020B0503020203050203" pitchFamily="34" charset="-78"/>
                <a:cs typeface="DIN Next LT Arabic" panose="020B0503020203050203" pitchFamily="34" charset="-78"/>
              </a:rPr>
              <a:t>Women committee </a:t>
            </a:r>
          </a:p>
          <a:p>
            <a:pPr algn="just"/>
            <a:r>
              <a:rPr lang="en-US" sz="1400" dirty="0" smtClean="0">
                <a:solidFill>
                  <a:schemeClr val="bg1">
                    <a:lumMod val="50000"/>
                  </a:schemeClr>
                </a:solidFill>
                <a:latin typeface="DIN Next LT Arabic" panose="020B0503020203050203" pitchFamily="34" charset="-78"/>
                <a:cs typeface="DIN Next LT Arabic" panose="020B0503020203050203" pitchFamily="34" charset="-78"/>
              </a:rPr>
              <a:t>aims to monitor, measure, and document the achievement of the national objectives through Saudi Vision 2030 programs, with a great attention to fulfil international commitments such as SDG, G20, CEDAW, CSW, and ILO.</a:t>
            </a:r>
            <a:endParaRPr lang="en-US" sz="1400" dirty="0">
              <a:solidFill>
                <a:schemeClr val="bg1">
                  <a:lumMod val="50000"/>
                </a:schemeClr>
              </a:solidFill>
              <a:latin typeface="DIN Next LT Arabic" panose="020B0503020203050203" pitchFamily="34" charset="-78"/>
              <a:cs typeface="DIN Next LT Arabic" panose="020B0503020203050203" pitchFamily="34" charset="-78"/>
            </a:endParaRPr>
          </a:p>
        </p:txBody>
      </p:sp>
      <p:cxnSp>
        <p:nvCxnSpPr>
          <p:cNvPr id="15" name="Straight Connector 14"/>
          <p:cNvCxnSpPr/>
          <p:nvPr/>
        </p:nvCxnSpPr>
        <p:spPr>
          <a:xfrm>
            <a:off x="6172200" y="5791200"/>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pic>
        <p:nvPicPr>
          <p:cNvPr id="22" name="Picture 21"/>
          <p:cNvPicPr>
            <a:picLocks noChangeAspect="1"/>
          </p:cNvPicPr>
          <p:nvPr/>
        </p:nvPicPr>
        <p:blipFill>
          <a:blip r:embed="rId3"/>
          <a:stretch>
            <a:fillRect/>
          </a:stretch>
        </p:blipFill>
        <p:spPr>
          <a:xfrm>
            <a:off x="1417714" y="2545697"/>
            <a:ext cx="475884" cy="475884"/>
          </a:xfrm>
          <a:prstGeom prst="rect">
            <a:avLst/>
          </a:prstGeom>
        </p:spPr>
      </p:pic>
      <p:pic>
        <p:nvPicPr>
          <p:cNvPr id="23" name="Picture 22"/>
          <p:cNvPicPr>
            <a:picLocks noChangeAspect="1"/>
          </p:cNvPicPr>
          <p:nvPr/>
        </p:nvPicPr>
        <p:blipFill>
          <a:blip r:embed="rId4"/>
          <a:stretch>
            <a:fillRect/>
          </a:stretch>
        </p:blipFill>
        <p:spPr>
          <a:xfrm>
            <a:off x="1382337" y="4003349"/>
            <a:ext cx="511261" cy="336126"/>
          </a:xfrm>
          <a:prstGeom prst="rect">
            <a:avLst/>
          </a:prstGeom>
        </p:spPr>
      </p:pic>
      <p:sp>
        <p:nvSpPr>
          <p:cNvPr id="24" name="TextBox 23"/>
          <p:cNvSpPr txBox="1"/>
          <p:nvPr/>
        </p:nvSpPr>
        <p:spPr>
          <a:xfrm>
            <a:off x="0" y="6591299"/>
            <a:ext cx="381000" cy="261610"/>
          </a:xfrm>
          <a:prstGeom prst="rect">
            <a:avLst/>
          </a:prstGeom>
          <a:noFill/>
          <a:ln>
            <a:noFill/>
          </a:ln>
        </p:spPr>
        <p:txBody>
          <a:bodyPr wrap="square" rtlCol="0">
            <a:spAutoFit/>
          </a:bodyPr>
          <a:lstStyle/>
          <a:p>
            <a:pPr algn="ctr"/>
            <a:r>
              <a:rPr lang="en-US" sz="1100" dirty="0" smtClean="0">
                <a:solidFill>
                  <a:schemeClr val="bg1">
                    <a:lumMod val="65000"/>
                  </a:schemeClr>
                </a:solidFill>
              </a:rPr>
              <a:t>19</a:t>
            </a:r>
            <a:endParaRPr lang="en-US" sz="1100" dirty="0">
              <a:solidFill>
                <a:schemeClr val="bg1">
                  <a:lumMod val="65000"/>
                </a:schemeClr>
              </a:solidFill>
            </a:endParaRPr>
          </a:p>
        </p:txBody>
      </p:sp>
      <p:pic>
        <p:nvPicPr>
          <p:cNvPr id="16" name="Picture 1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67599" y="5970062"/>
            <a:ext cx="776287" cy="776287"/>
          </a:xfrm>
          <a:prstGeom prst="rect">
            <a:avLst/>
          </a:prstGeom>
        </p:spPr>
      </p:pic>
      <p:pic>
        <p:nvPicPr>
          <p:cNvPr id="25" name="Picture 24"/>
          <p:cNvPicPr>
            <a:picLocks noChangeAspect="1"/>
          </p:cNvPicPr>
          <p:nvPr/>
        </p:nvPicPr>
        <p:blipFill>
          <a:blip r:embed="rId6"/>
          <a:stretch>
            <a:fillRect/>
          </a:stretch>
        </p:blipFill>
        <p:spPr>
          <a:xfrm>
            <a:off x="838200" y="5970062"/>
            <a:ext cx="655375" cy="520139"/>
          </a:xfrm>
          <a:prstGeom prst="rect">
            <a:avLst/>
          </a:prstGeom>
        </p:spPr>
      </p:pic>
      <p:pic>
        <p:nvPicPr>
          <p:cNvPr id="26" name="Picture 25"/>
          <p:cNvPicPr>
            <a:picLocks noChangeAspect="1"/>
          </p:cNvPicPr>
          <p:nvPr/>
        </p:nvPicPr>
        <p:blipFill>
          <a:blip r:embed="rId4"/>
          <a:stretch>
            <a:fillRect/>
          </a:stretch>
        </p:blipFill>
        <p:spPr>
          <a:xfrm>
            <a:off x="4176424" y="6045841"/>
            <a:ext cx="791152" cy="520139"/>
          </a:xfrm>
          <a:prstGeom prst="rect">
            <a:avLst/>
          </a:prstGeom>
        </p:spPr>
      </p:pic>
    </p:spTree>
    <p:extLst>
      <p:ext uri="{BB962C8B-B14F-4D97-AF65-F5344CB8AC3E}">
        <p14:creationId xmlns:p14="http://schemas.microsoft.com/office/powerpoint/2010/main" val="26460908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bg1"/>
            </a:gs>
            <a:gs pos="100000">
              <a:schemeClr val="bg1"/>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16" name="Rectangle 15"/>
          <p:cNvSpPr/>
          <p:nvPr/>
        </p:nvSpPr>
        <p:spPr>
          <a:xfrm>
            <a:off x="0" y="2286000"/>
            <a:ext cx="4114800" cy="2209800"/>
          </a:xfrm>
          <a:prstGeom prst="rect">
            <a:avLst/>
          </a:prstGeom>
          <a:solidFill>
            <a:srgbClr val="67B7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937" name="Title 1"/>
          <p:cNvSpPr>
            <a:spLocks noGrp="1"/>
          </p:cNvSpPr>
          <p:nvPr>
            <p:ph type="title"/>
          </p:nvPr>
        </p:nvSpPr>
        <p:spPr>
          <a:xfrm>
            <a:off x="0" y="2286000"/>
            <a:ext cx="9144000" cy="2209800"/>
          </a:xfrm>
          <a:solidFill>
            <a:srgbClr val="009DDC"/>
          </a:solidFill>
        </p:spPr>
        <p:txBody>
          <a:bodyPr>
            <a:normAutofit/>
          </a:bodyPr>
          <a:lstStyle/>
          <a:p>
            <a:pPr algn="ctr"/>
            <a:r>
              <a:rPr lang="en-US" dirty="0">
                <a:ea typeface="ＭＳ Ｐゴシック" pitchFamily="34" charset="-128"/>
              </a:rPr>
              <a:t> </a:t>
            </a:r>
            <a:r>
              <a:rPr lang="en-US" dirty="0">
                <a:latin typeface="DIN Next LT Arabic" panose="020B0503020203050203" pitchFamily="34" charset="-78"/>
                <a:cs typeface="DIN Next LT Arabic" panose="020B0503020203050203" pitchFamily="34" charset="-78"/>
              </a:rPr>
              <a:t>CSW63 review theme and</a:t>
            </a:r>
            <a:br>
              <a:rPr lang="en-US" dirty="0">
                <a:latin typeface="DIN Next LT Arabic" panose="020B0503020203050203" pitchFamily="34" charset="-78"/>
                <a:cs typeface="DIN Next LT Arabic" panose="020B0503020203050203" pitchFamily="34" charset="-78"/>
              </a:rPr>
            </a:br>
            <a:r>
              <a:rPr lang="en-US" dirty="0">
                <a:latin typeface="DIN Next LT Arabic" panose="020B0503020203050203" pitchFamily="34" charset="-78"/>
                <a:cs typeface="DIN Next LT Arabic" panose="020B0503020203050203" pitchFamily="34" charset="-78"/>
              </a:rPr>
              <a:t>key areas for action of CSW60 agreed conclusions</a:t>
            </a:r>
            <a:endParaRPr lang="en-US" dirty="0">
              <a:latin typeface="DIN Next LT Arabic" panose="020B0503020203050203" pitchFamily="34" charset="-78"/>
              <a:ea typeface="ＭＳ Ｐゴシック" pitchFamily="34" charset="-128"/>
              <a:cs typeface="DIN Next LT Arabic" panose="020B0503020203050203" pitchFamily="34" charset="-78"/>
            </a:endParaRPr>
          </a:p>
        </p:txBody>
      </p:sp>
      <p:sp>
        <p:nvSpPr>
          <p:cNvPr id="21" name="Rectangle 20"/>
          <p:cNvSpPr/>
          <p:nvPr/>
        </p:nvSpPr>
        <p:spPr>
          <a:xfrm>
            <a:off x="0" y="2209800"/>
            <a:ext cx="9144000" cy="76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p:cNvSpPr/>
          <p:nvPr/>
        </p:nvSpPr>
        <p:spPr>
          <a:xfrm>
            <a:off x="0" y="4495800"/>
            <a:ext cx="9202615" cy="76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p:cNvCxnSpPr/>
          <p:nvPr/>
        </p:nvCxnSpPr>
        <p:spPr>
          <a:xfrm>
            <a:off x="6172200" y="5791200"/>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67600" y="5917768"/>
            <a:ext cx="776287" cy="776287"/>
          </a:xfrm>
          <a:prstGeom prst="rect">
            <a:avLst/>
          </a:prstGeom>
        </p:spPr>
      </p:pic>
      <p:pic>
        <p:nvPicPr>
          <p:cNvPr id="10" name="Picture 9"/>
          <p:cNvPicPr>
            <a:picLocks noChangeAspect="1"/>
          </p:cNvPicPr>
          <p:nvPr/>
        </p:nvPicPr>
        <p:blipFill>
          <a:blip r:embed="rId4"/>
          <a:stretch>
            <a:fillRect/>
          </a:stretch>
        </p:blipFill>
        <p:spPr>
          <a:xfrm>
            <a:off x="4176424" y="6045841"/>
            <a:ext cx="791152" cy="520139"/>
          </a:xfrm>
          <a:prstGeom prst="rect">
            <a:avLst/>
          </a:prstGeom>
        </p:spPr>
      </p:pic>
      <p:pic>
        <p:nvPicPr>
          <p:cNvPr id="12" name="Picture 11"/>
          <p:cNvPicPr>
            <a:picLocks noChangeAspect="1"/>
          </p:cNvPicPr>
          <p:nvPr/>
        </p:nvPicPr>
        <p:blipFill>
          <a:blip r:embed="rId5"/>
          <a:stretch>
            <a:fillRect/>
          </a:stretch>
        </p:blipFill>
        <p:spPr>
          <a:xfrm>
            <a:off x="838200" y="5970062"/>
            <a:ext cx="655375" cy="520139"/>
          </a:xfrm>
          <a:prstGeom prst="rect">
            <a:avLst/>
          </a:prstGeom>
        </p:spPr>
      </p:pic>
    </p:spTree>
    <p:extLst>
      <p:ext uri="{BB962C8B-B14F-4D97-AF65-F5344CB8AC3E}">
        <p14:creationId xmlns:p14="http://schemas.microsoft.com/office/powerpoint/2010/main" val="27992238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91200"/>
            <a:ext cx="9144000" cy="800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327574"/>
            <a:ext cx="9144000" cy="755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accent3">
                    <a:lumMod val="75000"/>
                  </a:schemeClr>
                </a:solidFill>
                <a:latin typeface="DIN Next LT Arabic" panose="020B0503020203050203" pitchFamily="34" charset="-78"/>
                <a:cs typeface="DIN Next LT Arabic" panose="020B0503020203050203" pitchFamily="34" charset="-78"/>
              </a:rPr>
              <a:t>4. Strengthening gender-responsive data collection, follow-up and review processes</a:t>
            </a:r>
          </a:p>
        </p:txBody>
      </p:sp>
      <p:cxnSp>
        <p:nvCxnSpPr>
          <p:cNvPr id="9" name="Straight Connector 8"/>
          <p:cNvCxnSpPr/>
          <p:nvPr/>
        </p:nvCxnSpPr>
        <p:spPr>
          <a:xfrm>
            <a:off x="0" y="1077463"/>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609600" y="1374372"/>
            <a:ext cx="7467600" cy="338554"/>
          </a:xfrm>
          <a:prstGeom prst="rect">
            <a:avLst/>
          </a:prstGeom>
          <a:noFill/>
        </p:spPr>
        <p:txBody>
          <a:bodyPr wrap="square" rtlCol="0">
            <a:spAutoFit/>
          </a:bodyPr>
          <a:lstStyle/>
          <a:p>
            <a:pPr marL="0" lvl="1" indent="0">
              <a:buNone/>
            </a:pPr>
            <a:r>
              <a:rPr lang="en-US" sz="1600" dirty="0">
                <a:solidFill>
                  <a:schemeClr val="accent3">
                    <a:lumMod val="75000"/>
                  </a:schemeClr>
                </a:solidFill>
                <a:latin typeface="DIN Next LT Arabic" panose="020B0503020203050203" pitchFamily="34" charset="-78"/>
                <a:cs typeface="DIN Next LT Arabic" panose="020B0503020203050203" pitchFamily="34" charset="-78"/>
              </a:rPr>
              <a:t>4.4</a:t>
            </a:r>
            <a:r>
              <a:rPr lang="en-US" sz="1600" dirty="0">
                <a:solidFill>
                  <a:srgbClr val="0070C0"/>
                </a:solidFill>
                <a:latin typeface="DIN Next LT Arabic" panose="020B0503020203050203" pitchFamily="34" charset="-78"/>
                <a:cs typeface="DIN Next LT Arabic" panose="020B0503020203050203" pitchFamily="34" charset="-78"/>
              </a:rPr>
              <a:t> </a:t>
            </a:r>
            <a:r>
              <a:rPr lang="en-US" sz="1600" dirty="0">
                <a:solidFill>
                  <a:schemeClr val="accent5">
                    <a:lumMod val="50000"/>
                  </a:schemeClr>
                </a:solidFill>
                <a:latin typeface="DIN Next LT Arabic" panose="020B0503020203050203" pitchFamily="34" charset="-78"/>
                <a:cs typeface="DIN Next LT Arabic" panose="020B0503020203050203" pitchFamily="34" charset="-78"/>
              </a:rPr>
              <a:t>To enhance technical and financial collaboration between countries</a:t>
            </a:r>
          </a:p>
        </p:txBody>
      </p:sp>
      <p:sp>
        <p:nvSpPr>
          <p:cNvPr id="2" name="Rectangle 1"/>
          <p:cNvSpPr/>
          <p:nvPr/>
        </p:nvSpPr>
        <p:spPr>
          <a:xfrm>
            <a:off x="1022927" y="1795504"/>
            <a:ext cx="2311851" cy="307777"/>
          </a:xfrm>
          <a:prstGeom prst="rect">
            <a:avLst/>
          </a:prstGeom>
        </p:spPr>
        <p:txBody>
          <a:bodyPr wrap="none">
            <a:spAutoFit/>
          </a:bodyPr>
          <a:lstStyle/>
          <a:p>
            <a:pPr marL="0" lvl="1" indent="0">
              <a:buNone/>
            </a:pPr>
            <a:r>
              <a:rPr lang="en-US" sz="1400" dirty="0">
                <a:solidFill>
                  <a:schemeClr val="bg1">
                    <a:lumMod val="50000"/>
                  </a:schemeClr>
                </a:solidFill>
                <a:latin typeface="DIN Next LT Arabic" panose="020B0503020203050203" pitchFamily="34" charset="-78"/>
                <a:cs typeface="DIN Next LT Arabic" panose="020B0503020203050203" pitchFamily="34" charset="-78"/>
              </a:rPr>
              <a:t>For Technical Collaboration</a:t>
            </a:r>
          </a:p>
        </p:txBody>
      </p:sp>
      <p:sp>
        <p:nvSpPr>
          <p:cNvPr id="4" name="Rectangle 3"/>
          <p:cNvSpPr/>
          <p:nvPr/>
        </p:nvSpPr>
        <p:spPr>
          <a:xfrm>
            <a:off x="1637289" y="2202387"/>
            <a:ext cx="5754111" cy="646331"/>
          </a:xfrm>
          <a:prstGeom prst="rect">
            <a:avLst/>
          </a:prstGeom>
        </p:spPr>
        <p:txBody>
          <a:bodyPr wrap="square">
            <a:spAutoFit/>
          </a:bodyPr>
          <a:lstStyle/>
          <a:p>
            <a:pPr marL="0" lvl="1" indent="0" algn="just">
              <a:buNone/>
            </a:pPr>
            <a:r>
              <a:rPr lang="en-US" sz="1200" dirty="0">
                <a:solidFill>
                  <a:schemeClr val="bg1">
                    <a:lumMod val="50000"/>
                  </a:schemeClr>
                </a:solidFill>
                <a:latin typeface="DIN Next LT Arabic" panose="020B0503020203050203" pitchFamily="34" charset="-78"/>
                <a:cs typeface="DIN Next LT Arabic" panose="020B0503020203050203" pitchFamily="34" charset="-78"/>
              </a:rPr>
              <a:t>Saudi Arabia recognize the importance of collaboration between countries in all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fields that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benefit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humanity,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and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reflect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on Saudi Arabia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as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a responsible country.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Examples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of Saudi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Arabia’s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collaboration: </a:t>
            </a:r>
          </a:p>
        </p:txBody>
      </p:sp>
      <p:sp>
        <p:nvSpPr>
          <p:cNvPr id="6" name="Rectangle 5"/>
          <p:cNvSpPr/>
          <p:nvPr/>
        </p:nvSpPr>
        <p:spPr>
          <a:xfrm>
            <a:off x="1090098" y="2839257"/>
            <a:ext cx="5943600" cy="1277273"/>
          </a:xfrm>
          <a:prstGeom prst="rect">
            <a:avLst/>
          </a:prstGeom>
        </p:spPr>
        <p:txBody>
          <a:bodyPr wrap="square">
            <a:spAutoFit/>
          </a:bodyPr>
          <a:lstStyle/>
          <a:p>
            <a:pPr lvl="2" algn="just"/>
            <a:r>
              <a:rPr lang="en-US" sz="1100" dirty="0" smtClean="0">
                <a:solidFill>
                  <a:schemeClr val="bg1">
                    <a:lumMod val="50000"/>
                  </a:schemeClr>
                </a:solidFill>
                <a:latin typeface="DIN Next LT Arabic" panose="020B0503020203050203" pitchFamily="34" charset="-78"/>
                <a:cs typeface="DIN Next LT Arabic" panose="020B0503020203050203" pitchFamily="34" charset="-78"/>
              </a:rPr>
              <a:t>Saudi </a:t>
            </a:r>
            <a:r>
              <a:rPr lang="en-US" sz="1100" dirty="0">
                <a:solidFill>
                  <a:schemeClr val="bg1">
                    <a:lumMod val="50000"/>
                  </a:schemeClr>
                </a:solidFill>
                <a:latin typeface="DIN Next LT Arabic" panose="020B0503020203050203" pitchFamily="34" charset="-78"/>
                <a:cs typeface="DIN Next LT Arabic" panose="020B0503020203050203" pitchFamily="34" charset="-78"/>
              </a:rPr>
              <a:t>Arabia is a member </a:t>
            </a:r>
            <a:r>
              <a:rPr lang="en-US" sz="1100" dirty="0" smtClean="0">
                <a:solidFill>
                  <a:schemeClr val="bg1">
                    <a:lumMod val="50000"/>
                  </a:schemeClr>
                </a:solidFill>
                <a:latin typeface="DIN Next LT Arabic" panose="020B0503020203050203" pitchFamily="34" charset="-78"/>
                <a:cs typeface="DIN Next LT Arabic" panose="020B0503020203050203" pitchFamily="34" charset="-78"/>
              </a:rPr>
              <a:t>in the CSW, </a:t>
            </a:r>
            <a:r>
              <a:rPr lang="en-US" sz="1100" dirty="0">
                <a:solidFill>
                  <a:schemeClr val="bg1">
                    <a:lumMod val="50000"/>
                  </a:schemeClr>
                </a:solidFill>
                <a:latin typeface="DIN Next LT Arabic" panose="020B0503020203050203" pitchFamily="34" charset="-78"/>
                <a:cs typeface="DIN Next LT Arabic" panose="020B0503020203050203" pitchFamily="34" charset="-78"/>
              </a:rPr>
              <a:t>UN Human Rights and CEDAW </a:t>
            </a:r>
            <a:endParaRPr lang="en-US" sz="1100" dirty="0" smtClean="0">
              <a:solidFill>
                <a:schemeClr val="bg1">
                  <a:lumMod val="50000"/>
                </a:schemeClr>
              </a:solidFill>
              <a:latin typeface="DIN Next LT Arabic" panose="020B0503020203050203" pitchFamily="34" charset="-78"/>
              <a:cs typeface="DIN Next LT Arabic" panose="020B0503020203050203" pitchFamily="34" charset="-78"/>
            </a:endParaRPr>
          </a:p>
          <a:p>
            <a:pPr lvl="2" algn="just"/>
            <a:r>
              <a:rPr lang="en-US" sz="1100" dirty="0" smtClean="0">
                <a:solidFill>
                  <a:schemeClr val="bg1">
                    <a:lumMod val="50000"/>
                  </a:schemeClr>
                </a:solidFill>
                <a:latin typeface="DIN Next LT Arabic" panose="020B0503020203050203" pitchFamily="34" charset="-78"/>
                <a:cs typeface="DIN Next LT Arabic" panose="020B0503020203050203" pitchFamily="34" charset="-78"/>
              </a:rPr>
              <a:t>Saudi </a:t>
            </a:r>
            <a:r>
              <a:rPr lang="en-US" sz="1100" dirty="0">
                <a:solidFill>
                  <a:schemeClr val="bg1">
                    <a:lumMod val="50000"/>
                  </a:schemeClr>
                </a:solidFill>
                <a:latin typeface="DIN Next LT Arabic" panose="020B0503020203050203" pitchFamily="34" charset="-78"/>
                <a:cs typeface="DIN Next LT Arabic" panose="020B0503020203050203" pitchFamily="34" charset="-78"/>
              </a:rPr>
              <a:t>Arabia, through </a:t>
            </a:r>
            <a:r>
              <a:rPr lang="en-US" sz="1100" dirty="0" err="1">
                <a:solidFill>
                  <a:schemeClr val="bg1">
                    <a:lumMod val="50000"/>
                  </a:schemeClr>
                </a:solidFill>
                <a:latin typeface="DIN Next LT Arabic" panose="020B0503020203050203" pitchFamily="34" charset="-78"/>
                <a:cs typeface="DIN Next LT Arabic" panose="020B0503020203050203" pitchFamily="34" charset="-78"/>
              </a:rPr>
              <a:t>Tadawul</a:t>
            </a:r>
            <a:r>
              <a:rPr lang="en-US" sz="1100" dirty="0">
                <a:solidFill>
                  <a:schemeClr val="bg1">
                    <a:lumMod val="50000"/>
                  </a:schemeClr>
                </a:solidFill>
                <a:latin typeface="DIN Next LT Arabic" panose="020B0503020203050203" pitchFamily="34" charset="-78"/>
                <a:cs typeface="DIN Next LT Arabic" panose="020B0503020203050203" pitchFamily="34" charset="-78"/>
              </a:rPr>
              <a:t>, is a partner of Sustainable Stock Exchange </a:t>
            </a:r>
            <a:r>
              <a:rPr lang="en-US" sz="1100" dirty="0" smtClean="0">
                <a:solidFill>
                  <a:schemeClr val="bg1">
                    <a:lumMod val="50000"/>
                  </a:schemeClr>
                </a:solidFill>
                <a:latin typeface="DIN Next LT Arabic" panose="020B0503020203050203" pitchFamily="34" charset="-78"/>
                <a:cs typeface="DIN Next LT Arabic" panose="020B0503020203050203" pitchFamily="34" charset="-78"/>
              </a:rPr>
              <a:t> initiative launched </a:t>
            </a:r>
            <a:r>
              <a:rPr lang="en-US" sz="1100" dirty="0">
                <a:solidFill>
                  <a:schemeClr val="bg1">
                    <a:lumMod val="50000"/>
                  </a:schemeClr>
                </a:solidFill>
                <a:latin typeface="DIN Next LT Arabic" panose="020B0503020203050203" pitchFamily="34" charset="-78"/>
                <a:cs typeface="DIN Next LT Arabic" panose="020B0503020203050203" pitchFamily="34" charset="-78"/>
              </a:rPr>
              <a:t>by </a:t>
            </a:r>
            <a:r>
              <a:rPr lang="en-US" sz="1100" dirty="0" smtClean="0">
                <a:solidFill>
                  <a:schemeClr val="bg1">
                    <a:lumMod val="50000"/>
                  </a:schemeClr>
                </a:solidFill>
                <a:latin typeface="DIN Next LT Arabic" panose="020B0503020203050203" pitchFamily="34" charset="-78"/>
                <a:cs typeface="DIN Next LT Arabic" panose="020B0503020203050203" pitchFamily="34" charset="-78"/>
              </a:rPr>
              <a:t>the UN </a:t>
            </a:r>
            <a:r>
              <a:rPr lang="en-US" sz="1100" dirty="0">
                <a:solidFill>
                  <a:schemeClr val="bg1">
                    <a:lumMod val="50000"/>
                  </a:schemeClr>
                </a:solidFill>
                <a:latin typeface="DIN Next LT Arabic" panose="020B0503020203050203" pitchFamily="34" charset="-78"/>
                <a:cs typeface="DIN Next LT Arabic" panose="020B0503020203050203" pitchFamily="34" charset="-78"/>
              </a:rPr>
              <a:t>to collaborate and encourage stakeholders to develop sustainable capital market which include women’s economic empowerment</a:t>
            </a:r>
            <a:r>
              <a:rPr lang="en-US" sz="1100" dirty="0" smtClean="0">
                <a:solidFill>
                  <a:schemeClr val="bg1">
                    <a:lumMod val="50000"/>
                  </a:schemeClr>
                </a:solidFill>
                <a:latin typeface="DIN Next LT Arabic" panose="020B0503020203050203" pitchFamily="34" charset="-78"/>
                <a:cs typeface="DIN Next LT Arabic" panose="020B0503020203050203" pitchFamily="34" charset="-78"/>
              </a:rPr>
              <a:t>.</a:t>
            </a:r>
          </a:p>
          <a:p>
            <a:pPr lvl="2" algn="just"/>
            <a:r>
              <a:rPr lang="en-US" sz="1100" dirty="0" smtClean="0">
                <a:solidFill>
                  <a:schemeClr val="bg1">
                    <a:lumMod val="50000"/>
                  </a:schemeClr>
                </a:solidFill>
                <a:latin typeface="DIN Next LT Arabic" panose="020B0503020203050203" pitchFamily="34" charset="-78"/>
                <a:cs typeface="DIN Next LT Arabic" panose="020B0503020203050203" pitchFamily="34" charset="-78"/>
              </a:rPr>
              <a:t>Saudi Arabia is a member in all leading regional and global </a:t>
            </a:r>
            <a:r>
              <a:rPr lang="en-US" sz="1100" dirty="0" smtClean="0">
                <a:solidFill>
                  <a:schemeClr val="bg1">
                    <a:lumMod val="50000"/>
                  </a:schemeClr>
                </a:solidFill>
                <a:latin typeface="DIN Next LT Arabic" panose="020B0503020203050203" pitchFamily="34" charset="-78"/>
                <a:cs typeface="DIN Next LT Arabic" panose="020B0503020203050203" pitchFamily="34" charset="-78"/>
              </a:rPr>
              <a:t>organization</a:t>
            </a:r>
          </a:p>
          <a:p>
            <a:pPr lvl="2" algn="just"/>
            <a:r>
              <a:rPr lang="en-US" sz="1100" dirty="0" smtClean="0">
                <a:solidFill>
                  <a:schemeClr val="bg1">
                    <a:lumMod val="50000"/>
                  </a:schemeClr>
                </a:solidFill>
                <a:latin typeface="DIN Next LT Arabic" panose="020B0503020203050203" pitchFamily="34" charset="-78"/>
                <a:cs typeface="DIN Next LT Arabic" panose="020B0503020203050203" pitchFamily="34" charset="-78"/>
              </a:rPr>
              <a:t>Saudi Arabia notified more than 16 Human rights protocols</a:t>
            </a:r>
            <a:endParaRPr lang="en-US" sz="1100" dirty="0">
              <a:solidFill>
                <a:schemeClr val="bg1">
                  <a:lumMod val="50000"/>
                </a:schemeClr>
              </a:solidFill>
              <a:latin typeface="DIN Next LT Arabic" panose="020B0503020203050203" pitchFamily="34" charset="-78"/>
              <a:cs typeface="DIN Next LT Arabic" panose="020B0503020203050203" pitchFamily="34" charset="-78"/>
            </a:endParaRPr>
          </a:p>
        </p:txBody>
      </p:sp>
      <p:sp>
        <p:nvSpPr>
          <p:cNvPr id="8" name="Rectangle 7"/>
          <p:cNvSpPr/>
          <p:nvPr/>
        </p:nvSpPr>
        <p:spPr>
          <a:xfrm>
            <a:off x="1090098" y="4233176"/>
            <a:ext cx="2319866" cy="307777"/>
          </a:xfrm>
          <a:prstGeom prst="rect">
            <a:avLst/>
          </a:prstGeom>
        </p:spPr>
        <p:txBody>
          <a:bodyPr wrap="none">
            <a:spAutoFit/>
          </a:bodyPr>
          <a:lstStyle/>
          <a:p>
            <a:pPr marL="0" lvl="1" indent="0">
              <a:buNone/>
            </a:pPr>
            <a:r>
              <a:rPr lang="en-US" sz="1400" dirty="0">
                <a:solidFill>
                  <a:schemeClr val="bg1">
                    <a:lumMod val="50000"/>
                  </a:schemeClr>
                </a:solidFill>
                <a:latin typeface="DIN Next LT Arabic" panose="020B0503020203050203" pitchFamily="34" charset="-78"/>
                <a:cs typeface="DIN Next LT Arabic" panose="020B0503020203050203" pitchFamily="34" charset="-78"/>
              </a:rPr>
              <a:t>For Financial Collaboration </a:t>
            </a:r>
            <a:endParaRPr lang="en-US" sz="1400" dirty="0">
              <a:solidFill>
                <a:srgbClr val="FF0000"/>
              </a:solidFill>
              <a:latin typeface="DIN Next LT Arabic" panose="020B0503020203050203" pitchFamily="34" charset="-78"/>
              <a:cs typeface="DIN Next LT Arabic" panose="020B0503020203050203" pitchFamily="34" charset="-78"/>
            </a:endParaRPr>
          </a:p>
        </p:txBody>
      </p:sp>
      <p:pic>
        <p:nvPicPr>
          <p:cNvPr id="20" name="Picture 19"/>
          <p:cNvPicPr>
            <a:picLocks noChangeAspect="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900530" y="2871223"/>
            <a:ext cx="145329" cy="159020"/>
          </a:xfrm>
          <a:prstGeom prst="rect">
            <a:avLst/>
          </a:prstGeom>
        </p:spPr>
      </p:pic>
      <p:pic>
        <p:nvPicPr>
          <p:cNvPr id="21" name="Picture 20"/>
          <p:cNvPicPr>
            <a:picLocks noChangeAspect="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900530" y="3024888"/>
            <a:ext cx="145329" cy="159020"/>
          </a:xfrm>
          <a:prstGeom prst="rect">
            <a:avLst/>
          </a:prstGeom>
        </p:spPr>
      </p:pic>
      <p:sp>
        <p:nvSpPr>
          <p:cNvPr id="22" name="Rectangle 21"/>
          <p:cNvSpPr/>
          <p:nvPr/>
        </p:nvSpPr>
        <p:spPr>
          <a:xfrm>
            <a:off x="794542" y="4749773"/>
            <a:ext cx="7054273" cy="830997"/>
          </a:xfrm>
          <a:prstGeom prst="rect">
            <a:avLst/>
          </a:prstGeom>
        </p:spPr>
        <p:txBody>
          <a:bodyPr wrap="square">
            <a:spAutoFit/>
          </a:bodyPr>
          <a:lstStyle/>
          <a:p>
            <a:pPr lvl="2" algn="just"/>
            <a:r>
              <a:rPr lang="en-US" sz="1200" b="1" dirty="0" smtClean="0">
                <a:solidFill>
                  <a:schemeClr val="bg1">
                    <a:lumMod val="50000"/>
                  </a:schemeClr>
                </a:solidFill>
                <a:latin typeface="DIN Next LT Arabic" panose="020B0503020203050203" pitchFamily="34" charset="-78"/>
                <a:cs typeface="DIN Next LT Arabic" panose="020B0503020203050203" pitchFamily="34" charset="-78"/>
              </a:rPr>
              <a:t>King Salman Humanitarian Aid and Relief Center</a:t>
            </a:r>
          </a:p>
          <a:p>
            <a:pPr lvl="2" algn="just"/>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$2.5 Billion was spent on 692 projects in 37 countries. The center funds projects in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different fields such as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education</a:t>
            </a:r>
            <a:r>
              <a:rPr lang="en-US" sz="1200" dirty="0">
                <a:solidFill>
                  <a:schemeClr val="bg1">
                    <a:lumMod val="50000"/>
                  </a:schemeClr>
                </a:solidFill>
                <a:latin typeface="DIN Next LT Arabic" panose="020B0503020203050203" pitchFamily="34" charset="-78"/>
                <a:cs typeface="DIN Next LT Arabic" panose="020B0503020203050203" pitchFamily="34" charset="-78"/>
              </a:rPr>
              <a:t>,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health</a:t>
            </a:r>
            <a:r>
              <a:rPr lang="en-US" sz="1200" dirty="0">
                <a:solidFill>
                  <a:schemeClr val="bg1">
                    <a:lumMod val="50000"/>
                  </a:schemeClr>
                </a:solidFill>
                <a:latin typeface="DIN Next LT Arabic" panose="020B0503020203050203" pitchFamily="34" charset="-78"/>
                <a:cs typeface="DIN Next LT Arabic" panose="020B0503020203050203" pitchFamily="34" charset="-78"/>
              </a:rPr>
              <a:t>, Protection,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nutrition,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water, sanitation, and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hygiene, to name just a few areas.</a:t>
            </a:r>
            <a:endParaRPr lang="en-US" sz="1200" dirty="0">
              <a:solidFill>
                <a:schemeClr val="bg1">
                  <a:lumMod val="50000"/>
                </a:schemeClr>
              </a:solidFill>
              <a:latin typeface="DIN Next LT Arabic" panose="020B0503020203050203" pitchFamily="34" charset="-78"/>
              <a:cs typeface="DIN Next LT Arabic" panose="020B0503020203050203" pitchFamily="34" charset="-78"/>
            </a:endParaRPr>
          </a:p>
        </p:txBody>
      </p:sp>
      <p:cxnSp>
        <p:nvCxnSpPr>
          <p:cNvPr id="23" name="Straight Connector 22"/>
          <p:cNvCxnSpPr/>
          <p:nvPr/>
        </p:nvCxnSpPr>
        <p:spPr>
          <a:xfrm>
            <a:off x="6172200" y="5791200"/>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pic>
        <p:nvPicPr>
          <p:cNvPr id="27" name="Picture 26"/>
          <p:cNvPicPr>
            <a:picLocks noChangeAspect="1"/>
          </p:cNvPicPr>
          <p:nvPr/>
        </p:nvPicPr>
        <p:blipFill>
          <a:blip r:embed="rId5">
            <a:duotone>
              <a:schemeClr val="accent5">
                <a:shade val="45000"/>
                <a:satMod val="135000"/>
              </a:schemeClr>
              <a:prstClr val="white"/>
            </a:duotone>
          </a:blip>
          <a:stretch>
            <a:fillRect/>
          </a:stretch>
        </p:blipFill>
        <p:spPr>
          <a:xfrm>
            <a:off x="1154541" y="2169691"/>
            <a:ext cx="452730" cy="452730"/>
          </a:xfrm>
          <a:prstGeom prst="rect">
            <a:avLst/>
          </a:prstGeom>
        </p:spPr>
      </p:pic>
      <p:pic>
        <p:nvPicPr>
          <p:cNvPr id="28" name="Picture 2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54541" y="4648674"/>
            <a:ext cx="463719" cy="465709"/>
          </a:xfrm>
          <a:prstGeom prst="rect">
            <a:avLst/>
          </a:prstGeom>
        </p:spPr>
      </p:pic>
      <p:sp>
        <p:nvSpPr>
          <p:cNvPr id="29" name="TextBox 28"/>
          <p:cNvSpPr txBox="1"/>
          <p:nvPr/>
        </p:nvSpPr>
        <p:spPr>
          <a:xfrm>
            <a:off x="0" y="6591299"/>
            <a:ext cx="381000" cy="261610"/>
          </a:xfrm>
          <a:prstGeom prst="rect">
            <a:avLst/>
          </a:prstGeom>
          <a:noFill/>
          <a:ln>
            <a:noFill/>
          </a:ln>
        </p:spPr>
        <p:txBody>
          <a:bodyPr wrap="square" rtlCol="0">
            <a:spAutoFit/>
          </a:bodyPr>
          <a:lstStyle/>
          <a:p>
            <a:pPr algn="ctr"/>
            <a:r>
              <a:rPr lang="en-US" sz="1100" dirty="0" smtClean="0">
                <a:solidFill>
                  <a:schemeClr val="bg1">
                    <a:lumMod val="65000"/>
                  </a:schemeClr>
                </a:solidFill>
              </a:rPr>
              <a:t>20</a:t>
            </a:r>
            <a:endParaRPr lang="en-US" sz="1100" dirty="0">
              <a:solidFill>
                <a:schemeClr val="bg1">
                  <a:lumMod val="65000"/>
                </a:schemeClr>
              </a:solidFill>
            </a:endParaRPr>
          </a:p>
        </p:txBody>
      </p:sp>
      <p:pic>
        <p:nvPicPr>
          <p:cNvPr id="24" name="Picture 23"/>
          <p:cNvPicPr>
            <a:picLocks noChangeAspect="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900530" y="3711622"/>
            <a:ext cx="145328" cy="159019"/>
          </a:xfrm>
          <a:prstGeom prst="rect">
            <a:avLst/>
          </a:prstGeom>
        </p:spPr>
      </p:pic>
      <p:pic>
        <p:nvPicPr>
          <p:cNvPr id="30" name="Picture 2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467599" y="5970062"/>
            <a:ext cx="776287" cy="776287"/>
          </a:xfrm>
          <a:prstGeom prst="rect">
            <a:avLst/>
          </a:prstGeom>
        </p:spPr>
      </p:pic>
      <p:pic>
        <p:nvPicPr>
          <p:cNvPr id="33" name="Picture 32"/>
          <p:cNvPicPr>
            <a:picLocks noChangeAspect="1"/>
          </p:cNvPicPr>
          <p:nvPr/>
        </p:nvPicPr>
        <p:blipFill>
          <a:blip r:embed="rId8"/>
          <a:stretch>
            <a:fillRect/>
          </a:stretch>
        </p:blipFill>
        <p:spPr>
          <a:xfrm>
            <a:off x="838200" y="5970062"/>
            <a:ext cx="655375" cy="520139"/>
          </a:xfrm>
          <a:prstGeom prst="rect">
            <a:avLst/>
          </a:prstGeom>
        </p:spPr>
      </p:pic>
      <p:pic>
        <p:nvPicPr>
          <p:cNvPr id="35" name="Picture 34"/>
          <p:cNvPicPr>
            <a:picLocks noChangeAspect="1"/>
          </p:cNvPicPr>
          <p:nvPr/>
        </p:nvPicPr>
        <p:blipFill>
          <a:blip r:embed="rId9"/>
          <a:stretch>
            <a:fillRect/>
          </a:stretch>
        </p:blipFill>
        <p:spPr>
          <a:xfrm>
            <a:off x="4176424" y="6045841"/>
            <a:ext cx="791152" cy="520139"/>
          </a:xfrm>
          <a:prstGeom prst="rect">
            <a:avLst/>
          </a:prstGeom>
        </p:spPr>
      </p:pic>
      <p:pic>
        <p:nvPicPr>
          <p:cNvPr id="36" name="Picture 35"/>
          <p:cNvPicPr>
            <a:picLocks noChangeAspect="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900530" y="3882193"/>
            <a:ext cx="145328" cy="159019"/>
          </a:xfrm>
          <a:prstGeom prst="rect">
            <a:avLst/>
          </a:prstGeom>
        </p:spPr>
      </p:pic>
    </p:spTree>
    <p:extLst>
      <p:ext uri="{BB962C8B-B14F-4D97-AF65-F5344CB8AC3E}">
        <p14:creationId xmlns:p14="http://schemas.microsoft.com/office/powerpoint/2010/main" val="20282547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91200"/>
            <a:ext cx="9144000" cy="800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327573"/>
            <a:ext cx="9144000" cy="755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accent3">
                    <a:lumMod val="75000"/>
                  </a:schemeClr>
                </a:solidFill>
                <a:latin typeface="DIN Next LT Arabic" panose="020B0503020203050203" pitchFamily="34" charset="-78"/>
                <a:cs typeface="DIN Next LT Arabic" panose="020B0503020203050203" pitchFamily="34" charset="-78"/>
              </a:rPr>
              <a:t>5. Enhancing national institutional arrangements</a:t>
            </a:r>
          </a:p>
        </p:txBody>
      </p:sp>
      <p:cxnSp>
        <p:nvCxnSpPr>
          <p:cNvPr id="9" name="Straight Connector 8"/>
          <p:cNvCxnSpPr/>
          <p:nvPr/>
        </p:nvCxnSpPr>
        <p:spPr>
          <a:xfrm>
            <a:off x="0" y="1077463"/>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609599" y="1374373"/>
            <a:ext cx="7634287" cy="584775"/>
          </a:xfrm>
          <a:prstGeom prst="rect">
            <a:avLst/>
          </a:prstGeom>
          <a:noFill/>
        </p:spPr>
        <p:txBody>
          <a:bodyPr wrap="square" rtlCol="0">
            <a:spAutoFit/>
          </a:bodyPr>
          <a:lstStyle/>
          <a:p>
            <a:pPr algn="just"/>
            <a:r>
              <a:rPr lang="en-US" sz="1600" dirty="0">
                <a:solidFill>
                  <a:schemeClr val="accent3">
                    <a:lumMod val="75000"/>
                  </a:schemeClr>
                </a:solidFill>
                <a:latin typeface="DIN Next LT Arabic" panose="020B0503020203050203" pitchFamily="34" charset="-78"/>
                <a:cs typeface="DIN Next LT Arabic" panose="020B0503020203050203" pitchFamily="34" charset="-78"/>
              </a:rPr>
              <a:t>5.1</a:t>
            </a:r>
            <a:r>
              <a:rPr lang="en-US" sz="1600" dirty="0">
                <a:solidFill>
                  <a:srgbClr val="33B1E3"/>
                </a:solidFill>
                <a:latin typeface="DIN Next LT Arabic" panose="020B0503020203050203" pitchFamily="34" charset="-78"/>
                <a:cs typeface="DIN Next LT Arabic" panose="020B0503020203050203" pitchFamily="34" charset="-78"/>
              </a:rPr>
              <a:t> </a:t>
            </a:r>
            <a:r>
              <a:rPr lang="en-GB" sz="1600" dirty="0">
                <a:solidFill>
                  <a:schemeClr val="accent5">
                    <a:lumMod val="50000"/>
                  </a:schemeClr>
                </a:solidFill>
                <a:latin typeface="DIN Next LT Arabic" panose="020B0503020203050203" pitchFamily="34" charset="-78"/>
                <a:cs typeface="DIN Next LT Arabic" panose="020B0503020203050203" pitchFamily="34" charset="-78"/>
              </a:rPr>
              <a:t>Strengthen, support and promote the visibility of national mechanisms for gender </a:t>
            </a:r>
            <a:r>
              <a:rPr lang="en-GB" sz="1600" dirty="0" smtClean="0">
                <a:solidFill>
                  <a:schemeClr val="accent5">
                    <a:lumMod val="50000"/>
                  </a:schemeClr>
                </a:solidFill>
                <a:latin typeface="DIN Next LT Arabic" panose="020B0503020203050203" pitchFamily="34" charset="-78"/>
                <a:cs typeface="DIN Next LT Arabic" panose="020B0503020203050203" pitchFamily="34" charset="-78"/>
              </a:rPr>
              <a:t>equality</a:t>
            </a:r>
            <a:endParaRPr lang="en-GB" sz="1600" dirty="0">
              <a:solidFill>
                <a:schemeClr val="accent5">
                  <a:lumMod val="50000"/>
                </a:schemeClr>
              </a:solidFill>
              <a:latin typeface="DIN Next LT Arabic" panose="020B0503020203050203" pitchFamily="34" charset="-78"/>
              <a:cs typeface="DIN Next LT Arabic" panose="020B0503020203050203" pitchFamily="34" charset="-78"/>
            </a:endParaRPr>
          </a:p>
        </p:txBody>
      </p:sp>
      <p:sp>
        <p:nvSpPr>
          <p:cNvPr id="5" name="Rectangle 4"/>
          <p:cNvSpPr/>
          <p:nvPr/>
        </p:nvSpPr>
        <p:spPr>
          <a:xfrm>
            <a:off x="2035397" y="2810779"/>
            <a:ext cx="4572000" cy="553998"/>
          </a:xfrm>
          <a:prstGeom prst="rect">
            <a:avLst/>
          </a:prstGeom>
        </p:spPr>
        <p:txBody>
          <a:bodyPr>
            <a:spAutoFit/>
          </a:bodyPr>
          <a:lstStyle/>
          <a:p>
            <a:pPr algn="just"/>
            <a:r>
              <a:rPr lang="en-US" sz="1600" b="1" dirty="0">
                <a:solidFill>
                  <a:schemeClr val="bg1">
                    <a:lumMod val="50000"/>
                  </a:schemeClr>
                </a:solidFill>
                <a:latin typeface="DIN Next LT Arabic" panose="020B0503020203050203" pitchFamily="34" charset="-78"/>
                <a:cs typeface="DIN Next LT Arabic" panose="020B0503020203050203" pitchFamily="34" charset="-78"/>
              </a:rPr>
              <a:t>The Basic System of Governance in Saudi Arabia </a:t>
            </a:r>
            <a:r>
              <a:rPr lang="en-US" sz="1400" dirty="0" smtClean="0">
                <a:solidFill>
                  <a:schemeClr val="bg1">
                    <a:lumMod val="50000"/>
                  </a:schemeClr>
                </a:solidFill>
                <a:latin typeface="DIN Next LT Arabic" panose="020B0503020203050203" pitchFamily="34" charset="-78"/>
                <a:cs typeface="DIN Next LT Arabic" panose="020B0503020203050203" pitchFamily="34" charset="-78"/>
              </a:rPr>
              <a:t>prohibits </a:t>
            </a:r>
            <a:r>
              <a:rPr lang="en-US" sz="1400" dirty="0">
                <a:solidFill>
                  <a:schemeClr val="bg1">
                    <a:lumMod val="50000"/>
                  </a:schemeClr>
                </a:solidFill>
                <a:latin typeface="DIN Next LT Arabic" panose="020B0503020203050203" pitchFamily="34" charset="-78"/>
                <a:cs typeface="DIN Next LT Arabic" panose="020B0503020203050203" pitchFamily="34" charset="-78"/>
              </a:rPr>
              <a:t>all </a:t>
            </a:r>
            <a:r>
              <a:rPr lang="en-US" sz="1400" dirty="0" smtClean="0">
                <a:solidFill>
                  <a:schemeClr val="bg1">
                    <a:lumMod val="50000"/>
                  </a:schemeClr>
                </a:solidFill>
                <a:latin typeface="DIN Next LT Arabic" panose="020B0503020203050203" pitchFamily="34" charset="-78"/>
                <a:cs typeface="DIN Next LT Arabic" panose="020B0503020203050203" pitchFamily="34" charset="-78"/>
              </a:rPr>
              <a:t>kinds </a:t>
            </a:r>
            <a:r>
              <a:rPr lang="en-US" sz="1400" dirty="0">
                <a:solidFill>
                  <a:schemeClr val="bg1">
                    <a:lumMod val="50000"/>
                  </a:schemeClr>
                </a:solidFill>
                <a:latin typeface="DIN Next LT Arabic" panose="020B0503020203050203" pitchFamily="34" charset="-78"/>
                <a:cs typeface="DIN Next LT Arabic" panose="020B0503020203050203" pitchFamily="34" charset="-78"/>
              </a:rPr>
              <a:t>of discrimination</a:t>
            </a:r>
          </a:p>
        </p:txBody>
      </p:sp>
      <p:sp>
        <p:nvSpPr>
          <p:cNvPr id="11" name="Rectangle 10"/>
          <p:cNvSpPr/>
          <p:nvPr/>
        </p:nvSpPr>
        <p:spPr>
          <a:xfrm>
            <a:off x="2057400" y="3887877"/>
            <a:ext cx="4572000" cy="738664"/>
          </a:xfrm>
          <a:prstGeom prst="rect">
            <a:avLst/>
          </a:prstGeom>
        </p:spPr>
        <p:txBody>
          <a:bodyPr>
            <a:spAutoFit/>
          </a:bodyPr>
          <a:lstStyle/>
          <a:p>
            <a:pPr algn="just"/>
            <a:r>
              <a:rPr lang="en-US" sz="1400" dirty="0">
                <a:solidFill>
                  <a:schemeClr val="bg1">
                    <a:lumMod val="50000"/>
                  </a:schemeClr>
                </a:solidFill>
                <a:latin typeface="DIN Next LT Arabic" panose="020B0503020203050203" pitchFamily="34" charset="-78"/>
                <a:cs typeface="DIN Next LT Arabic" panose="020B0503020203050203" pitchFamily="34" charset="-78"/>
              </a:rPr>
              <a:t>Saudi missionaries in leading regional and international organizations addresses </a:t>
            </a:r>
            <a:r>
              <a:rPr lang="en-US" sz="1400" dirty="0" smtClean="0">
                <a:solidFill>
                  <a:schemeClr val="bg1">
                    <a:lumMod val="50000"/>
                  </a:schemeClr>
                </a:solidFill>
                <a:latin typeface="DIN Next LT Arabic" panose="020B0503020203050203" pitchFamily="34" charset="-78"/>
                <a:cs typeface="DIN Next LT Arabic" panose="020B0503020203050203" pitchFamily="34" charset="-78"/>
              </a:rPr>
              <a:t>national gender equality mechanism in international forums and conferences</a:t>
            </a:r>
            <a:endParaRPr lang="en-US" sz="1400" dirty="0">
              <a:solidFill>
                <a:schemeClr val="bg1">
                  <a:lumMod val="50000"/>
                </a:schemeClr>
              </a:solidFill>
              <a:latin typeface="DIN Next LT Arabic" panose="020B0503020203050203" pitchFamily="34" charset="-78"/>
              <a:cs typeface="DIN Next LT Arabic" panose="020B0503020203050203" pitchFamily="34" charset="-78"/>
            </a:endParaRPr>
          </a:p>
        </p:txBody>
      </p:sp>
      <p:cxnSp>
        <p:nvCxnSpPr>
          <p:cNvPr id="13" name="Straight Connector 12"/>
          <p:cNvCxnSpPr/>
          <p:nvPr/>
        </p:nvCxnSpPr>
        <p:spPr>
          <a:xfrm>
            <a:off x="6172200" y="5791200"/>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pic>
        <p:nvPicPr>
          <p:cNvPr id="22" name="Picture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0216" y="2771699"/>
            <a:ext cx="533400" cy="505787"/>
          </a:xfrm>
          <a:prstGeom prst="rect">
            <a:avLst/>
          </a:prstGeom>
        </p:spPr>
      </p:pic>
      <p:sp>
        <p:nvSpPr>
          <p:cNvPr id="23" name="TextBox 22"/>
          <p:cNvSpPr txBox="1"/>
          <p:nvPr/>
        </p:nvSpPr>
        <p:spPr>
          <a:xfrm>
            <a:off x="0" y="6591299"/>
            <a:ext cx="381000" cy="261610"/>
          </a:xfrm>
          <a:prstGeom prst="rect">
            <a:avLst/>
          </a:prstGeom>
          <a:noFill/>
          <a:ln>
            <a:noFill/>
          </a:ln>
        </p:spPr>
        <p:txBody>
          <a:bodyPr wrap="square" rtlCol="0">
            <a:spAutoFit/>
          </a:bodyPr>
          <a:lstStyle/>
          <a:p>
            <a:pPr algn="ctr"/>
            <a:r>
              <a:rPr lang="en-US" sz="1100" dirty="0" smtClean="0">
                <a:solidFill>
                  <a:schemeClr val="bg1">
                    <a:lumMod val="65000"/>
                  </a:schemeClr>
                </a:solidFill>
              </a:rPr>
              <a:t>21</a:t>
            </a:r>
            <a:endParaRPr lang="en-US" sz="1100" dirty="0">
              <a:solidFill>
                <a:schemeClr val="bg1">
                  <a:lumMod val="65000"/>
                </a:schemeClr>
              </a:solidFill>
            </a:endParaRPr>
          </a:p>
        </p:txBody>
      </p:sp>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0216" y="3775662"/>
            <a:ext cx="533400" cy="505787"/>
          </a:xfrm>
          <a:prstGeom prst="rect">
            <a:avLst/>
          </a:prstGeom>
        </p:spPr>
      </p:pic>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67599" y="5970062"/>
            <a:ext cx="776287" cy="776287"/>
          </a:xfrm>
          <a:prstGeom prst="rect">
            <a:avLst/>
          </a:prstGeom>
        </p:spPr>
      </p:pic>
      <p:pic>
        <p:nvPicPr>
          <p:cNvPr id="24" name="Picture 23"/>
          <p:cNvPicPr>
            <a:picLocks noChangeAspect="1"/>
          </p:cNvPicPr>
          <p:nvPr/>
        </p:nvPicPr>
        <p:blipFill>
          <a:blip r:embed="rId5"/>
          <a:stretch>
            <a:fillRect/>
          </a:stretch>
        </p:blipFill>
        <p:spPr>
          <a:xfrm>
            <a:off x="838200" y="5970062"/>
            <a:ext cx="655375" cy="520139"/>
          </a:xfrm>
          <a:prstGeom prst="rect">
            <a:avLst/>
          </a:prstGeom>
        </p:spPr>
      </p:pic>
      <p:pic>
        <p:nvPicPr>
          <p:cNvPr id="26" name="Picture 25"/>
          <p:cNvPicPr>
            <a:picLocks noChangeAspect="1"/>
          </p:cNvPicPr>
          <p:nvPr/>
        </p:nvPicPr>
        <p:blipFill>
          <a:blip r:embed="rId6"/>
          <a:stretch>
            <a:fillRect/>
          </a:stretch>
        </p:blipFill>
        <p:spPr>
          <a:xfrm>
            <a:off x="4176424" y="6045841"/>
            <a:ext cx="791152" cy="520139"/>
          </a:xfrm>
          <a:prstGeom prst="rect">
            <a:avLst/>
          </a:prstGeom>
        </p:spPr>
      </p:pic>
    </p:spTree>
    <p:extLst>
      <p:ext uri="{BB962C8B-B14F-4D97-AF65-F5344CB8AC3E}">
        <p14:creationId xmlns:p14="http://schemas.microsoft.com/office/powerpoint/2010/main" val="30861091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91200"/>
            <a:ext cx="9144000" cy="800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327573"/>
            <a:ext cx="9144000" cy="755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accent3">
                    <a:lumMod val="75000"/>
                  </a:schemeClr>
                </a:solidFill>
                <a:latin typeface="DIN Next LT Arabic" panose="020B0503020203050203" pitchFamily="34" charset="-78"/>
                <a:cs typeface="DIN Next LT Arabic" panose="020B0503020203050203" pitchFamily="34" charset="-78"/>
              </a:rPr>
              <a:t>5. Enhancing national institutional arrangements</a:t>
            </a:r>
          </a:p>
        </p:txBody>
      </p:sp>
      <p:cxnSp>
        <p:nvCxnSpPr>
          <p:cNvPr id="9" name="Straight Connector 8"/>
          <p:cNvCxnSpPr/>
          <p:nvPr/>
        </p:nvCxnSpPr>
        <p:spPr>
          <a:xfrm>
            <a:off x="0" y="1077463"/>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609599" y="1373608"/>
            <a:ext cx="7634287" cy="584775"/>
          </a:xfrm>
          <a:prstGeom prst="rect">
            <a:avLst/>
          </a:prstGeom>
          <a:noFill/>
        </p:spPr>
        <p:txBody>
          <a:bodyPr wrap="square" rtlCol="0">
            <a:spAutoFit/>
          </a:bodyPr>
          <a:lstStyle/>
          <a:p>
            <a:pPr algn="just"/>
            <a:r>
              <a:rPr lang="en-US" sz="1600" dirty="0">
                <a:solidFill>
                  <a:schemeClr val="accent3">
                    <a:lumMod val="75000"/>
                  </a:schemeClr>
                </a:solidFill>
                <a:latin typeface="DIN Next LT Arabic" panose="020B0503020203050203" pitchFamily="34" charset="-78"/>
                <a:cs typeface="DIN Next LT Arabic" panose="020B0503020203050203" pitchFamily="34" charset="-78"/>
              </a:rPr>
              <a:t>5.2</a:t>
            </a:r>
            <a:r>
              <a:rPr lang="en-US" sz="1600" dirty="0">
                <a:solidFill>
                  <a:srgbClr val="0070C0"/>
                </a:solidFill>
                <a:latin typeface="DIN Next LT Arabic" panose="020B0503020203050203" pitchFamily="34" charset="-78"/>
                <a:cs typeface="DIN Next LT Arabic" panose="020B0503020203050203" pitchFamily="34" charset="-78"/>
              </a:rPr>
              <a:t> </a:t>
            </a:r>
            <a:r>
              <a:rPr lang="en-GB" sz="1600" dirty="0">
                <a:solidFill>
                  <a:schemeClr val="accent5">
                    <a:lumMod val="50000"/>
                  </a:schemeClr>
                </a:solidFill>
                <a:latin typeface="DIN Next LT Arabic" panose="020B0503020203050203" pitchFamily="34" charset="-78"/>
                <a:cs typeface="DIN Next LT Arabic" panose="020B0503020203050203" pitchFamily="34" charset="-78"/>
              </a:rPr>
              <a:t>Enhance coherence and coordination of </a:t>
            </a:r>
            <a:r>
              <a:rPr lang="en-US" sz="1600" dirty="0">
                <a:solidFill>
                  <a:schemeClr val="accent5">
                    <a:lumMod val="50000"/>
                  </a:schemeClr>
                </a:solidFill>
                <a:latin typeface="DIN Next LT Arabic" panose="020B0503020203050203" pitchFamily="34" charset="-78"/>
                <a:cs typeface="DIN Next LT Arabic" panose="020B0503020203050203" pitchFamily="34" charset="-78"/>
              </a:rPr>
              <a:t>inter-institutional mechanisms for coordination and decision-making relating to gender equality</a:t>
            </a:r>
          </a:p>
        </p:txBody>
      </p:sp>
      <p:sp>
        <p:nvSpPr>
          <p:cNvPr id="13" name="TextBox 12"/>
          <p:cNvSpPr txBox="1"/>
          <p:nvPr/>
        </p:nvSpPr>
        <p:spPr>
          <a:xfrm>
            <a:off x="1637288" y="2106163"/>
            <a:ext cx="6439912" cy="738664"/>
          </a:xfrm>
          <a:prstGeom prst="rect">
            <a:avLst/>
          </a:prstGeom>
          <a:noFill/>
        </p:spPr>
        <p:txBody>
          <a:bodyPr wrap="square" rtlCol="0">
            <a:spAutoFit/>
          </a:bodyPr>
          <a:lstStyle/>
          <a:p>
            <a:pPr algn="just"/>
            <a:r>
              <a:rPr lang="en-US" sz="1400" b="1" dirty="0" smtClean="0">
                <a:solidFill>
                  <a:schemeClr val="bg1">
                    <a:lumMod val="50000"/>
                  </a:schemeClr>
                </a:solidFill>
                <a:latin typeface="DIN Next LT Arabic" panose="020B0503020203050203" pitchFamily="34" charset="-78"/>
                <a:cs typeface="DIN Next LT Arabic" panose="020B0503020203050203" pitchFamily="34" charset="-78"/>
              </a:rPr>
              <a:t>The Royal </a:t>
            </a:r>
            <a:r>
              <a:rPr lang="en-US" sz="1400" b="1" dirty="0">
                <a:solidFill>
                  <a:schemeClr val="bg1">
                    <a:lumMod val="50000"/>
                  </a:schemeClr>
                </a:solidFill>
                <a:latin typeface="DIN Next LT Arabic" panose="020B0503020203050203" pitchFamily="34" charset="-78"/>
                <a:cs typeface="DIN Next LT Arabic" panose="020B0503020203050203" pitchFamily="34" charset="-78"/>
              </a:rPr>
              <a:t>Court</a:t>
            </a:r>
            <a:r>
              <a:rPr lang="ar-SA" sz="1400" b="1" dirty="0">
                <a:solidFill>
                  <a:schemeClr val="bg1">
                    <a:lumMod val="50000"/>
                  </a:schemeClr>
                </a:solidFill>
                <a:latin typeface="DIN Next LT Arabic" panose="020B0503020203050203" pitchFamily="34" charset="-78"/>
                <a:cs typeface="DIN Next LT Arabic" panose="020B0503020203050203" pitchFamily="34" charset="-78"/>
              </a:rPr>
              <a:t> </a:t>
            </a:r>
            <a:r>
              <a:rPr lang="en-US" sz="1400" b="1" dirty="0">
                <a:solidFill>
                  <a:schemeClr val="bg1">
                    <a:lumMod val="50000"/>
                  </a:schemeClr>
                </a:solidFill>
                <a:latin typeface="DIN Next LT Arabic" panose="020B0503020203050203" pitchFamily="34" charset="-78"/>
                <a:cs typeface="DIN Next LT Arabic" panose="020B0503020203050203" pitchFamily="34" charset="-78"/>
              </a:rPr>
              <a:t>and </a:t>
            </a:r>
            <a:r>
              <a:rPr lang="en-US" sz="1400" b="1" dirty="0" smtClean="0">
                <a:solidFill>
                  <a:schemeClr val="bg1">
                    <a:lumMod val="50000"/>
                  </a:schemeClr>
                </a:solidFill>
                <a:latin typeface="DIN Next LT Arabic" panose="020B0503020203050203" pitchFamily="34" charset="-78"/>
                <a:cs typeface="DIN Next LT Arabic" panose="020B0503020203050203" pitchFamily="34" charset="-78"/>
              </a:rPr>
              <a:t>the Council </a:t>
            </a:r>
            <a:r>
              <a:rPr lang="en-US" sz="1400" b="1" dirty="0">
                <a:solidFill>
                  <a:schemeClr val="bg1">
                    <a:lumMod val="50000"/>
                  </a:schemeClr>
                </a:solidFill>
                <a:latin typeface="DIN Next LT Arabic" panose="020B0503020203050203" pitchFamily="34" charset="-78"/>
                <a:cs typeface="DIN Next LT Arabic" panose="020B0503020203050203" pitchFamily="34" charset="-78"/>
              </a:rPr>
              <a:t>of Ministers </a:t>
            </a:r>
            <a:r>
              <a:rPr lang="en-US" sz="1400" dirty="0">
                <a:solidFill>
                  <a:schemeClr val="bg1">
                    <a:lumMod val="50000"/>
                  </a:schemeClr>
                </a:solidFill>
                <a:latin typeface="DIN Next LT Arabic" panose="020B0503020203050203" pitchFamily="34" charset="-78"/>
                <a:cs typeface="DIN Next LT Arabic" panose="020B0503020203050203" pitchFamily="34" charset="-78"/>
              </a:rPr>
              <a:t>in Saudi Arabia are the </a:t>
            </a:r>
            <a:r>
              <a:rPr lang="en-US" sz="1400" dirty="0" smtClean="0">
                <a:solidFill>
                  <a:schemeClr val="bg1">
                    <a:lumMod val="50000"/>
                  </a:schemeClr>
                </a:solidFill>
                <a:latin typeface="DIN Next LT Arabic" panose="020B0503020203050203" pitchFamily="34" charset="-78"/>
                <a:cs typeface="DIN Next LT Arabic" panose="020B0503020203050203" pitchFamily="34" charset="-78"/>
              </a:rPr>
              <a:t>platforms </a:t>
            </a:r>
            <a:r>
              <a:rPr lang="en-US" sz="1400" dirty="0">
                <a:solidFill>
                  <a:schemeClr val="bg1">
                    <a:lumMod val="50000"/>
                  </a:schemeClr>
                </a:solidFill>
                <a:latin typeface="DIN Next LT Arabic" panose="020B0503020203050203" pitchFamily="34" charset="-78"/>
                <a:cs typeface="DIN Next LT Arabic" panose="020B0503020203050203" pitchFamily="34" charset="-78"/>
              </a:rPr>
              <a:t>of setting the policies and strategic </a:t>
            </a:r>
            <a:r>
              <a:rPr lang="en-US" sz="1400" dirty="0" smtClean="0">
                <a:solidFill>
                  <a:schemeClr val="bg1">
                    <a:lumMod val="50000"/>
                  </a:schemeClr>
                </a:solidFill>
                <a:latin typeface="DIN Next LT Arabic" panose="020B0503020203050203" pitchFamily="34" charset="-78"/>
                <a:cs typeface="DIN Next LT Arabic" panose="020B0503020203050203" pitchFamily="34" charset="-78"/>
              </a:rPr>
              <a:t>directions </a:t>
            </a:r>
            <a:r>
              <a:rPr lang="en-US" sz="1400" dirty="0">
                <a:solidFill>
                  <a:schemeClr val="bg1">
                    <a:lumMod val="50000"/>
                  </a:schemeClr>
                </a:solidFill>
                <a:latin typeface="DIN Next LT Arabic" panose="020B0503020203050203" pitchFamily="34" charset="-78"/>
                <a:cs typeface="DIN Next LT Arabic" panose="020B0503020203050203" pitchFamily="34" charset="-78"/>
              </a:rPr>
              <a:t>that </a:t>
            </a:r>
            <a:r>
              <a:rPr lang="en-US" sz="1400" dirty="0" smtClean="0">
                <a:solidFill>
                  <a:schemeClr val="bg1">
                    <a:lumMod val="50000"/>
                  </a:schemeClr>
                </a:solidFill>
                <a:latin typeface="DIN Next LT Arabic" panose="020B0503020203050203" pitchFamily="34" charset="-78"/>
                <a:cs typeface="DIN Next LT Arabic" panose="020B0503020203050203" pitchFamily="34" charset="-78"/>
              </a:rPr>
              <a:t>ensure </a:t>
            </a:r>
            <a:r>
              <a:rPr lang="en-US" sz="1400" dirty="0">
                <a:solidFill>
                  <a:schemeClr val="bg1">
                    <a:lumMod val="50000"/>
                  </a:schemeClr>
                </a:solidFill>
                <a:latin typeface="DIN Next LT Arabic" panose="020B0503020203050203" pitchFamily="34" charset="-78"/>
                <a:cs typeface="DIN Next LT Arabic" panose="020B0503020203050203" pitchFamily="34" charset="-78"/>
              </a:rPr>
              <a:t>the coherence and coordination of the entities</a:t>
            </a:r>
          </a:p>
        </p:txBody>
      </p:sp>
      <p:sp>
        <p:nvSpPr>
          <p:cNvPr id="4" name="Rectangle 3"/>
          <p:cNvSpPr/>
          <p:nvPr/>
        </p:nvSpPr>
        <p:spPr>
          <a:xfrm>
            <a:off x="1637288" y="3096739"/>
            <a:ext cx="6592312" cy="738664"/>
          </a:xfrm>
          <a:prstGeom prst="rect">
            <a:avLst/>
          </a:prstGeom>
        </p:spPr>
        <p:txBody>
          <a:bodyPr wrap="square">
            <a:spAutoFit/>
          </a:bodyPr>
          <a:lstStyle/>
          <a:p>
            <a:pPr algn="just"/>
            <a:r>
              <a:rPr lang="en-US" sz="1400" dirty="0">
                <a:solidFill>
                  <a:schemeClr val="bg1">
                    <a:lumMod val="50000"/>
                  </a:schemeClr>
                </a:solidFill>
                <a:latin typeface="DIN Next LT Arabic" panose="020B0503020203050203" pitchFamily="34" charset="-78"/>
                <a:cs typeface="DIN Next LT Arabic" panose="020B0503020203050203" pitchFamily="34" charset="-78"/>
              </a:rPr>
              <a:t>The Royal approval of the organizational set-up of </a:t>
            </a:r>
            <a:r>
              <a:rPr lang="en-US" sz="1400" b="1" dirty="0">
                <a:solidFill>
                  <a:schemeClr val="bg1">
                    <a:lumMod val="50000"/>
                  </a:schemeClr>
                </a:solidFill>
                <a:latin typeface="DIN Next LT Arabic" panose="020B0503020203050203" pitchFamily="34" charset="-78"/>
                <a:cs typeface="DIN Next LT Arabic" panose="020B0503020203050203" pitchFamily="34" charset="-78"/>
              </a:rPr>
              <a:t>The </a:t>
            </a:r>
            <a:r>
              <a:rPr lang="en-US" sz="1400" b="1" dirty="0" smtClean="0">
                <a:solidFill>
                  <a:schemeClr val="bg1">
                    <a:lumMod val="50000"/>
                  </a:schemeClr>
                </a:solidFill>
                <a:latin typeface="DIN Next LT Arabic" panose="020B0503020203050203" pitchFamily="34" charset="-78"/>
                <a:cs typeface="DIN Next LT Arabic" panose="020B0503020203050203" pitchFamily="34" charset="-78"/>
              </a:rPr>
              <a:t>Family Affairs Council </a:t>
            </a:r>
            <a:r>
              <a:rPr lang="en-US" sz="1400" dirty="0">
                <a:solidFill>
                  <a:schemeClr val="bg1">
                    <a:lumMod val="50000"/>
                  </a:schemeClr>
                </a:solidFill>
                <a:latin typeface="DIN Next LT Arabic" panose="020B0503020203050203" pitchFamily="34" charset="-78"/>
                <a:cs typeface="DIN Next LT Arabic" panose="020B0503020203050203" pitchFamily="34" charset="-78"/>
              </a:rPr>
              <a:t>is vested with an autonomous financial and administrative status and has a wide spectrum mandate </a:t>
            </a:r>
            <a:r>
              <a:rPr lang="en-US" sz="1400" dirty="0" smtClean="0">
                <a:solidFill>
                  <a:schemeClr val="bg1">
                    <a:lumMod val="50000"/>
                  </a:schemeClr>
                </a:solidFill>
                <a:latin typeface="DIN Next LT Arabic" panose="020B0503020203050203" pitchFamily="34" charset="-78"/>
                <a:cs typeface="DIN Next LT Arabic" panose="020B0503020203050203" pitchFamily="34" charset="-78"/>
              </a:rPr>
              <a:t>that includes the following:</a:t>
            </a:r>
            <a:endParaRPr lang="en-US" sz="1400" dirty="0">
              <a:solidFill>
                <a:schemeClr val="bg1">
                  <a:lumMod val="50000"/>
                </a:schemeClr>
              </a:solidFill>
              <a:latin typeface="DIN Next LT Arabic" panose="020B0503020203050203" pitchFamily="34" charset="-78"/>
              <a:cs typeface="DIN Next LT Arabic" panose="020B0503020203050203" pitchFamily="34" charset="-78"/>
            </a:endParaRPr>
          </a:p>
        </p:txBody>
      </p:sp>
      <p:sp>
        <p:nvSpPr>
          <p:cNvPr id="8" name="TextBox 7"/>
          <p:cNvSpPr txBox="1"/>
          <p:nvPr/>
        </p:nvSpPr>
        <p:spPr>
          <a:xfrm>
            <a:off x="2289512" y="3962954"/>
            <a:ext cx="5026891" cy="2031325"/>
          </a:xfrm>
          <a:prstGeom prst="rect">
            <a:avLst/>
          </a:prstGeom>
          <a:noFill/>
        </p:spPr>
        <p:txBody>
          <a:bodyPr wrap="square" rtlCol="0">
            <a:spAutoFit/>
          </a:bodyPr>
          <a:lstStyle/>
          <a:p>
            <a:pPr algn="just"/>
            <a:r>
              <a:rPr lang="en-US" sz="1200" dirty="0">
                <a:solidFill>
                  <a:schemeClr val="bg1">
                    <a:lumMod val="50000"/>
                  </a:schemeClr>
                </a:solidFill>
                <a:latin typeface="DIN Next LT Arabic" panose="020B0503020203050203" pitchFamily="34" charset="-78"/>
                <a:cs typeface="DIN Next LT Arabic" panose="020B0503020203050203" pitchFamily="34" charset="-78"/>
              </a:rPr>
              <a:t>S</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et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of family relevant strategic objectives that seek to promote the family's role in society</a:t>
            </a:r>
            <a:endParaRPr lang="en-US" sz="1200" dirty="0" smtClean="0">
              <a:solidFill>
                <a:schemeClr val="bg1">
                  <a:lumMod val="50000"/>
                </a:schemeClr>
              </a:solidFill>
              <a:latin typeface="DIN Next LT Arabic" panose="020B0503020203050203" pitchFamily="34" charset="-78"/>
              <a:cs typeface="DIN Next LT Arabic" panose="020B0503020203050203" pitchFamily="34" charset="-78"/>
            </a:endParaRPr>
          </a:p>
          <a:p>
            <a:pPr algn="just"/>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Serve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women and families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and fulfilling the SDG commitment</a:t>
            </a:r>
          </a:p>
          <a:p>
            <a:pPr algn="just"/>
            <a:r>
              <a:rPr lang="en-US" sz="1200" dirty="0">
                <a:solidFill>
                  <a:schemeClr val="bg1">
                    <a:lumMod val="50000"/>
                  </a:schemeClr>
                </a:solidFill>
                <a:latin typeface="DIN Next LT Arabic" panose="020B0503020203050203" pitchFamily="34" charset="-78"/>
                <a:cs typeface="DIN Next LT Arabic" panose="020B0503020203050203" pitchFamily="34" charset="-78"/>
              </a:rPr>
              <a:t>P</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romote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and advance family stature and role of family in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social development</a:t>
            </a:r>
          </a:p>
          <a:p>
            <a:pPr algn="just"/>
            <a:r>
              <a:rPr lang="en-US" sz="1200" dirty="0">
                <a:solidFill>
                  <a:schemeClr val="bg1">
                    <a:lumMod val="50000"/>
                  </a:schemeClr>
                </a:solidFill>
                <a:latin typeface="DIN Next LT Arabic" panose="020B0503020203050203" pitchFamily="34" charset="-78"/>
                <a:cs typeface="DIN Next LT Arabic" panose="020B0503020203050203" pitchFamily="34" charset="-78"/>
              </a:rPr>
              <a:t>M</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aintaining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a strong and cohesive family that attends to the welfare of its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members</a:t>
            </a:r>
          </a:p>
          <a:p>
            <a:pPr algn="just"/>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Unify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efforts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and coordinate with entities that are related to women issues for effective results</a:t>
            </a:r>
          </a:p>
          <a:p>
            <a:pPr algn="just"/>
            <a:endParaRPr lang="en-US" dirty="0">
              <a:latin typeface="DIN Next LT Arabic" panose="020B0503020203050203" pitchFamily="34" charset="-78"/>
              <a:cs typeface="DIN Next LT Arabic" panose="020B0503020203050203" pitchFamily="34" charset="-78"/>
            </a:endParaRPr>
          </a:p>
        </p:txBody>
      </p:sp>
      <p:pic>
        <p:nvPicPr>
          <p:cNvPr id="22" name="Picture 21"/>
          <p:cNvPicPr>
            <a:picLocks noChangeAspect="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206506" y="4358189"/>
            <a:ext cx="166012" cy="181652"/>
          </a:xfrm>
          <a:prstGeom prst="rect">
            <a:avLst/>
          </a:prstGeom>
        </p:spPr>
      </p:pic>
      <p:pic>
        <p:nvPicPr>
          <p:cNvPr id="23" name="Picture 22"/>
          <p:cNvPicPr>
            <a:picLocks noChangeAspect="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206506" y="4009949"/>
            <a:ext cx="166012" cy="181652"/>
          </a:xfrm>
          <a:prstGeom prst="rect">
            <a:avLst/>
          </a:prstGeom>
        </p:spPr>
      </p:pic>
      <p:pic>
        <p:nvPicPr>
          <p:cNvPr id="24" name="Picture 23"/>
          <p:cNvPicPr>
            <a:picLocks noChangeAspect="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206506" y="4556005"/>
            <a:ext cx="166012" cy="181652"/>
          </a:xfrm>
          <a:prstGeom prst="rect">
            <a:avLst/>
          </a:prstGeom>
        </p:spPr>
      </p:pic>
      <p:pic>
        <p:nvPicPr>
          <p:cNvPr id="25" name="Picture 24"/>
          <p:cNvPicPr>
            <a:picLocks noChangeAspect="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206506" y="4911609"/>
            <a:ext cx="166012" cy="181652"/>
          </a:xfrm>
          <a:prstGeom prst="rect">
            <a:avLst/>
          </a:prstGeom>
        </p:spPr>
      </p:pic>
      <p:pic>
        <p:nvPicPr>
          <p:cNvPr id="20" name="Picture 19"/>
          <p:cNvPicPr>
            <a:picLocks noChangeAspect="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206506" y="5267213"/>
            <a:ext cx="166012" cy="181652"/>
          </a:xfrm>
          <a:prstGeom prst="rect">
            <a:avLst/>
          </a:prstGeom>
        </p:spPr>
      </p:pic>
      <p:cxnSp>
        <p:nvCxnSpPr>
          <p:cNvPr id="21" name="Straight Connector 20"/>
          <p:cNvCxnSpPr/>
          <p:nvPr/>
        </p:nvCxnSpPr>
        <p:spPr>
          <a:xfrm>
            <a:off x="6172200" y="5791200"/>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pic>
        <p:nvPicPr>
          <p:cNvPr id="29" name="Picture 2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2926" y="2055981"/>
            <a:ext cx="533400" cy="505787"/>
          </a:xfrm>
          <a:prstGeom prst="rect">
            <a:avLst/>
          </a:prstGeom>
        </p:spPr>
      </p:pic>
      <p:pic>
        <p:nvPicPr>
          <p:cNvPr id="30" name="Picture 29"/>
          <p:cNvPicPr>
            <a:picLocks noChangeAspect="1"/>
          </p:cNvPicPr>
          <p:nvPr/>
        </p:nvPicPr>
        <p:blipFill>
          <a:blip r:embed="rId6"/>
          <a:stretch>
            <a:fillRect/>
          </a:stretch>
        </p:blipFill>
        <p:spPr>
          <a:xfrm>
            <a:off x="1045065" y="3096739"/>
            <a:ext cx="511261" cy="336126"/>
          </a:xfrm>
          <a:prstGeom prst="rect">
            <a:avLst/>
          </a:prstGeom>
        </p:spPr>
      </p:pic>
      <p:sp>
        <p:nvSpPr>
          <p:cNvPr id="31" name="TextBox 30"/>
          <p:cNvSpPr txBox="1"/>
          <p:nvPr/>
        </p:nvSpPr>
        <p:spPr>
          <a:xfrm>
            <a:off x="0" y="6591299"/>
            <a:ext cx="381000" cy="261610"/>
          </a:xfrm>
          <a:prstGeom prst="rect">
            <a:avLst/>
          </a:prstGeom>
          <a:noFill/>
          <a:ln>
            <a:noFill/>
          </a:ln>
        </p:spPr>
        <p:txBody>
          <a:bodyPr wrap="square" rtlCol="0">
            <a:spAutoFit/>
          </a:bodyPr>
          <a:lstStyle/>
          <a:p>
            <a:pPr algn="ctr"/>
            <a:r>
              <a:rPr lang="en-US" sz="1100" dirty="0" smtClean="0">
                <a:solidFill>
                  <a:schemeClr val="bg1">
                    <a:lumMod val="65000"/>
                  </a:schemeClr>
                </a:solidFill>
              </a:rPr>
              <a:t>22</a:t>
            </a:r>
            <a:endParaRPr lang="en-US" sz="1100" dirty="0">
              <a:solidFill>
                <a:schemeClr val="bg1">
                  <a:lumMod val="65000"/>
                </a:schemeClr>
              </a:solidFill>
            </a:endParaRPr>
          </a:p>
        </p:txBody>
      </p:sp>
      <p:pic>
        <p:nvPicPr>
          <p:cNvPr id="26" name="Picture 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467599" y="5970062"/>
            <a:ext cx="776287" cy="776287"/>
          </a:xfrm>
          <a:prstGeom prst="rect">
            <a:avLst/>
          </a:prstGeom>
        </p:spPr>
      </p:pic>
      <p:pic>
        <p:nvPicPr>
          <p:cNvPr id="34" name="Picture 33"/>
          <p:cNvPicPr>
            <a:picLocks noChangeAspect="1"/>
          </p:cNvPicPr>
          <p:nvPr/>
        </p:nvPicPr>
        <p:blipFill>
          <a:blip r:embed="rId8"/>
          <a:stretch>
            <a:fillRect/>
          </a:stretch>
        </p:blipFill>
        <p:spPr>
          <a:xfrm>
            <a:off x="838200" y="5970062"/>
            <a:ext cx="655375" cy="520139"/>
          </a:xfrm>
          <a:prstGeom prst="rect">
            <a:avLst/>
          </a:prstGeom>
        </p:spPr>
      </p:pic>
      <p:pic>
        <p:nvPicPr>
          <p:cNvPr id="35" name="Picture 34"/>
          <p:cNvPicPr>
            <a:picLocks noChangeAspect="1"/>
          </p:cNvPicPr>
          <p:nvPr/>
        </p:nvPicPr>
        <p:blipFill>
          <a:blip r:embed="rId6"/>
          <a:stretch>
            <a:fillRect/>
          </a:stretch>
        </p:blipFill>
        <p:spPr>
          <a:xfrm>
            <a:off x="4176424" y="6045841"/>
            <a:ext cx="791152" cy="520139"/>
          </a:xfrm>
          <a:prstGeom prst="rect">
            <a:avLst/>
          </a:prstGeom>
        </p:spPr>
      </p:pic>
    </p:spTree>
    <p:extLst>
      <p:ext uri="{BB962C8B-B14F-4D97-AF65-F5344CB8AC3E}">
        <p14:creationId xmlns:p14="http://schemas.microsoft.com/office/powerpoint/2010/main" val="25904285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91200"/>
            <a:ext cx="9144000" cy="800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327573"/>
            <a:ext cx="9144000" cy="755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accent3">
                    <a:lumMod val="75000"/>
                  </a:schemeClr>
                </a:solidFill>
                <a:latin typeface="DIN Next LT Arabic" panose="020B0503020203050203" pitchFamily="34" charset="-78"/>
                <a:cs typeface="DIN Next LT Arabic" panose="020B0503020203050203" pitchFamily="34" charset="-78"/>
              </a:rPr>
              <a:t>5. Enhancing national institutional arrangements</a:t>
            </a:r>
          </a:p>
        </p:txBody>
      </p:sp>
      <p:cxnSp>
        <p:nvCxnSpPr>
          <p:cNvPr id="9" name="Straight Connector 8"/>
          <p:cNvCxnSpPr/>
          <p:nvPr/>
        </p:nvCxnSpPr>
        <p:spPr>
          <a:xfrm>
            <a:off x="0" y="1077463"/>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609599" y="1373608"/>
            <a:ext cx="7634287" cy="830997"/>
          </a:xfrm>
          <a:prstGeom prst="rect">
            <a:avLst/>
          </a:prstGeom>
          <a:noFill/>
        </p:spPr>
        <p:txBody>
          <a:bodyPr wrap="square" rtlCol="0">
            <a:spAutoFit/>
          </a:bodyPr>
          <a:lstStyle/>
          <a:p>
            <a:pPr algn="just"/>
            <a:r>
              <a:rPr lang="en-US" sz="1600" dirty="0">
                <a:solidFill>
                  <a:schemeClr val="accent3">
                    <a:lumMod val="75000"/>
                  </a:schemeClr>
                </a:solidFill>
                <a:latin typeface="DIN Next LT Arabic" panose="020B0503020203050203" pitchFamily="34" charset="-78"/>
                <a:cs typeface="DIN Next LT Arabic" panose="020B0503020203050203" pitchFamily="34" charset="-78"/>
              </a:rPr>
              <a:t>5.3</a:t>
            </a:r>
            <a:r>
              <a:rPr lang="en-US" sz="1600" dirty="0">
                <a:solidFill>
                  <a:srgbClr val="33B1E3"/>
                </a:solidFill>
                <a:latin typeface="DIN Next LT Arabic" panose="020B0503020203050203" pitchFamily="34" charset="-78"/>
                <a:cs typeface="DIN Next LT Arabic" panose="020B0503020203050203" pitchFamily="34" charset="-78"/>
              </a:rPr>
              <a:t> </a:t>
            </a:r>
            <a:r>
              <a:rPr lang="en-US" sz="1600" dirty="0">
                <a:solidFill>
                  <a:schemeClr val="accent5">
                    <a:lumMod val="50000"/>
                  </a:schemeClr>
                </a:solidFill>
                <a:latin typeface="DIN Next LT Arabic" panose="020B0503020203050203" pitchFamily="34" charset="-78"/>
                <a:cs typeface="DIN Next LT Arabic" panose="020B0503020203050203" pitchFamily="34" charset="-78"/>
              </a:rPr>
              <a:t>Gender mainstreaming in the context of the 2030 Agenda to ensure that gender equality considerations are integrated into implementation across all Goals and targets</a:t>
            </a:r>
          </a:p>
        </p:txBody>
      </p:sp>
      <p:sp>
        <p:nvSpPr>
          <p:cNvPr id="2" name="Rectangle 1"/>
          <p:cNvSpPr/>
          <p:nvPr/>
        </p:nvSpPr>
        <p:spPr>
          <a:xfrm>
            <a:off x="1175326" y="4190268"/>
            <a:ext cx="7054273" cy="954107"/>
          </a:xfrm>
          <a:prstGeom prst="rect">
            <a:avLst/>
          </a:prstGeom>
        </p:spPr>
        <p:txBody>
          <a:bodyPr wrap="square">
            <a:spAutoFit/>
          </a:bodyPr>
          <a:lstStyle/>
          <a:p>
            <a:pPr lvl="2" algn="just"/>
            <a:r>
              <a:rPr lang="en-US" sz="1400" b="1" dirty="0" smtClean="0">
                <a:solidFill>
                  <a:schemeClr val="bg1">
                    <a:lumMod val="50000"/>
                  </a:schemeClr>
                </a:solidFill>
                <a:latin typeface="DIN Next LT Arabic" panose="020B0503020203050203" pitchFamily="34" charset="-78"/>
                <a:cs typeface="DIN Next LT Arabic" panose="020B0503020203050203" pitchFamily="34" charset="-78"/>
              </a:rPr>
              <a:t>Women Committee</a:t>
            </a:r>
            <a:endParaRPr lang="ar-SA" sz="1400" b="1" dirty="0" smtClean="0">
              <a:solidFill>
                <a:schemeClr val="bg1">
                  <a:lumMod val="50000"/>
                </a:schemeClr>
              </a:solidFill>
              <a:latin typeface="DIN Next LT Arabic" panose="020B0503020203050203" pitchFamily="34" charset="-78"/>
              <a:cs typeface="DIN Next LT Arabic" panose="020B0503020203050203" pitchFamily="34" charset="-78"/>
            </a:endParaRPr>
          </a:p>
          <a:p>
            <a:pPr lvl="2" algn="just"/>
            <a:r>
              <a:rPr lang="en-US" sz="1400" dirty="0">
                <a:solidFill>
                  <a:schemeClr val="bg1">
                    <a:lumMod val="50000"/>
                  </a:schemeClr>
                </a:solidFill>
                <a:latin typeface="DIN Next LT Arabic" panose="020B0503020203050203" pitchFamily="34" charset="-78"/>
                <a:cs typeface="DIN Next LT Arabic" panose="020B0503020203050203" pitchFamily="34" charset="-78"/>
              </a:rPr>
              <a:t>aims to monitor, measure, and document the </a:t>
            </a:r>
            <a:r>
              <a:rPr lang="en-US" sz="1400" dirty="0" smtClean="0">
                <a:solidFill>
                  <a:schemeClr val="bg1">
                    <a:lumMod val="50000"/>
                  </a:schemeClr>
                </a:solidFill>
                <a:latin typeface="DIN Next LT Arabic" panose="020B0503020203050203" pitchFamily="34" charset="-78"/>
                <a:cs typeface="DIN Next LT Arabic" panose="020B0503020203050203" pitchFamily="34" charset="-78"/>
              </a:rPr>
              <a:t>achievements </a:t>
            </a:r>
            <a:r>
              <a:rPr lang="en-US" sz="1400" dirty="0">
                <a:solidFill>
                  <a:schemeClr val="bg1">
                    <a:lumMod val="50000"/>
                  </a:schemeClr>
                </a:solidFill>
                <a:latin typeface="DIN Next LT Arabic" panose="020B0503020203050203" pitchFamily="34" charset="-78"/>
                <a:cs typeface="DIN Next LT Arabic" panose="020B0503020203050203" pitchFamily="34" charset="-78"/>
              </a:rPr>
              <a:t>of the national objectives through Saudi Vision 2030 programs, with a great attention to fulfil international commitments such as </a:t>
            </a:r>
            <a:r>
              <a:rPr lang="en-US" sz="1400" dirty="0" smtClean="0">
                <a:solidFill>
                  <a:schemeClr val="bg1">
                    <a:lumMod val="50000"/>
                  </a:schemeClr>
                </a:solidFill>
                <a:latin typeface="DIN Next LT Arabic" panose="020B0503020203050203" pitchFamily="34" charset="-78"/>
                <a:cs typeface="DIN Next LT Arabic" panose="020B0503020203050203" pitchFamily="34" charset="-78"/>
              </a:rPr>
              <a:t>SDGs, </a:t>
            </a:r>
            <a:r>
              <a:rPr lang="en-US" sz="1400" dirty="0">
                <a:solidFill>
                  <a:schemeClr val="bg1">
                    <a:lumMod val="50000"/>
                  </a:schemeClr>
                </a:solidFill>
                <a:latin typeface="DIN Next LT Arabic" panose="020B0503020203050203" pitchFamily="34" charset="-78"/>
                <a:cs typeface="DIN Next LT Arabic" panose="020B0503020203050203" pitchFamily="34" charset="-78"/>
              </a:rPr>
              <a:t>G20, CEDAW, CSW, and ILO.</a:t>
            </a:r>
          </a:p>
        </p:txBody>
      </p:sp>
      <p:sp>
        <p:nvSpPr>
          <p:cNvPr id="16" name="Rectangle 15"/>
          <p:cNvSpPr/>
          <p:nvPr/>
        </p:nvSpPr>
        <p:spPr>
          <a:xfrm>
            <a:off x="1066800" y="3281725"/>
            <a:ext cx="4876800" cy="830997"/>
          </a:xfrm>
          <a:prstGeom prst="rect">
            <a:avLst/>
          </a:prstGeom>
        </p:spPr>
        <p:txBody>
          <a:bodyPr wrap="square">
            <a:spAutoFit/>
          </a:bodyPr>
          <a:lstStyle/>
          <a:p>
            <a:pPr lvl="3"/>
            <a:r>
              <a:rPr lang="en-US" sz="1200" dirty="0">
                <a:solidFill>
                  <a:schemeClr val="bg1">
                    <a:lumMod val="50000"/>
                  </a:schemeClr>
                </a:solidFill>
                <a:latin typeface="DIN Next LT Arabic" panose="020B0503020203050203" pitchFamily="34" charset="-78"/>
                <a:cs typeface="DIN Next LT Arabic" panose="020B0503020203050203" pitchFamily="34" charset="-78"/>
              </a:rPr>
              <a:t>S</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trategic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planning </a:t>
            </a:r>
          </a:p>
          <a:p>
            <a:pPr lvl="3"/>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Implementation which includes gender considerations in all goals with a specific focus on Goal 5</a:t>
            </a:r>
            <a:endParaRPr lang="en-US" sz="1200" dirty="0">
              <a:solidFill>
                <a:schemeClr val="bg1">
                  <a:lumMod val="50000"/>
                </a:schemeClr>
              </a:solidFill>
              <a:latin typeface="DIN Next LT Arabic" panose="020B0503020203050203" pitchFamily="34" charset="-78"/>
              <a:cs typeface="DIN Next LT Arabic" panose="020B0503020203050203" pitchFamily="34" charset="-78"/>
            </a:endParaRPr>
          </a:p>
        </p:txBody>
      </p:sp>
      <p:pic>
        <p:nvPicPr>
          <p:cNvPr id="21" name="Picture 20"/>
          <p:cNvPicPr>
            <a:picLocks noChangeAspect="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285999" y="3504991"/>
            <a:ext cx="145329" cy="159020"/>
          </a:xfrm>
          <a:prstGeom prst="rect">
            <a:avLst/>
          </a:prstGeom>
        </p:spPr>
      </p:pic>
      <p:pic>
        <p:nvPicPr>
          <p:cNvPr id="22" name="Picture 21"/>
          <p:cNvPicPr>
            <a:picLocks noChangeAspect="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285999" y="3359271"/>
            <a:ext cx="145329" cy="159020"/>
          </a:xfrm>
          <a:prstGeom prst="rect">
            <a:avLst/>
          </a:prstGeom>
        </p:spPr>
      </p:pic>
      <p:sp>
        <p:nvSpPr>
          <p:cNvPr id="15" name="Rectangle 14"/>
          <p:cNvSpPr/>
          <p:nvPr/>
        </p:nvSpPr>
        <p:spPr>
          <a:xfrm>
            <a:off x="1175326" y="2445784"/>
            <a:ext cx="7054273" cy="738664"/>
          </a:xfrm>
          <a:prstGeom prst="rect">
            <a:avLst/>
          </a:prstGeom>
        </p:spPr>
        <p:txBody>
          <a:bodyPr wrap="square">
            <a:spAutoFit/>
          </a:bodyPr>
          <a:lstStyle/>
          <a:p>
            <a:pPr lvl="2" algn="just"/>
            <a:r>
              <a:rPr lang="en-US" sz="1400" b="1" dirty="0">
                <a:solidFill>
                  <a:schemeClr val="bg1">
                    <a:lumMod val="50000"/>
                  </a:schemeClr>
                </a:solidFill>
                <a:latin typeface="DIN Next LT Arabic" panose="020B0503020203050203" pitchFamily="34" charset="-78"/>
                <a:cs typeface="DIN Next LT Arabic" panose="020B0503020203050203" pitchFamily="34" charset="-78"/>
              </a:rPr>
              <a:t>Ministry of Economy and Planning, MEP, </a:t>
            </a:r>
            <a:endParaRPr lang="en-US" sz="1400" b="1" dirty="0" smtClean="0">
              <a:solidFill>
                <a:schemeClr val="bg1">
                  <a:lumMod val="50000"/>
                </a:schemeClr>
              </a:solidFill>
              <a:latin typeface="DIN Next LT Arabic" panose="020B0503020203050203" pitchFamily="34" charset="-78"/>
              <a:cs typeface="DIN Next LT Arabic" panose="020B0503020203050203" pitchFamily="34" charset="-78"/>
            </a:endParaRPr>
          </a:p>
          <a:p>
            <a:pPr lvl="2" algn="just"/>
            <a:r>
              <a:rPr lang="en-US" sz="1400" dirty="0" smtClean="0">
                <a:solidFill>
                  <a:schemeClr val="bg1">
                    <a:lumMod val="50000"/>
                  </a:schemeClr>
                </a:solidFill>
                <a:latin typeface="DIN Next LT Arabic" panose="020B0503020203050203" pitchFamily="34" charset="-78"/>
                <a:cs typeface="DIN Next LT Arabic" panose="020B0503020203050203" pitchFamily="34" charset="-78"/>
              </a:rPr>
              <a:t>is </a:t>
            </a:r>
            <a:r>
              <a:rPr lang="en-US" sz="1400" dirty="0">
                <a:solidFill>
                  <a:schemeClr val="bg1">
                    <a:lumMod val="50000"/>
                  </a:schemeClr>
                </a:solidFill>
                <a:latin typeface="DIN Next LT Arabic" panose="020B0503020203050203" pitchFamily="34" charset="-78"/>
                <a:cs typeface="DIN Next LT Arabic" panose="020B0503020203050203" pitchFamily="34" charset="-78"/>
              </a:rPr>
              <a:t>mandated to lead national efforts to achieve Sustainable Development Goals</a:t>
            </a:r>
            <a:r>
              <a:rPr lang="en-US" sz="1400" dirty="0" smtClean="0">
                <a:solidFill>
                  <a:schemeClr val="bg1">
                    <a:lumMod val="50000"/>
                  </a:schemeClr>
                </a:solidFill>
                <a:latin typeface="DIN Next LT Arabic" panose="020B0503020203050203" pitchFamily="34" charset="-78"/>
                <a:cs typeface="DIN Next LT Arabic" panose="020B0503020203050203" pitchFamily="34" charset="-78"/>
              </a:rPr>
              <a:t>. </a:t>
            </a:r>
            <a:endParaRPr lang="en-US" sz="1400" dirty="0">
              <a:solidFill>
                <a:schemeClr val="bg1">
                  <a:lumMod val="50000"/>
                </a:schemeClr>
              </a:solidFill>
              <a:latin typeface="DIN Next LT Arabic" panose="020B0503020203050203" pitchFamily="34" charset="-78"/>
              <a:cs typeface="DIN Next LT Arabic" panose="020B0503020203050203" pitchFamily="34" charset="-78"/>
            </a:endParaRPr>
          </a:p>
        </p:txBody>
      </p:sp>
      <p:cxnSp>
        <p:nvCxnSpPr>
          <p:cNvPr id="18" name="Straight Connector 17"/>
          <p:cNvCxnSpPr/>
          <p:nvPr/>
        </p:nvCxnSpPr>
        <p:spPr>
          <a:xfrm>
            <a:off x="6172200" y="5791200"/>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pic>
        <p:nvPicPr>
          <p:cNvPr id="24" name="Picture 23"/>
          <p:cNvPicPr>
            <a:picLocks noChangeAspect="1"/>
          </p:cNvPicPr>
          <p:nvPr/>
        </p:nvPicPr>
        <p:blipFill>
          <a:blip r:embed="rId5"/>
          <a:stretch>
            <a:fillRect/>
          </a:stretch>
        </p:blipFill>
        <p:spPr>
          <a:xfrm>
            <a:off x="1517209" y="4237300"/>
            <a:ext cx="511261" cy="336126"/>
          </a:xfrm>
          <a:prstGeom prst="rect">
            <a:avLst/>
          </a:prstGeom>
        </p:spPr>
      </p:pic>
      <p:pic>
        <p:nvPicPr>
          <p:cNvPr id="25" name="Picture 24"/>
          <p:cNvPicPr>
            <a:picLocks noChangeAspect="1"/>
          </p:cNvPicPr>
          <p:nvPr/>
        </p:nvPicPr>
        <p:blipFill>
          <a:blip r:embed="rId6"/>
          <a:stretch>
            <a:fillRect/>
          </a:stretch>
        </p:blipFill>
        <p:spPr>
          <a:xfrm>
            <a:off x="1459841" y="2409083"/>
            <a:ext cx="568629" cy="451293"/>
          </a:xfrm>
          <a:prstGeom prst="rect">
            <a:avLst/>
          </a:prstGeom>
        </p:spPr>
      </p:pic>
      <p:sp>
        <p:nvSpPr>
          <p:cNvPr id="27" name="TextBox 26"/>
          <p:cNvSpPr txBox="1"/>
          <p:nvPr/>
        </p:nvSpPr>
        <p:spPr>
          <a:xfrm>
            <a:off x="0" y="6591299"/>
            <a:ext cx="381000" cy="261610"/>
          </a:xfrm>
          <a:prstGeom prst="rect">
            <a:avLst/>
          </a:prstGeom>
          <a:noFill/>
          <a:ln>
            <a:noFill/>
          </a:ln>
        </p:spPr>
        <p:txBody>
          <a:bodyPr wrap="square" rtlCol="0">
            <a:spAutoFit/>
          </a:bodyPr>
          <a:lstStyle/>
          <a:p>
            <a:pPr algn="ctr"/>
            <a:r>
              <a:rPr lang="en-US" sz="1100" dirty="0" smtClean="0">
                <a:solidFill>
                  <a:schemeClr val="bg1">
                    <a:lumMod val="65000"/>
                  </a:schemeClr>
                </a:solidFill>
              </a:rPr>
              <a:t>23</a:t>
            </a:r>
            <a:endParaRPr lang="en-US" sz="1100" dirty="0">
              <a:solidFill>
                <a:schemeClr val="bg1">
                  <a:lumMod val="65000"/>
                </a:schemeClr>
              </a:solidFill>
            </a:endParaRPr>
          </a:p>
        </p:txBody>
      </p:sp>
      <p:pic>
        <p:nvPicPr>
          <p:cNvPr id="19" name="Picture 1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467599" y="5970062"/>
            <a:ext cx="776287" cy="776287"/>
          </a:xfrm>
          <a:prstGeom prst="rect">
            <a:avLst/>
          </a:prstGeom>
        </p:spPr>
      </p:pic>
      <p:pic>
        <p:nvPicPr>
          <p:cNvPr id="29" name="Picture 28"/>
          <p:cNvPicPr>
            <a:picLocks noChangeAspect="1"/>
          </p:cNvPicPr>
          <p:nvPr/>
        </p:nvPicPr>
        <p:blipFill>
          <a:blip r:embed="rId6"/>
          <a:stretch>
            <a:fillRect/>
          </a:stretch>
        </p:blipFill>
        <p:spPr>
          <a:xfrm>
            <a:off x="838200" y="5970062"/>
            <a:ext cx="655375" cy="520139"/>
          </a:xfrm>
          <a:prstGeom prst="rect">
            <a:avLst/>
          </a:prstGeom>
        </p:spPr>
      </p:pic>
      <p:pic>
        <p:nvPicPr>
          <p:cNvPr id="30" name="Picture 29"/>
          <p:cNvPicPr>
            <a:picLocks noChangeAspect="1"/>
          </p:cNvPicPr>
          <p:nvPr/>
        </p:nvPicPr>
        <p:blipFill>
          <a:blip r:embed="rId5"/>
          <a:stretch>
            <a:fillRect/>
          </a:stretch>
        </p:blipFill>
        <p:spPr>
          <a:xfrm>
            <a:off x="4176424" y="6045841"/>
            <a:ext cx="791152" cy="520139"/>
          </a:xfrm>
          <a:prstGeom prst="rect">
            <a:avLst/>
          </a:prstGeom>
        </p:spPr>
      </p:pic>
    </p:spTree>
    <p:extLst>
      <p:ext uri="{BB962C8B-B14F-4D97-AF65-F5344CB8AC3E}">
        <p14:creationId xmlns:p14="http://schemas.microsoft.com/office/powerpoint/2010/main" val="14614678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bg1"/>
            </a:gs>
            <a:gs pos="100000">
              <a:schemeClr val="bg1"/>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16" name="Rectangle 15"/>
          <p:cNvSpPr/>
          <p:nvPr/>
        </p:nvSpPr>
        <p:spPr>
          <a:xfrm>
            <a:off x="0" y="2362200"/>
            <a:ext cx="9144000" cy="2133600"/>
          </a:xfrm>
          <a:prstGeom prst="rect">
            <a:avLst/>
          </a:prstGeom>
          <a:solidFill>
            <a:srgbClr val="009D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937" name="Title 1"/>
          <p:cNvSpPr>
            <a:spLocks noGrp="1"/>
          </p:cNvSpPr>
          <p:nvPr>
            <p:ph type="title"/>
          </p:nvPr>
        </p:nvSpPr>
        <p:spPr>
          <a:xfrm>
            <a:off x="0" y="2286000"/>
            <a:ext cx="9144000" cy="2209800"/>
          </a:xfrm>
        </p:spPr>
        <p:txBody>
          <a:bodyPr>
            <a:normAutofit/>
          </a:bodyPr>
          <a:lstStyle/>
          <a:p>
            <a:pPr algn="ctr"/>
            <a:r>
              <a:rPr lang="en-US" dirty="0">
                <a:latin typeface="DIN Next LT Arabic" panose="020B0503020203050203" pitchFamily="34" charset="-78"/>
                <a:ea typeface="ＭＳ Ｐゴシック" pitchFamily="34" charset="-128"/>
                <a:cs typeface="DIN Next LT Arabic" panose="020B0503020203050203" pitchFamily="34" charset="-78"/>
              </a:rPr>
              <a:t>Thank </a:t>
            </a:r>
            <a:r>
              <a:rPr lang="en-US" dirty="0" smtClean="0">
                <a:latin typeface="DIN Next LT Arabic" panose="020B0503020203050203" pitchFamily="34" charset="-78"/>
                <a:ea typeface="ＭＳ Ｐゴシック" pitchFamily="34" charset="-128"/>
                <a:cs typeface="DIN Next LT Arabic" panose="020B0503020203050203" pitchFamily="34" charset="-78"/>
              </a:rPr>
              <a:t>You</a:t>
            </a:r>
            <a:endParaRPr lang="en-US" dirty="0">
              <a:latin typeface="DIN Next LT Arabic" panose="020B0503020203050203" pitchFamily="34" charset="-78"/>
              <a:ea typeface="ＭＳ Ｐゴシック" pitchFamily="34" charset="-128"/>
              <a:cs typeface="DIN Next LT Arabic" panose="020B0503020203050203" pitchFamily="34" charset="-78"/>
            </a:endParaRPr>
          </a:p>
        </p:txBody>
      </p:sp>
      <p:sp>
        <p:nvSpPr>
          <p:cNvPr id="21" name="Rectangle 20"/>
          <p:cNvSpPr/>
          <p:nvPr/>
        </p:nvSpPr>
        <p:spPr>
          <a:xfrm>
            <a:off x="0" y="2209800"/>
            <a:ext cx="9144000" cy="76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0" y="4495800"/>
            <a:ext cx="9202615" cy="76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20969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91200"/>
            <a:ext cx="9144000" cy="800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362528"/>
            <a:ext cx="9144000" cy="7080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accent3">
                    <a:lumMod val="75000"/>
                  </a:schemeClr>
                </a:solidFill>
                <a:latin typeface="DIN Next LT Arabic" panose="020B0503020203050203" pitchFamily="34" charset="-78"/>
                <a:cs typeface="DIN Next LT Arabic" panose="020B0503020203050203" pitchFamily="34" charset="-78"/>
              </a:rPr>
              <a:t>Purpose of the review theme and the Voluntary Presentation</a:t>
            </a:r>
          </a:p>
        </p:txBody>
      </p:sp>
      <p:cxnSp>
        <p:nvCxnSpPr>
          <p:cNvPr id="9" name="Straight Connector 8"/>
          <p:cNvCxnSpPr/>
          <p:nvPr/>
        </p:nvCxnSpPr>
        <p:spPr>
          <a:xfrm>
            <a:off x="0" y="1070596"/>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1092383" y="1722941"/>
            <a:ext cx="7151504" cy="338554"/>
          </a:xfrm>
          <a:prstGeom prst="rect">
            <a:avLst/>
          </a:prstGeom>
          <a:noFill/>
        </p:spPr>
        <p:txBody>
          <a:bodyPr wrap="square" rtlCol="0">
            <a:spAutoFit/>
          </a:bodyPr>
          <a:lstStyle/>
          <a:p>
            <a:pPr algn="just"/>
            <a:r>
              <a:rPr lang="en-US" sz="1600" dirty="0" smtClean="0">
                <a:solidFill>
                  <a:schemeClr val="accent5">
                    <a:lumMod val="50000"/>
                  </a:schemeClr>
                </a:solidFill>
                <a:latin typeface="DIN Next LT Arabic" panose="020B0503020203050203" pitchFamily="34" charset="-78"/>
                <a:cs typeface="DIN Next LT Arabic" panose="020B0503020203050203" pitchFamily="34" charset="-78"/>
              </a:rPr>
              <a:t>The event provides </a:t>
            </a:r>
            <a:r>
              <a:rPr lang="en-US" sz="1600" dirty="0">
                <a:solidFill>
                  <a:schemeClr val="accent5">
                    <a:lumMod val="50000"/>
                  </a:schemeClr>
                </a:solidFill>
                <a:latin typeface="DIN Next LT Arabic" panose="020B0503020203050203" pitchFamily="34" charset="-78"/>
                <a:cs typeface="DIN Next LT Arabic" panose="020B0503020203050203" pitchFamily="34" charset="-78"/>
              </a:rPr>
              <a:t>an opportunity for the Commission to evaluate</a:t>
            </a:r>
          </a:p>
        </p:txBody>
      </p:sp>
      <p:sp>
        <p:nvSpPr>
          <p:cNvPr id="12" name="TextBox 11"/>
          <p:cNvSpPr txBox="1"/>
          <p:nvPr/>
        </p:nvSpPr>
        <p:spPr>
          <a:xfrm>
            <a:off x="1991589" y="2473777"/>
            <a:ext cx="6252297" cy="523220"/>
          </a:xfrm>
          <a:prstGeom prst="rect">
            <a:avLst/>
          </a:prstGeom>
          <a:noFill/>
        </p:spPr>
        <p:txBody>
          <a:bodyPr wrap="square" rtlCol="0">
            <a:spAutoFit/>
          </a:bodyPr>
          <a:lstStyle/>
          <a:p>
            <a:pPr algn="just"/>
            <a:r>
              <a:rPr lang="en-US" sz="1400" dirty="0" smtClean="0">
                <a:solidFill>
                  <a:schemeClr val="accent5">
                    <a:lumMod val="50000"/>
                  </a:schemeClr>
                </a:solidFill>
                <a:latin typeface="DIN Next LT Arabic" panose="020B0503020203050203" pitchFamily="34" charset="-78"/>
                <a:cs typeface="DIN Next LT Arabic" panose="020B0503020203050203" pitchFamily="34" charset="-78"/>
              </a:rPr>
              <a:t>Gaps and Challenges </a:t>
            </a:r>
            <a:r>
              <a:rPr lang="en-US" sz="1400" dirty="0">
                <a:solidFill>
                  <a:schemeClr val="accent5">
                    <a:lumMod val="50000"/>
                  </a:schemeClr>
                </a:solidFill>
                <a:latin typeface="DIN Next LT Arabic" panose="020B0503020203050203" pitchFamily="34" charset="-78"/>
                <a:cs typeface="DIN Next LT Arabic" panose="020B0503020203050203" pitchFamily="34" charset="-78"/>
              </a:rPr>
              <a:t>in Member </a:t>
            </a:r>
            <a:r>
              <a:rPr lang="en-US" sz="1400" dirty="0" smtClean="0">
                <a:solidFill>
                  <a:schemeClr val="accent5">
                    <a:lumMod val="50000"/>
                  </a:schemeClr>
                </a:solidFill>
                <a:latin typeface="DIN Next LT Arabic" panose="020B0503020203050203" pitchFamily="34" charset="-78"/>
                <a:cs typeface="DIN Next LT Arabic" panose="020B0503020203050203" pitchFamily="34" charset="-78"/>
              </a:rPr>
              <a:t>States implementation </a:t>
            </a:r>
            <a:r>
              <a:rPr lang="en-US" sz="1400" dirty="0">
                <a:solidFill>
                  <a:schemeClr val="accent5">
                    <a:lumMod val="50000"/>
                  </a:schemeClr>
                </a:solidFill>
                <a:latin typeface="DIN Next LT Arabic" panose="020B0503020203050203" pitchFamily="34" charset="-78"/>
                <a:cs typeface="DIN Next LT Arabic" panose="020B0503020203050203" pitchFamily="34" charset="-78"/>
              </a:rPr>
              <a:t>of Women’s empowerment and the link to sustainable development</a:t>
            </a:r>
          </a:p>
        </p:txBody>
      </p:sp>
      <p:pic>
        <p:nvPicPr>
          <p:cNvPr id="15" name="Picture 14"/>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6911">
                        <a14:foregroundMark x1="61004" y1="35052" x2="61004" y2="35052"/>
                        <a14:foregroundMark x1="76834" y1="35052" x2="76834" y2="35052"/>
                        <a14:foregroundMark x1="88803" y1="35052" x2="88803" y2="35052"/>
                        <a14:foregroundMark x1="34363" y1="54639" x2="34363" y2="54639"/>
                        <a14:foregroundMark x1="49035" y1="51031" x2="49035" y2="51031"/>
                        <a14:foregroundMark x1="63320" y1="48969" x2="63320" y2="48969"/>
                        <a14:foregroundMark x1="76834" y1="47423" x2="76834" y2="47423"/>
                        <a14:foregroundMark x1="38224" y1="70619" x2="38224" y2="70619"/>
                      </a14:backgroundRemoval>
                    </a14:imgEffect>
                  </a14:imgLayer>
                </a14:imgProps>
              </a:ext>
              <a:ext uri="{28A0092B-C50C-407E-A947-70E740481C1C}">
                <a14:useLocalDpi xmlns:a14="http://schemas.microsoft.com/office/drawing/2010/main" val="0"/>
              </a:ext>
            </a:extLst>
          </a:blip>
          <a:stretch>
            <a:fillRect/>
          </a:stretch>
        </p:blipFill>
        <p:spPr>
          <a:xfrm>
            <a:off x="1319825" y="2377836"/>
            <a:ext cx="694543" cy="520237"/>
          </a:xfrm>
          <a:prstGeom prst="rect">
            <a:avLst/>
          </a:prstGeom>
        </p:spPr>
      </p:pic>
      <p:cxnSp>
        <p:nvCxnSpPr>
          <p:cNvPr id="13" name="Straight Connector 12"/>
          <p:cNvCxnSpPr/>
          <p:nvPr/>
        </p:nvCxnSpPr>
        <p:spPr>
          <a:xfrm>
            <a:off x="6172200" y="5791200"/>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4" name="TextBox 3"/>
          <p:cNvSpPr txBox="1"/>
          <p:nvPr/>
        </p:nvSpPr>
        <p:spPr>
          <a:xfrm>
            <a:off x="658090" y="1318449"/>
            <a:ext cx="2667000" cy="369332"/>
          </a:xfrm>
          <a:prstGeom prst="rect">
            <a:avLst/>
          </a:prstGeom>
          <a:noFill/>
        </p:spPr>
        <p:txBody>
          <a:bodyPr wrap="square" rtlCol="0">
            <a:spAutoFit/>
          </a:bodyPr>
          <a:lstStyle/>
          <a:p>
            <a:r>
              <a:rPr lang="en-US" dirty="0" smtClean="0">
                <a:solidFill>
                  <a:schemeClr val="accent5">
                    <a:lumMod val="25000"/>
                  </a:schemeClr>
                </a:solidFill>
                <a:latin typeface="DIN Next LT Arabic" panose="020B0503020203050203" pitchFamily="34" charset="-78"/>
                <a:cs typeface="DIN Next LT Arabic" panose="020B0503020203050203" pitchFamily="34" charset="-78"/>
              </a:rPr>
              <a:t>For the Review Theme</a:t>
            </a:r>
            <a:endParaRPr lang="en-US" dirty="0">
              <a:solidFill>
                <a:schemeClr val="accent5">
                  <a:lumMod val="25000"/>
                </a:schemeClr>
              </a:solidFill>
            </a:endParaRPr>
          </a:p>
        </p:txBody>
      </p:sp>
      <p:sp>
        <p:nvSpPr>
          <p:cNvPr id="18" name="TextBox 17"/>
          <p:cNvSpPr txBox="1"/>
          <p:nvPr/>
        </p:nvSpPr>
        <p:spPr>
          <a:xfrm>
            <a:off x="658090" y="3204702"/>
            <a:ext cx="3304309" cy="369332"/>
          </a:xfrm>
          <a:prstGeom prst="rect">
            <a:avLst/>
          </a:prstGeom>
          <a:noFill/>
        </p:spPr>
        <p:txBody>
          <a:bodyPr wrap="square" rtlCol="0">
            <a:spAutoFit/>
          </a:bodyPr>
          <a:lstStyle/>
          <a:p>
            <a:r>
              <a:rPr lang="en-US" dirty="0" smtClean="0">
                <a:solidFill>
                  <a:schemeClr val="accent5">
                    <a:lumMod val="25000"/>
                  </a:schemeClr>
                </a:solidFill>
                <a:latin typeface="DIN Next LT Arabic" panose="020B0503020203050203" pitchFamily="34" charset="-78"/>
                <a:cs typeface="DIN Next LT Arabic" panose="020B0503020203050203" pitchFamily="34" charset="-78"/>
              </a:rPr>
              <a:t>For the </a:t>
            </a:r>
            <a:r>
              <a:rPr lang="en-US" dirty="0">
                <a:solidFill>
                  <a:schemeClr val="accent5">
                    <a:lumMod val="25000"/>
                  </a:schemeClr>
                </a:solidFill>
                <a:latin typeface="DIN Next LT Arabic" panose="020B0503020203050203" pitchFamily="34" charset="-78"/>
                <a:cs typeface="DIN Next LT Arabic" panose="020B0503020203050203" pitchFamily="34" charset="-78"/>
              </a:rPr>
              <a:t>Voluntary Presentation</a:t>
            </a:r>
          </a:p>
        </p:txBody>
      </p:sp>
      <p:pic>
        <p:nvPicPr>
          <p:cNvPr id="19" name="Picture 1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7157" y="4081870"/>
            <a:ext cx="533400" cy="468829"/>
          </a:xfrm>
          <a:prstGeom prst="rect">
            <a:avLst/>
          </a:prstGeom>
        </p:spPr>
      </p:pic>
      <p:sp>
        <p:nvSpPr>
          <p:cNvPr id="20" name="TextBox 19"/>
          <p:cNvSpPr txBox="1"/>
          <p:nvPr/>
        </p:nvSpPr>
        <p:spPr>
          <a:xfrm>
            <a:off x="1370557" y="4138348"/>
            <a:ext cx="2210843" cy="954107"/>
          </a:xfrm>
          <a:prstGeom prst="rect">
            <a:avLst/>
          </a:prstGeom>
          <a:noFill/>
        </p:spPr>
        <p:txBody>
          <a:bodyPr wrap="square" rtlCol="0">
            <a:spAutoFit/>
          </a:bodyPr>
          <a:lstStyle/>
          <a:p>
            <a:r>
              <a:rPr lang="en-US" sz="1400" dirty="0">
                <a:solidFill>
                  <a:schemeClr val="accent5">
                    <a:lumMod val="50000"/>
                  </a:schemeClr>
                </a:solidFill>
                <a:latin typeface="DIN Next LT Arabic" panose="020B0503020203050203" pitchFamily="34" charset="-78"/>
                <a:cs typeface="DIN Next LT Arabic" panose="020B0503020203050203" pitchFamily="34" charset="-78"/>
              </a:rPr>
              <a:t>Saudi </a:t>
            </a:r>
            <a:r>
              <a:rPr lang="en-US" sz="1400" dirty="0" smtClean="0">
                <a:solidFill>
                  <a:schemeClr val="accent5">
                    <a:lumMod val="50000"/>
                  </a:schemeClr>
                </a:solidFill>
                <a:latin typeface="DIN Next LT Arabic" panose="020B0503020203050203" pitchFamily="34" charset="-78"/>
                <a:cs typeface="DIN Next LT Arabic" panose="020B0503020203050203" pitchFamily="34" charset="-78"/>
              </a:rPr>
              <a:t>government’s policies </a:t>
            </a:r>
            <a:r>
              <a:rPr lang="en-US" sz="1400" dirty="0">
                <a:solidFill>
                  <a:schemeClr val="accent5">
                    <a:lumMod val="50000"/>
                  </a:schemeClr>
                </a:solidFill>
                <a:latin typeface="DIN Next LT Arabic" panose="020B0503020203050203" pitchFamily="34" charset="-78"/>
                <a:cs typeface="DIN Next LT Arabic" panose="020B0503020203050203" pitchFamily="34" charset="-78"/>
              </a:rPr>
              <a:t>and actions </a:t>
            </a:r>
            <a:r>
              <a:rPr lang="en-US" sz="1400" dirty="0" smtClean="0">
                <a:solidFill>
                  <a:schemeClr val="accent5">
                    <a:lumMod val="50000"/>
                  </a:schemeClr>
                </a:solidFill>
                <a:latin typeface="DIN Next LT Arabic" panose="020B0503020203050203" pitchFamily="34" charset="-78"/>
                <a:cs typeface="DIN Next LT Arabic" panose="020B0503020203050203" pitchFamily="34" charset="-78"/>
              </a:rPr>
              <a:t>to </a:t>
            </a:r>
            <a:r>
              <a:rPr lang="en-US" sz="1400" dirty="0">
                <a:solidFill>
                  <a:schemeClr val="accent5">
                    <a:lumMod val="50000"/>
                  </a:schemeClr>
                </a:solidFill>
                <a:latin typeface="DIN Next LT Arabic" panose="020B0503020203050203" pitchFamily="34" charset="-78"/>
                <a:cs typeface="DIN Next LT Arabic" panose="020B0503020203050203" pitchFamily="34" charset="-78"/>
              </a:rPr>
              <a:t>empower women and </a:t>
            </a:r>
            <a:r>
              <a:rPr lang="en-US" sz="1400" dirty="0" smtClean="0">
                <a:solidFill>
                  <a:schemeClr val="accent5">
                    <a:lumMod val="50000"/>
                  </a:schemeClr>
                </a:solidFill>
                <a:latin typeface="DIN Next LT Arabic" panose="020B0503020203050203" pitchFamily="34" charset="-78"/>
                <a:cs typeface="DIN Next LT Arabic" panose="020B0503020203050203" pitchFamily="34" charset="-78"/>
              </a:rPr>
              <a:t>girls.</a:t>
            </a:r>
            <a:endParaRPr lang="en-US" sz="1400" dirty="0">
              <a:solidFill>
                <a:schemeClr val="accent5">
                  <a:lumMod val="50000"/>
                </a:schemeClr>
              </a:solidFill>
              <a:latin typeface="DIN Next LT Arabic" panose="020B0503020203050203" pitchFamily="34" charset="-78"/>
              <a:cs typeface="DIN Next LT Arabic" panose="020B0503020203050203" pitchFamily="34" charset="-78"/>
            </a:endParaRPr>
          </a:p>
        </p:txBody>
      </p:sp>
      <p:pic>
        <p:nvPicPr>
          <p:cNvPr id="21" name="Picture 2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38600" y="4094220"/>
            <a:ext cx="533400" cy="444127"/>
          </a:xfrm>
          <a:prstGeom prst="rect">
            <a:avLst/>
          </a:prstGeom>
        </p:spPr>
      </p:pic>
      <p:sp>
        <p:nvSpPr>
          <p:cNvPr id="22" name="Rectangle 21"/>
          <p:cNvSpPr/>
          <p:nvPr/>
        </p:nvSpPr>
        <p:spPr>
          <a:xfrm>
            <a:off x="4572000" y="4138348"/>
            <a:ext cx="2209800" cy="1169551"/>
          </a:xfrm>
          <a:prstGeom prst="rect">
            <a:avLst/>
          </a:prstGeom>
        </p:spPr>
        <p:txBody>
          <a:bodyPr wrap="square">
            <a:spAutoFit/>
          </a:bodyPr>
          <a:lstStyle/>
          <a:p>
            <a:r>
              <a:rPr lang="en-US" sz="1400" dirty="0" smtClean="0">
                <a:solidFill>
                  <a:schemeClr val="accent5">
                    <a:lumMod val="50000"/>
                  </a:schemeClr>
                </a:solidFill>
                <a:latin typeface="DIN Next LT Arabic" panose="020B0503020203050203" pitchFamily="34" charset="-78"/>
                <a:cs typeface="DIN Next LT Arabic" panose="020B0503020203050203" pitchFamily="34" charset="-78"/>
              </a:rPr>
              <a:t>Experiences </a:t>
            </a:r>
            <a:r>
              <a:rPr lang="en-US" sz="1400" dirty="0">
                <a:solidFill>
                  <a:schemeClr val="accent5">
                    <a:lumMod val="50000"/>
                  </a:schemeClr>
                </a:solidFill>
                <a:latin typeface="DIN Next LT Arabic" panose="020B0503020203050203" pitchFamily="34" charset="-78"/>
                <a:cs typeface="DIN Next LT Arabic" panose="020B0503020203050203" pitchFamily="34" charset="-78"/>
              </a:rPr>
              <a:t>and success stories to overcome structural and social barriers to women and </a:t>
            </a:r>
            <a:r>
              <a:rPr lang="en-US" sz="1400" dirty="0" smtClean="0">
                <a:solidFill>
                  <a:schemeClr val="accent5">
                    <a:lumMod val="50000"/>
                  </a:schemeClr>
                </a:solidFill>
                <a:latin typeface="DIN Next LT Arabic" panose="020B0503020203050203" pitchFamily="34" charset="-78"/>
                <a:cs typeface="DIN Next LT Arabic" panose="020B0503020203050203" pitchFamily="34" charset="-78"/>
              </a:rPr>
              <a:t>girls’ </a:t>
            </a:r>
            <a:r>
              <a:rPr lang="en-US" sz="1400" dirty="0">
                <a:solidFill>
                  <a:schemeClr val="accent5">
                    <a:lumMod val="50000"/>
                  </a:schemeClr>
                </a:solidFill>
                <a:latin typeface="DIN Next LT Arabic" panose="020B0503020203050203" pitchFamily="34" charset="-78"/>
                <a:cs typeface="DIN Next LT Arabic" panose="020B0503020203050203" pitchFamily="34" charset="-78"/>
              </a:rPr>
              <a:t>empowerment</a:t>
            </a:r>
          </a:p>
        </p:txBody>
      </p:sp>
      <p:sp>
        <p:nvSpPr>
          <p:cNvPr id="23" name="TextBox 22"/>
          <p:cNvSpPr txBox="1"/>
          <p:nvPr/>
        </p:nvSpPr>
        <p:spPr>
          <a:xfrm>
            <a:off x="1103857" y="3658675"/>
            <a:ext cx="4648200" cy="338554"/>
          </a:xfrm>
          <a:prstGeom prst="rect">
            <a:avLst/>
          </a:prstGeom>
          <a:noFill/>
        </p:spPr>
        <p:txBody>
          <a:bodyPr wrap="square" rtlCol="0">
            <a:spAutoFit/>
          </a:bodyPr>
          <a:lstStyle/>
          <a:p>
            <a:r>
              <a:rPr lang="en-US" sz="1600" dirty="0" smtClean="0">
                <a:solidFill>
                  <a:schemeClr val="accent5">
                    <a:lumMod val="50000"/>
                  </a:schemeClr>
                </a:solidFill>
                <a:latin typeface="DIN Next LT Arabic" panose="020B0503020203050203" pitchFamily="34" charset="-78"/>
                <a:cs typeface="DIN Next LT Arabic" panose="020B0503020203050203" pitchFamily="34" charset="-78"/>
              </a:rPr>
              <a:t>To Showcase and Share </a:t>
            </a:r>
            <a:endParaRPr lang="en-US" sz="1600" dirty="0">
              <a:solidFill>
                <a:schemeClr val="accent5">
                  <a:lumMod val="50000"/>
                </a:schemeClr>
              </a:solidFill>
              <a:latin typeface="DIN Next LT Arabic" panose="020B0503020203050203" pitchFamily="34" charset="-78"/>
              <a:cs typeface="DIN Next LT Arabic" panose="020B0503020203050203" pitchFamily="34" charset="-78"/>
            </a:endParaRPr>
          </a:p>
        </p:txBody>
      </p:sp>
      <p:pic>
        <p:nvPicPr>
          <p:cNvPr id="5" name="Picture 4"/>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67375" y="1722940"/>
            <a:ext cx="325008" cy="325008"/>
          </a:xfrm>
          <a:prstGeom prst="rect">
            <a:avLst/>
          </a:prstGeom>
        </p:spPr>
      </p:pic>
      <p:pic>
        <p:nvPicPr>
          <p:cNvPr id="25" name="Picture 24"/>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67375" y="3622934"/>
            <a:ext cx="325008" cy="325008"/>
          </a:xfrm>
          <a:prstGeom prst="rect">
            <a:avLst/>
          </a:prstGeom>
        </p:spPr>
      </p:pic>
      <p:sp>
        <p:nvSpPr>
          <p:cNvPr id="27" name="TextBox 26"/>
          <p:cNvSpPr txBox="1"/>
          <p:nvPr/>
        </p:nvSpPr>
        <p:spPr>
          <a:xfrm>
            <a:off x="0" y="6591299"/>
            <a:ext cx="304800" cy="261610"/>
          </a:xfrm>
          <a:prstGeom prst="rect">
            <a:avLst/>
          </a:prstGeom>
          <a:noFill/>
          <a:ln>
            <a:noFill/>
          </a:ln>
        </p:spPr>
        <p:txBody>
          <a:bodyPr wrap="square" rtlCol="0">
            <a:spAutoFit/>
          </a:bodyPr>
          <a:lstStyle/>
          <a:p>
            <a:pPr algn="ctr"/>
            <a:r>
              <a:rPr lang="en-US" sz="1100" dirty="0" smtClean="0">
                <a:solidFill>
                  <a:schemeClr val="bg1">
                    <a:lumMod val="65000"/>
                  </a:schemeClr>
                </a:solidFill>
              </a:rPr>
              <a:t>3</a:t>
            </a:r>
            <a:endParaRPr lang="en-US" sz="1100" dirty="0">
              <a:solidFill>
                <a:schemeClr val="bg1">
                  <a:lumMod val="65000"/>
                </a:schemeClr>
              </a:solidFill>
            </a:endParaRPr>
          </a:p>
        </p:txBody>
      </p:sp>
      <p:pic>
        <p:nvPicPr>
          <p:cNvPr id="2" name="Picture 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467599" y="5970062"/>
            <a:ext cx="776287" cy="776287"/>
          </a:xfrm>
          <a:prstGeom prst="rect">
            <a:avLst/>
          </a:prstGeom>
        </p:spPr>
      </p:pic>
      <p:pic>
        <p:nvPicPr>
          <p:cNvPr id="28" name="Picture 27"/>
          <p:cNvPicPr>
            <a:picLocks noChangeAspect="1"/>
          </p:cNvPicPr>
          <p:nvPr/>
        </p:nvPicPr>
        <p:blipFill>
          <a:blip r:embed="rId8"/>
          <a:stretch>
            <a:fillRect/>
          </a:stretch>
        </p:blipFill>
        <p:spPr>
          <a:xfrm>
            <a:off x="838200" y="5970062"/>
            <a:ext cx="655375" cy="520139"/>
          </a:xfrm>
          <a:prstGeom prst="rect">
            <a:avLst/>
          </a:prstGeom>
        </p:spPr>
      </p:pic>
      <p:pic>
        <p:nvPicPr>
          <p:cNvPr id="29" name="Picture 28"/>
          <p:cNvPicPr>
            <a:picLocks noChangeAspect="1"/>
          </p:cNvPicPr>
          <p:nvPr/>
        </p:nvPicPr>
        <p:blipFill>
          <a:blip r:embed="rId9"/>
          <a:stretch>
            <a:fillRect/>
          </a:stretch>
        </p:blipFill>
        <p:spPr>
          <a:xfrm>
            <a:off x="4176424" y="6045841"/>
            <a:ext cx="791152" cy="520139"/>
          </a:xfrm>
          <a:prstGeom prst="rect">
            <a:avLst/>
          </a:prstGeom>
        </p:spPr>
      </p:pic>
    </p:spTree>
    <p:extLst>
      <p:ext uri="{BB962C8B-B14F-4D97-AF65-F5344CB8AC3E}">
        <p14:creationId xmlns:p14="http://schemas.microsoft.com/office/powerpoint/2010/main" val="11814432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91200"/>
            <a:ext cx="9144000" cy="800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346046"/>
            <a:ext cx="9144000" cy="755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accent3">
                    <a:lumMod val="75000"/>
                  </a:schemeClr>
                </a:solidFill>
                <a:latin typeface="DIN Next LT Arabic" panose="020B0503020203050203" pitchFamily="34" charset="-78"/>
                <a:cs typeface="DIN Next LT Arabic" panose="020B0503020203050203" pitchFamily="34" charset="-78"/>
              </a:rPr>
              <a:t>1. </a:t>
            </a:r>
            <a:r>
              <a:rPr lang="en-GB" sz="2000" dirty="0">
                <a:solidFill>
                  <a:schemeClr val="accent3">
                    <a:lumMod val="75000"/>
                  </a:schemeClr>
                </a:solidFill>
                <a:latin typeface="DIN Next LT Arabic" panose="020B0503020203050203" pitchFamily="34" charset="-78"/>
                <a:cs typeface="DIN Next LT Arabic" panose="020B0503020203050203" pitchFamily="34" charset="-78"/>
              </a:rPr>
              <a:t>Strengthening normative, legal and policy frameworks</a:t>
            </a:r>
            <a:endParaRPr lang="en-US" sz="2000" dirty="0">
              <a:solidFill>
                <a:schemeClr val="accent3">
                  <a:lumMod val="75000"/>
                </a:schemeClr>
              </a:solidFill>
              <a:latin typeface="DIN Next LT Arabic" panose="020B0503020203050203" pitchFamily="34" charset="-78"/>
              <a:cs typeface="DIN Next LT Arabic" panose="020B0503020203050203" pitchFamily="34" charset="-78"/>
            </a:endParaRPr>
          </a:p>
        </p:txBody>
      </p:sp>
      <p:cxnSp>
        <p:nvCxnSpPr>
          <p:cNvPr id="9" name="Straight Connector 8"/>
          <p:cNvCxnSpPr/>
          <p:nvPr/>
        </p:nvCxnSpPr>
        <p:spPr>
          <a:xfrm>
            <a:off x="0" y="1077463"/>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647699" y="1363730"/>
            <a:ext cx="7596187" cy="584775"/>
          </a:xfrm>
          <a:prstGeom prst="rect">
            <a:avLst/>
          </a:prstGeom>
          <a:noFill/>
        </p:spPr>
        <p:txBody>
          <a:bodyPr wrap="square" rtlCol="0">
            <a:spAutoFit/>
          </a:bodyPr>
          <a:lstStyle/>
          <a:p>
            <a:pPr marL="0" lvl="2" indent="0" algn="just">
              <a:buFont typeface="Arial"/>
              <a:buNone/>
            </a:pPr>
            <a:r>
              <a:rPr lang="en-US" sz="1600" dirty="0">
                <a:solidFill>
                  <a:schemeClr val="accent3">
                    <a:lumMod val="75000"/>
                  </a:schemeClr>
                </a:solidFill>
                <a:latin typeface="DIN Next LT Arabic" panose="020B0503020203050203" pitchFamily="34" charset="-78"/>
                <a:cs typeface="DIN Next LT Arabic" panose="020B0503020203050203" pitchFamily="34" charset="-78"/>
              </a:rPr>
              <a:t>1.1</a:t>
            </a:r>
            <a:r>
              <a:rPr lang="en-US" sz="1600" dirty="0">
                <a:latin typeface="DIN Next LT Arabic" panose="020B0503020203050203" pitchFamily="34" charset="-78"/>
                <a:cs typeface="DIN Next LT Arabic" panose="020B0503020203050203" pitchFamily="34" charset="-78"/>
              </a:rPr>
              <a:t> </a:t>
            </a:r>
            <a:r>
              <a:rPr lang="en-US" sz="1600" dirty="0">
                <a:solidFill>
                  <a:schemeClr val="accent5">
                    <a:lumMod val="50000"/>
                  </a:schemeClr>
                </a:solidFill>
                <a:latin typeface="DIN Next LT Arabic" panose="020B0503020203050203" pitchFamily="34" charset="-78"/>
                <a:cs typeface="DIN Next LT Arabic" panose="020B0503020203050203" pitchFamily="34" charset="-78"/>
              </a:rPr>
              <a:t>Mainstreaming a gender perspective in government policies and programs at all levels</a:t>
            </a:r>
          </a:p>
        </p:txBody>
      </p:sp>
      <p:sp>
        <p:nvSpPr>
          <p:cNvPr id="12" name="TextBox 11"/>
          <p:cNvSpPr txBox="1"/>
          <p:nvPr/>
        </p:nvSpPr>
        <p:spPr>
          <a:xfrm>
            <a:off x="1066800" y="2134769"/>
            <a:ext cx="7177086" cy="738664"/>
          </a:xfrm>
          <a:prstGeom prst="rect">
            <a:avLst/>
          </a:prstGeom>
          <a:noFill/>
        </p:spPr>
        <p:txBody>
          <a:bodyPr wrap="square" rtlCol="0">
            <a:spAutoFit/>
          </a:bodyPr>
          <a:lstStyle/>
          <a:p>
            <a:pPr marL="0" lvl="2" indent="0" algn="just">
              <a:buFont typeface="Arial"/>
              <a:buNone/>
            </a:pPr>
            <a:r>
              <a:rPr lang="en-US" sz="1400" dirty="0">
                <a:solidFill>
                  <a:schemeClr val="accent5">
                    <a:lumMod val="50000"/>
                  </a:schemeClr>
                </a:solidFill>
                <a:latin typeface="DIN Next LT Arabic" panose="020B0503020203050203" pitchFamily="34" charset="-78"/>
                <a:cs typeface="DIN Next LT Arabic" panose="020B0503020203050203" pitchFamily="34" charset="-78"/>
              </a:rPr>
              <a:t>Saudi Arabia has pursued equality based on the principles </a:t>
            </a:r>
            <a:r>
              <a:rPr lang="en-US" sz="1400" dirty="0" smtClean="0">
                <a:solidFill>
                  <a:schemeClr val="accent5">
                    <a:lumMod val="50000"/>
                  </a:schemeClr>
                </a:solidFill>
                <a:latin typeface="DIN Next LT Arabic" panose="020B0503020203050203" pitchFamily="34" charset="-78"/>
                <a:cs typeface="DIN Next LT Arabic" panose="020B0503020203050203" pitchFamily="34" charset="-78"/>
              </a:rPr>
              <a:t>highlighted </a:t>
            </a:r>
            <a:r>
              <a:rPr lang="en-US" sz="1400" dirty="0">
                <a:solidFill>
                  <a:schemeClr val="accent5">
                    <a:lumMod val="50000"/>
                  </a:schemeClr>
                </a:solidFill>
                <a:latin typeface="DIN Next LT Arabic" panose="020B0503020203050203" pitchFamily="34" charset="-78"/>
                <a:cs typeface="DIN Next LT Arabic" panose="020B0503020203050203" pitchFamily="34" charset="-78"/>
              </a:rPr>
              <a:t>in the Basic System of </a:t>
            </a:r>
            <a:r>
              <a:rPr lang="en-US" sz="1400" dirty="0" smtClean="0">
                <a:solidFill>
                  <a:schemeClr val="accent5">
                    <a:lumMod val="50000"/>
                  </a:schemeClr>
                </a:solidFill>
                <a:latin typeface="DIN Next LT Arabic" panose="020B0503020203050203" pitchFamily="34" charset="-78"/>
                <a:cs typeface="DIN Next LT Arabic" panose="020B0503020203050203" pitchFamily="34" charset="-78"/>
              </a:rPr>
              <a:t>Governance. The </a:t>
            </a:r>
            <a:r>
              <a:rPr lang="en-US" sz="1400" dirty="0">
                <a:solidFill>
                  <a:schemeClr val="accent5">
                    <a:lumMod val="50000"/>
                  </a:schemeClr>
                </a:solidFill>
                <a:latin typeface="DIN Next LT Arabic" panose="020B0503020203050203" pitchFamily="34" charset="-78"/>
                <a:cs typeface="DIN Next LT Arabic" panose="020B0503020203050203" pitchFamily="34" charset="-78"/>
              </a:rPr>
              <a:t>following are examples of policies related to gender equality adopted by Saudi Arabia:</a:t>
            </a:r>
          </a:p>
        </p:txBody>
      </p:sp>
      <p:sp>
        <p:nvSpPr>
          <p:cNvPr id="4" name="Rectangle 3"/>
          <p:cNvSpPr/>
          <p:nvPr/>
        </p:nvSpPr>
        <p:spPr>
          <a:xfrm>
            <a:off x="5105400" y="2876529"/>
            <a:ext cx="2590800" cy="1785104"/>
          </a:xfrm>
          <a:prstGeom prst="rect">
            <a:avLst/>
          </a:prstGeom>
        </p:spPr>
        <p:txBody>
          <a:bodyPr wrap="square">
            <a:spAutoFit/>
          </a:bodyPr>
          <a:lstStyle/>
          <a:p>
            <a:pPr algn="just"/>
            <a:r>
              <a:rPr lang="en-US" sz="1400" dirty="0">
                <a:solidFill>
                  <a:schemeClr val="accent5">
                    <a:lumMod val="50000"/>
                  </a:schemeClr>
                </a:solidFill>
                <a:latin typeface="DIN Next LT Arabic" panose="020B0503020203050203" pitchFamily="34" charset="-78"/>
                <a:cs typeface="DIN Next LT Arabic" panose="020B0503020203050203" pitchFamily="34" charset="-78"/>
              </a:rPr>
              <a:t>47</a:t>
            </a:r>
            <a:r>
              <a:rPr lang="en-US" sz="1400" dirty="0" smtClean="0">
                <a:solidFill>
                  <a:schemeClr val="accent5">
                    <a:lumMod val="50000"/>
                  </a:schemeClr>
                </a:solidFill>
                <a:latin typeface="DIN Next LT Arabic" panose="020B0503020203050203" pitchFamily="34" charset="-78"/>
                <a:cs typeface="DIN Next LT Arabic" panose="020B0503020203050203" pitchFamily="34" charset="-78"/>
              </a:rPr>
              <a:t>%</a:t>
            </a:r>
          </a:p>
          <a:p>
            <a:pPr algn="just"/>
            <a:r>
              <a:rPr lang="en-US" sz="1200" dirty="0">
                <a:solidFill>
                  <a:schemeClr val="accent5">
                    <a:lumMod val="50000"/>
                  </a:schemeClr>
                </a:solidFill>
                <a:latin typeface="DIN Next LT Arabic" panose="020B0503020203050203" pitchFamily="34" charset="-78"/>
                <a:cs typeface="DIN Next LT Arabic" panose="020B0503020203050203" pitchFamily="34" charset="-78"/>
              </a:rPr>
              <a:t>i</a:t>
            </a:r>
            <a:r>
              <a:rPr lang="en-US" sz="1200" dirty="0" smtClean="0">
                <a:solidFill>
                  <a:schemeClr val="accent5">
                    <a:lumMod val="50000"/>
                  </a:schemeClr>
                </a:solidFill>
                <a:latin typeface="DIN Next LT Arabic" panose="020B0503020203050203" pitchFamily="34" charset="-78"/>
                <a:cs typeface="DIN Next LT Arabic" panose="020B0503020203050203" pitchFamily="34" charset="-78"/>
              </a:rPr>
              <a:t>s the percentage of </a:t>
            </a:r>
            <a:r>
              <a:rPr lang="en-US" sz="1200" dirty="0">
                <a:solidFill>
                  <a:schemeClr val="accent5">
                    <a:lumMod val="50000"/>
                  </a:schemeClr>
                </a:solidFill>
                <a:latin typeface="DIN Next LT Arabic" panose="020B0503020203050203" pitchFamily="34" charset="-78"/>
                <a:cs typeface="DIN Next LT Arabic" panose="020B0503020203050203" pitchFamily="34" charset="-78"/>
              </a:rPr>
              <a:t>females </a:t>
            </a:r>
            <a:r>
              <a:rPr lang="en-US" sz="1200" dirty="0" smtClean="0">
                <a:solidFill>
                  <a:schemeClr val="accent5">
                    <a:lumMod val="50000"/>
                  </a:schemeClr>
                </a:solidFill>
                <a:latin typeface="DIN Next LT Arabic" panose="020B0503020203050203" pitchFamily="34" charset="-78"/>
                <a:cs typeface="DIN Next LT Arabic" panose="020B0503020203050203" pitchFamily="34" charset="-78"/>
              </a:rPr>
              <a:t>graduates </a:t>
            </a:r>
            <a:r>
              <a:rPr lang="en-US" sz="1200" dirty="0">
                <a:solidFill>
                  <a:schemeClr val="accent5">
                    <a:lumMod val="50000"/>
                  </a:schemeClr>
                </a:solidFill>
                <a:latin typeface="DIN Next LT Arabic" panose="020B0503020203050203" pitchFamily="34" charset="-78"/>
                <a:cs typeface="DIN Next LT Arabic" panose="020B0503020203050203" pitchFamily="34" charset="-78"/>
              </a:rPr>
              <a:t>from universities in Saudi </a:t>
            </a:r>
            <a:r>
              <a:rPr lang="en-US" sz="1200" dirty="0" smtClean="0">
                <a:solidFill>
                  <a:schemeClr val="accent5">
                    <a:lumMod val="50000"/>
                  </a:schemeClr>
                </a:solidFill>
                <a:latin typeface="DIN Next LT Arabic" panose="020B0503020203050203" pitchFamily="34" charset="-78"/>
                <a:cs typeface="DIN Next LT Arabic" panose="020B0503020203050203" pitchFamily="34" charset="-78"/>
              </a:rPr>
              <a:t>Arabia. </a:t>
            </a:r>
            <a:r>
              <a:rPr lang="en-US" sz="1200" dirty="0">
                <a:solidFill>
                  <a:schemeClr val="accent5">
                    <a:lumMod val="50000"/>
                  </a:schemeClr>
                </a:solidFill>
                <a:latin typeface="DIN Next LT Arabic" panose="020B0503020203050203" pitchFamily="34" charset="-78"/>
                <a:cs typeface="DIN Next LT Arabic" panose="020B0503020203050203" pitchFamily="34" charset="-78"/>
              </a:rPr>
              <a:t>Saudi Arabia aims to create more opportunities for women in the labor market by </a:t>
            </a:r>
            <a:r>
              <a:rPr lang="en-US" sz="1200" dirty="0" smtClean="0">
                <a:solidFill>
                  <a:schemeClr val="accent5">
                    <a:lumMod val="50000"/>
                  </a:schemeClr>
                </a:solidFill>
                <a:latin typeface="DIN Next LT Arabic" panose="020B0503020203050203" pitchFamily="34" charset="-78"/>
                <a:cs typeface="DIN Next LT Arabic" panose="020B0503020203050203" pitchFamily="34" charset="-78"/>
              </a:rPr>
              <a:t>opening more </a:t>
            </a:r>
            <a:r>
              <a:rPr lang="en-US" sz="1200" dirty="0">
                <a:solidFill>
                  <a:schemeClr val="accent5">
                    <a:lumMod val="50000"/>
                  </a:schemeClr>
                </a:solidFill>
                <a:latin typeface="DIN Next LT Arabic" panose="020B0503020203050203" pitchFamily="34" charset="-78"/>
                <a:cs typeface="DIN Next LT Arabic" panose="020B0503020203050203" pitchFamily="34" charset="-78"/>
              </a:rPr>
              <a:t>majors in universities and </a:t>
            </a:r>
            <a:r>
              <a:rPr lang="en-US" sz="1200" dirty="0" smtClean="0">
                <a:solidFill>
                  <a:schemeClr val="accent5">
                    <a:lumMod val="50000"/>
                  </a:schemeClr>
                </a:solidFill>
                <a:latin typeface="DIN Next LT Arabic" panose="020B0503020203050203" pitchFamily="34" charset="-78"/>
                <a:cs typeface="DIN Next LT Arabic" panose="020B0503020203050203" pitchFamily="34" charset="-78"/>
              </a:rPr>
              <a:t>opportunities in vocational </a:t>
            </a:r>
            <a:r>
              <a:rPr lang="en-US" sz="1200" dirty="0">
                <a:solidFill>
                  <a:schemeClr val="accent5">
                    <a:lumMod val="50000"/>
                  </a:schemeClr>
                </a:solidFill>
                <a:latin typeface="DIN Next LT Arabic" panose="020B0503020203050203" pitchFamily="34" charset="-78"/>
                <a:cs typeface="DIN Next LT Arabic" panose="020B0503020203050203" pitchFamily="34" charset="-78"/>
              </a:rPr>
              <a:t>training. </a:t>
            </a:r>
          </a:p>
          <a:p>
            <a:pPr algn="just"/>
            <a:endParaRPr lang="en-US" sz="1200" dirty="0">
              <a:solidFill>
                <a:schemeClr val="accent5">
                  <a:lumMod val="50000"/>
                </a:schemeClr>
              </a:solidFill>
              <a:latin typeface="DIN Next LT Arabic" panose="020B0503020203050203" pitchFamily="34" charset="-78"/>
              <a:cs typeface="DIN Next LT Arabic" panose="020B0503020203050203" pitchFamily="34" charset="-78"/>
            </a:endParaRPr>
          </a:p>
        </p:txBody>
      </p:sp>
      <p:sp>
        <p:nvSpPr>
          <p:cNvPr id="13" name="Rectangle 12"/>
          <p:cNvSpPr/>
          <p:nvPr/>
        </p:nvSpPr>
        <p:spPr>
          <a:xfrm>
            <a:off x="1737051" y="2975176"/>
            <a:ext cx="2377749" cy="1015663"/>
          </a:xfrm>
          <a:prstGeom prst="rect">
            <a:avLst/>
          </a:prstGeom>
        </p:spPr>
        <p:txBody>
          <a:bodyPr wrap="square">
            <a:spAutoFit/>
          </a:bodyPr>
          <a:lstStyle/>
          <a:p>
            <a:pPr algn="just"/>
            <a:r>
              <a:rPr lang="en-US" sz="1200" dirty="0">
                <a:solidFill>
                  <a:schemeClr val="accent5">
                    <a:lumMod val="50000"/>
                  </a:schemeClr>
                </a:solidFill>
                <a:latin typeface="DIN Next LT Arabic" panose="020B0503020203050203" pitchFamily="34" charset="-78"/>
                <a:cs typeface="DIN Next LT Arabic" panose="020B0503020203050203" pitchFamily="34" charset="-78"/>
              </a:rPr>
              <a:t>Saudi women get equal pay for </a:t>
            </a:r>
            <a:r>
              <a:rPr lang="en-US" sz="1200" dirty="0" smtClean="0">
                <a:solidFill>
                  <a:schemeClr val="accent5">
                    <a:lumMod val="50000"/>
                  </a:schemeClr>
                </a:solidFill>
                <a:latin typeface="DIN Next LT Arabic" panose="020B0503020203050203" pitchFamily="34" charset="-78"/>
                <a:cs typeface="DIN Next LT Arabic" panose="020B0503020203050203" pitchFamily="34" charset="-78"/>
              </a:rPr>
              <a:t>equal jobs. As Ministry of labor and Social Development has generated a system to monitor achieving the policy.</a:t>
            </a:r>
            <a:endParaRPr lang="en-US" sz="1200" dirty="0">
              <a:solidFill>
                <a:schemeClr val="accent5">
                  <a:lumMod val="50000"/>
                </a:schemeClr>
              </a:solidFill>
              <a:latin typeface="DIN Next LT Arabic" panose="020B0503020203050203" pitchFamily="34" charset="-78"/>
              <a:cs typeface="DIN Next LT Arabic" panose="020B0503020203050203" pitchFamily="34" charset="-78"/>
            </a:endParaRPr>
          </a:p>
        </p:txBody>
      </p:sp>
      <p:sp>
        <p:nvSpPr>
          <p:cNvPr id="5" name="Rectangle 4"/>
          <p:cNvSpPr/>
          <p:nvPr/>
        </p:nvSpPr>
        <p:spPr>
          <a:xfrm>
            <a:off x="1746286" y="4233677"/>
            <a:ext cx="2368513" cy="1015663"/>
          </a:xfrm>
          <a:prstGeom prst="rect">
            <a:avLst/>
          </a:prstGeom>
        </p:spPr>
        <p:txBody>
          <a:bodyPr wrap="square">
            <a:spAutoFit/>
          </a:bodyPr>
          <a:lstStyle/>
          <a:p>
            <a:pPr marL="0" lvl="2">
              <a:buClr>
                <a:srgbClr val="67B7E6"/>
              </a:buClr>
            </a:pPr>
            <a:r>
              <a:rPr lang="en-US" sz="1200" dirty="0">
                <a:solidFill>
                  <a:schemeClr val="bg1">
                    <a:lumMod val="50000"/>
                  </a:schemeClr>
                </a:solidFill>
                <a:latin typeface="DIN Next LT Arabic" panose="020B0503020203050203" pitchFamily="34" charset="-78"/>
                <a:cs typeface="DIN Next LT Arabic" panose="020B0503020203050203" pitchFamily="34" charset="-78"/>
              </a:rPr>
              <a:t>In 2017, A Royal decree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was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issued to all entities to provide services to women without asking for their male guardian’s approval.</a:t>
            </a:r>
            <a:r>
              <a:rPr lang="ar-SA" sz="1200" dirty="0">
                <a:solidFill>
                  <a:schemeClr val="bg1">
                    <a:lumMod val="50000"/>
                  </a:schemeClr>
                </a:solidFill>
                <a:latin typeface="DIN Next LT Arabic" panose="020B0503020203050203" pitchFamily="34" charset="-78"/>
                <a:cs typeface="DIN Next LT Arabic" panose="020B0503020203050203" pitchFamily="34" charset="-78"/>
              </a:rPr>
              <a:t>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 </a:t>
            </a:r>
          </a:p>
        </p:txBody>
      </p:sp>
      <p:cxnSp>
        <p:nvCxnSpPr>
          <p:cNvPr id="19" name="Straight Connector 18"/>
          <p:cNvCxnSpPr/>
          <p:nvPr/>
        </p:nvCxnSpPr>
        <p:spPr>
          <a:xfrm>
            <a:off x="6172200" y="5791200"/>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pic>
        <p:nvPicPr>
          <p:cNvPr id="22" name="Picture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869" y="4170329"/>
            <a:ext cx="533400" cy="468829"/>
          </a:xfrm>
          <a:prstGeom prst="rect">
            <a:avLst/>
          </a:prstGeom>
        </p:spPr>
      </p:pic>
      <p:pic>
        <p:nvPicPr>
          <p:cNvPr id="23" name="Picture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00044" y="2848418"/>
            <a:ext cx="533400" cy="468829"/>
          </a:xfrm>
          <a:prstGeom prst="rect">
            <a:avLst/>
          </a:prstGeom>
        </p:spPr>
      </p:pic>
      <p:sp>
        <p:nvSpPr>
          <p:cNvPr id="26" name="TextBox 25"/>
          <p:cNvSpPr txBox="1"/>
          <p:nvPr/>
        </p:nvSpPr>
        <p:spPr>
          <a:xfrm>
            <a:off x="0" y="6591299"/>
            <a:ext cx="304800" cy="261610"/>
          </a:xfrm>
          <a:prstGeom prst="rect">
            <a:avLst/>
          </a:prstGeom>
          <a:noFill/>
          <a:ln>
            <a:noFill/>
          </a:ln>
        </p:spPr>
        <p:txBody>
          <a:bodyPr wrap="square" rtlCol="0">
            <a:spAutoFit/>
          </a:bodyPr>
          <a:lstStyle/>
          <a:p>
            <a:pPr algn="ctr"/>
            <a:r>
              <a:rPr lang="en-US" sz="1100" dirty="0" smtClean="0">
                <a:solidFill>
                  <a:schemeClr val="bg1">
                    <a:lumMod val="65000"/>
                  </a:schemeClr>
                </a:solidFill>
              </a:rPr>
              <a:t>4</a:t>
            </a:r>
            <a:endParaRPr lang="en-US" sz="1100" dirty="0">
              <a:solidFill>
                <a:schemeClr val="bg1">
                  <a:lumMod val="65000"/>
                </a:schemeClr>
              </a:solidFill>
            </a:endParaRPr>
          </a:p>
        </p:txBody>
      </p:sp>
      <p:pic>
        <p:nvPicPr>
          <p:cNvPr id="18" name="Picture 17"/>
          <p:cNvPicPr>
            <a:picLocks noChangeAspect="1"/>
          </p:cNvPicPr>
          <p:nvPr/>
        </p:nvPicPr>
        <p:blipFill>
          <a:blip r:embed="rId4"/>
          <a:stretch>
            <a:fillRect/>
          </a:stretch>
        </p:blipFill>
        <p:spPr>
          <a:xfrm>
            <a:off x="1084146" y="2906572"/>
            <a:ext cx="730846" cy="580037"/>
          </a:xfrm>
          <a:prstGeom prst="rect">
            <a:avLst/>
          </a:prstGeom>
        </p:spPr>
      </p:pic>
      <p:sp>
        <p:nvSpPr>
          <p:cNvPr id="2" name="Rectangle 1"/>
          <p:cNvSpPr/>
          <p:nvPr/>
        </p:nvSpPr>
        <p:spPr>
          <a:xfrm>
            <a:off x="5107709" y="4459931"/>
            <a:ext cx="2588491" cy="728405"/>
          </a:xfrm>
          <a:prstGeom prst="rect">
            <a:avLst/>
          </a:prstGeom>
        </p:spPr>
        <p:txBody>
          <a:bodyPr wrap="square">
            <a:spAutoFit/>
          </a:bodyPr>
          <a:lstStyle/>
          <a:p>
            <a:pPr marL="12700" marR="12700" indent="0" algn="just">
              <a:lnSpc>
                <a:spcPct val="100000"/>
              </a:lnSpc>
              <a:spcBef>
                <a:spcPts val="409"/>
              </a:spcBef>
            </a:pPr>
            <a:r>
              <a:rPr lang="en-US" sz="1400" b="1" dirty="0">
                <a:solidFill>
                  <a:schemeClr val="bg1">
                    <a:lumMod val="50000"/>
                  </a:schemeClr>
                </a:solidFill>
                <a:latin typeface="DIN Next LT Arabic Light" panose="020B0303020203050203" pitchFamily="34" charset="-78"/>
                <a:ea typeface="DIN Next LT Pro Light" charset="0"/>
                <a:cs typeface="DIN Next LT Arabic Light" panose="020B0303020203050203" pitchFamily="34" charset="-78"/>
              </a:rPr>
              <a:t>113%</a:t>
            </a:r>
            <a:r>
              <a:rPr lang="en-US" sz="1200" dirty="0">
                <a:solidFill>
                  <a:schemeClr val="bg1">
                    <a:lumMod val="50000"/>
                  </a:schemeClr>
                </a:solidFill>
                <a:latin typeface="DIN Next LT Arabic Light" panose="020B0303020203050203" pitchFamily="34" charset="-78"/>
                <a:ea typeface="DIN Next LT Pro Light" charset="0"/>
                <a:cs typeface="DIN Next LT Arabic Light" panose="020B0303020203050203" pitchFamily="34" charset="-78"/>
              </a:rPr>
              <a:t> </a:t>
            </a:r>
            <a:endParaRPr lang="ar-SA" sz="1200" dirty="0" smtClean="0">
              <a:solidFill>
                <a:schemeClr val="bg1">
                  <a:lumMod val="50000"/>
                </a:schemeClr>
              </a:solidFill>
              <a:latin typeface="DIN Next LT Arabic Light" panose="020B0303020203050203" pitchFamily="34" charset="-78"/>
              <a:ea typeface="DIN Next LT Pro Light" charset="0"/>
              <a:cs typeface="DIN Next LT Arabic Light" panose="020B0303020203050203" pitchFamily="34" charset="-78"/>
            </a:endParaRPr>
          </a:p>
          <a:p>
            <a:pPr marL="12700" marR="12700" indent="0" algn="just">
              <a:lnSpc>
                <a:spcPct val="100000"/>
              </a:lnSpc>
              <a:spcBef>
                <a:spcPts val="409"/>
              </a:spcBef>
            </a:pPr>
            <a:r>
              <a:rPr lang="en-US" sz="1200" dirty="0" smtClean="0">
                <a:solidFill>
                  <a:schemeClr val="accent6">
                    <a:lumMod val="50000"/>
                  </a:schemeClr>
                </a:solidFill>
                <a:latin typeface="DIN Next LT Arabic Light" panose="020B0303020203050203" pitchFamily="34" charset="-78"/>
                <a:ea typeface="DIN Next LT Pro Light" charset="0"/>
                <a:cs typeface="DIN Next LT Arabic Light" panose="020B0303020203050203" pitchFamily="34" charset="-78"/>
              </a:rPr>
              <a:t>is the </a:t>
            </a:r>
            <a:r>
              <a:rPr lang="en-US" sz="1200" dirty="0">
                <a:solidFill>
                  <a:schemeClr val="accent6">
                    <a:lumMod val="50000"/>
                  </a:schemeClr>
                </a:solidFill>
                <a:latin typeface="DIN Next LT Arabic" panose="020B0503020203050203" pitchFamily="34" charset="-78"/>
                <a:cs typeface="DIN Next LT Arabic" panose="020B0503020203050203" pitchFamily="34" charset="-78"/>
              </a:rPr>
              <a:t>increase</a:t>
            </a:r>
            <a:r>
              <a:rPr lang="en-US" sz="1200" dirty="0">
                <a:solidFill>
                  <a:schemeClr val="accent6">
                    <a:lumMod val="50000"/>
                  </a:schemeClr>
                </a:solidFill>
                <a:latin typeface="DIN Next LT Arabic Light" panose="020B0303020203050203" pitchFamily="34" charset="-78"/>
                <a:ea typeface="DIN Next LT Pro Light" charset="0"/>
                <a:cs typeface="DIN Next LT Arabic Light" panose="020B0303020203050203" pitchFamily="34" charset="-78"/>
              </a:rPr>
              <a:t> in </a:t>
            </a:r>
            <a:r>
              <a:rPr lang="en-US" sz="1200" dirty="0" smtClean="0">
                <a:solidFill>
                  <a:schemeClr val="accent6">
                    <a:lumMod val="50000"/>
                  </a:schemeClr>
                </a:solidFill>
                <a:latin typeface="DIN Next LT Arabic Light" panose="020B0303020203050203" pitchFamily="34" charset="-78"/>
                <a:ea typeface="DIN Next LT Pro Light" charset="0"/>
                <a:cs typeface="DIN Next LT Arabic Light" panose="020B0303020203050203" pitchFamily="34" charset="-78"/>
              </a:rPr>
              <a:t>the number of female lawyers </a:t>
            </a:r>
            <a:r>
              <a:rPr lang="en-US" sz="1200" dirty="0" smtClean="0">
                <a:solidFill>
                  <a:schemeClr val="accent6">
                    <a:lumMod val="50000"/>
                  </a:schemeClr>
                </a:solidFill>
                <a:latin typeface="DIN Next LT Arabic Light" panose="020B0303020203050203" pitchFamily="34" charset="-78"/>
                <a:ea typeface="DIN Next LT Pro Light" charset="0"/>
                <a:cs typeface="DIN Next LT Arabic Light" panose="020B0303020203050203" pitchFamily="34" charset="-78"/>
              </a:rPr>
              <a:t>2017</a:t>
            </a:r>
            <a:r>
              <a:rPr lang="en-US" sz="1200" dirty="0" smtClean="0">
                <a:solidFill>
                  <a:schemeClr val="accent6">
                    <a:lumMod val="50000"/>
                  </a:schemeClr>
                </a:solidFill>
                <a:latin typeface="DIN Next LT Arabic Light" panose="020B0303020203050203" pitchFamily="34" charset="-78"/>
                <a:ea typeface="DIN Next LT Pro Light" charset="0"/>
                <a:cs typeface="DIN Next LT Arabic Light" panose="020B0303020203050203" pitchFamily="34" charset="-78"/>
              </a:rPr>
              <a:t>. </a:t>
            </a:r>
            <a:endParaRPr lang="en-US" sz="1200" dirty="0">
              <a:solidFill>
                <a:schemeClr val="accent6">
                  <a:lumMod val="50000"/>
                </a:schemeClr>
              </a:solidFill>
              <a:latin typeface="DIN Next LT Arabic Light" panose="020B0303020203050203" pitchFamily="34" charset="-78"/>
              <a:ea typeface="DIN Next LT Pro Light" charset="0"/>
              <a:cs typeface="DIN Next LT Arabic Light" panose="020B0303020203050203" pitchFamily="34" charset="-78"/>
            </a:endParaRPr>
          </a:p>
        </p:txBody>
      </p:sp>
      <p:pic>
        <p:nvPicPr>
          <p:cNvPr id="20" name="Picture 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67599" y="5970062"/>
            <a:ext cx="776287" cy="776287"/>
          </a:xfrm>
          <a:prstGeom prst="rect">
            <a:avLst/>
          </a:prstGeom>
        </p:spPr>
      </p:pic>
      <p:pic>
        <p:nvPicPr>
          <p:cNvPr id="28" name="Picture 27"/>
          <p:cNvPicPr>
            <a:picLocks noChangeAspect="1"/>
          </p:cNvPicPr>
          <p:nvPr/>
        </p:nvPicPr>
        <p:blipFill>
          <a:blip r:embed="rId6"/>
          <a:stretch>
            <a:fillRect/>
          </a:stretch>
        </p:blipFill>
        <p:spPr>
          <a:xfrm>
            <a:off x="838200" y="5970062"/>
            <a:ext cx="655375" cy="520139"/>
          </a:xfrm>
          <a:prstGeom prst="rect">
            <a:avLst/>
          </a:prstGeom>
        </p:spPr>
      </p:pic>
      <p:pic>
        <p:nvPicPr>
          <p:cNvPr id="29" name="Picture 28"/>
          <p:cNvPicPr>
            <a:picLocks noChangeAspect="1"/>
          </p:cNvPicPr>
          <p:nvPr/>
        </p:nvPicPr>
        <p:blipFill>
          <a:blip r:embed="rId7"/>
          <a:stretch>
            <a:fillRect/>
          </a:stretch>
        </p:blipFill>
        <p:spPr>
          <a:xfrm>
            <a:off x="4176424" y="6045841"/>
            <a:ext cx="791152" cy="520139"/>
          </a:xfrm>
          <a:prstGeom prst="rect">
            <a:avLst/>
          </a:prstGeom>
        </p:spPr>
      </p:pic>
      <p:pic>
        <p:nvPicPr>
          <p:cNvPr id="6" name="Picture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298930" y="4453428"/>
            <a:ext cx="735627" cy="443583"/>
          </a:xfrm>
          <a:prstGeom prst="rect">
            <a:avLst/>
          </a:prstGeom>
        </p:spPr>
      </p:pic>
      <p:pic>
        <p:nvPicPr>
          <p:cNvPr id="30" name="Picture 2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84146" y="5283930"/>
            <a:ext cx="735627" cy="443583"/>
          </a:xfrm>
          <a:prstGeom prst="rect">
            <a:avLst/>
          </a:prstGeom>
        </p:spPr>
      </p:pic>
      <p:sp>
        <p:nvSpPr>
          <p:cNvPr id="8" name="Rectangle 7"/>
          <p:cNvSpPr/>
          <p:nvPr/>
        </p:nvSpPr>
        <p:spPr>
          <a:xfrm>
            <a:off x="1746286" y="5333393"/>
            <a:ext cx="5919896" cy="461665"/>
          </a:xfrm>
          <a:prstGeom prst="rect">
            <a:avLst/>
          </a:prstGeom>
        </p:spPr>
        <p:txBody>
          <a:bodyPr wrap="square">
            <a:spAutoFit/>
          </a:bodyPr>
          <a:lstStyle/>
          <a:p>
            <a:pPr marL="12700" marR="12700" indent="0" algn="just">
              <a:lnSpc>
                <a:spcPct val="100000"/>
              </a:lnSpc>
              <a:spcBef>
                <a:spcPts val="409"/>
              </a:spcBef>
            </a:pPr>
            <a:r>
              <a:rPr lang="en-US" sz="1200" dirty="0">
                <a:solidFill>
                  <a:srgbClr val="797979"/>
                </a:solidFill>
                <a:latin typeface="DIN Next LT Arabic Light" panose="020B0303020203050203" pitchFamily="34" charset="-78"/>
                <a:ea typeface="DIN Next LT Pro Light" charset="0"/>
                <a:cs typeface="DIN Next LT Arabic Light" panose="020B0303020203050203" pitchFamily="34" charset="-78"/>
              </a:rPr>
              <a:t>W</a:t>
            </a:r>
            <a:r>
              <a:rPr lang="en-US" sz="1200" dirty="0" smtClean="0">
                <a:solidFill>
                  <a:srgbClr val="797979"/>
                </a:solidFill>
                <a:latin typeface="DIN Next LT Arabic Light" panose="020B0303020203050203" pitchFamily="34" charset="-78"/>
                <a:ea typeface="DIN Next LT Pro Light" charset="0"/>
                <a:cs typeface="DIN Next LT Arabic Light" panose="020B0303020203050203" pitchFamily="34" charset="-78"/>
              </a:rPr>
              <a:t>omen </a:t>
            </a:r>
            <a:r>
              <a:rPr lang="en-US" sz="1200" dirty="0">
                <a:solidFill>
                  <a:srgbClr val="797979"/>
                </a:solidFill>
                <a:latin typeface="DIN Next LT Arabic Light" panose="020B0303020203050203" pitchFamily="34" charset="-78"/>
                <a:ea typeface="DIN Next LT Pro Light" charset="0"/>
                <a:cs typeface="DIN Next LT Arabic Light" panose="020B0303020203050203" pitchFamily="34" charset="-78"/>
              </a:rPr>
              <a:t>entered the justice system as prosecutors, lawyers, social worker, officers, and many more</a:t>
            </a:r>
            <a:r>
              <a:rPr lang="en-US" sz="1200" dirty="0">
                <a:solidFill>
                  <a:schemeClr val="accent6">
                    <a:lumMod val="50000"/>
                  </a:schemeClr>
                </a:solidFill>
                <a:latin typeface="DIN Next LT Arabic Light" panose="020B0303020203050203" pitchFamily="34" charset="-78"/>
                <a:ea typeface="DIN Next LT Pro Light" charset="0"/>
                <a:cs typeface="DIN Next LT Arabic Light" panose="020B0303020203050203" pitchFamily="34" charset="-78"/>
              </a:rPr>
              <a:t>.</a:t>
            </a:r>
            <a:endParaRPr lang="en-US" sz="1200" dirty="0">
              <a:solidFill>
                <a:schemeClr val="accent6">
                  <a:lumMod val="50000"/>
                </a:schemeClr>
              </a:solidFill>
              <a:latin typeface="DIN Next LT Arabic Light" panose="020B0303020203050203" pitchFamily="34" charset="-78"/>
              <a:ea typeface="DIN Next LT Pro Light" charset="0"/>
              <a:cs typeface="DIN Next LT Arabic Light" panose="020B0303020203050203" pitchFamily="34" charset="-78"/>
            </a:endParaRPr>
          </a:p>
        </p:txBody>
      </p:sp>
    </p:spTree>
    <p:extLst>
      <p:ext uri="{BB962C8B-B14F-4D97-AF65-F5344CB8AC3E}">
        <p14:creationId xmlns:p14="http://schemas.microsoft.com/office/powerpoint/2010/main" val="26825127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91200"/>
            <a:ext cx="9144000" cy="800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346046"/>
            <a:ext cx="9144000" cy="755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accent3">
                    <a:lumMod val="75000"/>
                  </a:schemeClr>
                </a:solidFill>
                <a:latin typeface="DIN Next LT Arabic" panose="020B0503020203050203" pitchFamily="34" charset="-78"/>
                <a:cs typeface="DIN Next LT Arabic" panose="020B0503020203050203" pitchFamily="34" charset="-78"/>
              </a:rPr>
              <a:t>1. </a:t>
            </a:r>
            <a:r>
              <a:rPr lang="en-GB" sz="2000" dirty="0">
                <a:solidFill>
                  <a:schemeClr val="accent3">
                    <a:lumMod val="75000"/>
                  </a:schemeClr>
                </a:solidFill>
                <a:latin typeface="DIN Next LT Arabic" panose="020B0503020203050203" pitchFamily="34" charset="-78"/>
                <a:cs typeface="DIN Next LT Arabic" panose="020B0503020203050203" pitchFamily="34" charset="-78"/>
              </a:rPr>
              <a:t>Strengthening normative, legal and policy frameworks</a:t>
            </a:r>
            <a:endParaRPr lang="en-US" sz="2000" dirty="0">
              <a:solidFill>
                <a:schemeClr val="accent3">
                  <a:lumMod val="75000"/>
                </a:schemeClr>
              </a:solidFill>
              <a:latin typeface="DIN Next LT Arabic" panose="020B0503020203050203" pitchFamily="34" charset="-78"/>
              <a:cs typeface="DIN Next LT Arabic" panose="020B0503020203050203" pitchFamily="34" charset="-78"/>
            </a:endParaRPr>
          </a:p>
        </p:txBody>
      </p:sp>
      <p:cxnSp>
        <p:nvCxnSpPr>
          <p:cNvPr id="9" name="Straight Connector 8"/>
          <p:cNvCxnSpPr/>
          <p:nvPr/>
        </p:nvCxnSpPr>
        <p:spPr>
          <a:xfrm>
            <a:off x="0" y="1077463"/>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647699" y="1206194"/>
            <a:ext cx="7596187" cy="584775"/>
          </a:xfrm>
          <a:prstGeom prst="rect">
            <a:avLst/>
          </a:prstGeom>
          <a:noFill/>
        </p:spPr>
        <p:txBody>
          <a:bodyPr wrap="square" rtlCol="0">
            <a:spAutoFit/>
          </a:bodyPr>
          <a:lstStyle/>
          <a:p>
            <a:pPr marL="0" lvl="2" indent="0" algn="just">
              <a:buNone/>
            </a:pPr>
            <a:r>
              <a:rPr lang="en-US" sz="1600" dirty="0">
                <a:solidFill>
                  <a:schemeClr val="accent3">
                    <a:lumMod val="75000"/>
                  </a:schemeClr>
                </a:solidFill>
                <a:latin typeface="DIN Next LT Arabic" panose="020B0503020203050203" pitchFamily="34" charset="-78"/>
                <a:cs typeface="DIN Next LT Arabic" panose="020B0503020203050203" pitchFamily="34" charset="-78"/>
              </a:rPr>
              <a:t>1.2</a:t>
            </a:r>
            <a:r>
              <a:rPr lang="en-US" sz="1600" dirty="0">
                <a:solidFill>
                  <a:schemeClr val="accent5">
                    <a:lumMod val="50000"/>
                  </a:schemeClr>
                </a:solidFill>
                <a:latin typeface="DIN Next LT Arabic" panose="020B0503020203050203" pitchFamily="34" charset="-78"/>
                <a:cs typeface="DIN Next LT Arabic" panose="020B0503020203050203" pitchFamily="34" charset="-78"/>
              </a:rPr>
              <a:t> Enacting legislation and reforms to realize the equal rights of women and men to access economic and productive resources</a:t>
            </a:r>
          </a:p>
        </p:txBody>
      </p:sp>
      <p:sp>
        <p:nvSpPr>
          <p:cNvPr id="12" name="TextBox 11"/>
          <p:cNvSpPr txBox="1"/>
          <p:nvPr/>
        </p:nvSpPr>
        <p:spPr>
          <a:xfrm>
            <a:off x="949505" y="1855831"/>
            <a:ext cx="7294381" cy="523220"/>
          </a:xfrm>
          <a:prstGeom prst="rect">
            <a:avLst/>
          </a:prstGeom>
          <a:noFill/>
        </p:spPr>
        <p:txBody>
          <a:bodyPr wrap="square" rtlCol="0">
            <a:spAutoFit/>
          </a:bodyPr>
          <a:lstStyle/>
          <a:p>
            <a:pPr marL="0" lvl="2" indent="0" algn="just">
              <a:buNone/>
            </a:pPr>
            <a:r>
              <a:rPr lang="en-US" sz="1400" dirty="0">
                <a:solidFill>
                  <a:srgbClr val="797979"/>
                </a:solidFill>
                <a:latin typeface="DIN Next LT Arabic" panose="020B0503020203050203" pitchFamily="34" charset="-78"/>
                <a:cs typeface="DIN Next LT Arabic" panose="020B0503020203050203" pitchFamily="34" charset="-78"/>
              </a:rPr>
              <a:t>Saudi Arabia promotes empowerment of women in all </a:t>
            </a:r>
            <a:r>
              <a:rPr lang="en-US" sz="1400" dirty="0" smtClean="0">
                <a:solidFill>
                  <a:srgbClr val="797979"/>
                </a:solidFill>
                <a:latin typeface="DIN Next LT Arabic" panose="020B0503020203050203" pitchFamily="34" charset="-78"/>
                <a:cs typeface="DIN Next LT Arabic" panose="020B0503020203050203" pitchFamily="34" charset="-78"/>
              </a:rPr>
              <a:t>policies to </a:t>
            </a:r>
            <a:r>
              <a:rPr lang="en-US" sz="1400" dirty="0">
                <a:solidFill>
                  <a:srgbClr val="797979"/>
                </a:solidFill>
                <a:latin typeface="DIN Next LT Arabic" panose="020B0503020203050203" pitchFamily="34" charset="-78"/>
                <a:cs typeface="DIN Next LT Arabic" panose="020B0503020203050203" pitchFamily="34" charset="-78"/>
              </a:rPr>
              <a:t>ensure that women have access to economic and productive resources. </a:t>
            </a:r>
          </a:p>
        </p:txBody>
      </p:sp>
      <p:sp>
        <p:nvSpPr>
          <p:cNvPr id="13" name="Rectangle 12"/>
          <p:cNvSpPr/>
          <p:nvPr/>
        </p:nvSpPr>
        <p:spPr>
          <a:xfrm>
            <a:off x="2038298" y="2405657"/>
            <a:ext cx="6215416" cy="492443"/>
          </a:xfrm>
          <a:prstGeom prst="rect">
            <a:avLst/>
          </a:prstGeom>
        </p:spPr>
        <p:txBody>
          <a:bodyPr wrap="square">
            <a:spAutoFit/>
          </a:bodyPr>
          <a:lstStyle/>
          <a:p>
            <a:pPr algn="just"/>
            <a:r>
              <a:rPr lang="en-US" sz="1400" b="1" dirty="0" smtClean="0">
                <a:solidFill>
                  <a:srgbClr val="797979"/>
                </a:solidFill>
                <a:latin typeface="DIN Next LT Arabic" panose="020B0503020203050203" pitchFamily="34" charset="-78"/>
                <a:cs typeface="DIN Next LT Arabic" panose="020B0503020203050203" pitchFamily="34" charset="-78"/>
              </a:rPr>
              <a:t>127,000</a:t>
            </a:r>
          </a:p>
          <a:p>
            <a:r>
              <a:rPr lang="en-US" sz="1200" dirty="0">
                <a:solidFill>
                  <a:srgbClr val="797979"/>
                </a:solidFill>
                <a:latin typeface="DIN Next LT Arabic" panose="020B0503020203050203" pitchFamily="34" charset="-78"/>
                <a:cs typeface="DIN Next LT Arabic" panose="020B0503020203050203" pitchFamily="34" charset="-78"/>
              </a:rPr>
              <a:t>new commercial registrations issued for </a:t>
            </a:r>
            <a:r>
              <a:rPr lang="en-US" sz="1200" dirty="0" smtClean="0">
                <a:solidFill>
                  <a:srgbClr val="797979"/>
                </a:solidFill>
                <a:latin typeface="DIN Next LT Arabic" panose="020B0503020203050203" pitchFamily="34" charset="-78"/>
                <a:cs typeface="DIN Next LT Arabic" panose="020B0503020203050203" pitchFamily="34" charset="-78"/>
              </a:rPr>
              <a:t>women in 2017. </a:t>
            </a:r>
            <a:endParaRPr lang="en-US" sz="1200" dirty="0">
              <a:solidFill>
                <a:srgbClr val="797979"/>
              </a:solidFill>
              <a:latin typeface="DIN Next LT Arabic" panose="020B0503020203050203" pitchFamily="34" charset="-78"/>
              <a:cs typeface="DIN Next LT Arabic" panose="020B0503020203050203" pitchFamily="34" charset="-78"/>
            </a:endParaRPr>
          </a:p>
        </p:txBody>
      </p:sp>
      <p:sp>
        <p:nvSpPr>
          <p:cNvPr id="14" name="Rectangle 13"/>
          <p:cNvSpPr/>
          <p:nvPr/>
        </p:nvSpPr>
        <p:spPr>
          <a:xfrm>
            <a:off x="2028470" y="3751606"/>
            <a:ext cx="6215416" cy="677108"/>
          </a:xfrm>
          <a:prstGeom prst="rect">
            <a:avLst/>
          </a:prstGeom>
        </p:spPr>
        <p:txBody>
          <a:bodyPr wrap="square">
            <a:spAutoFit/>
          </a:bodyPr>
          <a:lstStyle/>
          <a:p>
            <a:pPr algn="just"/>
            <a:r>
              <a:rPr lang="en-US" sz="1400" b="1" dirty="0">
                <a:solidFill>
                  <a:schemeClr val="bg1">
                    <a:lumMod val="50000"/>
                  </a:schemeClr>
                </a:solidFill>
                <a:latin typeface="DIN Next LT Arabic" panose="020B0503020203050203" pitchFamily="34" charset="-78"/>
                <a:cs typeface="DIN Next LT Arabic" panose="020B0503020203050203" pitchFamily="34" charset="-78"/>
              </a:rPr>
              <a:t>King Abdulaziz Women Charitable Society </a:t>
            </a:r>
            <a:r>
              <a:rPr lang="en-US" sz="1400" b="1" dirty="0" smtClean="0">
                <a:solidFill>
                  <a:schemeClr val="bg1">
                    <a:lumMod val="50000"/>
                  </a:schemeClr>
                </a:solidFill>
                <a:latin typeface="DIN Next LT Arabic" panose="020B0503020203050203" pitchFamily="34" charset="-78"/>
                <a:cs typeface="DIN Next LT Arabic" panose="020B0503020203050203" pitchFamily="34" charset="-78"/>
              </a:rPr>
              <a:t>Assembly</a:t>
            </a:r>
          </a:p>
          <a:p>
            <a:pPr algn="just"/>
            <a:r>
              <a:rPr lang="en-US" sz="1200" dirty="0">
                <a:solidFill>
                  <a:schemeClr val="bg1">
                    <a:lumMod val="50000"/>
                  </a:schemeClr>
                </a:solidFill>
                <a:latin typeface="DIN Next LT Arabic" panose="020B0503020203050203" pitchFamily="34" charset="-78"/>
                <a:cs typeface="DIN Next LT Arabic" panose="020B0503020203050203" pitchFamily="34" charset="-78"/>
              </a:rPr>
              <a:t>“</a:t>
            </a:r>
            <a:r>
              <a:rPr lang="en-US" sz="1200" dirty="0" err="1">
                <a:solidFill>
                  <a:schemeClr val="bg1">
                    <a:lumMod val="50000"/>
                  </a:schemeClr>
                </a:solidFill>
                <a:latin typeface="DIN Next LT Arabic" panose="020B0503020203050203" pitchFamily="34" charset="-78"/>
                <a:cs typeface="DIN Next LT Arabic" panose="020B0503020203050203" pitchFamily="34" charset="-78"/>
              </a:rPr>
              <a:t>Groodh</a:t>
            </a:r>
            <a:r>
              <a:rPr lang="en-US" sz="1200" dirty="0">
                <a:solidFill>
                  <a:schemeClr val="bg1">
                    <a:lumMod val="50000"/>
                  </a:schemeClr>
                </a:solidFill>
                <a:latin typeface="DIN Next LT Arabic" panose="020B0503020203050203" pitchFamily="34" charset="-78"/>
                <a:cs typeface="DIN Next LT Arabic" panose="020B0503020203050203" pitchFamily="34" charset="-78"/>
              </a:rPr>
              <a:t> </a:t>
            </a:r>
            <a:r>
              <a:rPr lang="en-US" sz="1200" dirty="0" err="1">
                <a:solidFill>
                  <a:schemeClr val="bg1">
                    <a:lumMod val="50000"/>
                  </a:schemeClr>
                </a:solidFill>
                <a:latin typeface="DIN Next LT Arabic" panose="020B0503020203050203" pitchFamily="34" charset="-78"/>
                <a:cs typeface="DIN Next LT Arabic" panose="020B0503020203050203" pitchFamily="34" charset="-78"/>
              </a:rPr>
              <a:t>Albarakah</a:t>
            </a:r>
            <a:r>
              <a:rPr lang="en-US" sz="1200" dirty="0">
                <a:solidFill>
                  <a:schemeClr val="bg1">
                    <a:lumMod val="50000"/>
                  </a:schemeClr>
                </a:solidFill>
                <a:latin typeface="DIN Next LT Arabic" panose="020B0503020203050203" pitchFamily="34" charset="-78"/>
                <a:cs typeface="DIN Next LT Arabic" panose="020B0503020203050203" pitchFamily="34" charset="-78"/>
              </a:rPr>
              <a:t> Center</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 aims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to raise the status of women by providing loans to women who want to start up a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business</a:t>
            </a:r>
            <a:endParaRPr lang="en-US" sz="1200" dirty="0">
              <a:solidFill>
                <a:schemeClr val="bg1">
                  <a:lumMod val="50000"/>
                </a:schemeClr>
              </a:solidFill>
              <a:latin typeface="DIN Next LT Arabic" panose="020B0503020203050203" pitchFamily="34" charset="-78"/>
              <a:cs typeface="DIN Next LT Arabic" panose="020B0503020203050203" pitchFamily="34" charset="-78"/>
            </a:endParaRPr>
          </a:p>
        </p:txBody>
      </p:sp>
      <p:sp>
        <p:nvSpPr>
          <p:cNvPr id="20" name="Rectangle 19"/>
          <p:cNvSpPr/>
          <p:nvPr/>
        </p:nvSpPr>
        <p:spPr>
          <a:xfrm>
            <a:off x="2008580" y="4374546"/>
            <a:ext cx="6245134" cy="677108"/>
          </a:xfrm>
          <a:prstGeom prst="rect">
            <a:avLst/>
          </a:prstGeom>
        </p:spPr>
        <p:txBody>
          <a:bodyPr wrap="square">
            <a:spAutoFit/>
          </a:bodyPr>
          <a:lstStyle/>
          <a:p>
            <a:pPr algn="just"/>
            <a:r>
              <a:rPr lang="en-US" sz="1400" b="1" dirty="0">
                <a:solidFill>
                  <a:schemeClr val="bg1">
                    <a:lumMod val="50000"/>
                  </a:schemeClr>
                </a:solidFill>
                <a:latin typeface="DIN Next LT Arabic" panose="020B0503020203050203" pitchFamily="34" charset="-78"/>
                <a:cs typeface="DIN Next LT Arabic" panose="020B0503020203050203" pitchFamily="34" charset="-78"/>
              </a:rPr>
              <a:t>Business </a:t>
            </a:r>
            <a:r>
              <a:rPr lang="en-US" sz="1400" b="1" dirty="0" smtClean="0">
                <a:solidFill>
                  <a:schemeClr val="bg1">
                    <a:lumMod val="50000"/>
                  </a:schemeClr>
                </a:solidFill>
                <a:latin typeface="DIN Next LT Arabic" panose="020B0503020203050203" pitchFamily="34" charset="-78"/>
                <a:cs typeface="DIN Next LT Arabic" panose="020B0503020203050203" pitchFamily="34" charset="-78"/>
              </a:rPr>
              <a:t>Incubators</a:t>
            </a:r>
          </a:p>
          <a:p>
            <a:pPr algn="just"/>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are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keen to enable women entrepreneurs and to support them to overcome challenges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through a program called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“My Project” </a:t>
            </a:r>
          </a:p>
        </p:txBody>
      </p:sp>
      <p:cxnSp>
        <p:nvCxnSpPr>
          <p:cNvPr id="21" name="Straight Connector 20"/>
          <p:cNvCxnSpPr/>
          <p:nvPr/>
        </p:nvCxnSpPr>
        <p:spPr>
          <a:xfrm>
            <a:off x="6172200" y="5867400"/>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pic>
        <p:nvPicPr>
          <p:cNvPr id="27" name="Picture 26"/>
          <p:cNvPicPr>
            <a:picLocks noChangeAspect="1"/>
          </p:cNvPicPr>
          <p:nvPr/>
        </p:nvPicPr>
        <p:blipFill>
          <a:blip r:embed="rId3"/>
          <a:stretch>
            <a:fillRect/>
          </a:stretch>
        </p:blipFill>
        <p:spPr>
          <a:xfrm>
            <a:off x="1381428" y="3789960"/>
            <a:ext cx="647042" cy="478178"/>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294749" y="2362259"/>
            <a:ext cx="820399" cy="533086"/>
          </a:xfrm>
          <a:prstGeom prst="rect">
            <a:avLst/>
          </a:prstGeom>
        </p:spPr>
      </p:pic>
      <p:pic>
        <p:nvPicPr>
          <p:cNvPr id="28" name="Picture 27"/>
          <p:cNvPicPr>
            <a:picLocks noChangeAspect="1"/>
          </p:cNvPicPr>
          <p:nvPr/>
        </p:nvPicPr>
        <p:blipFill>
          <a:blip r:embed="rId5"/>
          <a:stretch>
            <a:fillRect/>
          </a:stretch>
        </p:blipFill>
        <p:spPr>
          <a:xfrm>
            <a:off x="1381428" y="4417687"/>
            <a:ext cx="647042" cy="478178"/>
          </a:xfrm>
          <a:prstGeom prst="rect">
            <a:avLst/>
          </a:prstGeom>
        </p:spPr>
      </p:pic>
      <p:sp>
        <p:nvSpPr>
          <p:cNvPr id="31" name="TextBox 30"/>
          <p:cNvSpPr txBox="1"/>
          <p:nvPr/>
        </p:nvSpPr>
        <p:spPr>
          <a:xfrm>
            <a:off x="0" y="6591299"/>
            <a:ext cx="304800" cy="261610"/>
          </a:xfrm>
          <a:prstGeom prst="rect">
            <a:avLst/>
          </a:prstGeom>
          <a:noFill/>
          <a:ln>
            <a:noFill/>
          </a:ln>
        </p:spPr>
        <p:txBody>
          <a:bodyPr wrap="square" rtlCol="0">
            <a:spAutoFit/>
          </a:bodyPr>
          <a:lstStyle/>
          <a:p>
            <a:pPr algn="ctr"/>
            <a:r>
              <a:rPr lang="en-US" sz="1100" dirty="0" smtClean="0">
                <a:solidFill>
                  <a:schemeClr val="bg1">
                    <a:lumMod val="65000"/>
                  </a:schemeClr>
                </a:solidFill>
              </a:rPr>
              <a:t>5</a:t>
            </a:r>
            <a:endParaRPr lang="en-US" sz="1100" dirty="0">
              <a:solidFill>
                <a:schemeClr val="bg1">
                  <a:lumMod val="65000"/>
                </a:schemeClr>
              </a:solidFill>
            </a:endParaRPr>
          </a:p>
        </p:txBody>
      </p:sp>
      <p:sp>
        <p:nvSpPr>
          <p:cNvPr id="18" name="Rectangle 17"/>
          <p:cNvSpPr/>
          <p:nvPr/>
        </p:nvSpPr>
        <p:spPr>
          <a:xfrm>
            <a:off x="2038298" y="2905910"/>
            <a:ext cx="6215416" cy="861774"/>
          </a:xfrm>
          <a:prstGeom prst="rect">
            <a:avLst/>
          </a:prstGeom>
        </p:spPr>
        <p:txBody>
          <a:bodyPr wrap="square">
            <a:spAutoFit/>
          </a:bodyPr>
          <a:lstStyle/>
          <a:p>
            <a:pPr algn="just"/>
            <a:r>
              <a:rPr lang="en-US" sz="1400" b="1" dirty="0" smtClean="0">
                <a:solidFill>
                  <a:srgbClr val="797979"/>
                </a:solidFill>
                <a:latin typeface="DIN Next LT Arabic" panose="020B0503020203050203" pitchFamily="34" charset="-78"/>
                <a:cs typeface="DIN Next LT Arabic" panose="020B0503020203050203" pitchFamily="34" charset="-78"/>
              </a:rPr>
              <a:t>Prince Sultan Fund for Women Development</a:t>
            </a:r>
          </a:p>
          <a:p>
            <a:r>
              <a:rPr lang="en-US" sz="1200" dirty="0" smtClean="0">
                <a:solidFill>
                  <a:srgbClr val="797979"/>
                </a:solidFill>
                <a:latin typeface="DIN Next LT Arabic" panose="020B0503020203050203" pitchFamily="34" charset="-78"/>
                <a:cs typeface="DIN Next LT Arabic" panose="020B0503020203050203" pitchFamily="34" charset="-78"/>
              </a:rPr>
              <a:t>A non-profit organization aims to provide support and guidance for women to be an active member in the national economy, to overcome obstacles that faces Saudi women and prepare them to lead the future.. </a:t>
            </a:r>
            <a:endParaRPr lang="en-US" sz="1200" dirty="0">
              <a:solidFill>
                <a:srgbClr val="797979"/>
              </a:solidFill>
              <a:latin typeface="DIN Next LT Arabic" panose="020B0503020203050203" pitchFamily="34" charset="-78"/>
              <a:cs typeface="DIN Next LT Arabic" panose="020B0503020203050203" pitchFamily="34" charset="-78"/>
            </a:endParaRPr>
          </a:p>
        </p:txBody>
      </p:sp>
      <p:pic>
        <p:nvPicPr>
          <p:cNvPr id="1026" name="Picture 2" descr="Image result for prince sultan fund for women developmen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381428" y="2954346"/>
            <a:ext cx="627152" cy="370638"/>
          </a:xfrm>
          <a:prstGeom prst="rect">
            <a:avLst/>
          </a:prstGeom>
          <a:noFill/>
          <a:extLst>
            <a:ext uri="{909E8E84-426E-40DD-AFC4-6F175D3DCCD1}">
              <a14:hiddenFill xmlns:a14="http://schemas.microsoft.com/office/drawing/2010/main">
                <a:solidFill>
                  <a:srgbClr val="FFFFFF"/>
                </a:solidFill>
              </a14:hiddenFill>
            </a:ext>
          </a:extLst>
        </p:spPr>
      </p:pic>
      <p:sp>
        <p:nvSpPr>
          <p:cNvPr id="22" name="Rectangle 21"/>
          <p:cNvSpPr/>
          <p:nvPr/>
        </p:nvSpPr>
        <p:spPr>
          <a:xfrm>
            <a:off x="2008580" y="5004469"/>
            <a:ext cx="6245134" cy="1261884"/>
          </a:xfrm>
          <a:prstGeom prst="rect">
            <a:avLst/>
          </a:prstGeom>
        </p:spPr>
        <p:txBody>
          <a:bodyPr wrap="square">
            <a:spAutoFit/>
          </a:bodyPr>
          <a:lstStyle/>
          <a:p>
            <a:pPr algn="just"/>
            <a:r>
              <a:rPr lang="en-US" sz="1400" b="1" dirty="0" smtClean="0">
                <a:solidFill>
                  <a:schemeClr val="bg1">
                    <a:lumMod val="50000"/>
                  </a:schemeClr>
                </a:solidFill>
                <a:latin typeface="DIN Next LT Arabic" panose="020B0503020203050203" pitchFamily="34" charset="-78"/>
                <a:cs typeface="DIN Next LT Arabic" panose="020B0503020203050203" pitchFamily="34" charset="-78"/>
              </a:rPr>
              <a:t>Social Development </a:t>
            </a:r>
            <a:r>
              <a:rPr lang="en-US" sz="1400" b="1" dirty="0" smtClean="0">
                <a:solidFill>
                  <a:schemeClr val="bg1">
                    <a:lumMod val="50000"/>
                  </a:schemeClr>
                </a:solidFill>
                <a:latin typeface="DIN Next LT Arabic" panose="020B0503020203050203" pitchFamily="34" charset="-78"/>
                <a:cs typeface="DIN Next LT Arabic" panose="020B0503020203050203" pitchFamily="34" charset="-78"/>
              </a:rPr>
              <a:t>Bank</a:t>
            </a:r>
          </a:p>
          <a:p>
            <a:pPr algn="just"/>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in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cooperation with national entrepreneurship institute (Riyadh) is providing loans to support a wide range of businesses. It also designed a program in financing projects of young people (boys &amp; girls) who have the desire to practice self- employment.</a:t>
            </a:r>
          </a:p>
          <a:p>
            <a:pPr algn="just"/>
            <a:endParaRPr lang="en-US" sz="1400" b="1" dirty="0" smtClean="0">
              <a:solidFill>
                <a:schemeClr val="bg1">
                  <a:lumMod val="50000"/>
                </a:schemeClr>
              </a:solidFill>
              <a:latin typeface="DIN Next LT Arabic" panose="020B0503020203050203" pitchFamily="34" charset="-78"/>
              <a:cs typeface="DIN Next LT Arabic" panose="020B0503020203050203" pitchFamily="34" charset="-78"/>
            </a:endParaRPr>
          </a:p>
          <a:p>
            <a:pPr algn="just"/>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 </a:t>
            </a:r>
            <a:endParaRPr lang="en-US" sz="1200" dirty="0">
              <a:solidFill>
                <a:schemeClr val="bg1">
                  <a:lumMod val="50000"/>
                </a:schemeClr>
              </a:solidFill>
              <a:latin typeface="DIN Next LT Arabic" panose="020B0503020203050203" pitchFamily="34" charset="-78"/>
              <a:cs typeface="DIN Next LT Arabic" panose="020B0503020203050203" pitchFamily="34" charset="-78"/>
            </a:endParaRPr>
          </a:p>
        </p:txBody>
      </p:sp>
      <p:pic>
        <p:nvPicPr>
          <p:cNvPr id="24" name="Picture 2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467599" y="5970062"/>
            <a:ext cx="776287" cy="776287"/>
          </a:xfrm>
          <a:prstGeom prst="rect">
            <a:avLst/>
          </a:prstGeom>
        </p:spPr>
      </p:pic>
      <p:pic>
        <p:nvPicPr>
          <p:cNvPr id="32" name="Picture 31"/>
          <p:cNvPicPr>
            <a:picLocks noChangeAspect="1"/>
          </p:cNvPicPr>
          <p:nvPr/>
        </p:nvPicPr>
        <p:blipFill>
          <a:blip r:embed="rId8"/>
          <a:stretch>
            <a:fillRect/>
          </a:stretch>
        </p:blipFill>
        <p:spPr>
          <a:xfrm>
            <a:off x="838200" y="5970062"/>
            <a:ext cx="655375" cy="520139"/>
          </a:xfrm>
          <a:prstGeom prst="rect">
            <a:avLst/>
          </a:prstGeom>
        </p:spPr>
      </p:pic>
      <p:pic>
        <p:nvPicPr>
          <p:cNvPr id="33" name="Picture 32"/>
          <p:cNvPicPr>
            <a:picLocks noChangeAspect="1"/>
          </p:cNvPicPr>
          <p:nvPr/>
        </p:nvPicPr>
        <p:blipFill>
          <a:blip r:embed="rId9"/>
          <a:stretch>
            <a:fillRect/>
          </a:stretch>
        </p:blipFill>
        <p:spPr>
          <a:xfrm>
            <a:off x="4176424" y="6045841"/>
            <a:ext cx="791152" cy="520139"/>
          </a:xfrm>
          <a:prstGeom prst="rect">
            <a:avLst/>
          </a:prstGeom>
        </p:spPr>
      </p:pic>
      <p:pic>
        <p:nvPicPr>
          <p:cNvPr id="2" name="Picture 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324315" y="5074727"/>
            <a:ext cx="684265" cy="383997"/>
          </a:xfrm>
          <a:prstGeom prst="rect">
            <a:avLst/>
          </a:prstGeom>
        </p:spPr>
      </p:pic>
    </p:spTree>
    <p:extLst>
      <p:ext uri="{BB962C8B-B14F-4D97-AF65-F5344CB8AC3E}">
        <p14:creationId xmlns:p14="http://schemas.microsoft.com/office/powerpoint/2010/main" val="37759255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91200"/>
            <a:ext cx="9144000" cy="800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346046"/>
            <a:ext cx="9144000" cy="755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accent3">
                    <a:lumMod val="75000"/>
                  </a:schemeClr>
                </a:solidFill>
                <a:latin typeface="DIN Next LT Arabic" panose="020B0503020203050203" pitchFamily="34" charset="-78"/>
                <a:cs typeface="DIN Next LT Arabic" panose="020B0503020203050203" pitchFamily="34" charset="-78"/>
              </a:rPr>
              <a:t>1. </a:t>
            </a:r>
            <a:r>
              <a:rPr lang="en-GB" sz="2000" dirty="0">
                <a:solidFill>
                  <a:schemeClr val="accent3">
                    <a:lumMod val="75000"/>
                  </a:schemeClr>
                </a:solidFill>
                <a:latin typeface="DIN Next LT Arabic" panose="020B0503020203050203" pitchFamily="34" charset="-78"/>
                <a:cs typeface="DIN Next LT Arabic" panose="020B0503020203050203" pitchFamily="34" charset="-78"/>
              </a:rPr>
              <a:t>Strengthening normative, legal and policy frameworks</a:t>
            </a:r>
            <a:endParaRPr lang="en-US" sz="2000" dirty="0">
              <a:solidFill>
                <a:schemeClr val="accent3">
                  <a:lumMod val="75000"/>
                </a:schemeClr>
              </a:solidFill>
              <a:latin typeface="DIN Next LT Arabic" panose="020B0503020203050203" pitchFamily="34" charset="-78"/>
              <a:cs typeface="DIN Next LT Arabic" panose="020B0503020203050203" pitchFamily="34" charset="-78"/>
            </a:endParaRPr>
          </a:p>
        </p:txBody>
      </p:sp>
      <p:cxnSp>
        <p:nvCxnSpPr>
          <p:cNvPr id="9" name="Straight Connector 8"/>
          <p:cNvCxnSpPr/>
          <p:nvPr/>
        </p:nvCxnSpPr>
        <p:spPr>
          <a:xfrm>
            <a:off x="0" y="1077463"/>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647700" y="1382203"/>
            <a:ext cx="7596187" cy="584775"/>
          </a:xfrm>
          <a:prstGeom prst="rect">
            <a:avLst/>
          </a:prstGeom>
          <a:noFill/>
        </p:spPr>
        <p:txBody>
          <a:bodyPr wrap="square" rtlCol="0">
            <a:spAutoFit/>
          </a:bodyPr>
          <a:lstStyle/>
          <a:p>
            <a:pPr marL="0" lvl="2" indent="0" algn="just">
              <a:buNone/>
            </a:pPr>
            <a:r>
              <a:rPr lang="en-US" sz="1600" dirty="0">
                <a:solidFill>
                  <a:schemeClr val="accent3">
                    <a:lumMod val="75000"/>
                  </a:schemeClr>
                </a:solidFill>
                <a:latin typeface="DIN Next LT Arabic" panose="020B0503020203050203" pitchFamily="34" charset="-78"/>
                <a:cs typeface="DIN Next LT Arabic" panose="020B0503020203050203" pitchFamily="34" charset="-78"/>
              </a:rPr>
              <a:t>1.3</a:t>
            </a:r>
            <a:r>
              <a:rPr lang="en-US" sz="1600" dirty="0">
                <a:solidFill>
                  <a:srgbClr val="33B1E3"/>
                </a:solidFill>
                <a:latin typeface="DIN Next LT Arabic" panose="020B0503020203050203" pitchFamily="34" charset="-78"/>
                <a:cs typeface="DIN Next LT Arabic" panose="020B0503020203050203" pitchFamily="34" charset="-78"/>
              </a:rPr>
              <a:t>  </a:t>
            </a:r>
            <a:r>
              <a:rPr lang="en-US" sz="1600" dirty="0">
                <a:solidFill>
                  <a:schemeClr val="accent5">
                    <a:lumMod val="50000"/>
                  </a:schemeClr>
                </a:solidFill>
                <a:latin typeface="DIN Next LT Arabic" panose="020B0503020203050203" pitchFamily="34" charset="-78"/>
                <a:cs typeface="DIN Next LT Arabic" panose="020B0503020203050203" pitchFamily="34" charset="-78"/>
              </a:rPr>
              <a:t>Promoting women’s economic rights and independence, rights to work and decent work for all</a:t>
            </a:r>
          </a:p>
        </p:txBody>
      </p:sp>
      <p:sp>
        <p:nvSpPr>
          <p:cNvPr id="12" name="TextBox 11"/>
          <p:cNvSpPr txBox="1"/>
          <p:nvPr/>
        </p:nvSpPr>
        <p:spPr>
          <a:xfrm>
            <a:off x="914400" y="2043598"/>
            <a:ext cx="7329487" cy="738664"/>
          </a:xfrm>
          <a:prstGeom prst="rect">
            <a:avLst/>
          </a:prstGeom>
          <a:noFill/>
        </p:spPr>
        <p:txBody>
          <a:bodyPr wrap="square" rtlCol="0">
            <a:spAutoFit/>
          </a:bodyPr>
          <a:lstStyle/>
          <a:p>
            <a:pPr marL="0" lvl="2" indent="0" algn="just">
              <a:buNone/>
            </a:pPr>
            <a:r>
              <a:rPr lang="en-US" sz="1400" dirty="0" smtClean="0">
                <a:solidFill>
                  <a:schemeClr val="bg1">
                    <a:lumMod val="50000"/>
                  </a:schemeClr>
                </a:solidFill>
                <a:latin typeface="DIN Next LT Arabic" panose="020B0503020203050203" pitchFamily="34" charset="-78"/>
                <a:cs typeface="DIN Next LT Arabic" panose="020B0503020203050203" pitchFamily="34" charset="-78"/>
              </a:rPr>
              <a:t>KSA </a:t>
            </a:r>
            <a:r>
              <a:rPr lang="en-US" sz="1400" dirty="0">
                <a:solidFill>
                  <a:schemeClr val="bg1">
                    <a:lumMod val="50000"/>
                  </a:schemeClr>
                </a:solidFill>
                <a:latin typeface="DIN Next LT Arabic" panose="020B0503020203050203" pitchFamily="34" charset="-78"/>
                <a:cs typeface="DIN Next LT Arabic" panose="020B0503020203050203" pitchFamily="34" charset="-78"/>
              </a:rPr>
              <a:t>government published policies that support women in the labor market. The policies help </a:t>
            </a:r>
            <a:r>
              <a:rPr lang="en-US" sz="1400" dirty="0" smtClean="0">
                <a:solidFill>
                  <a:schemeClr val="bg1">
                    <a:lumMod val="50000"/>
                  </a:schemeClr>
                </a:solidFill>
                <a:latin typeface="DIN Next LT Arabic" panose="020B0503020203050203" pitchFamily="34" charset="-78"/>
                <a:cs typeface="DIN Next LT Arabic" panose="020B0503020203050203" pitchFamily="34" charset="-78"/>
              </a:rPr>
              <a:t>make </a:t>
            </a:r>
            <a:r>
              <a:rPr lang="en-US" sz="1400" dirty="0">
                <a:solidFill>
                  <a:schemeClr val="bg1">
                    <a:lumMod val="50000"/>
                  </a:schemeClr>
                </a:solidFill>
                <a:latin typeface="DIN Next LT Arabic" panose="020B0503020203050203" pitchFamily="34" charset="-78"/>
                <a:cs typeface="DIN Next LT Arabic" panose="020B0503020203050203" pitchFamily="34" charset="-78"/>
              </a:rPr>
              <a:t>the work environment more appealing for women to join the labor market, and </a:t>
            </a:r>
            <a:r>
              <a:rPr lang="en-US" sz="1400" dirty="0" smtClean="0">
                <a:solidFill>
                  <a:schemeClr val="bg1">
                    <a:lumMod val="50000"/>
                  </a:schemeClr>
                </a:solidFill>
                <a:latin typeface="DIN Next LT Arabic" panose="020B0503020203050203" pitchFamily="34" charset="-78"/>
                <a:cs typeface="DIN Next LT Arabic" panose="020B0503020203050203" pitchFamily="34" charset="-78"/>
              </a:rPr>
              <a:t>mitigate </a:t>
            </a:r>
            <a:r>
              <a:rPr lang="en-US" sz="1400" dirty="0">
                <a:solidFill>
                  <a:schemeClr val="bg1">
                    <a:lumMod val="50000"/>
                  </a:schemeClr>
                </a:solidFill>
                <a:latin typeface="DIN Next LT Arabic" panose="020B0503020203050203" pitchFamily="34" charset="-78"/>
                <a:cs typeface="DIN Next LT Arabic" panose="020B0503020203050203" pitchFamily="34" charset="-78"/>
              </a:rPr>
              <a:t>the difficulties that make it hard for women to join. </a:t>
            </a:r>
          </a:p>
        </p:txBody>
      </p:sp>
      <p:sp>
        <p:nvSpPr>
          <p:cNvPr id="13" name="Rectangle 12"/>
          <p:cNvSpPr/>
          <p:nvPr/>
        </p:nvSpPr>
        <p:spPr>
          <a:xfrm>
            <a:off x="1746323" y="2977787"/>
            <a:ext cx="2699470" cy="861774"/>
          </a:xfrm>
          <a:prstGeom prst="rect">
            <a:avLst/>
          </a:prstGeom>
        </p:spPr>
        <p:txBody>
          <a:bodyPr wrap="square">
            <a:spAutoFit/>
          </a:bodyPr>
          <a:lstStyle/>
          <a:p>
            <a:r>
              <a:rPr lang="en-US" sz="1400" b="1" dirty="0">
                <a:solidFill>
                  <a:schemeClr val="accent5">
                    <a:lumMod val="50000"/>
                  </a:schemeClr>
                </a:solidFill>
                <a:latin typeface="DIN Next LT Arabic" panose="020B0503020203050203" pitchFamily="34" charset="-78"/>
                <a:cs typeface="DIN Next LT Arabic" panose="020B0503020203050203" pitchFamily="34" charset="-78"/>
              </a:rPr>
              <a:t>130%</a:t>
            </a:r>
            <a:r>
              <a:rPr lang="en-US" sz="1200" b="1" dirty="0">
                <a:latin typeface="DIN Next LT Arabic" panose="020B0503020203050203" pitchFamily="34" charset="-78"/>
                <a:cs typeface="DIN Next LT Arabic" panose="020B0503020203050203" pitchFamily="34" charset="-78"/>
              </a:rPr>
              <a:t> </a:t>
            </a:r>
            <a:endParaRPr lang="en-US" sz="1200" b="1" dirty="0" smtClean="0">
              <a:latin typeface="DIN Next LT Arabic" panose="020B0503020203050203" pitchFamily="34" charset="-78"/>
              <a:cs typeface="DIN Next LT Arabic" panose="020B0503020203050203" pitchFamily="34" charset="-78"/>
            </a:endParaRPr>
          </a:p>
          <a:p>
            <a:pPr algn="just"/>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Percentage increase in the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number of women in the private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sector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over the past five years</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 </a:t>
            </a:r>
            <a:endParaRPr lang="en-US" sz="1200" dirty="0">
              <a:solidFill>
                <a:schemeClr val="bg1">
                  <a:lumMod val="50000"/>
                </a:schemeClr>
              </a:solidFill>
              <a:latin typeface="DIN Next LT Arabic" panose="020B0503020203050203" pitchFamily="34" charset="-78"/>
              <a:cs typeface="DIN Next LT Arabic" panose="020B0503020203050203" pitchFamily="34" charset="-78"/>
            </a:endParaRPr>
          </a:p>
        </p:txBody>
      </p:sp>
      <p:sp>
        <p:nvSpPr>
          <p:cNvPr id="15" name="Rectangle 14"/>
          <p:cNvSpPr/>
          <p:nvPr/>
        </p:nvSpPr>
        <p:spPr>
          <a:xfrm>
            <a:off x="5177976" y="3052757"/>
            <a:ext cx="2758208" cy="677108"/>
          </a:xfrm>
          <a:prstGeom prst="rect">
            <a:avLst/>
          </a:prstGeom>
        </p:spPr>
        <p:txBody>
          <a:bodyPr wrap="square">
            <a:spAutoFit/>
          </a:bodyPr>
          <a:lstStyle/>
          <a:p>
            <a:pPr marL="0" lvl="2"/>
            <a:r>
              <a:rPr lang="en-US" sz="1400" b="1" dirty="0" smtClean="0">
                <a:solidFill>
                  <a:schemeClr val="accent5">
                    <a:lumMod val="50000"/>
                  </a:schemeClr>
                </a:solidFill>
                <a:latin typeface="DIN Next LT Arabic" panose="020B0503020203050203" pitchFamily="34" charset="-78"/>
                <a:cs typeface="DIN Next LT Arabic" panose="020B0503020203050203" pitchFamily="34" charset="-78"/>
              </a:rPr>
              <a:t>Women are </a:t>
            </a:r>
            <a:r>
              <a:rPr lang="en-US" sz="1400" b="1" dirty="0">
                <a:solidFill>
                  <a:schemeClr val="accent5">
                    <a:lumMod val="50000"/>
                  </a:schemeClr>
                </a:solidFill>
                <a:latin typeface="DIN Next LT Arabic" panose="020B0503020203050203" pitchFamily="34" charset="-78"/>
                <a:cs typeface="DIN Next LT Arabic" panose="020B0503020203050203" pitchFamily="34" charset="-78"/>
              </a:rPr>
              <a:t>N</a:t>
            </a:r>
            <a:r>
              <a:rPr lang="en-US" sz="1400" b="1" dirty="0" smtClean="0">
                <a:solidFill>
                  <a:schemeClr val="accent5">
                    <a:lumMod val="50000"/>
                  </a:schemeClr>
                </a:solidFill>
                <a:latin typeface="DIN Next LT Arabic" panose="020B0503020203050203" pitchFamily="34" charset="-78"/>
                <a:cs typeface="DIN Next LT Arabic" panose="020B0503020203050203" pitchFamily="34" charset="-78"/>
              </a:rPr>
              <a:t>ow Driving</a:t>
            </a:r>
          </a:p>
          <a:p>
            <a:pPr marL="0" lvl="2" algn="just"/>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In 2017, a royal decree was issued to lift the ban on women’s driving .</a:t>
            </a:r>
            <a:endParaRPr lang="en-US" sz="1200" dirty="0">
              <a:solidFill>
                <a:schemeClr val="bg1">
                  <a:lumMod val="50000"/>
                </a:schemeClr>
              </a:solidFill>
              <a:latin typeface="DIN Next LT Arabic" panose="020B0503020203050203" pitchFamily="34" charset="-78"/>
              <a:cs typeface="DIN Next LT Arabic" panose="020B0503020203050203" pitchFamily="34" charset="-78"/>
            </a:endParaRPr>
          </a:p>
        </p:txBody>
      </p:sp>
      <p:sp>
        <p:nvSpPr>
          <p:cNvPr id="4" name="Rectangle 3"/>
          <p:cNvSpPr/>
          <p:nvPr/>
        </p:nvSpPr>
        <p:spPr>
          <a:xfrm>
            <a:off x="1719481" y="3929849"/>
            <a:ext cx="2699470" cy="830997"/>
          </a:xfrm>
          <a:prstGeom prst="rect">
            <a:avLst/>
          </a:prstGeom>
        </p:spPr>
        <p:txBody>
          <a:bodyPr wrap="square">
            <a:spAutoFit/>
          </a:bodyPr>
          <a:lstStyle/>
          <a:p>
            <a:pPr marL="0" lvl="2" algn="just"/>
            <a:r>
              <a:rPr lang="en-US" sz="1200" b="1" dirty="0" smtClean="0">
                <a:solidFill>
                  <a:schemeClr val="bg1">
                    <a:lumMod val="50000"/>
                  </a:schemeClr>
                </a:solidFill>
                <a:latin typeface="DIN Next LT Arabic" panose="020B0503020203050203" pitchFamily="34" charset="-78"/>
                <a:cs typeface="DIN Next LT Arabic" panose="020B0503020203050203" pitchFamily="34" charset="-78"/>
              </a:rPr>
              <a:t>119</a:t>
            </a:r>
          </a:p>
          <a:p>
            <a:pPr marL="0" lvl="2" algn="just"/>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Women in diplomatic positions in 2017, with the increase of %150 in compare to 2013</a:t>
            </a:r>
            <a:endParaRPr lang="en-US" sz="1200" dirty="0">
              <a:solidFill>
                <a:schemeClr val="bg1">
                  <a:lumMod val="50000"/>
                </a:schemeClr>
              </a:solidFill>
              <a:latin typeface="DIN Next LT Arabic" panose="020B0503020203050203" pitchFamily="34" charset="-78"/>
              <a:cs typeface="DIN Next LT Arabic" panose="020B0503020203050203" pitchFamily="34" charset="-78"/>
            </a:endParaRPr>
          </a:p>
        </p:txBody>
      </p:sp>
      <p:cxnSp>
        <p:nvCxnSpPr>
          <p:cNvPr id="18" name="Straight Connector 17"/>
          <p:cNvCxnSpPr/>
          <p:nvPr/>
        </p:nvCxnSpPr>
        <p:spPr>
          <a:xfrm>
            <a:off x="6172200" y="5791200"/>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pic>
        <p:nvPicPr>
          <p:cNvPr id="22" name="Picture 21"/>
          <p:cNvPicPr>
            <a:picLocks noChangeAspect="1"/>
          </p:cNvPicPr>
          <p:nvPr/>
        </p:nvPicPr>
        <p:blipFill>
          <a:blip r:embed="rId3"/>
          <a:stretch>
            <a:fillRect/>
          </a:stretch>
        </p:blipFill>
        <p:spPr>
          <a:xfrm>
            <a:off x="1068885" y="2841647"/>
            <a:ext cx="730846" cy="580037"/>
          </a:xfrm>
          <a:prstGeom prst="rect">
            <a:avLst/>
          </a:prstGeom>
        </p:spPr>
      </p:pic>
      <p:pic>
        <p:nvPicPr>
          <p:cNvPr id="23" name="Picture 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7608" y="3839561"/>
            <a:ext cx="533400" cy="505787"/>
          </a:xfrm>
          <a:prstGeom prst="rect">
            <a:avLst/>
          </a:prstGeom>
        </p:spPr>
      </p:pic>
      <p:sp>
        <p:nvSpPr>
          <p:cNvPr id="26" name="TextBox 25"/>
          <p:cNvSpPr txBox="1"/>
          <p:nvPr/>
        </p:nvSpPr>
        <p:spPr>
          <a:xfrm>
            <a:off x="0" y="6596390"/>
            <a:ext cx="304800" cy="261610"/>
          </a:xfrm>
          <a:prstGeom prst="rect">
            <a:avLst/>
          </a:prstGeom>
          <a:noFill/>
          <a:ln>
            <a:noFill/>
          </a:ln>
        </p:spPr>
        <p:txBody>
          <a:bodyPr wrap="square" rtlCol="0">
            <a:spAutoFit/>
          </a:bodyPr>
          <a:lstStyle/>
          <a:p>
            <a:pPr algn="ctr"/>
            <a:r>
              <a:rPr lang="en-US" sz="1100" dirty="0" smtClean="0">
                <a:solidFill>
                  <a:schemeClr val="bg1">
                    <a:lumMod val="65000"/>
                  </a:schemeClr>
                </a:solidFill>
              </a:rPr>
              <a:t>6</a:t>
            </a:r>
            <a:endParaRPr lang="en-US" sz="1100" dirty="0">
              <a:solidFill>
                <a:schemeClr val="bg1">
                  <a:lumMod val="65000"/>
                </a:schemeClr>
              </a:solidFill>
            </a:endParaRPr>
          </a:p>
        </p:txBody>
      </p:sp>
      <p:pic>
        <p:nvPicPr>
          <p:cNvPr id="19" name="Picture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98394" y="2974927"/>
            <a:ext cx="533400" cy="505787"/>
          </a:xfrm>
          <a:prstGeom prst="rect">
            <a:avLst/>
          </a:prstGeom>
        </p:spPr>
      </p:pic>
      <p:sp>
        <p:nvSpPr>
          <p:cNvPr id="20" name="Rectangle 19"/>
          <p:cNvSpPr/>
          <p:nvPr/>
        </p:nvSpPr>
        <p:spPr>
          <a:xfrm>
            <a:off x="5182594" y="3921111"/>
            <a:ext cx="2758208" cy="677108"/>
          </a:xfrm>
          <a:prstGeom prst="rect">
            <a:avLst/>
          </a:prstGeom>
        </p:spPr>
        <p:txBody>
          <a:bodyPr wrap="square">
            <a:spAutoFit/>
          </a:bodyPr>
          <a:lstStyle/>
          <a:p>
            <a:pPr marL="0" lvl="2"/>
            <a:r>
              <a:rPr lang="en-US" sz="1400" b="1" dirty="0" smtClean="0">
                <a:solidFill>
                  <a:schemeClr val="accent5">
                    <a:lumMod val="50000"/>
                  </a:schemeClr>
                </a:solidFill>
                <a:latin typeface="DIN Next LT Arabic" panose="020B0503020203050203" pitchFamily="34" charset="-78"/>
                <a:cs typeface="DIN Next LT Arabic" panose="020B0503020203050203" pitchFamily="34" charset="-78"/>
              </a:rPr>
              <a:t>25% of the Members</a:t>
            </a:r>
          </a:p>
          <a:p>
            <a:pPr marL="0" lvl="2" algn="just"/>
            <a:r>
              <a:rPr lang="en-US" sz="1200" dirty="0">
                <a:solidFill>
                  <a:schemeClr val="bg1">
                    <a:lumMod val="50000"/>
                  </a:schemeClr>
                </a:solidFill>
                <a:latin typeface="DIN Next LT Arabic" panose="020B0503020203050203" pitchFamily="34" charset="-78"/>
                <a:cs typeface="DIN Next LT Arabic" panose="020B0503020203050203" pitchFamily="34" charset="-78"/>
              </a:rPr>
              <a:t>i</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s reserved for women in Human Rights Commission.</a:t>
            </a:r>
            <a:endParaRPr lang="en-US" sz="1200" dirty="0">
              <a:solidFill>
                <a:schemeClr val="bg1">
                  <a:lumMod val="50000"/>
                </a:schemeClr>
              </a:solidFill>
              <a:latin typeface="DIN Next LT Arabic" panose="020B0503020203050203" pitchFamily="34" charset="-78"/>
              <a:cs typeface="DIN Next LT Arabic" panose="020B0503020203050203" pitchFamily="34" charset="-78"/>
            </a:endParaRPr>
          </a:p>
        </p:txBody>
      </p:sp>
      <p:pic>
        <p:nvPicPr>
          <p:cNvPr id="2050" name="Picture 2" descr="Image result for ‫هيئة حقوق الانسان السعودية‬‎"/>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98394" y="3832688"/>
            <a:ext cx="609600" cy="554736"/>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467599" y="5970062"/>
            <a:ext cx="776287" cy="776287"/>
          </a:xfrm>
          <a:prstGeom prst="rect">
            <a:avLst/>
          </a:prstGeom>
        </p:spPr>
      </p:pic>
      <p:pic>
        <p:nvPicPr>
          <p:cNvPr id="29" name="Picture 28"/>
          <p:cNvPicPr>
            <a:picLocks noChangeAspect="1"/>
          </p:cNvPicPr>
          <p:nvPr/>
        </p:nvPicPr>
        <p:blipFill>
          <a:blip r:embed="rId7"/>
          <a:stretch>
            <a:fillRect/>
          </a:stretch>
        </p:blipFill>
        <p:spPr>
          <a:xfrm>
            <a:off x="838200" y="5970062"/>
            <a:ext cx="655375" cy="520139"/>
          </a:xfrm>
          <a:prstGeom prst="rect">
            <a:avLst/>
          </a:prstGeom>
        </p:spPr>
      </p:pic>
      <p:pic>
        <p:nvPicPr>
          <p:cNvPr id="30" name="Picture 29"/>
          <p:cNvPicPr>
            <a:picLocks noChangeAspect="1"/>
          </p:cNvPicPr>
          <p:nvPr/>
        </p:nvPicPr>
        <p:blipFill>
          <a:blip r:embed="rId8"/>
          <a:stretch>
            <a:fillRect/>
          </a:stretch>
        </p:blipFill>
        <p:spPr>
          <a:xfrm>
            <a:off x="4176424" y="6045841"/>
            <a:ext cx="791152" cy="520139"/>
          </a:xfrm>
          <a:prstGeom prst="rect">
            <a:avLst/>
          </a:prstGeom>
        </p:spPr>
      </p:pic>
      <p:sp>
        <p:nvSpPr>
          <p:cNvPr id="31" name="Rectangle 30"/>
          <p:cNvSpPr/>
          <p:nvPr/>
        </p:nvSpPr>
        <p:spPr>
          <a:xfrm>
            <a:off x="1742527" y="4886799"/>
            <a:ext cx="6193657" cy="677108"/>
          </a:xfrm>
          <a:prstGeom prst="rect">
            <a:avLst/>
          </a:prstGeom>
        </p:spPr>
        <p:txBody>
          <a:bodyPr wrap="square">
            <a:spAutoFit/>
          </a:bodyPr>
          <a:lstStyle/>
          <a:p>
            <a:pPr algn="just"/>
            <a:r>
              <a:rPr lang="en-US" sz="1400" b="1" dirty="0" err="1" smtClean="0">
                <a:solidFill>
                  <a:schemeClr val="bg1">
                    <a:lumMod val="50000"/>
                  </a:schemeClr>
                </a:solidFill>
                <a:latin typeface="DIN Next LT Arabic" panose="020B0503020203050203" pitchFamily="34" charset="-78"/>
                <a:cs typeface="DIN Next LT Arabic" panose="020B0503020203050203" pitchFamily="34" charset="-78"/>
              </a:rPr>
              <a:t>Imtethal</a:t>
            </a:r>
            <a:r>
              <a:rPr lang="en-US" sz="1400" b="1" dirty="0" smtClean="0">
                <a:solidFill>
                  <a:schemeClr val="bg1">
                    <a:lumMod val="50000"/>
                  </a:schemeClr>
                </a:solidFill>
                <a:latin typeface="DIN Next LT Arabic" panose="020B0503020203050203" pitchFamily="34" charset="-78"/>
                <a:cs typeface="DIN Next LT Arabic" panose="020B0503020203050203" pitchFamily="34" charset="-78"/>
              </a:rPr>
              <a:t> Platform</a:t>
            </a:r>
          </a:p>
          <a:p>
            <a:pPr algn="just"/>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Is to allow multi-level audit to ensure compliance with polices and regulations including gender-equality in work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place and work environment for women. </a:t>
            </a:r>
            <a:endParaRPr lang="en-US" sz="1200" dirty="0">
              <a:solidFill>
                <a:schemeClr val="bg1">
                  <a:lumMod val="50000"/>
                </a:schemeClr>
              </a:solidFill>
              <a:latin typeface="DIN Next LT Arabic" panose="020B0503020203050203" pitchFamily="34" charset="-78"/>
              <a:cs typeface="DIN Next LT Arabic" panose="020B0503020203050203" pitchFamily="34" charset="-78"/>
            </a:endParaRPr>
          </a:p>
        </p:txBody>
      </p:sp>
      <p:pic>
        <p:nvPicPr>
          <p:cNvPr id="32" name="Picture 31"/>
          <p:cNvPicPr>
            <a:picLocks noChangeAspect="1"/>
          </p:cNvPicPr>
          <p:nvPr/>
        </p:nvPicPr>
        <p:blipFill>
          <a:blip r:embed="rId3"/>
          <a:stretch>
            <a:fillRect/>
          </a:stretch>
        </p:blipFill>
        <p:spPr>
          <a:xfrm>
            <a:off x="1011681" y="4808791"/>
            <a:ext cx="730846" cy="580037"/>
          </a:xfrm>
          <a:prstGeom prst="rect">
            <a:avLst/>
          </a:prstGeom>
        </p:spPr>
      </p:pic>
    </p:spTree>
    <p:extLst>
      <p:ext uri="{BB962C8B-B14F-4D97-AF65-F5344CB8AC3E}">
        <p14:creationId xmlns:p14="http://schemas.microsoft.com/office/powerpoint/2010/main" val="39008742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91200"/>
            <a:ext cx="9144000" cy="800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327574"/>
            <a:ext cx="9144000" cy="755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accent3">
                    <a:lumMod val="75000"/>
                  </a:schemeClr>
                </a:solidFill>
                <a:latin typeface="DIN Next LT Arabic" panose="020B0503020203050203" pitchFamily="34" charset="-78"/>
                <a:cs typeface="DIN Next LT Arabic" panose="020B0503020203050203" pitchFamily="34" charset="-78"/>
              </a:rPr>
              <a:t>1. </a:t>
            </a:r>
            <a:r>
              <a:rPr lang="en-GB" sz="2000" dirty="0">
                <a:solidFill>
                  <a:schemeClr val="accent3">
                    <a:lumMod val="75000"/>
                  </a:schemeClr>
                </a:solidFill>
                <a:latin typeface="DIN Next LT Arabic" panose="020B0503020203050203" pitchFamily="34" charset="-78"/>
                <a:cs typeface="DIN Next LT Arabic" panose="020B0503020203050203" pitchFamily="34" charset="-78"/>
              </a:rPr>
              <a:t>Strengthening normative, legal and policy frameworks</a:t>
            </a:r>
            <a:endParaRPr lang="en-US" sz="2000" dirty="0">
              <a:solidFill>
                <a:schemeClr val="accent3">
                  <a:lumMod val="75000"/>
                </a:schemeClr>
              </a:solidFill>
              <a:latin typeface="DIN Next LT Arabic" panose="020B0503020203050203" pitchFamily="34" charset="-78"/>
              <a:cs typeface="DIN Next LT Arabic" panose="020B0503020203050203" pitchFamily="34" charset="-78"/>
            </a:endParaRPr>
          </a:p>
        </p:txBody>
      </p:sp>
      <p:cxnSp>
        <p:nvCxnSpPr>
          <p:cNvPr id="9" name="Straight Connector 8"/>
          <p:cNvCxnSpPr/>
          <p:nvPr/>
        </p:nvCxnSpPr>
        <p:spPr>
          <a:xfrm>
            <a:off x="0" y="1077463"/>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647700" y="1382202"/>
            <a:ext cx="7596187" cy="584775"/>
          </a:xfrm>
          <a:prstGeom prst="rect">
            <a:avLst/>
          </a:prstGeom>
          <a:noFill/>
        </p:spPr>
        <p:txBody>
          <a:bodyPr wrap="square" rtlCol="0">
            <a:spAutoFit/>
          </a:bodyPr>
          <a:lstStyle/>
          <a:p>
            <a:pPr marL="0" lvl="2" indent="0" algn="just">
              <a:buNone/>
            </a:pPr>
            <a:r>
              <a:rPr lang="en-US" sz="1600" dirty="0">
                <a:solidFill>
                  <a:schemeClr val="accent3">
                    <a:lumMod val="75000"/>
                  </a:schemeClr>
                </a:solidFill>
                <a:latin typeface="DIN Next LT Arabic" panose="020B0503020203050203" pitchFamily="34" charset="-78"/>
                <a:cs typeface="DIN Next LT Arabic" panose="020B0503020203050203" pitchFamily="34" charset="-78"/>
              </a:rPr>
              <a:t>1.4</a:t>
            </a:r>
            <a:r>
              <a:rPr lang="en-US" sz="1600" dirty="0">
                <a:solidFill>
                  <a:srgbClr val="33B1E3"/>
                </a:solidFill>
                <a:latin typeface="DIN Next LT Arabic" panose="020B0503020203050203" pitchFamily="34" charset="-78"/>
                <a:cs typeface="DIN Next LT Arabic" panose="020B0503020203050203" pitchFamily="34" charset="-78"/>
              </a:rPr>
              <a:t> </a:t>
            </a:r>
            <a:r>
              <a:rPr lang="en-US" sz="1600" dirty="0">
                <a:solidFill>
                  <a:schemeClr val="accent5">
                    <a:lumMod val="50000"/>
                  </a:schemeClr>
                </a:solidFill>
                <a:latin typeface="DIN Next LT Arabic" panose="020B0503020203050203" pitchFamily="34" charset="-78"/>
                <a:cs typeface="DIN Next LT Arabic" panose="020B0503020203050203" pitchFamily="34" charset="-78"/>
              </a:rPr>
              <a:t>Recognizing, reducing and redistributing unpaid care and domestic work by prioritizing social protection</a:t>
            </a:r>
          </a:p>
        </p:txBody>
      </p:sp>
      <p:sp>
        <p:nvSpPr>
          <p:cNvPr id="12" name="TextBox 11"/>
          <p:cNvSpPr txBox="1"/>
          <p:nvPr/>
        </p:nvSpPr>
        <p:spPr>
          <a:xfrm>
            <a:off x="938427" y="2047002"/>
            <a:ext cx="7305459" cy="523220"/>
          </a:xfrm>
          <a:prstGeom prst="rect">
            <a:avLst/>
          </a:prstGeom>
          <a:noFill/>
        </p:spPr>
        <p:txBody>
          <a:bodyPr wrap="square" rtlCol="0">
            <a:spAutoFit/>
          </a:bodyPr>
          <a:lstStyle/>
          <a:p>
            <a:pPr marL="0" lvl="2" indent="0">
              <a:buNone/>
            </a:pPr>
            <a:r>
              <a:rPr lang="en-US" sz="1400" dirty="0">
                <a:solidFill>
                  <a:schemeClr val="bg1">
                    <a:lumMod val="50000"/>
                  </a:schemeClr>
                </a:solidFill>
                <a:latin typeface="DIN Next LT Arabic" panose="020B0503020203050203" pitchFamily="34" charset="-78"/>
                <a:cs typeface="DIN Next LT Arabic" panose="020B0503020203050203" pitchFamily="34" charset="-78"/>
              </a:rPr>
              <a:t>KSA government has always been keen to raise the status of women and girls by paving the way for their employment.</a:t>
            </a:r>
          </a:p>
        </p:txBody>
      </p:sp>
      <p:sp>
        <p:nvSpPr>
          <p:cNvPr id="13" name="Rectangle 12"/>
          <p:cNvSpPr/>
          <p:nvPr/>
        </p:nvSpPr>
        <p:spPr>
          <a:xfrm>
            <a:off x="1881576" y="2650247"/>
            <a:ext cx="2853024" cy="2339102"/>
          </a:xfrm>
          <a:prstGeom prst="rect">
            <a:avLst/>
          </a:prstGeom>
        </p:spPr>
        <p:txBody>
          <a:bodyPr wrap="square">
            <a:spAutoFit/>
          </a:bodyPr>
          <a:lstStyle/>
          <a:p>
            <a:pPr algn="just"/>
            <a:r>
              <a:rPr lang="en-US" sz="1400" b="1" dirty="0" err="1">
                <a:solidFill>
                  <a:schemeClr val="bg1">
                    <a:lumMod val="50000"/>
                  </a:schemeClr>
                </a:solidFill>
                <a:latin typeface="DIN Next LT Arabic" panose="020B0503020203050203" pitchFamily="34" charset="-78"/>
                <a:cs typeface="DIN Next LT Arabic" panose="020B0503020203050203" pitchFamily="34" charset="-78"/>
              </a:rPr>
              <a:t>Quraah</a:t>
            </a:r>
            <a:r>
              <a:rPr lang="en-US" sz="1400" b="1" dirty="0">
                <a:solidFill>
                  <a:schemeClr val="bg1">
                    <a:lumMod val="50000"/>
                  </a:schemeClr>
                </a:solidFill>
                <a:latin typeface="DIN Next LT Arabic" panose="020B0503020203050203" pitchFamily="34" charset="-78"/>
                <a:cs typeface="DIN Next LT Arabic" panose="020B0503020203050203" pitchFamily="34" charset="-78"/>
              </a:rPr>
              <a:t> </a:t>
            </a:r>
            <a:r>
              <a:rPr lang="en-US" sz="1400" b="1" dirty="0" smtClean="0">
                <a:solidFill>
                  <a:schemeClr val="bg1">
                    <a:lumMod val="50000"/>
                  </a:schemeClr>
                </a:solidFill>
                <a:latin typeface="DIN Next LT Arabic" panose="020B0503020203050203" pitchFamily="34" charset="-78"/>
                <a:cs typeface="DIN Next LT Arabic" panose="020B0503020203050203" pitchFamily="34" charset="-78"/>
              </a:rPr>
              <a:t>Program </a:t>
            </a:r>
          </a:p>
          <a:p>
            <a:pPr marL="0" lvl="2" algn="just"/>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is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a national initiative where </a:t>
            </a:r>
            <a:r>
              <a:rPr lang="en-GB" sz="1200" dirty="0">
                <a:solidFill>
                  <a:schemeClr val="bg1">
                    <a:lumMod val="50000"/>
                  </a:schemeClr>
                </a:solidFill>
                <a:latin typeface="DIN Next LT Arabic" panose="020B0503020203050203" pitchFamily="34" charset="-78"/>
                <a:cs typeface="DIN Next LT Arabic" panose="020B0503020203050203" pitchFamily="34" charset="-78"/>
              </a:rPr>
              <a:t>Human Resources Development Fund contributes with 80% of the children, 0-5,hospitality cost. The program aims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to encourage working mothers in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the private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sector to continue working while their children in the child care centers and nurseries. In addition to that, mothers who are seeking jobs can also enroll their children in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childcare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facilities</a:t>
            </a:r>
            <a:r>
              <a:rPr lang="en-GB" sz="1200" dirty="0">
                <a:solidFill>
                  <a:schemeClr val="bg1">
                    <a:lumMod val="50000"/>
                  </a:schemeClr>
                </a:solidFill>
                <a:latin typeface="DIN Next LT Arabic" panose="020B0503020203050203" pitchFamily="34" charset="-78"/>
                <a:cs typeface="DIN Next LT Arabic" panose="020B0503020203050203" pitchFamily="34" charset="-78"/>
              </a:rPr>
              <a:t>. </a:t>
            </a:r>
          </a:p>
        </p:txBody>
      </p:sp>
      <p:sp>
        <p:nvSpPr>
          <p:cNvPr id="15" name="Rectangle 14"/>
          <p:cNvSpPr/>
          <p:nvPr/>
        </p:nvSpPr>
        <p:spPr>
          <a:xfrm>
            <a:off x="5568571" y="2650247"/>
            <a:ext cx="2397919" cy="2339102"/>
          </a:xfrm>
          <a:prstGeom prst="rect">
            <a:avLst/>
          </a:prstGeom>
        </p:spPr>
        <p:txBody>
          <a:bodyPr wrap="square">
            <a:spAutoFit/>
          </a:bodyPr>
          <a:lstStyle/>
          <a:p>
            <a:pPr marL="0" lvl="2" algn="just"/>
            <a:r>
              <a:rPr lang="en-US" sz="1400" b="1" dirty="0">
                <a:solidFill>
                  <a:schemeClr val="accent5">
                    <a:lumMod val="50000"/>
                  </a:schemeClr>
                </a:solidFill>
                <a:latin typeface="DIN Next LT Arabic" panose="020B0503020203050203" pitchFamily="34" charset="-78"/>
                <a:cs typeface="DIN Next LT Arabic" panose="020B0503020203050203" pitchFamily="34" charset="-78"/>
              </a:rPr>
              <a:t>10 </a:t>
            </a:r>
            <a:r>
              <a:rPr lang="en-US" sz="1400" b="1" dirty="0" smtClean="0">
                <a:solidFill>
                  <a:schemeClr val="accent5">
                    <a:lumMod val="50000"/>
                  </a:schemeClr>
                </a:solidFill>
                <a:latin typeface="DIN Next LT Arabic" panose="020B0503020203050203" pitchFamily="34" charset="-78"/>
                <a:cs typeface="DIN Next LT Arabic" panose="020B0503020203050203" pitchFamily="34" charset="-78"/>
              </a:rPr>
              <a:t>weeks, paid</a:t>
            </a:r>
          </a:p>
          <a:p>
            <a:pPr marL="0" lvl="2" algn="just"/>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Is the </a:t>
            </a:r>
            <a:r>
              <a:rPr lang="en-US" sz="1200" dirty="0">
                <a:solidFill>
                  <a:schemeClr val="accent5">
                    <a:lumMod val="50000"/>
                  </a:schemeClr>
                </a:solidFill>
                <a:latin typeface="DIN Next LT Arabic" panose="020B0503020203050203" pitchFamily="34" charset="-78"/>
                <a:cs typeface="DIN Next LT Arabic" panose="020B0503020203050203" pitchFamily="34" charset="-78"/>
              </a:rPr>
              <a:t>maternity </a:t>
            </a:r>
            <a:r>
              <a:rPr lang="en-US" sz="1200" dirty="0" smtClean="0">
                <a:solidFill>
                  <a:schemeClr val="accent5">
                    <a:lumMod val="50000"/>
                  </a:schemeClr>
                </a:solidFill>
                <a:latin typeface="DIN Next LT Arabic" panose="020B0503020203050203" pitchFamily="34" charset="-78"/>
                <a:cs typeface="DIN Next LT Arabic" panose="020B0503020203050203" pitchFamily="34" charset="-78"/>
              </a:rPr>
              <a:t>leave for mothers in Saudi Arabia, which can be </a:t>
            </a:r>
            <a:r>
              <a:rPr lang="en-US" sz="1200" dirty="0">
                <a:solidFill>
                  <a:schemeClr val="accent5">
                    <a:lumMod val="50000"/>
                  </a:schemeClr>
                </a:solidFill>
                <a:latin typeface="DIN Next LT Arabic" panose="020B0503020203050203" pitchFamily="34" charset="-78"/>
                <a:cs typeface="DIN Next LT Arabic" panose="020B0503020203050203" pitchFamily="34" charset="-78"/>
              </a:rPr>
              <a:t>extend to </a:t>
            </a:r>
            <a:r>
              <a:rPr lang="en-US" sz="1200" b="1" dirty="0">
                <a:solidFill>
                  <a:schemeClr val="accent5">
                    <a:lumMod val="50000"/>
                  </a:schemeClr>
                </a:solidFill>
                <a:latin typeface="DIN Next LT Arabic" panose="020B0503020203050203" pitchFamily="34" charset="-78"/>
                <a:cs typeface="DIN Next LT Arabic" panose="020B0503020203050203" pitchFamily="34" charset="-78"/>
              </a:rPr>
              <a:t>a month</a:t>
            </a:r>
            <a:r>
              <a:rPr lang="en-US" sz="1200" dirty="0">
                <a:solidFill>
                  <a:schemeClr val="accent5">
                    <a:lumMod val="50000"/>
                  </a:schemeClr>
                </a:solidFill>
                <a:latin typeface="DIN Next LT Arabic" panose="020B0503020203050203" pitchFamily="34" charset="-78"/>
                <a:cs typeface="DIN Next LT Arabic" panose="020B0503020203050203" pitchFamily="34" charset="-78"/>
              </a:rPr>
              <a:t>, paid, for health related reason</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 In addition to 10 weeks maternity leave, mothers could also get </a:t>
            </a:r>
            <a:r>
              <a:rPr lang="en-US" sz="1200" b="1" dirty="0" smtClean="0">
                <a:solidFill>
                  <a:schemeClr val="bg1">
                    <a:lumMod val="50000"/>
                  </a:schemeClr>
                </a:solidFill>
                <a:latin typeface="DIN Next LT Arabic" panose="020B0503020203050203" pitchFamily="34" charset="-78"/>
                <a:cs typeface="DIN Next LT Arabic" panose="020B0503020203050203" pitchFamily="34" charset="-78"/>
              </a:rPr>
              <a:t>ONE year partially paid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maternity leave. </a:t>
            </a:r>
          </a:p>
          <a:p>
            <a:pPr marL="0" lvl="2" algn="just"/>
            <a:r>
              <a:rPr lang="en-US" sz="1200" b="1" dirty="0" smtClean="0">
                <a:solidFill>
                  <a:schemeClr val="bg1">
                    <a:lumMod val="50000"/>
                  </a:schemeClr>
                </a:solidFill>
                <a:latin typeface="DIN Next LT Arabic" panose="020B0503020203050203" pitchFamily="34" charset="-78"/>
                <a:cs typeface="DIN Next LT Arabic" panose="020B0503020203050203" pitchFamily="34" charset="-78"/>
              </a:rPr>
              <a:t>Fathers</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 also get maternity leave for three days to support mothers.</a:t>
            </a:r>
            <a:endParaRPr lang="en-US" sz="1200" dirty="0">
              <a:solidFill>
                <a:schemeClr val="bg1">
                  <a:lumMod val="50000"/>
                </a:schemeClr>
              </a:solidFill>
              <a:latin typeface="DIN Next LT Arabic" panose="020B0503020203050203" pitchFamily="34" charset="-78"/>
              <a:cs typeface="DIN Next LT Arabic" panose="020B0503020203050203" pitchFamily="34" charset="-78"/>
            </a:endParaRPr>
          </a:p>
        </p:txBody>
      </p:sp>
      <p:cxnSp>
        <p:nvCxnSpPr>
          <p:cNvPr id="14" name="Straight Connector 13"/>
          <p:cNvCxnSpPr/>
          <p:nvPr/>
        </p:nvCxnSpPr>
        <p:spPr>
          <a:xfrm>
            <a:off x="6172200" y="5837382"/>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52308" y="2650247"/>
            <a:ext cx="526143" cy="317500"/>
          </a:xfrm>
          <a:prstGeom prst="rect">
            <a:avLst/>
          </a:prstGeom>
        </p:spPr>
      </p:pic>
      <p:pic>
        <p:nvPicPr>
          <p:cNvPr id="18" name="Picture 17"/>
          <p:cNvPicPr>
            <a:picLocks noChangeAspect="1"/>
          </p:cNvPicPr>
          <p:nvPr/>
        </p:nvPicPr>
        <p:blipFill>
          <a:blip r:embed="rId4"/>
          <a:stretch>
            <a:fillRect/>
          </a:stretch>
        </p:blipFill>
        <p:spPr>
          <a:xfrm>
            <a:off x="4837725" y="2595305"/>
            <a:ext cx="730846" cy="580037"/>
          </a:xfrm>
          <a:prstGeom prst="rect">
            <a:avLst/>
          </a:prstGeom>
        </p:spPr>
      </p:pic>
      <p:sp>
        <p:nvSpPr>
          <p:cNvPr id="23" name="TextBox 22"/>
          <p:cNvSpPr txBox="1"/>
          <p:nvPr/>
        </p:nvSpPr>
        <p:spPr>
          <a:xfrm>
            <a:off x="0" y="6591299"/>
            <a:ext cx="304800" cy="261610"/>
          </a:xfrm>
          <a:prstGeom prst="rect">
            <a:avLst/>
          </a:prstGeom>
          <a:noFill/>
          <a:ln>
            <a:noFill/>
          </a:ln>
        </p:spPr>
        <p:txBody>
          <a:bodyPr wrap="square" rtlCol="0">
            <a:spAutoFit/>
          </a:bodyPr>
          <a:lstStyle/>
          <a:p>
            <a:pPr algn="ctr"/>
            <a:r>
              <a:rPr lang="en-US" sz="1100" dirty="0" smtClean="0">
                <a:solidFill>
                  <a:schemeClr val="bg1">
                    <a:lumMod val="65000"/>
                  </a:schemeClr>
                </a:solidFill>
              </a:rPr>
              <a:t>7</a:t>
            </a:r>
            <a:endParaRPr lang="en-US" sz="1100" dirty="0">
              <a:solidFill>
                <a:schemeClr val="bg1">
                  <a:lumMod val="65000"/>
                </a:schemeClr>
              </a:solidFill>
            </a:endParaRPr>
          </a:p>
        </p:txBody>
      </p:sp>
      <p:pic>
        <p:nvPicPr>
          <p:cNvPr id="16" name="Picture 1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67599" y="5970062"/>
            <a:ext cx="776287" cy="776287"/>
          </a:xfrm>
          <a:prstGeom prst="rect">
            <a:avLst/>
          </a:prstGeom>
        </p:spPr>
      </p:pic>
      <p:pic>
        <p:nvPicPr>
          <p:cNvPr id="24" name="Picture 23"/>
          <p:cNvPicPr>
            <a:picLocks noChangeAspect="1"/>
          </p:cNvPicPr>
          <p:nvPr/>
        </p:nvPicPr>
        <p:blipFill>
          <a:blip r:embed="rId6"/>
          <a:stretch>
            <a:fillRect/>
          </a:stretch>
        </p:blipFill>
        <p:spPr>
          <a:xfrm>
            <a:off x="838200" y="5970062"/>
            <a:ext cx="655375" cy="520139"/>
          </a:xfrm>
          <a:prstGeom prst="rect">
            <a:avLst/>
          </a:prstGeom>
        </p:spPr>
      </p:pic>
      <p:pic>
        <p:nvPicPr>
          <p:cNvPr id="25" name="Picture 24"/>
          <p:cNvPicPr>
            <a:picLocks noChangeAspect="1"/>
          </p:cNvPicPr>
          <p:nvPr/>
        </p:nvPicPr>
        <p:blipFill>
          <a:blip r:embed="rId7"/>
          <a:stretch>
            <a:fillRect/>
          </a:stretch>
        </p:blipFill>
        <p:spPr>
          <a:xfrm>
            <a:off x="4176424" y="6045841"/>
            <a:ext cx="791152" cy="520139"/>
          </a:xfrm>
          <a:prstGeom prst="rect">
            <a:avLst/>
          </a:prstGeom>
        </p:spPr>
      </p:pic>
      <p:sp>
        <p:nvSpPr>
          <p:cNvPr id="26" name="Rectangle 25"/>
          <p:cNvSpPr/>
          <p:nvPr/>
        </p:nvSpPr>
        <p:spPr>
          <a:xfrm>
            <a:off x="1836865" y="4989349"/>
            <a:ext cx="6129626" cy="677108"/>
          </a:xfrm>
          <a:prstGeom prst="rect">
            <a:avLst/>
          </a:prstGeom>
        </p:spPr>
        <p:txBody>
          <a:bodyPr wrap="square">
            <a:spAutoFit/>
          </a:bodyPr>
          <a:lstStyle/>
          <a:p>
            <a:pPr algn="just"/>
            <a:r>
              <a:rPr lang="en-US" sz="1400" b="1" dirty="0" smtClean="0">
                <a:solidFill>
                  <a:schemeClr val="bg1">
                    <a:lumMod val="50000"/>
                  </a:schemeClr>
                </a:solidFill>
                <a:latin typeface="DIN Next LT Arabic" panose="020B0503020203050203" pitchFamily="34" charset="-78"/>
                <a:cs typeface="DIN Next LT Arabic" panose="020B0503020203050203" pitchFamily="34" charset="-78"/>
              </a:rPr>
              <a:t>Labor Law </a:t>
            </a:r>
          </a:p>
          <a:p>
            <a:pPr algn="just"/>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Guarantees women equal opportunity for promotion and training even during maternity leave</a:t>
            </a:r>
            <a:r>
              <a:rPr lang="en-US" sz="1200" b="1" dirty="0" smtClean="0">
                <a:solidFill>
                  <a:schemeClr val="bg1">
                    <a:lumMod val="50000"/>
                  </a:schemeClr>
                </a:solidFill>
                <a:latin typeface="DIN Next LT Arabic" panose="020B0503020203050203" pitchFamily="34" charset="-78"/>
                <a:cs typeface="DIN Next LT Arabic" panose="020B0503020203050203" pitchFamily="34" charset="-78"/>
              </a:rPr>
              <a:t>.</a:t>
            </a:r>
            <a:endParaRPr lang="en-US" sz="1200" b="1" dirty="0" smtClean="0">
              <a:solidFill>
                <a:schemeClr val="bg1">
                  <a:lumMod val="50000"/>
                </a:schemeClr>
              </a:solidFill>
              <a:latin typeface="DIN Next LT Arabic" panose="020B0503020203050203" pitchFamily="34" charset="-78"/>
              <a:cs typeface="DIN Next LT Arabic" panose="020B0503020203050203" pitchFamily="34" charset="-78"/>
            </a:endParaRPr>
          </a:p>
        </p:txBody>
      </p:sp>
      <p:pic>
        <p:nvPicPr>
          <p:cNvPr id="27" name="Picture 26"/>
          <p:cNvPicPr>
            <a:picLocks noChangeAspect="1"/>
          </p:cNvPicPr>
          <p:nvPr/>
        </p:nvPicPr>
        <p:blipFill>
          <a:blip r:embed="rId4"/>
          <a:stretch>
            <a:fillRect/>
          </a:stretch>
        </p:blipFill>
        <p:spPr>
          <a:xfrm>
            <a:off x="1150730" y="4889551"/>
            <a:ext cx="730846" cy="580037"/>
          </a:xfrm>
          <a:prstGeom prst="rect">
            <a:avLst/>
          </a:prstGeom>
        </p:spPr>
      </p:pic>
    </p:spTree>
    <p:extLst>
      <p:ext uri="{BB962C8B-B14F-4D97-AF65-F5344CB8AC3E}">
        <p14:creationId xmlns:p14="http://schemas.microsoft.com/office/powerpoint/2010/main" val="25357417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91200"/>
            <a:ext cx="9144000" cy="800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327573"/>
            <a:ext cx="9144000" cy="755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accent3">
                    <a:lumMod val="75000"/>
                  </a:schemeClr>
                </a:solidFill>
                <a:latin typeface="DIN Next LT Arabic" panose="020B0503020203050203" pitchFamily="34" charset="-78"/>
                <a:cs typeface="DIN Next LT Arabic" panose="020B0503020203050203" pitchFamily="34" charset="-78"/>
              </a:rPr>
              <a:t>1. </a:t>
            </a:r>
            <a:r>
              <a:rPr lang="en-GB" sz="2000" dirty="0">
                <a:solidFill>
                  <a:schemeClr val="accent3">
                    <a:lumMod val="75000"/>
                  </a:schemeClr>
                </a:solidFill>
                <a:latin typeface="DIN Next LT Arabic" panose="020B0503020203050203" pitchFamily="34" charset="-78"/>
                <a:cs typeface="DIN Next LT Arabic" panose="020B0503020203050203" pitchFamily="34" charset="-78"/>
              </a:rPr>
              <a:t>Strengthening normative, legal and policy frameworks</a:t>
            </a:r>
            <a:endParaRPr lang="en-US" sz="2000" dirty="0">
              <a:solidFill>
                <a:schemeClr val="accent3">
                  <a:lumMod val="75000"/>
                </a:schemeClr>
              </a:solidFill>
              <a:latin typeface="DIN Next LT Arabic" panose="020B0503020203050203" pitchFamily="34" charset="-78"/>
              <a:cs typeface="DIN Next LT Arabic" panose="020B0503020203050203" pitchFamily="34" charset="-78"/>
            </a:endParaRPr>
          </a:p>
        </p:txBody>
      </p:sp>
      <p:cxnSp>
        <p:nvCxnSpPr>
          <p:cNvPr id="9" name="Straight Connector 8"/>
          <p:cNvCxnSpPr/>
          <p:nvPr/>
        </p:nvCxnSpPr>
        <p:spPr>
          <a:xfrm>
            <a:off x="0" y="1077463"/>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644670" y="1298443"/>
            <a:ext cx="6441930" cy="338554"/>
          </a:xfrm>
          <a:prstGeom prst="rect">
            <a:avLst/>
          </a:prstGeom>
          <a:noFill/>
        </p:spPr>
        <p:txBody>
          <a:bodyPr wrap="square" rtlCol="0">
            <a:spAutoFit/>
          </a:bodyPr>
          <a:lstStyle/>
          <a:p>
            <a:pPr marL="0" lvl="2" indent="0">
              <a:buFont typeface="Arial"/>
              <a:buNone/>
            </a:pPr>
            <a:r>
              <a:rPr lang="en-US" sz="1600" dirty="0">
                <a:solidFill>
                  <a:schemeClr val="accent3">
                    <a:lumMod val="75000"/>
                  </a:schemeClr>
                </a:solidFill>
                <a:latin typeface="DIN Next LT Arabic" panose="020B0503020203050203" pitchFamily="34" charset="-78"/>
                <a:cs typeface="DIN Next LT Arabic" panose="020B0503020203050203" pitchFamily="34" charset="-78"/>
              </a:rPr>
              <a:t>1.5</a:t>
            </a:r>
            <a:r>
              <a:rPr lang="en-US" sz="1600" dirty="0">
                <a:solidFill>
                  <a:srgbClr val="0070C0"/>
                </a:solidFill>
                <a:latin typeface="DIN Next LT Arabic" panose="020B0503020203050203" pitchFamily="34" charset="-78"/>
                <a:cs typeface="DIN Next LT Arabic" panose="020B0503020203050203" pitchFamily="34" charset="-78"/>
              </a:rPr>
              <a:t> </a:t>
            </a:r>
            <a:r>
              <a:rPr lang="en-US" sz="1600" dirty="0">
                <a:solidFill>
                  <a:schemeClr val="accent5">
                    <a:lumMod val="50000"/>
                  </a:schemeClr>
                </a:solidFill>
                <a:latin typeface="DIN Next LT Arabic" panose="020B0503020203050203" pitchFamily="34" charset="-78"/>
                <a:cs typeface="DIN Next LT Arabic" panose="020B0503020203050203" pitchFamily="34" charset="-78"/>
              </a:rPr>
              <a:t>Ensuring the promotion and protection of women’s human rights</a:t>
            </a:r>
          </a:p>
        </p:txBody>
      </p:sp>
      <p:sp>
        <p:nvSpPr>
          <p:cNvPr id="12" name="TextBox 11"/>
          <p:cNvSpPr txBox="1"/>
          <p:nvPr/>
        </p:nvSpPr>
        <p:spPr>
          <a:xfrm>
            <a:off x="909132" y="1912305"/>
            <a:ext cx="7334755" cy="738664"/>
          </a:xfrm>
          <a:prstGeom prst="rect">
            <a:avLst/>
          </a:prstGeom>
          <a:noFill/>
        </p:spPr>
        <p:txBody>
          <a:bodyPr wrap="square" rtlCol="0">
            <a:spAutoFit/>
          </a:bodyPr>
          <a:lstStyle/>
          <a:p>
            <a:pPr marL="0" lvl="2" indent="0" algn="just">
              <a:buFont typeface="Arial"/>
              <a:buNone/>
            </a:pPr>
            <a:r>
              <a:rPr lang="en-US" sz="1400" dirty="0">
                <a:solidFill>
                  <a:schemeClr val="bg1">
                    <a:lumMod val="50000"/>
                  </a:schemeClr>
                </a:solidFill>
                <a:latin typeface="DIN Next LT Arabic" panose="020B0503020203050203" pitchFamily="34" charset="-78"/>
                <a:cs typeface="DIN Next LT Arabic" panose="020B0503020203050203" pitchFamily="34" charset="-78"/>
              </a:rPr>
              <a:t>Saudi Vision 2030 devotes the necessary efforts to ensure women effective participation in all fields, and to ensure the accessibility to their rights in education, employment, life, health, and social protection.</a:t>
            </a:r>
          </a:p>
        </p:txBody>
      </p:sp>
      <p:sp>
        <p:nvSpPr>
          <p:cNvPr id="13" name="Rectangle 12"/>
          <p:cNvSpPr/>
          <p:nvPr/>
        </p:nvSpPr>
        <p:spPr>
          <a:xfrm>
            <a:off x="1904208" y="2875596"/>
            <a:ext cx="2853024" cy="861774"/>
          </a:xfrm>
          <a:prstGeom prst="rect">
            <a:avLst/>
          </a:prstGeom>
        </p:spPr>
        <p:txBody>
          <a:bodyPr wrap="square">
            <a:spAutoFit/>
          </a:bodyPr>
          <a:lstStyle/>
          <a:p>
            <a:pPr algn="just"/>
            <a:r>
              <a:rPr lang="en-US" sz="1400" b="1" dirty="0" smtClean="0">
                <a:solidFill>
                  <a:schemeClr val="bg1">
                    <a:lumMod val="50000"/>
                  </a:schemeClr>
                </a:solidFill>
                <a:latin typeface="DIN Next LT Arabic" panose="020B0503020203050203" pitchFamily="34" charset="-78"/>
                <a:cs typeface="DIN Next LT Arabic" panose="020B0503020203050203" pitchFamily="34" charset="-78"/>
              </a:rPr>
              <a:t>Education &amp; Health</a:t>
            </a:r>
          </a:p>
          <a:p>
            <a:pPr marL="0" lvl="2" algn="just"/>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Including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higher education, and Health services are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offered to all, equally, and free of charge</a:t>
            </a:r>
            <a:r>
              <a:rPr lang="en-GB" sz="1200" dirty="0" smtClean="0">
                <a:solidFill>
                  <a:schemeClr val="bg1">
                    <a:lumMod val="50000"/>
                  </a:schemeClr>
                </a:solidFill>
                <a:latin typeface="DIN Next LT Arabic" panose="020B0503020203050203" pitchFamily="34" charset="-78"/>
                <a:cs typeface="DIN Next LT Arabic" panose="020B0503020203050203" pitchFamily="34" charset="-78"/>
              </a:rPr>
              <a:t>. </a:t>
            </a:r>
            <a:endParaRPr lang="en-GB" sz="1200" dirty="0">
              <a:solidFill>
                <a:schemeClr val="bg1">
                  <a:lumMod val="50000"/>
                </a:schemeClr>
              </a:solidFill>
              <a:latin typeface="DIN Next LT Arabic" panose="020B0503020203050203" pitchFamily="34" charset="-78"/>
              <a:cs typeface="DIN Next LT Arabic" panose="020B0503020203050203" pitchFamily="34" charset="-78"/>
            </a:endParaRPr>
          </a:p>
        </p:txBody>
      </p:sp>
      <p:sp>
        <p:nvSpPr>
          <p:cNvPr id="15" name="Rectangle 14"/>
          <p:cNvSpPr/>
          <p:nvPr/>
        </p:nvSpPr>
        <p:spPr>
          <a:xfrm>
            <a:off x="5562600" y="2869775"/>
            <a:ext cx="2397919" cy="861774"/>
          </a:xfrm>
          <a:prstGeom prst="rect">
            <a:avLst/>
          </a:prstGeom>
        </p:spPr>
        <p:txBody>
          <a:bodyPr wrap="square">
            <a:spAutoFit/>
          </a:bodyPr>
          <a:lstStyle/>
          <a:p>
            <a:pPr marL="0" lvl="2"/>
            <a:r>
              <a:rPr lang="en-US" sz="1400" b="1" dirty="0">
                <a:solidFill>
                  <a:schemeClr val="accent5">
                    <a:lumMod val="50000"/>
                  </a:schemeClr>
                </a:solidFill>
                <a:latin typeface="DIN Next LT Arabic" panose="020B0503020203050203" pitchFamily="34" charset="-78"/>
                <a:cs typeface="DIN Next LT Arabic" panose="020B0503020203050203" pitchFamily="34" charset="-78"/>
              </a:rPr>
              <a:t>A</a:t>
            </a:r>
            <a:r>
              <a:rPr lang="en-US" sz="1400" b="1" dirty="0" smtClean="0">
                <a:solidFill>
                  <a:schemeClr val="accent5">
                    <a:lumMod val="50000"/>
                  </a:schemeClr>
                </a:solidFill>
                <a:latin typeface="DIN Next LT Arabic" panose="020B0503020203050203" pitchFamily="34" charset="-78"/>
                <a:cs typeface="DIN Next LT Arabic" panose="020B0503020203050203" pitchFamily="34" charset="-78"/>
              </a:rPr>
              <a:t>wareness</a:t>
            </a:r>
            <a:r>
              <a:rPr lang="en-US" sz="1200" dirty="0" smtClean="0">
                <a:solidFill>
                  <a:schemeClr val="accent5">
                    <a:lumMod val="50000"/>
                  </a:schemeClr>
                </a:solidFill>
                <a:latin typeface="DIN Next LT Arabic" panose="020B0503020203050203" pitchFamily="34" charset="-78"/>
                <a:cs typeface="DIN Next LT Arabic" panose="020B0503020203050203" pitchFamily="34" charset="-78"/>
              </a:rPr>
              <a:t> </a:t>
            </a:r>
          </a:p>
          <a:p>
            <a:pPr marL="0" lvl="2"/>
            <a:r>
              <a:rPr lang="en-US" sz="1200" dirty="0">
                <a:solidFill>
                  <a:schemeClr val="bg1">
                    <a:lumMod val="50000"/>
                  </a:schemeClr>
                </a:solidFill>
                <a:latin typeface="DIN Next LT Arabic" panose="020B0503020203050203" pitchFamily="34" charset="-78"/>
                <a:cs typeface="DIN Next LT Arabic" panose="020B0503020203050203" pitchFamily="34" charset="-78"/>
              </a:rPr>
              <a:t>G</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irls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right of education and women empowerment are included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in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school curricula.</a:t>
            </a:r>
          </a:p>
        </p:txBody>
      </p:sp>
      <p:sp>
        <p:nvSpPr>
          <p:cNvPr id="4" name="Rectangle 3"/>
          <p:cNvSpPr/>
          <p:nvPr/>
        </p:nvSpPr>
        <p:spPr>
          <a:xfrm>
            <a:off x="1894972" y="3950355"/>
            <a:ext cx="2862260" cy="861774"/>
          </a:xfrm>
          <a:prstGeom prst="rect">
            <a:avLst/>
          </a:prstGeom>
        </p:spPr>
        <p:txBody>
          <a:bodyPr wrap="square">
            <a:spAutoFit/>
          </a:bodyPr>
          <a:lstStyle/>
          <a:p>
            <a:pPr marL="0" lvl="2"/>
            <a:r>
              <a:rPr lang="en-US" sz="1400" b="1" dirty="0" err="1">
                <a:solidFill>
                  <a:schemeClr val="bg1">
                    <a:lumMod val="50000"/>
                  </a:schemeClr>
                </a:solidFill>
                <a:latin typeface="DIN Next LT Arabic" panose="020B0503020203050203" pitchFamily="34" charset="-78"/>
                <a:cs typeface="DIN Next LT Arabic" panose="020B0503020203050203" pitchFamily="34" charset="-78"/>
              </a:rPr>
              <a:t>Tamheer</a:t>
            </a:r>
            <a:r>
              <a:rPr lang="en-US" sz="1400" b="1" dirty="0">
                <a:solidFill>
                  <a:schemeClr val="bg1">
                    <a:lumMod val="50000"/>
                  </a:schemeClr>
                </a:solidFill>
                <a:latin typeface="DIN Next LT Arabic" panose="020B0503020203050203" pitchFamily="34" charset="-78"/>
                <a:cs typeface="DIN Next LT Arabic" panose="020B0503020203050203" pitchFamily="34" charset="-78"/>
              </a:rPr>
              <a:t>, and </a:t>
            </a:r>
            <a:r>
              <a:rPr lang="en-US" sz="1400" b="1" dirty="0" err="1">
                <a:solidFill>
                  <a:schemeClr val="bg1">
                    <a:lumMod val="50000"/>
                  </a:schemeClr>
                </a:solidFill>
                <a:latin typeface="DIN Next LT Arabic" panose="020B0503020203050203" pitchFamily="34" charset="-78"/>
                <a:cs typeface="DIN Next LT Arabic" panose="020B0503020203050203" pitchFamily="34" charset="-78"/>
              </a:rPr>
              <a:t>Droob</a:t>
            </a:r>
            <a:r>
              <a:rPr lang="en-US" sz="1400" b="1" dirty="0">
                <a:solidFill>
                  <a:schemeClr val="bg1">
                    <a:lumMod val="50000"/>
                  </a:schemeClr>
                </a:solidFill>
                <a:latin typeface="DIN Next LT Arabic" panose="020B0503020203050203" pitchFamily="34" charset="-78"/>
                <a:cs typeface="DIN Next LT Arabic" panose="020B0503020203050203" pitchFamily="34" charset="-78"/>
              </a:rPr>
              <a:t> programs</a:t>
            </a:r>
            <a:endParaRPr lang="en-US" sz="1400" b="1" dirty="0" smtClean="0">
              <a:solidFill>
                <a:schemeClr val="bg1">
                  <a:lumMod val="50000"/>
                </a:schemeClr>
              </a:solidFill>
              <a:latin typeface="DIN Next LT Arabic" panose="020B0503020203050203" pitchFamily="34" charset="-78"/>
              <a:cs typeface="DIN Next LT Arabic" panose="020B0503020203050203" pitchFamily="34" charset="-78"/>
            </a:endParaRPr>
          </a:p>
          <a:p>
            <a:pPr marL="0" lvl="2"/>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Aim to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prepare women and men for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the labor market, opportunities offered to both men and women equally.</a:t>
            </a:r>
            <a:endParaRPr lang="en-US" sz="1200" dirty="0">
              <a:solidFill>
                <a:schemeClr val="bg1">
                  <a:lumMod val="50000"/>
                </a:schemeClr>
              </a:solidFill>
              <a:latin typeface="DIN Next LT Arabic" panose="020B0503020203050203" pitchFamily="34" charset="-78"/>
              <a:cs typeface="DIN Next LT Arabic" panose="020B0503020203050203" pitchFamily="34" charset="-78"/>
            </a:endParaRPr>
          </a:p>
        </p:txBody>
      </p:sp>
      <p:sp>
        <p:nvSpPr>
          <p:cNvPr id="5" name="Rectangle 4"/>
          <p:cNvSpPr/>
          <p:nvPr/>
        </p:nvSpPr>
        <p:spPr>
          <a:xfrm>
            <a:off x="5562600" y="4038600"/>
            <a:ext cx="2397919" cy="1046440"/>
          </a:xfrm>
          <a:prstGeom prst="rect">
            <a:avLst/>
          </a:prstGeom>
        </p:spPr>
        <p:txBody>
          <a:bodyPr wrap="square">
            <a:spAutoFit/>
          </a:bodyPr>
          <a:lstStyle/>
          <a:p>
            <a:pPr marL="0" lvl="2" algn="just"/>
            <a:r>
              <a:rPr lang="en-US" sz="1400" b="1" dirty="0" smtClean="0">
                <a:solidFill>
                  <a:schemeClr val="accent5">
                    <a:lumMod val="50000"/>
                  </a:schemeClr>
                </a:solidFill>
                <a:latin typeface="DIN Next LT Arabic" panose="020B0503020203050203" pitchFamily="34" charset="-78"/>
                <a:cs typeface="DIN Next LT Arabic" panose="020B0503020203050203" pitchFamily="34" charset="-78"/>
              </a:rPr>
              <a:t>Sexual Harassment Law</a:t>
            </a:r>
          </a:p>
          <a:p>
            <a:pPr marL="0" lvl="2" algn="just"/>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In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2018,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the Council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of Ministers mandated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to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protect women and </a:t>
            </a:r>
            <a:r>
              <a:rPr lang="en-US" sz="1200" dirty="0" smtClean="0">
                <a:solidFill>
                  <a:schemeClr val="bg1">
                    <a:lumMod val="50000"/>
                  </a:schemeClr>
                </a:solidFill>
                <a:latin typeface="DIN Next LT Arabic" panose="020B0503020203050203" pitchFamily="34" charset="-78"/>
                <a:cs typeface="DIN Next LT Arabic" panose="020B0503020203050203" pitchFamily="34" charset="-78"/>
              </a:rPr>
              <a:t>men rights against sexual harassment </a:t>
            </a:r>
            <a:r>
              <a:rPr lang="en-US" sz="1200" dirty="0">
                <a:solidFill>
                  <a:schemeClr val="bg1">
                    <a:lumMod val="50000"/>
                  </a:schemeClr>
                </a:solidFill>
                <a:latin typeface="DIN Next LT Arabic" panose="020B0503020203050203" pitchFamily="34" charset="-78"/>
                <a:cs typeface="DIN Next LT Arabic" panose="020B0503020203050203" pitchFamily="34" charset="-78"/>
              </a:rPr>
              <a:t>.</a:t>
            </a:r>
          </a:p>
        </p:txBody>
      </p:sp>
      <p:cxnSp>
        <p:nvCxnSpPr>
          <p:cNvPr id="20" name="Straight Connector 19"/>
          <p:cNvCxnSpPr/>
          <p:nvPr/>
        </p:nvCxnSpPr>
        <p:spPr>
          <a:xfrm>
            <a:off x="6172200" y="5791200"/>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pic>
        <p:nvPicPr>
          <p:cNvPr id="22" name="Picture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19547" y="2802927"/>
            <a:ext cx="533400" cy="505787"/>
          </a:xfrm>
          <a:prstGeom prst="rect">
            <a:avLst/>
          </a:prstGeom>
        </p:spPr>
      </p:pic>
      <p:pic>
        <p:nvPicPr>
          <p:cNvPr id="23" name="Picture 22"/>
          <p:cNvPicPr>
            <a:picLocks noChangeAspect="1"/>
          </p:cNvPicPr>
          <p:nvPr/>
        </p:nvPicPr>
        <p:blipFill>
          <a:blip r:embed="rId4"/>
          <a:stretch>
            <a:fillRect/>
          </a:stretch>
        </p:blipFill>
        <p:spPr>
          <a:xfrm>
            <a:off x="1173362" y="3815302"/>
            <a:ext cx="730846" cy="580037"/>
          </a:xfrm>
          <a:prstGeom prst="rect">
            <a:avLst/>
          </a:prstGeom>
        </p:spPr>
      </p:pic>
      <p:pic>
        <p:nvPicPr>
          <p:cNvPr id="24" name="Picture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29200" y="3961619"/>
            <a:ext cx="533400" cy="505787"/>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29200" y="2895724"/>
            <a:ext cx="599841" cy="337411"/>
          </a:xfrm>
          <a:prstGeom prst="rect">
            <a:avLst/>
          </a:prstGeom>
        </p:spPr>
      </p:pic>
      <p:sp>
        <p:nvSpPr>
          <p:cNvPr id="27" name="TextBox 26"/>
          <p:cNvSpPr txBox="1"/>
          <p:nvPr/>
        </p:nvSpPr>
        <p:spPr>
          <a:xfrm>
            <a:off x="0" y="6591299"/>
            <a:ext cx="304800" cy="261610"/>
          </a:xfrm>
          <a:prstGeom prst="rect">
            <a:avLst/>
          </a:prstGeom>
          <a:noFill/>
          <a:ln>
            <a:noFill/>
          </a:ln>
        </p:spPr>
        <p:txBody>
          <a:bodyPr wrap="square" rtlCol="0">
            <a:spAutoFit/>
          </a:bodyPr>
          <a:lstStyle/>
          <a:p>
            <a:pPr algn="ctr"/>
            <a:r>
              <a:rPr lang="en-US" sz="1100" dirty="0" smtClean="0">
                <a:solidFill>
                  <a:schemeClr val="bg1">
                    <a:lumMod val="65000"/>
                  </a:schemeClr>
                </a:solidFill>
              </a:rPr>
              <a:t>8</a:t>
            </a:r>
            <a:endParaRPr lang="en-US" sz="1100" dirty="0">
              <a:solidFill>
                <a:schemeClr val="bg1">
                  <a:lumMod val="65000"/>
                </a:schemeClr>
              </a:solidFill>
            </a:endParaRPr>
          </a:p>
        </p:txBody>
      </p:sp>
      <p:pic>
        <p:nvPicPr>
          <p:cNvPr id="21" name="Picture 2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467599" y="5970062"/>
            <a:ext cx="776287" cy="776287"/>
          </a:xfrm>
          <a:prstGeom prst="rect">
            <a:avLst/>
          </a:prstGeom>
        </p:spPr>
      </p:pic>
      <p:pic>
        <p:nvPicPr>
          <p:cNvPr id="30" name="Picture 29"/>
          <p:cNvPicPr>
            <a:picLocks noChangeAspect="1"/>
          </p:cNvPicPr>
          <p:nvPr/>
        </p:nvPicPr>
        <p:blipFill>
          <a:blip r:embed="rId7"/>
          <a:stretch>
            <a:fillRect/>
          </a:stretch>
        </p:blipFill>
        <p:spPr>
          <a:xfrm>
            <a:off x="838200" y="5970062"/>
            <a:ext cx="655375" cy="520139"/>
          </a:xfrm>
          <a:prstGeom prst="rect">
            <a:avLst/>
          </a:prstGeom>
        </p:spPr>
      </p:pic>
      <p:pic>
        <p:nvPicPr>
          <p:cNvPr id="31" name="Picture 30"/>
          <p:cNvPicPr>
            <a:picLocks noChangeAspect="1"/>
          </p:cNvPicPr>
          <p:nvPr/>
        </p:nvPicPr>
        <p:blipFill>
          <a:blip r:embed="rId8"/>
          <a:stretch>
            <a:fillRect/>
          </a:stretch>
        </p:blipFill>
        <p:spPr>
          <a:xfrm>
            <a:off x="4176424" y="6045841"/>
            <a:ext cx="791152" cy="520139"/>
          </a:xfrm>
          <a:prstGeom prst="rect">
            <a:avLst/>
          </a:prstGeom>
        </p:spPr>
      </p:pic>
    </p:spTree>
    <p:extLst>
      <p:ext uri="{BB962C8B-B14F-4D97-AF65-F5344CB8AC3E}">
        <p14:creationId xmlns:p14="http://schemas.microsoft.com/office/powerpoint/2010/main" val="39356991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91200"/>
            <a:ext cx="9144000" cy="800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327573"/>
            <a:ext cx="9144000" cy="755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accent3">
                    <a:lumMod val="75000"/>
                  </a:schemeClr>
                </a:solidFill>
                <a:latin typeface="DIN Next LT Arabic" panose="020B0503020203050203" pitchFamily="34" charset="-78"/>
                <a:cs typeface="DIN Next LT Arabic" panose="020B0503020203050203" pitchFamily="34" charset="-78"/>
              </a:rPr>
              <a:t>2. Fostering enabling environments for financing gender equality and women’s empowerment</a:t>
            </a:r>
          </a:p>
        </p:txBody>
      </p:sp>
      <p:cxnSp>
        <p:nvCxnSpPr>
          <p:cNvPr id="9" name="Straight Connector 8"/>
          <p:cNvCxnSpPr/>
          <p:nvPr/>
        </p:nvCxnSpPr>
        <p:spPr>
          <a:xfrm>
            <a:off x="0" y="1077463"/>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644670" y="1298442"/>
            <a:ext cx="7051530" cy="338554"/>
          </a:xfrm>
          <a:prstGeom prst="rect">
            <a:avLst/>
          </a:prstGeom>
          <a:noFill/>
        </p:spPr>
        <p:txBody>
          <a:bodyPr wrap="square" rtlCol="0">
            <a:spAutoFit/>
          </a:bodyPr>
          <a:lstStyle/>
          <a:p>
            <a:pPr marL="0" lvl="1" indent="0">
              <a:buNone/>
            </a:pPr>
            <a:r>
              <a:rPr lang="en-US" sz="1600" dirty="0">
                <a:solidFill>
                  <a:schemeClr val="accent3">
                    <a:lumMod val="75000"/>
                  </a:schemeClr>
                </a:solidFill>
                <a:latin typeface="DIN Next LT Arabic" panose="020B0503020203050203" pitchFamily="34" charset="-78"/>
                <a:cs typeface="DIN Next LT Arabic" panose="020B0503020203050203" pitchFamily="34" charset="-78"/>
              </a:rPr>
              <a:t>2.1</a:t>
            </a:r>
            <a:r>
              <a:rPr lang="en-US" sz="1600" dirty="0">
                <a:solidFill>
                  <a:srgbClr val="0070C0"/>
                </a:solidFill>
                <a:latin typeface="DIN Next LT Arabic" panose="020B0503020203050203" pitchFamily="34" charset="-78"/>
                <a:cs typeface="DIN Next LT Arabic" panose="020B0503020203050203" pitchFamily="34" charset="-78"/>
              </a:rPr>
              <a:t> </a:t>
            </a:r>
            <a:r>
              <a:rPr lang="en-GB" sz="1600" dirty="0">
                <a:solidFill>
                  <a:schemeClr val="accent5">
                    <a:lumMod val="50000"/>
                  </a:schemeClr>
                </a:solidFill>
                <a:latin typeface="DIN Next LT Arabic" panose="020B0503020203050203" pitchFamily="34" charset="-78"/>
                <a:cs typeface="DIN Next LT Arabic" panose="020B0503020203050203" pitchFamily="34" charset="-78"/>
              </a:rPr>
              <a:t>Implementing the commitments made in the Addis Ababa Action Agenda</a:t>
            </a:r>
            <a:endParaRPr lang="en-US" sz="1600" dirty="0">
              <a:solidFill>
                <a:schemeClr val="accent5">
                  <a:lumMod val="50000"/>
                </a:schemeClr>
              </a:solidFill>
              <a:latin typeface="DIN Next LT Arabic" panose="020B0503020203050203" pitchFamily="34" charset="-78"/>
              <a:cs typeface="DIN Next LT Arabic" panose="020B0503020203050203" pitchFamily="34" charset="-78"/>
            </a:endParaRPr>
          </a:p>
        </p:txBody>
      </p:sp>
      <p:sp>
        <p:nvSpPr>
          <p:cNvPr id="12" name="TextBox 11"/>
          <p:cNvSpPr txBox="1"/>
          <p:nvPr/>
        </p:nvSpPr>
        <p:spPr>
          <a:xfrm>
            <a:off x="914400" y="1620089"/>
            <a:ext cx="7813495" cy="1384995"/>
          </a:xfrm>
          <a:prstGeom prst="rect">
            <a:avLst/>
          </a:prstGeom>
          <a:noFill/>
        </p:spPr>
        <p:txBody>
          <a:bodyPr wrap="square" rtlCol="0">
            <a:spAutoFit/>
          </a:bodyPr>
          <a:lstStyle/>
          <a:p>
            <a:pPr marL="0" lvl="1" indent="0" algn="just">
              <a:buNone/>
            </a:pPr>
            <a:r>
              <a:rPr lang="en-GB" sz="1400" dirty="0">
                <a:solidFill>
                  <a:schemeClr val="bg1">
                    <a:lumMod val="50000"/>
                  </a:schemeClr>
                </a:solidFill>
                <a:latin typeface="DIN Next LT Arabic" panose="020B0503020203050203" pitchFamily="34" charset="-78"/>
                <a:cs typeface="DIN Next LT Arabic" panose="020B0503020203050203" pitchFamily="34" charset="-78"/>
              </a:rPr>
              <a:t>There is no particular fund dedicated for gender </a:t>
            </a:r>
            <a:r>
              <a:rPr lang="en-GB" sz="1400" dirty="0" smtClean="0">
                <a:solidFill>
                  <a:schemeClr val="bg1">
                    <a:lumMod val="50000"/>
                  </a:schemeClr>
                </a:solidFill>
                <a:latin typeface="DIN Next LT Arabic" panose="020B0503020203050203" pitchFamily="34" charset="-78"/>
                <a:cs typeface="DIN Next LT Arabic" panose="020B0503020203050203" pitchFamily="34" charset="-78"/>
              </a:rPr>
              <a:t>equality, </a:t>
            </a:r>
            <a:r>
              <a:rPr lang="en-GB" sz="1400" dirty="0">
                <a:solidFill>
                  <a:schemeClr val="bg1">
                    <a:lumMod val="50000"/>
                  </a:schemeClr>
                </a:solidFill>
                <a:latin typeface="DIN Next LT Arabic" panose="020B0503020203050203" pitchFamily="34" charset="-78"/>
                <a:cs typeface="DIN Next LT Arabic" panose="020B0503020203050203" pitchFamily="34" charset="-78"/>
              </a:rPr>
              <a:t>as most funding take into consideration serving both </a:t>
            </a:r>
            <a:r>
              <a:rPr lang="en-US" sz="1400" dirty="0">
                <a:solidFill>
                  <a:schemeClr val="bg1">
                    <a:lumMod val="50000"/>
                  </a:schemeClr>
                </a:solidFill>
                <a:latin typeface="DIN Next LT Arabic" panose="020B0503020203050203" pitchFamily="34" charset="-78"/>
                <a:cs typeface="DIN Next LT Arabic" panose="020B0503020203050203" pitchFamily="34" charset="-78"/>
              </a:rPr>
              <a:t>gender </a:t>
            </a:r>
            <a:r>
              <a:rPr lang="en-GB" sz="1400" dirty="0">
                <a:solidFill>
                  <a:schemeClr val="bg1">
                    <a:lumMod val="50000"/>
                  </a:schemeClr>
                </a:solidFill>
                <a:latin typeface="DIN Next LT Arabic" panose="020B0503020203050203" pitchFamily="34" charset="-78"/>
                <a:cs typeface="DIN Next LT Arabic" panose="020B0503020203050203" pitchFamily="34" charset="-78"/>
              </a:rPr>
              <a:t>equally. However, Saudi Arabia has </a:t>
            </a:r>
            <a:r>
              <a:rPr lang="en-GB" sz="1400" dirty="0" smtClean="0">
                <a:solidFill>
                  <a:schemeClr val="bg1">
                    <a:lumMod val="50000"/>
                  </a:schemeClr>
                </a:solidFill>
                <a:latin typeface="DIN Next LT Arabic" panose="020B0503020203050203" pitchFamily="34" charset="-78"/>
                <a:cs typeface="DIN Next LT Arabic" panose="020B0503020203050203" pitchFamily="34" charset="-78"/>
              </a:rPr>
              <a:t>taken actions </a:t>
            </a:r>
            <a:r>
              <a:rPr lang="en-GB" sz="1400" dirty="0">
                <a:solidFill>
                  <a:schemeClr val="bg1">
                    <a:lumMod val="50000"/>
                  </a:schemeClr>
                </a:solidFill>
                <a:latin typeface="DIN Next LT Arabic" panose="020B0503020203050203" pitchFamily="34" charset="-78"/>
                <a:cs typeface="DIN Next LT Arabic" panose="020B0503020203050203" pitchFamily="34" charset="-78"/>
              </a:rPr>
              <a:t>to reflect </a:t>
            </a:r>
            <a:r>
              <a:rPr lang="en-GB" sz="1400" dirty="0" smtClean="0">
                <a:solidFill>
                  <a:schemeClr val="bg1">
                    <a:lumMod val="50000"/>
                  </a:schemeClr>
                </a:solidFill>
                <a:latin typeface="DIN Next LT Arabic" panose="020B0503020203050203" pitchFamily="34" charset="-78"/>
                <a:cs typeface="DIN Next LT Arabic" panose="020B0503020203050203" pitchFamily="34" charset="-78"/>
              </a:rPr>
              <a:t>commitment to women’s </a:t>
            </a:r>
            <a:r>
              <a:rPr lang="en-GB" sz="1400" dirty="0">
                <a:solidFill>
                  <a:schemeClr val="bg1">
                    <a:lumMod val="50000"/>
                  </a:schemeClr>
                </a:solidFill>
                <a:latin typeface="DIN Next LT Arabic" panose="020B0503020203050203" pitchFamily="34" charset="-78"/>
                <a:cs typeface="DIN Next LT Arabic" panose="020B0503020203050203" pitchFamily="34" charset="-78"/>
              </a:rPr>
              <a:t>full and equal participation and leadership in economy through </a:t>
            </a:r>
            <a:r>
              <a:rPr lang="en-GB" sz="1400" dirty="0" smtClean="0">
                <a:solidFill>
                  <a:schemeClr val="bg1">
                    <a:lumMod val="50000"/>
                  </a:schemeClr>
                </a:solidFill>
                <a:latin typeface="DIN Next LT Arabic" panose="020B0503020203050203" pitchFamily="34" charset="-78"/>
                <a:cs typeface="DIN Next LT Arabic" panose="020B0503020203050203" pitchFamily="34" charset="-78"/>
              </a:rPr>
              <a:t>the </a:t>
            </a:r>
            <a:r>
              <a:rPr lang="en-GB" sz="1400" dirty="0">
                <a:solidFill>
                  <a:schemeClr val="bg1">
                    <a:lumMod val="50000"/>
                  </a:schemeClr>
                </a:solidFill>
                <a:latin typeface="DIN Next LT Arabic" panose="020B0503020203050203" pitchFamily="34" charset="-78"/>
                <a:cs typeface="DIN Next LT Arabic" panose="020B0503020203050203" pitchFamily="34" charset="-78"/>
              </a:rPr>
              <a:t>Saudi Vision </a:t>
            </a:r>
            <a:r>
              <a:rPr lang="en-GB" sz="1400" dirty="0" smtClean="0">
                <a:solidFill>
                  <a:schemeClr val="bg1">
                    <a:lumMod val="50000"/>
                  </a:schemeClr>
                </a:solidFill>
                <a:latin typeface="DIN Next LT Arabic" panose="020B0503020203050203" pitchFamily="34" charset="-78"/>
                <a:cs typeface="DIN Next LT Arabic" panose="020B0503020203050203" pitchFamily="34" charset="-78"/>
              </a:rPr>
              <a:t>2030 </a:t>
            </a:r>
            <a:r>
              <a:rPr lang="en-GB" sz="1400" dirty="0">
                <a:solidFill>
                  <a:schemeClr val="bg1">
                    <a:lumMod val="50000"/>
                  </a:schemeClr>
                </a:solidFill>
                <a:latin typeface="DIN Next LT Arabic" panose="020B0503020203050203" pitchFamily="34" charset="-78"/>
                <a:cs typeface="DIN Next LT Arabic" panose="020B0503020203050203" pitchFamily="34" charset="-78"/>
              </a:rPr>
              <a:t>strategic objectives , increase women participation in </a:t>
            </a:r>
            <a:r>
              <a:rPr lang="en-GB" sz="1400" dirty="0" err="1" smtClean="0">
                <a:solidFill>
                  <a:schemeClr val="bg1">
                    <a:lumMod val="50000"/>
                  </a:schemeClr>
                </a:solidFill>
                <a:latin typeface="DIN Next LT Arabic" panose="020B0503020203050203" pitchFamily="34" charset="-78"/>
                <a:cs typeface="DIN Next LT Arabic" panose="020B0503020203050203" pitchFamily="34" charset="-78"/>
              </a:rPr>
              <a:t>labor</a:t>
            </a:r>
            <a:r>
              <a:rPr lang="en-GB" sz="1400" dirty="0" smtClean="0">
                <a:solidFill>
                  <a:schemeClr val="bg1">
                    <a:lumMod val="50000"/>
                  </a:schemeClr>
                </a:solidFill>
                <a:latin typeface="DIN Next LT Arabic" panose="020B0503020203050203" pitchFamily="34" charset="-78"/>
                <a:cs typeface="DIN Next LT Arabic" panose="020B0503020203050203" pitchFamily="34" charset="-78"/>
              </a:rPr>
              <a:t> </a:t>
            </a:r>
            <a:r>
              <a:rPr lang="en-GB" sz="1400" dirty="0">
                <a:solidFill>
                  <a:schemeClr val="bg1">
                    <a:lumMod val="50000"/>
                  </a:schemeClr>
                </a:solidFill>
                <a:latin typeface="DIN Next LT Arabic" panose="020B0503020203050203" pitchFamily="34" charset="-78"/>
                <a:cs typeface="DIN Next LT Arabic" panose="020B0503020203050203" pitchFamily="34" charset="-78"/>
              </a:rPr>
              <a:t>market. </a:t>
            </a:r>
            <a:r>
              <a:rPr lang="en-GB" sz="1400" dirty="0" smtClean="0">
                <a:solidFill>
                  <a:schemeClr val="bg1">
                    <a:lumMod val="50000"/>
                  </a:schemeClr>
                </a:solidFill>
                <a:latin typeface="DIN Next LT Arabic" panose="020B0503020203050203" pitchFamily="34" charset="-78"/>
                <a:cs typeface="DIN Next LT Arabic" panose="020B0503020203050203" pitchFamily="34" charset="-78"/>
              </a:rPr>
              <a:t>KSA ensures the achievement of this objective by setting indicators that aims to empower women in leadership positions, increase their number in private sectors, and enable them to access economic resources equally.</a:t>
            </a:r>
            <a:endParaRPr lang="en-GB" sz="1400" dirty="0">
              <a:solidFill>
                <a:schemeClr val="bg1">
                  <a:lumMod val="50000"/>
                </a:schemeClr>
              </a:solidFill>
              <a:latin typeface="DIN Next LT Arabic" panose="020B0503020203050203" pitchFamily="34" charset="-78"/>
              <a:cs typeface="DIN Next LT Arabic" panose="020B0503020203050203" pitchFamily="34" charset="-78"/>
            </a:endParaRPr>
          </a:p>
        </p:txBody>
      </p:sp>
      <p:sp>
        <p:nvSpPr>
          <p:cNvPr id="13" name="Rectangle 12"/>
          <p:cNvSpPr/>
          <p:nvPr/>
        </p:nvSpPr>
        <p:spPr>
          <a:xfrm>
            <a:off x="2057400" y="2957492"/>
            <a:ext cx="6235881" cy="1231106"/>
          </a:xfrm>
          <a:prstGeom prst="rect">
            <a:avLst/>
          </a:prstGeom>
        </p:spPr>
        <p:txBody>
          <a:bodyPr wrap="square">
            <a:spAutoFit/>
          </a:bodyPr>
          <a:lstStyle/>
          <a:p>
            <a:pPr algn="just"/>
            <a:r>
              <a:rPr lang="en-US" sz="1400" b="1" dirty="0" smtClean="0">
                <a:solidFill>
                  <a:schemeClr val="bg1">
                    <a:lumMod val="50000"/>
                  </a:schemeClr>
                </a:solidFill>
                <a:latin typeface="DIN Next LT Arabic" panose="020B0503020203050203" pitchFamily="34" charset="-78"/>
                <a:cs typeface="DIN Next LT Arabic" panose="020B0503020203050203" pitchFamily="34" charset="-78"/>
              </a:rPr>
              <a:t>Women empowerment</a:t>
            </a:r>
          </a:p>
          <a:p>
            <a:pPr marL="0" lvl="1" algn="just"/>
            <a:r>
              <a:rPr lang="en-GB" sz="1200" dirty="0" smtClean="0">
                <a:solidFill>
                  <a:schemeClr val="bg1">
                    <a:lumMod val="50000"/>
                  </a:schemeClr>
                </a:solidFill>
                <a:latin typeface="DIN Next LT Arabic" panose="020B0503020203050203" pitchFamily="34" charset="-78"/>
                <a:cs typeface="DIN Next LT Arabic" panose="020B0503020203050203" pitchFamily="34" charset="-78"/>
              </a:rPr>
              <a:t>KSA is increasingly </a:t>
            </a:r>
            <a:r>
              <a:rPr lang="en-GB" sz="1200" dirty="0">
                <a:solidFill>
                  <a:schemeClr val="bg1">
                    <a:lumMod val="50000"/>
                  </a:schemeClr>
                </a:solidFill>
                <a:latin typeface="DIN Next LT Arabic" panose="020B0503020203050203" pitchFamily="34" charset="-78"/>
                <a:cs typeface="DIN Next LT Arabic" panose="020B0503020203050203" pitchFamily="34" charset="-78"/>
              </a:rPr>
              <a:t>targeting to hire women for high positions in private and public sectors, and ensuring that women equally access all the financial services (both commercial and public). Saudi Arabia takes into consideration achieving the empowerment of women and girls </a:t>
            </a:r>
            <a:r>
              <a:rPr lang="en-GB" sz="1200" dirty="0" smtClean="0">
                <a:solidFill>
                  <a:schemeClr val="bg1">
                    <a:lumMod val="50000"/>
                  </a:schemeClr>
                </a:solidFill>
                <a:latin typeface="DIN Next LT Arabic" panose="020B0503020203050203" pitchFamily="34" charset="-78"/>
                <a:cs typeface="DIN Next LT Arabic" panose="020B0503020203050203" pitchFamily="34" charset="-78"/>
              </a:rPr>
              <a:t>in line with  SDG</a:t>
            </a:r>
            <a:r>
              <a:rPr lang="ar-SA" sz="1200" dirty="0" smtClean="0">
                <a:solidFill>
                  <a:schemeClr val="bg1">
                    <a:lumMod val="50000"/>
                  </a:schemeClr>
                </a:solidFill>
                <a:latin typeface="DIN Next LT Arabic" panose="020B0503020203050203" pitchFamily="34" charset="-78"/>
                <a:cs typeface="DIN Next LT Arabic" panose="020B0503020203050203" pitchFamily="34" charset="-78"/>
              </a:rPr>
              <a:t> </a:t>
            </a:r>
            <a:r>
              <a:rPr lang="en-GB" sz="1200" dirty="0" smtClean="0">
                <a:solidFill>
                  <a:schemeClr val="bg1">
                    <a:lumMod val="50000"/>
                  </a:schemeClr>
                </a:solidFill>
                <a:latin typeface="DIN Next LT Arabic" panose="020B0503020203050203" pitchFamily="34" charset="-78"/>
                <a:cs typeface="DIN Next LT Arabic" panose="020B0503020203050203" pitchFamily="34" charset="-78"/>
              </a:rPr>
              <a:t>5.</a:t>
            </a:r>
            <a:endParaRPr lang="en-GB" sz="1200" dirty="0">
              <a:solidFill>
                <a:schemeClr val="bg1">
                  <a:lumMod val="50000"/>
                </a:schemeClr>
              </a:solidFill>
              <a:latin typeface="DIN Next LT Arabic" panose="020B0503020203050203" pitchFamily="34" charset="-78"/>
              <a:cs typeface="DIN Next LT Arabic" panose="020B0503020203050203" pitchFamily="34" charset="-78"/>
            </a:endParaRPr>
          </a:p>
          <a:p>
            <a:pPr algn="just"/>
            <a:endParaRPr lang="en-GB" sz="1200" dirty="0">
              <a:solidFill>
                <a:schemeClr val="bg1">
                  <a:lumMod val="50000"/>
                </a:schemeClr>
              </a:solidFill>
              <a:latin typeface="DIN Next LT Arabic" panose="020B0503020203050203" pitchFamily="34" charset="-78"/>
              <a:cs typeface="DIN Next LT Arabic" panose="020B0503020203050203" pitchFamily="34" charset="-78"/>
            </a:endParaRPr>
          </a:p>
        </p:txBody>
      </p:sp>
      <p:sp>
        <p:nvSpPr>
          <p:cNvPr id="4" name="Rectangle 3"/>
          <p:cNvSpPr/>
          <p:nvPr/>
        </p:nvSpPr>
        <p:spPr>
          <a:xfrm>
            <a:off x="2057400" y="4026723"/>
            <a:ext cx="4851291" cy="461665"/>
          </a:xfrm>
          <a:prstGeom prst="rect">
            <a:avLst/>
          </a:prstGeom>
        </p:spPr>
        <p:txBody>
          <a:bodyPr wrap="square">
            <a:spAutoFit/>
          </a:bodyPr>
          <a:lstStyle/>
          <a:p>
            <a:pPr marL="0" lvl="2" algn="just"/>
            <a:r>
              <a:rPr lang="en-GB" sz="1200" dirty="0" smtClean="0">
                <a:solidFill>
                  <a:schemeClr val="accent5">
                    <a:lumMod val="50000"/>
                  </a:schemeClr>
                </a:solidFill>
                <a:latin typeface="DIN Next LT Arabic" panose="020B0503020203050203" pitchFamily="34" charset="-78"/>
                <a:cs typeface="DIN Next LT Arabic" panose="020B0503020203050203" pitchFamily="34" charset="-78"/>
              </a:rPr>
              <a:t>NGOs</a:t>
            </a:r>
            <a:r>
              <a:rPr lang="en-GB" sz="1200" dirty="0">
                <a:solidFill>
                  <a:schemeClr val="bg1">
                    <a:lumMod val="50000"/>
                  </a:schemeClr>
                </a:solidFill>
                <a:latin typeface="DIN Next LT Arabic" panose="020B0503020203050203" pitchFamily="34" charset="-78"/>
                <a:cs typeface="DIN Next LT Arabic" panose="020B0503020203050203" pitchFamily="34" charset="-78"/>
              </a:rPr>
              <a:t>, gove</a:t>
            </a:r>
            <a:r>
              <a:rPr lang="en-GB" sz="1200" dirty="0" smtClean="0">
                <a:solidFill>
                  <a:schemeClr val="accent5">
                    <a:lumMod val="50000"/>
                  </a:schemeClr>
                </a:solidFill>
                <a:latin typeface="DIN Next LT Arabic" panose="020B0503020203050203" pitchFamily="34" charset="-78"/>
                <a:cs typeface="DIN Next LT Arabic" panose="020B0503020203050203" pitchFamily="34" charset="-78"/>
              </a:rPr>
              <a:t>rnment </a:t>
            </a:r>
            <a:r>
              <a:rPr lang="en-GB" sz="1200" dirty="0">
                <a:solidFill>
                  <a:schemeClr val="accent5">
                    <a:lumMod val="50000"/>
                  </a:schemeClr>
                </a:solidFill>
                <a:latin typeface="DIN Next LT Arabic" panose="020B0503020203050203" pitchFamily="34" charset="-78"/>
                <a:cs typeface="DIN Next LT Arabic" panose="020B0503020203050203" pitchFamily="34" charset="-78"/>
              </a:rPr>
              <a:t>and private </a:t>
            </a:r>
            <a:r>
              <a:rPr lang="en-GB" sz="1200" dirty="0" smtClean="0">
                <a:solidFill>
                  <a:schemeClr val="accent5">
                    <a:lumMod val="50000"/>
                  </a:schemeClr>
                </a:solidFill>
                <a:latin typeface="DIN Next LT Arabic" panose="020B0503020203050203" pitchFamily="34" charset="-78"/>
                <a:cs typeface="DIN Next LT Arabic" panose="020B0503020203050203" pitchFamily="34" charset="-78"/>
              </a:rPr>
              <a:t>sector role in maintaining financial support for women. </a:t>
            </a:r>
            <a:endParaRPr lang="en-US" sz="1200" dirty="0">
              <a:solidFill>
                <a:schemeClr val="bg1">
                  <a:lumMod val="50000"/>
                </a:schemeClr>
              </a:solidFill>
              <a:latin typeface="DIN Next LT Arabic" panose="020B0503020203050203" pitchFamily="34" charset="-78"/>
              <a:cs typeface="DIN Next LT Arabic" panose="020B0503020203050203" pitchFamily="34" charset="-78"/>
            </a:endParaRPr>
          </a:p>
        </p:txBody>
      </p:sp>
      <p:sp>
        <p:nvSpPr>
          <p:cNvPr id="6" name="Rectangle 5"/>
          <p:cNvSpPr/>
          <p:nvPr/>
        </p:nvSpPr>
        <p:spPr>
          <a:xfrm>
            <a:off x="1423383" y="4569933"/>
            <a:ext cx="1888089" cy="946413"/>
          </a:xfrm>
          <a:prstGeom prst="rect">
            <a:avLst/>
          </a:prstGeom>
        </p:spPr>
        <p:txBody>
          <a:bodyPr wrap="square">
            <a:spAutoFit/>
          </a:bodyPr>
          <a:lstStyle/>
          <a:p>
            <a:r>
              <a:rPr lang="en-GB" sz="1100" b="1" dirty="0" err="1" smtClean="0">
                <a:solidFill>
                  <a:schemeClr val="accent5">
                    <a:lumMod val="50000"/>
                  </a:schemeClr>
                </a:solidFill>
                <a:latin typeface="DIN Next LT Arabic" panose="020B0503020203050203" pitchFamily="34" charset="-78"/>
                <a:cs typeface="DIN Next LT Arabic" panose="020B0503020203050203" pitchFamily="34" charset="-78"/>
              </a:rPr>
              <a:t>AlNahda</a:t>
            </a:r>
            <a:r>
              <a:rPr lang="en-GB" sz="1100" b="1" dirty="0" smtClean="0">
                <a:solidFill>
                  <a:schemeClr val="accent5">
                    <a:lumMod val="50000"/>
                  </a:schemeClr>
                </a:solidFill>
                <a:latin typeface="DIN Next LT Arabic" panose="020B0503020203050203" pitchFamily="34" charset="-78"/>
                <a:cs typeface="DIN Next LT Arabic" panose="020B0503020203050203" pitchFamily="34" charset="-78"/>
              </a:rPr>
              <a:t> </a:t>
            </a:r>
            <a:r>
              <a:rPr lang="en-GB" sz="1100" b="1" dirty="0">
                <a:solidFill>
                  <a:schemeClr val="accent5">
                    <a:lumMod val="50000"/>
                  </a:schemeClr>
                </a:solidFill>
                <a:latin typeface="DIN Next LT Arabic" panose="020B0503020203050203" pitchFamily="34" charset="-78"/>
                <a:cs typeface="DIN Next LT Arabic" panose="020B0503020203050203" pitchFamily="34" charset="-78"/>
              </a:rPr>
              <a:t>Women Charitable </a:t>
            </a:r>
            <a:r>
              <a:rPr lang="en-GB" sz="1100" b="1" dirty="0" smtClean="0">
                <a:solidFill>
                  <a:schemeClr val="accent5">
                    <a:lumMod val="50000"/>
                  </a:schemeClr>
                </a:solidFill>
                <a:latin typeface="DIN Next LT Arabic" panose="020B0503020203050203" pitchFamily="34" charset="-78"/>
                <a:cs typeface="DIN Next LT Arabic" panose="020B0503020203050203" pitchFamily="34" charset="-78"/>
              </a:rPr>
              <a:t>Society</a:t>
            </a:r>
          </a:p>
          <a:p>
            <a:r>
              <a:rPr lang="en-GB" sz="1050" dirty="0" smtClean="0">
                <a:solidFill>
                  <a:schemeClr val="accent5">
                    <a:lumMod val="50000"/>
                  </a:schemeClr>
                </a:solidFill>
                <a:latin typeface="DIN Next LT Arabic" panose="020B0503020203050203" pitchFamily="34" charset="-78"/>
                <a:cs typeface="DIN Next LT Arabic" panose="020B0503020203050203" pitchFamily="34" charset="-78"/>
              </a:rPr>
              <a:t>provides </a:t>
            </a:r>
            <a:r>
              <a:rPr lang="en-GB" sz="1050" dirty="0">
                <a:solidFill>
                  <a:schemeClr val="accent5">
                    <a:lumMod val="50000"/>
                  </a:schemeClr>
                </a:solidFill>
                <a:latin typeface="DIN Next LT Arabic" panose="020B0503020203050203" pitchFamily="34" charset="-78"/>
                <a:cs typeface="DIN Next LT Arabic" panose="020B0503020203050203" pitchFamily="34" charset="-78"/>
              </a:rPr>
              <a:t>financial support </a:t>
            </a:r>
            <a:r>
              <a:rPr lang="en-GB" sz="1050" dirty="0" smtClean="0">
                <a:solidFill>
                  <a:schemeClr val="accent5">
                    <a:lumMod val="50000"/>
                  </a:schemeClr>
                </a:solidFill>
                <a:latin typeface="DIN Next LT Arabic" panose="020B0503020203050203" pitchFamily="34" charset="-78"/>
                <a:cs typeface="DIN Next LT Arabic" panose="020B0503020203050203" pitchFamily="34" charset="-78"/>
              </a:rPr>
              <a:t>for </a:t>
            </a:r>
            <a:r>
              <a:rPr lang="en-GB" sz="1050" dirty="0">
                <a:solidFill>
                  <a:schemeClr val="accent5">
                    <a:lumMod val="50000"/>
                  </a:schemeClr>
                </a:solidFill>
                <a:latin typeface="DIN Next LT Arabic" panose="020B0503020203050203" pitchFamily="34" charset="-78"/>
                <a:cs typeface="DIN Next LT Arabic" panose="020B0503020203050203" pitchFamily="34" charset="-78"/>
              </a:rPr>
              <a:t>women to protect them from poverty</a:t>
            </a:r>
            <a:endParaRPr lang="en-US" sz="1050" dirty="0">
              <a:latin typeface="DIN Next LT Arabic" panose="020B0503020203050203" pitchFamily="34" charset="-78"/>
              <a:cs typeface="DIN Next LT Arabic" panose="020B0503020203050203" pitchFamily="34" charset="-78"/>
            </a:endParaRPr>
          </a:p>
        </p:txBody>
      </p:sp>
      <p:sp>
        <p:nvSpPr>
          <p:cNvPr id="8" name="Rectangle 7"/>
          <p:cNvSpPr/>
          <p:nvPr/>
        </p:nvSpPr>
        <p:spPr>
          <a:xfrm>
            <a:off x="2927641" y="4597350"/>
            <a:ext cx="3505200" cy="907941"/>
          </a:xfrm>
          <a:prstGeom prst="rect">
            <a:avLst/>
          </a:prstGeom>
        </p:spPr>
        <p:txBody>
          <a:bodyPr wrap="square">
            <a:spAutoFit/>
          </a:bodyPr>
          <a:lstStyle/>
          <a:p>
            <a:pPr lvl="2"/>
            <a:r>
              <a:rPr lang="en-GB" sz="1100" b="1" dirty="0">
                <a:solidFill>
                  <a:schemeClr val="accent5">
                    <a:lumMod val="50000"/>
                  </a:schemeClr>
                </a:solidFill>
                <a:latin typeface="DIN Next LT Arabic" panose="020B0503020203050203" pitchFamily="34" charset="-78"/>
                <a:cs typeface="DIN Next LT Arabic" panose="020B0503020203050203" pitchFamily="34" charset="-78"/>
              </a:rPr>
              <a:t>Social Development Bank, SDB</a:t>
            </a:r>
            <a:r>
              <a:rPr lang="en-GB" sz="1100" b="1" dirty="0" smtClean="0">
                <a:solidFill>
                  <a:schemeClr val="accent5">
                    <a:lumMod val="50000"/>
                  </a:schemeClr>
                </a:solidFill>
                <a:latin typeface="DIN Next LT Arabic" panose="020B0503020203050203" pitchFamily="34" charset="-78"/>
                <a:cs typeface="DIN Next LT Arabic" panose="020B0503020203050203" pitchFamily="34" charset="-78"/>
              </a:rPr>
              <a:t>,</a:t>
            </a:r>
          </a:p>
          <a:p>
            <a:pPr lvl="2"/>
            <a:r>
              <a:rPr lang="en-GB" sz="1050" dirty="0" smtClean="0">
                <a:solidFill>
                  <a:schemeClr val="accent5">
                    <a:lumMod val="50000"/>
                  </a:schemeClr>
                </a:solidFill>
                <a:latin typeface="DIN Next LT Arabic" panose="020B0503020203050203" pitchFamily="34" charset="-78"/>
                <a:cs typeface="DIN Next LT Arabic" panose="020B0503020203050203" pitchFamily="34" charset="-78"/>
              </a:rPr>
              <a:t>provides </a:t>
            </a:r>
            <a:r>
              <a:rPr lang="en-GB" sz="1050" dirty="0">
                <a:solidFill>
                  <a:schemeClr val="accent5">
                    <a:lumMod val="50000"/>
                  </a:schemeClr>
                </a:solidFill>
                <a:latin typeface="DIN Next LT Arabic" panose="020B0503020203050203" pitchFamily="34" charset="-78"/>
                <a:cs typeface="DIN Next LT Arabic" panose="020B0503020203050203" pitchFamily="34" charset="-78"/>
              </a:rPr>
              <a:t>financial </a:t>
            </a:r>
            <a:r>
              <a:rPr lang="en-GB" sz="1050" dirty="0" smtClean="0">
                <a:solidFill>
                  <a:schemeClr val="accent5">
                    <a:lumMod val="50000"/>
                  </a:schemeClr>
                </a:solidFill>
                <a:latin typeface="DIN Next LT Arabic" panose="020B0503020203050203" pitchFamily="34" charset="-78"/>
                <a:cs typeface="DIN Next LT Arabic" panose="020B0503020203050203" pitchFamily="34" charset="-78"/>
              </a:rPr>
              <a:t>and logistic support for women. </a:t>
            </a:r>
            <a:r>
              <a:rPr lang="en-GB" sz="1050" dirty="0">
                <a:solidFill>
                  <a:schemeClr val="accent5">
                    <a:lumMod val="50000"/>
                  </a:schemeClr>
                </a:solidFill>
                <a:latin typeface="DIN Next LT Arabic" panose="020B0503020203050203" pitchFamily="34" charset="-78"/>
                <a:cs typeface="DIN Next LT Arabic" panose="020B0503020203050203" pitchFamily="34" charset="-78"/>
              </a:rPr>
              <a:t>Over 25 successful projects </a:t>
            </a:r>
            <a:r>
              <a:rPr lang="en-GB" sz="1050" dirty="0" smtClean="0">
                <a:solidFill>
                  <a:schemeClr val="accent5">
                    <a:lumMod val="50000"/>
                  </a:schemeClr>
                </a:solidFill>
                <a:latin typeface="DIN Next LT Arabic" panose="020B0503020203050203" pitchFamily="34" charset="-78"/>
                <a:cs typeface="DIN Next LT Arabic" panose="020B0503020203050203" pitchFamily="34" charset="-78"/>
              </a:rPr>
              <a:t>for </a:t>
            </a:r>
            <a:r>
              <a:rPr lang="en-GB" sz="1050" dirty="0">
                <a:solidFill>
                  <a:schemeClr val="accent5">
                    <a:lumMod val="50000"/>
                  </a:schemeClr>
                </a:solidFill>
                <a:latin typeface="DIN Next LT Arabic" panose="020B0503020203050203" pitchFamily="34" charset="-78"/>
                <a:cs typeface="DIN Next LT Arabic" panose="020B0503020203050203" pitchFamily="34" charset="-78"/>
              </a:rPr>
              <a:t>women entrepreneurs have been carried out by SDB in </a:t>
            </a:r>
            <a:r>
              <a:rPr lang="en-GB" sz="1050" dirty="0" smtClean="0">
                <a:solidFill>
                  <a:schemeClr val="accent5">
                    <a:lumMod val="50000"/>
                  </a:schemeClr>
                </a:solidFill>
                <a:latin typeface="DIN Next LT Arabic" panose="020B0503020203050203" pitchFamily="34" charset="-78"/>
                <a:cs typeface="DIN Next LT Arabic" panose="020B0503020203050203" pitchFamily="34" charset="-78"/>
              </a:rPr>
              <a:t>various </a:t>
            </a:r>
            <a:r>
              <a:rPr lang="en-GB" sz="1050" dirty="0">
                <a:solidFill>
                  <a:schemeClr val="accent5">
                    <a:lumMod val="50000"/>
                  </a:schemeClr>
                </a:solidFill>
                <a:latin typeface="DIN Next LT Arabic" panose="020B0503020203050203" pitchFamily="34" charset="-78"/>
                <a:cs typeface="DIN Next LT Arabic" panose="020B0503020203050203" pitchFamily="34" charset="-78"/>
              </a:rPr>
              <a:t>fields.</a:t>
            </a:r>
          </a:p>
        </p:txBody>
      </p:sp>
      <p:sp>
        <p:nvSpPr>
          <p:cNvPr id="20" name="Rectangle 19"/>
          <p:cNvSpPr/>
          <p:nvPr/>
        </p:nvSpPr>
        <p:spPr>
          <a:xfrm>
            <a:off x="6035243" y="4591797"/>
            <a:ext cx="2819400" cy="915635"/>
          </a:xfrm>
          <a:prstGeom prst="rect">
            <a:avLst/>
          </a:prstGeom>
        </p:spPr>
        <p:txBody>
          <a:bodyPr wrap="square">
            <a:spAutoFit/>
          </a:bodyPr>
          <a:lstStyle/>
          <a:p>
            <a:pPr lvl="2"/>
            <a:r>
              <a:rPr lang="en-GB" sz="1100" b="1" dirty="0" smtClean="0">
                <a:solidFill>
                  <a:schemeClr val="accent5">
                    <a:lumMod val="50000"/>
                  </a:schemeClr>
                </a:solidFill>
                <a:latin typeface="DIN Next LT Arabic" panose="020B0503020203050203" pitchFamily="34" charset="-78"/>
                <a:cs typeface="DIN Next LT Arabic" panose="020B0503020203050203" pitchFamily="34" charset="-78"/>
              </a:rPr>
              <a:t>Human </a:t>
            </a:r>
            <a:r>
              <a:rPr lang="en-GB" sz="1100" b="1" dirty="0">
                <a:solidFill>
                  <a:schemeClr val="accent5">
                    <a:lumMod val="50000"/>
                  </a:schemeClr>
                </a:solidFill>
                <a:latin typeface="DIN Next LT Arabic" panose="020B0503020203050203" pitchFamily="34" charset="-78"/>
                <a:cs typeface="DIN Next LT Arabic" panose="020B0503020203050203" pitchFamily="34" charset="-78"/>
              </a:rPr>
              <a:t>Resource Development </a:t>
            </a:r>
            <a:r>
              <a:rPr lang="en-GB" sz="1100" b="1" dirty="0" smtClean="0">
                <a:solidFill>
                  <a:schemeClr val="accent5">
                    <a:lumMod val="50000"/>
                  </a:schemeClr>
                </a:solidFill>
                <a:latin typeface="DIN Next LT Arabic" panose="020B0503020203050203" pitchFamily="34" charset="-78"/>
                <a:cs typeface="DIN Next LT Arabic" panose="020B0503020203050203" pitchFamily="34" charset="-78"/>
              </a:rPr>
              <a:t>Fund</a:t>
            </a:r>
          </a:p>
          <a:p>
            <a:pPr lvl="2"/>
            <a:r>
              <a:rPr lang="en-GB" sz="1050" dirty="0" smtClean="0">
                <a:solidFill>
                  <a:schemeClr val="accent5">
                    <a:lumMod val="50000"/>
                  </a:schemeClr>
                </a:solidFill>
                <a:latin typeface="DIN Next LT Arabic" panose="020B0503020203050203" pitchFamily="34" charset="-78"/>
                <a:cs typeface="DIN Next LT Arabic" panose="020B0503020203050203" pitchFamily="34" charset="-78"/>
              </a:rPr>
              <a:t>provides </a:t>
            </a:r>
            <a:r>
              <a:rPr lang="en-GB" sz="1050" dirty="0">
                <a:solidFill>
                  <a:schemeClr val="accent5">
                    <a:lumMod val="50000"/>
                  </a:schemeClr>
                </a:solidFill>
                <a:latin typeface="DIN Next LT Arabic" panose="020B0503020203050203" pitchFamily="34" charset="-78"/>
                <a:cs typeface="DIN Next LT Arabic" panose="020B0503020203050203" pitchFamily="34" charset="-78"/>
              </a:rPr>
              <a:t>financial incentives </a:t>
            </a:r>
            <a:r>
              <a:rPr lang="en-GB" sz="1050" dirty="0" smtClean="0">
                <a:solidFill>
                  <a:schemeClr val="accent5">
                    <a:lumMod val="50000"/>
                  </a:schemeClr>
                </a:solidFill>
                <a:latin typeface="DIN Next LT Arabic" panose="020B0503020203050203" pitchFamily="34" charset="-78"/>
                <a:cs typeface="DIN Next LT Arabic" panose="020B0503020203050203" pitchFamily="34" charset="-78"/>
              </a:rPr>
              <a:t>to the </a:t>
            </a:r>
            <a:r>
              <a:rPr lang="en-GB" sz="1050" dirty="0">
                <a:solidFill>
                  <a:schemeClr val="accent5">
                    <a:lumMod val="50000"/>
                  </a:schemeClr>
                </a:solidFill>
                <a:latin typeface="DIN Next LT Arabic" panose="020B0503020203050203" pitchFamily="34" charset="-78"/>
                <a:cs typeface="DIN Next LT Arabic" panose="020B0503020203050203" pitchFamily="34" charset="-78"/>
              </a:rPr>
              <a:t>private sectors to hire more women</a:t>
            </a:r>
          </a:p>
        </p:txBody>
      </p:sp>
      <p:pic>
        <p:nvPicPr>
          <p:cNvPr id="25" name="Picture 24"/>
          <p:cNvPicPr>
            <a:picLocks noChangeAspect="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168671" y="4561850"/>
            <a:ext cx="254712" cy="278707"/>
          </a:xfrm>
          <a:prstGeom prst="rect">
            <a:avLst/>
          </a:prstGeom>
        </p:spPr>
      </p:pic>
      <p:pic>
        <p:nvPicPr>
          <p:cNvPr id="26" name="Picture 25"/>
          <p:cNvPicPr>
            <a:picLocks noChangeAspect="1"/>
          </p:cNvPicPr>
          <p:nvPr/>
        </p:nvPicPr>
        <p:blipFill>
          <a:blip r:embed="rId5"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3623137" y="4561850"/>
            <a:ext cx="254712" cy="278707"/>
          </a:xfrm>
          <a:prstGeom prst="rect">
            <a:avLst/>
          </a:prstGeom>
        </p:spPr>
      </p:pic>
      <p:pic>
        <p:nvPicPr>
          <p:cNvPr id="27" name="Picture 26"/>
          <p:cNvPicPr>
            <a:picLocks noChangeAspect="1"/>
          </p:cNvPicPr>
          <p:nvPr/>
        </p:nvPicPr>
        <p:blipFill>
          <a:blip r:embed="rId5"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6780028" y="4561849"/>
            <a:ext cx="254712" cy="278707"/>
          </a:xfrm>
          <a:prstGeom prst="rect">
            <a:avLst/>
          </a:prstGeom>
        </p:spPr>
      </p:pic>
      <p:cxnSp>
        <p:nvCxnSpPr>
          <p:cNvPr id="22" name="Straight Connector 21"/>
          <p:cNvCxnSpPr/>
          <p:nvPr/>
        </p:nvCxnSpPr>
        <p:spPr>
          <a:xfrm>
            <a:off x="6172200" y="5791200"/>
            <a:ext cx="2971800" cy="0"/>
          </a:xfrm>
          <a:prstGeom prst="line">
            <a:avLst/>
          </a:prstGeom>
          <a:ln>
            <a:solidFill>
              <a:schemeClr val="accent1"/>
            </a:solidFill>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pic>
        <p:nvPicPr>
          <p:cNvPr id="29" name="Picture 2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1296027" y="2957491"/>
            <a:ext cx="820399" cy="533086"/>
          </a:xfrm>
          <a:prstGeom prst="rect">
            <a:avLst/>
          </a:prstGeom>
        </p:spPr>
      </p:pic>
      <p:pic>
        <p:nvPicPr>
          <p:cNvPr id="30" name="Picture 2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439526" y="3942508"/>
            <a:ext cx="533400" cy="505787"/>
          </a:xfrm>
          <a:prstGeom prst="rect">
            <a:avLst/>
          </a:prstGeom>
        </p:spPr>
      </p:pic>
      <p:sp>
        <p:nvSpPr>
          <p:cNvPr id="33" name="TextBox 32"/>
          <p:cNvSpPr txBox="1"/>
          <p:nvPr/>
        </p:nvSpPr>
        <p:spPr>
          <a:xfrm>
            <a:off x="0" y="6591299"/>
            <a:ext cx="304800" cy="261610"/>
          </a:xfrm>
          <a:prstGeom prst="rect">
            <a:avLst/>
          </a:prstGeom>
          <a:noFill/>
          <a:ln>
            <a:noFill/>
          </a:ln>
        </p:spPr>
        <p:txBody>
          <a:bodyPr wrap="square" rtlCol="0">
            <a:spAutoFit/>
          </a:bodyPr>
          <a:lstStyle/>
          <a:p>
            <a:pPr algn="ctr"/>
            <a:r>
              <a:rPr lang="en-US" sz="1100" dirty="0" smtClean="0">
                <a:solidFill>
                  <a:schemeClr val="bg1">
                    <a:lumMod val="65000"/>
                  </a:schemeClr>
                </a:solidFill>
              </a:rPr>
              <a:t>9</a:t>
            </a:r>
            <a:endParaRPr lang="en-US" sz="1100" dirty="0">
              <a:solidFill>
                <a:schemeClr val="bg1">
                  <a:lumMod val="65000"/>
                </a:schemeClr>
              </a:solidFill>
            </a:endParaRPr>
          </a:p>
        </p:txBody>
      </p:sp>
      <p:pic>
        <p:nvPicPr>
          <p:cNvPr id="23" name="Picture 2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467599" y="5970062"/>
            <a:ext cx="776287" cy="776287"/>
          </a:xfrm>
          <a:prstGeom prst="rect">
            <a:avLst/>
          </a:prstGeom>
        </p:spPr>
      </p:pic>
      <p:pic>
        <p:nvPicPr>
          <p:cNvPr id="34" name="Picture 33"/>
          <p:cNvPicPr>
            <a:picLocks noChangeAspect="1"/>
          </p:cNvPicPr>
          <p:nvPr/>
        </p:nvPicPr>
        <p:blipFill>
          <a:blip r:embed="rId9"/>
          <a:stretch>
            <a:fillRect/>
          </a:stretch>
        </p:blipFill>
        <p:spPr>
          <a:xfrm>
            <a:off x="838200" y="5970062"/>
            <a:ext cx="655375" cy="520139"/>
          </a:xfrm>
          <a:prstGeom prst="rect">
            <a:avLst/>
          </a:prstGeom>
        </p:spPr>
      </p:pic>
      <p:pic>
        <p:nvPicPr>
          <p:cNvPr id="35" name="Picture 34"/>
          <p:cNvPicPr>
            <a:picLocks noChangeAspect="1"/>
          </p:cNvPicPr>
          <p:nvPr/>
        </p:nvPicPr>
        <p:blipFill>
          <a:blip r:embed="rId10"/>
          <a:stretch>
            <a:fillRect/>
          </a:stretch>
        </p:blipFill>
        <p:spPr>
          <a:xfrm>
            <a:off x="4176424" y="6045841"/>
            <a:ext cx="791152" cy="520139"/>
          </a:xfrm>
          <a:prstGeom prst="rect">
            <a:avLst/>
          </a:prstGeom>
        </p:spPr>
      </p:pic>
    </p:spTree>
    <p:extLst>
      <p:ext uri="{BB962C8B-B14F-4D97-AF65-F5344CB8AC3E}">
        <p14:creationId xmlns:p14="http://schemas.microsoft.com/office/powerpoint/2010/main" val="42110139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3_Median">
  <a:themeElements>
    <a:clrScheme name="Custom 1">
      <a:dk1>
        <a:srgbClr val="009DDC"/>
      </a:dk1>
      <a:lt1>
        <a:sysClr val="window" lastClr="FFFFFF"/>
      </a:lt1>
      <a:dk2>
        <a:srgbClr val="009DDC"/>
      </a:dk2>
      <a:lt2>
        <a:srgbClr val="67B7E6"/>
      </a:lt2>
      <a:accent1>
        <a:srgbClr val="009DDC"/>
      </a:accent1>
      <a:accent2>
        <a:srgbClr val="67B7E6"/>
      </a:accent2>
      <a:accent3>
        <a:srgbClr val="009DDC"/>
      </a:accent3>
      <a:accent4>
        <a:srgbClr val="67B7E6"/>
      </a:accent4>
      <a:accent5>
        <a:srgbClr val="FFFFFF"/>
      </a:accent5>
      <a:accent6>
        <a:srgbClr val="BFBFBF"/>
      </a:accent6>
      <a:hlink>
        <a:srgbClr val="000000"/>
      </a:hlink>
      <a:folHlink>
        <a:srgbClr val="7F7F7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C38008FB419A64497AAEA4A39C189D0" ma:contentTypeVersion="2" ma:contentTypeDescription="Create a new document." ma:contentTypeScope="" ma:versionID="924f4af4c704aee61ed5c152bbf26a23">
  <xsd:schema xmlns:xsd="http://www.w3.org/2001/XMLSchema" xmlns:xs="http://www.w3.org/2001/XMLSchema" xmlns:p="http://schemas.microsoft.com/office/2006/metadata/properties" xmlns:ns2="a15e0e0f-4f4a-4916-abd0-83d6a9ed7276" targetNamespace="http://schemas.microsoft.com/office/2006/metadata/properties" ma:root="true" ma:fieldsID="d1e77206b5f5222a77a82d5c4faf52eb" ns2:_="">
    <xsd:import namespace="a15e0e0f-4f4a-4916-abd0-83d6a9ed7276"/>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5e0e0f-4f4a-4916-abd0-83d6a9ed727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pc="http://schemas.microsoft.com/office/infopath/2007/PartnerControls" xmlns:xsi="http://www.w3.org/2001/XMLSchema-instance">
  <documentManagement>
    <_dlc_DocId xmlns="a15e0e0f-4f4a-4916-abd0-83d6a9ed7276">S2JVWQHSHYPP-1391-79</_dlc_DocId>
    <_dlc_DocIdUrl xmlns="a15e0e0f-4f4a-4916-abd0-83d6a9ed7276">
      <Url>https://unwomen.sharepoint.com/Policy-Programming/OOASGPP/Flagship/_layouts/15/DocIdRedir.aspx?ID=S2JVWQHSHYPP-1391-79</Url>
      <Description>S2JVWQHSHYPP-1391-79</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F39221E2-3FAF-4449-BE54-B74472A46D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5e0e0f-4f4a-4916-abd0-83d6a9ed72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10E12F0-CBEF-4384-B17D-539FA0C5906C}">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a15e0e0f-4f4a-4916-abd0-83d6a9ed7276"/>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3A85259C-1197-4D92-A45E-78952977F9C5}">
  <ds:schemaRefs>
    <ds:schemaRef ds:uri="http://schemas.microsoft.com/sharepoint/v3/contenttype/forms"/>
  </ds:schemaRefs>
</ds:datastoreItem>
</file>

<file path=customXml/itemProps4.xml><?xml version="1.0" encoding="utf-8"?>
<ds:datastoreItem xmlns:ds="http://schemas.openxmlformats.org/officeDocument/2006/customXml" ds:itemID="{CE9E93B7-DE6F-43FA-B7AC-F3487DEB4B8A}">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19828</TotalTime>
  <Words>3090</Words>
  <Application>Microsoft Office PowerPoint</Application>
  <PresentationFormat>On-screen Show (4:3)</PresentationFormat>
  <Paragraphs>242</Paragraphs>
  <Slides>24</Slides>
  <Notes>24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24</vt:i4>
      </vt:variant>
    </vt:vector>
  </HeadingPairs>
  <TitlesOfParts>
    <vt:vector size="35" baseType="lpstr">
      <vt:lpstr>Arial Unicode MS</vt:lpstr>
      <vt:lpstr>ＭＳ Ｐゴシック</vt:lpstr>
      <vt:lpstr>Arial</vt:lpstr>
      <vt:lpstr>Calibri</vt:lpstr>
      <vt:lpstr>DIN Next LT Arabic</vt:lpstr>
      <vt:lpstr>DIN Next LT Arabic Light</vt:lpstr>
      <vt:lpstr>DIN Next LT Pro Light</vt:lpstr>
      <vt:lpstr>Geneva</vt:lpstr>
      <vt:lpstr>Tw Cen MT</vt:lpstr>
      <vt:lpstr>Wingdings</vt:lpstr>
      <vt:lpstr>3_Median</vt:lpstr>
      <vt:lpstr>     </vt:lpstr>
      <vt:lpstr> CSW63 review theme and key areas for action of CSW60 agreed conclusions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 with UN Women branding</dc:title>
  <dc:creator>Beatrice Frey</dc:creator>
  <cp:lastModifiedBy>Nada Beati</cp:lastModifiedBy>
  <cp:revision>631</cp:revision>
  <cp:lastPrinted>2019-02-26T07:26:06Z</cp:lastPrinted>
  <dcterms:created xsi:type="dcterms:W3CDTF">2013-08-29T17:18:42Z</dcterms:created>
  <dcterms:modified xsi:type="dcterms:W3CDTF">2019-03-05T12:47:24Z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0x010100AC38008FB419A64497AAEA4A39C189D0</vt:lpwstr>
  </property>
  <property fmtid="{D5CDD505-2E9C-101B-9397-08002B2CF9AE}" pid="3" name="_dlc_DocIdItemGuid">
    <vt:lpwstr>822ae25a-d88c-4974-ab81-7e7dfcf81ca9</vt:lpwstr>
  </property>
  <property fmtid="{D5CDD505-2E9C-101B-9397-08002B2CF9AE}" pid="4" name="Resource Types">
    <vt:lpwstr>65;#Guidelines|7903eb50-b574-46b2-a366-4a47b2edb471</vt:lpwstr>
  </property>
  <property fmtid="{D5CDD505-2E9C-101B-9397-08002B2CF9AE}" pid="5" name="Functional">
    <vt:lpwstr>377;#Corporate Guidance|64e57d2e-a617-4c09-aaa4-90223d4061bb</vt:lpwstr>
  </property>
  <property fmtid="{D5CDD505-2E9C-101B-9397-08002B2CF9AE}" pid="6" name="Geo Coverage">
    <vt:lpwstr>15;#Global|cba6f8e6-e37d-47b4-8d89-0137b471d7e7</vt:lpwstr>
  </property>
  <property fmtid="{D5CDD505-2E9C-101B-9397-08002B2CF9AE}" pid="7" name="Thematic">
    <vt:lpwstr>1;#Communications and Media|8a516359-ea9c-470f-91b2-bff2ca744fe2</vt:lpwstr>
  </property>
</Properties>
</file>