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63" r:id="rId4"/>
    <p:sldId id="258" r:id="rId5"/>
    <p:sldId id="260" r:id="rId6"/>
    <p:sldId id="264" r:id="rId7"/>
    <p:sldId id="265" r:id="rId8"/>
    <p:sldId id="262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7. 3. 2019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7. 3. 2019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7. 3. 2019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7. 3. 2019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7. 3. 2019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7. 3. 2019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7. 3. 2019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7. 3. 2019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7. 3. 2019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7. 3. 2019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7. 3. 2019</a:t>
            </a:fld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FFA37DC-E2FE-4885-98B3-7885B0960443}" type="datetimeFigureOut">
              <a:rPr lang="sk-SK" smtClean="0"/>
              <a:t>7. 3. 2019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7632848" cy="3744417"/>
          </a:xfrm>
        </p:spPr>
        <p:txBody>
          <a:bodyPr/>
          <a:lstStyle/>
          <a:p>
            <a:r>
              <a:rPr lang="en-US" sz="4500" b="1" dirty="0" smtClean="0"/>
              <a:t>WOMEN’S EMPOWERMENT</a:t>
            </a:r>
            <a:br>
              <a:rPr lang="en-US" sz="4500" b="1" dirty="0" smtClean="0"/>
            </a:br>
            <a:r>
              <a:rPr lang="en-US" sz="4500" b="1" dirty="0" smtClean="0"/>
              <a:t>AND THE LINK TO SUSTAINABLE</a:t>
            </a:r>
            <a:br>
              <a:rPr lang="en-US" sz="4500" b="1" dirty="0" smtClean="0"/>
            </a:br>
            <a:r>
              <a:rPr lang="en-US" sz="4500" b="1" dirty="0" smtClean="0"/>
              <a:t>DEVELOPMENT</a:t>
            </a:r>
            <a:endParaRPr lang="sk-SK" sz="45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861048"/>
            <a:ext cx="3600400" cy="1152128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endParaRPr lang="sk-SK" sz="2400" dirty="0" smtClean="0">
              <a:solidFill>
                <a:schemeClr val="tx2"/>
              </a:solidFill>
              <a:latin typeface="+mj-lt"/>
            </a:endParaRPr>
          </a:p>
          <a:p>
            <a:pPr algn="r">
              <a:spcBef>
                <a:spcPts val="0"/>
              </a:spcBef>
            </a:pPr>
            <a:r>
              <a:rPr lang="sk-SK" sz="2400" dirty="0" err="1" smtClean="0">
                <a:solidFill>
                  <a:schemeClr val="tx2"/>
                </a:solidFill>
                <a:latin typeface="+mj-lt"/>
              </a:rPr>
              <a:t>Review</a:t>
            </a:r>
            <a:r>
              <a:rPr lang="sk-SK" sz="2400" dirty="0" smtClean="0">
                <a:solidFill>
                  <a:schemeClr val="tx2"/>
                </a:solidFill>
                <a:latin typeface="+mj-lt"/>
              </a:rPr>
              <a:t> theme</a:t>
            </a:r>
          </a:p>
          <a:p>
            <a:pPr algn="r">
              <a:spcBef>
                <a:spcPts val="0"/>
              </a:spcBef>
            </a:pPr>
            <a:r>
              <a:rPr lang="sk-SK" sz="2400" dirty="0" smtClean="0">
                <a:solidFill>
                  <a:schemeClr val="tx2"/>
                </a:solidFill>
                <a:latin typeface="+mj-lt"/>
              </a:rPr>
              <a:t>CSW63 2019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878" y="5301207"/>
            <a:ext cx="33337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5301207"/>
            <a:ext cx="4586033" cy="11334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sk-SK" sz="2400" b="1" dirty="0" smtClean="0">
                <a:solidFill>
                  <a:schemeClr val="tx2"/>
                </a:solidFill>
                <a:latin typeface="+mj-lt"/>
              </a:rPr>
              <a:t>Department of Gender Equality</a:t>
            </a:r>
          </a:p>
          <a:p>
            <a:pPr algn="r">
              <a:spcBef>
                <a:spcPts val="0"/>
              </a:spcBef>
            </a:pPr>
            <a:r>
              <a:rPr lang="sk-SK" sz="2400" b="1" dirty="0" smtClean="0">
                <a:solidFill>
                  <a:schemeClr val="tx2"/>
                </a:solidFill>
                <a:latin typeface="+mj-lt"/>
              </a:rPr>
              <a:t>and Equal Opportunities</a:t>
            </a:r>
            <a:r>
              <a:rPr lang="sk-SK" sz="2400" dirty="0" smtClean="0">
                <a:solidFill>
                  <a:schemeClr val="tx2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304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15200" cy="1600200"/>
          </a:xfrm>
        </p:spPr>
        <p:txBody>
          <a:bodyPr/>
          <a:lstStyle/>
          <a:p>
            <a:r>
              <a:rPr lang="en-US" dirty="0"/>
              <a:t>Strengthening normative, legal and policy frameworks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136904" cy="5589240"/>
          </a:xfrm>
        </p:spPr>
        <p:txBody>
          <a:bodyPr>
            <a:noAutofit/>
          </a:bodyPr>
          <a:lstStyle/>
          <a:p>
            <a:pPr algn="just"/>
            <a:endParaRPr lang="sk-SK" sz="2100" dirty="0" smtClean="0">
              <a:latin typeface="Cambria" panose="02040503050406030204" pitchFamily="18" charset="0"/>
            </a:endParaRPr>
          </a:p>
          <a:p>
            <a:pPr algn="just"/>
            <a:r>
              <a:rPr lang="en-US" sz="2100" dirty="0" smtClean="0">
                <a:latin typeface="Cambria" panose="02040503050406030204" pitchFamily="18" charset="0"/>
              </a:rPr>
              <a:t>The </a:t>
            </a:r>
            <a:r>
              <a:rPr lang="en-US" sz="2100" b="1" dirty="0">
                <a:latin typeface="Cambria" panose="02040503050406030204" pitchFamily="18" charset="0"/>
              </a:rPr>
              <a:t>National Strategy </a:t>
            </a:r>
            <a:r>
              <a:rPr lang="en-US" sz="2100" dirty="0">
                <a:latin typeface="Cambria" panose="02040503050406030204" pitchFamily="18" charset="0"/>
              </a:rPr>
              <a:t>for Gender Equality for the years 2014-2019 and the related </a:t>
            </a:r>
            <a:r>
              <a:rPr lang="en-US" sz="2100" b="1" dirty="0">
                <a:latin typeface="Cambria" panose="02040503050406030204" pitchFamily="18" charset="0"/>
              </a:rPr>
              <a:t>National Action Plan </a:t>
            </a:r>
            <a:r>
              <a:rPr lang="en-US" sz="2100" dirty="0">
                <a:latin typeface="Cambria" panose="02040503050406030204" pitchFamily="18" charset="0"/>
              </a:rPr>
              <a:t>for Gender Equality for the years </a:t>
            </a:r>
            <a:r>
              <a:rPr lang="en-US" sz="2100" dirty="0" smtClean="0">
                <a:latin typeface="Cambria" panose="02040503050406030204" pitchFamily="18" charset="0"/>
              </a:rPr>
              <a:t>2014-2019</a:t>
            </a:r>
            <a:endParaRPr lang="sk-SK" sz="2100" dirty="0" smtClean="0">
              <a:latin typeface="Cambria" panose="02040503050406030204" pitchFamily="18" charset="0"/>
            </a:endParaRPr>
          </a:p>
          <a:p>
            <a:pPr algn="just"/>
            <a:endParaRPr lang="sk-SK" sz="2100" dirty="0" smtClean="0">
              <a:latin typeface="Cambria" panose="02040503050406030204" pitchFamily="18" charset="0"/>
            </a:endParaRPr>
          </a:p>
          <a:p>
            <a:r>
              <a:rPr lang="en-GB" sz="2100" b="1" dirty="0" smtClean="0">
                <a:latin typeface="Cambria" panose="02040503050406030204" pitchFamily="18" charset="0"/>
              </a:rPr>
              <a:t>Government </a:t>
            </a:r>
            <a:r>
              <a:rPr lang="en-GB" sz="2100" b="1" dirty="0">
                <a:latin typeface="Cambria" panose="02040503050406030204" pitchFamily="18" charset="0"/>
              </a:rPr>
              <a:t>Council </a:t>
            </a:r>
            <a:r>
              <a:rPr lang="en-GB" sz="2100" dirty="0">
                <a:latin typeface="Cambria" panose="02040503050406030204" pitchFamily="18" charset="0"/>
              </a:rPr>
              <a:t>for Human Rights, National Minorities and Gender </a:t>
            </a:r>
            <a:r>
              <a:rPr lang="en-GB" sz="2100" dirty="0" smtClean="0">
                <a:latin typeface="Cambria" panose="02040503050406030204" pitchFamily="18" charset="0"/>
              </a:rPr>
              <a:t>Equality</a:t>
            </a:r>
            <a:endParaRPr lang="sk-SK" sz="2100" dirty="0" smtClean="0">
              <a:latin typeface="Cambria" panose="02040503050406030204" pitchFamily="18" charset="0"/>
            </a:endParaRPr>
          </a:p>
          <a:p>
            <a:pPr lvl="1">
              <a:buClr>
                <a:srgbClr val="C0504D"/>
              </a:buClr>
            </a:pPr>
            <a:r>
              <a:rPr lang="sk-SK" sz="2100" b="1" dirty="0" err="1">
                <a:solidFill>
                  <a:prstClr val="black"/>
                </a:solidFill>
                <a:latin typeface="Cambria" panose="02040503050406030204" pitchFamily="18" charset="0"/>
              </a:rPr>
              <a:t>Committee</a:t>
            </a:r>
            <a:r>
              <a:rPr lang="sk-SK" sz="2100" dirty="0">
                <a:solidFill>
                  <a:prstClr val="black"/>
                </a:solidFill>
                <a:latin typeface="Cambria" panose="02040503050406030204" pitchFamily="18" charset="0"/>
              </a:rPr>
              <a:t> </a:t>
            </a:r>
            <a:r>
              <a:rPr lang="sk-SK" sz="2100" dirty="0" err="1">
                <a:solidFill>
                  <a:prstClr val="black"/>
                </a:solidFill>
                <a:latin typeface="Cambria" panose="02040503050406030204" pitchFamily="18" charset="0"/>
              </a:rPr>
              <a:t>for</a:t>
            </a:r>
            <a:r>
              <a:rPr lang="sk-SK" sz="2100" dirty="0">
                <a:solidFill>
                  <a:prstClr val="black"/>
                </a:solidFill>
                <a:latin typeface="Cambria" panose="02040503050406030204" pitchFamily="18" charset="0"/>
              </a:rPr>
              <a:t> </a:t>
            </a:r>
            <a:r>
              <a:rPr lang="sk-SK" sz="2100" dirty="0" err="1">
                <a:solidFill>
                  <a:prstClr val="black"/>
                </a:solidFill>
                <a:latin typeface="Cambria" panose="02040503050406030204" pitchFamily="18" charset="0"/>
              </a:rPr>
              <a:t>Gender</a:t>
            </a:r>
            <a:r>
              <a:rPr lang="sk-SK" sz="2100" dirty="0">
                <a:solidFill>
                  <a:prstClr val="black"/>
                </a:solidFill>
                <a:latin typeface="Cambria" panose="02040503050406030204" pitchFamily="18" charset="0"/>
              </a:rPr>
              <a:t> </a:t>
            </a:r>
            <a:r>
              <a:rPr lang="sk-SK" sz="2100" dirty="0" err="1">
                <a:solidFill>
                  <a:prstClr val="black"/>
                </a:solidFill>
                <a:latin typeface="Cambria" panose="02040503050406030204" pitchFamily="18" charset="0"/>
              </a:rPr>
              <a:t>Equality</a:t>
            </a:r>
            <a:r>
              <a:rPr lang="sk-SK" sz="2100" dirty="0">
                <a:solidFill>
                  <a:prstClr val="black"/>
                </a:solidFill>
                <a:latin typeface="Cambria" panose="02040503050406030204" pitchFamily="18" charset="0"/>
              </a:rPr>
              <a:t> </a:t>
            </a:r>
            <a:endParaRPr lang="sk-SK" sz="2100" dirty="0" smtClean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lvl="1">
              <a:buClr>
                <a:srgbClr val="C0504D"/>
              </a:buClr>
            </a:pPr>
            <a:endParaRPr lang="sk-SK" sz="2100" dirty="0" smtClean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lvl="0" algn="just">
              <a:buClr>
                <a:srgbClr val="4F81BD"/>
              </a:buClr>
            </a:pPr>
            <a:r>
              <a:rPr lang="en-US" sz="2100" b="1" dirty="0">
                <a:solidFill>
                  <a:prstClr val="black"/>
                </a:solidFill>
                <a:latin typeface="Cambria" panose="02040503050406030204" pitchFamily="18" charset="0"/>
              </a:rPr>
              <a:t>Ministry of </a:t>
            </a:r>
            <a:r>
              <a:rPr lang="en-US" sz="2100" b="1" dirty="0" err="1">
                <a:solidFill>
                  <a:prstClr val="black"/>
                </a:solidFill>
                <a:latin typeface="Cambria" panose="02040503050406030204" pitchFamily="18" charset="0"/>
              </a:rPr>
              <a:t>Labour</a:t>
            </a:r>
            <a:r>
              <a:rPr lang="en-US" sz="2100" b="1" dirty="0">
                <a:solidFill>
                  <a:prstClr val="black"/>
                </a:solidFill>
                <a:latin typeface="Cambria" panose="02040503050406030204" pitchFamily="18" charset="0"/>
              </a:rPr>
              <a:t>, Social Affairs and Family of the SR</a:t>
            </a:r>
            <a:endParaRPr lang="sk-SK" sz="21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lvl="1" algn="just">
              <a:buClr>
                <a:srgbClr val="C0504D"/>
              </a:buClr>
            </a:pPr>
            <a:r>
              <a:rPr lang="en-US" sz="2100" b="1" dirty="0">
                <a:solidFill>
                  <a:prstClr val="black"/>
                </a:solidFill>
                <a:latin typeface="Cambria" panose="02040503050406030204" pitchFamily="18" charset="0"/>
              </a:rPr>
              <a:t>Department</a:t>
            </a:r>
            <a:r>
              <a:rPr lang="en-US" sz="2100" dirty="0">
                <a:solidFill>
                  <a:prstClr val="black"/>
                </a:solidFill>
                <a:latin typeface="Cambria" panose="02040503050406030204" pitchFamily="18" charset="0"/>
              </a:rPr>
              <a:t> of Gender Equality and Equal </a:t>
            </a:r>
            <a:r>
              <a:rPr lang="en-US" sz="2100" dirty="0" smtClean="0">
                <a:solidFill>
                  <a:prstClr val="black"/>
                </a:solidFill>
                <a:latin typeface="Cambria" panose="02040503050406030204" pitchFamily="18" charset="0"/>
              </a:rPr>
              <a:t>Opportunities</a:t>
            </a:r>
            <a:endParaRPr lang="sk-SK" sz="2100" dirty="0" smtClean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lvl="1" algn="just">
              <a:buClr>
                <a:srgbClr val="C0504D"/>
              </a:buClr>
            </a:pPr>
            <a:endParaRPr lang="sk-SK" sz="2100" dirty="0" smtClean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r>
              <a:rPr lang="sk-SK" sz="2100" b="1" dirty="0" err="1" smtClean="0">
                <a:latin typeface="Cambria" panose="02040503050406030204" pitchFamily="18" charset="0"/>
              </a:rPr>
              <a:t>Anti-discrimination</a:t>
            </a:r>
            <a:r>
              <a:rPr lang="sk-SK" sz="2100" b="1" dirty="0" smtClean="0">
                <a:latin typeface="Cambria" panose="02040503050406030204" pitchFamily="18" charset="0"/>
              </a:rPr>
              <a:t> </a:t>
            </a:r>
            <a:r>
              <a:rPr lang="sk-SK" sz="2100" b="1" dirty="0" err="1" smtClean="0">
                <a:latin typeface="Cambria" panose="02040503050406030204" pitchFamily="18" charset="0"/>
              </a:rPr>
              <a:t>Act</a:t>
            </a:r>
            <a:endParaRPr lang="sk-SK" sz="2100" b="1" dirty="0" smtClean="0">
              <a:latin typeface="Cambria" panose="02040503050406030204" pitchFamily="18" charset="0"/>
            </a:endParaRPr>
          </a:p>
          <a:p>
            <a:endParaRPr lang="sk-SK" sz="2100" b="1" dirty="0" smtClean="0">
              <a:latin typeface="Cambria" panose="02040503050406030204" pitchFamily="18" charset="0"/>
            </a:endParaRPr>
          </a:p>
          <a:p>
            <a:r>
              <a:rPr lang="sk-SK" sz="2100" b="1" dirty="0" err="1" smtClean="0">
                <a:latin typeface="Cambria" panose="02040503050406030204" pitchFamily="18" charset="0"/>
              </a:rPr>
              <a:t>Labour</a:t>
            </a:r>
            <a:r>
              <a:rPr lang="sk-SK" sz="2100" b="1" dirty="0" smtClean="0">
                <a:latin typeface="Cambria" panose="02040503050406030204" pitchFamily="18" charset="0"/>
              </a:rPr>
              <a:t> </a:t>
            </a:r>
            <a:r>
              <a:rPr lang="sk-SK" sz="2100" b="1" dirty="0" err="1" smtClean="0">
                <a:latin typeface="Cambria" panose="02040503050406030204" pitchFamily="18" charset="0"/>
              </a:rPr>
              <a:t>Act</a:t>
            </a:r>
            <a:endParaRPr lang="sk-SK" sz="2100" b="1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98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Violence</a:t>
            </a:r>
            <a:r>
              <a:rPr lang="sk-SK" dirty="0" smtClean="0"/>
              <a:t> </a:t>
            </a:r>
            <a:r>
              <a:rPr lang="sk-SK" dirty="0" err="1" smtClean="0"/>
              <a:t>Against</a:t>
            </a:r>
            <a:r>
              <a:rPr lang="sk-SK" dirty="0" smtClean="0"/>
              <a:t> </a:t>
            </a:r>
            <a:r>
              <a:rPr lang="sk-SK" dirty="0" err="1" smtClean="0"/>
              <a:t>Women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US" altLang="sk-SK" sz="2500" b="1" dirty="0" smtClean="0">
                <a:latin typeface="+mj-lt"/>
              </a:rPr>
              <a:t>National </a:t>
            </a:r>
            <a:r>
              <a:rPr lang="en-US" altLang="sk-SK" sz="2500" b="1" dirty="0">
                <a:latin typeface="+mj-lt"/>
              </a:rPr>
              <a:t>Action Plan</a:t>
            </a:r>
            <a:r>
              <a:rPr lang="en-US" altLang="sk-SK" sz="2500" dirty="0">
                <a:latin typeface="+mj-lt"/>
              </a:rPr>
              <a:t> for the Prevention and Elimination of Violence against Women for the years 2014 – </a:t>
            </a:r>
            <a:r>
              <a:rPr lang="en-US" altLang="sk-SK" sz="2500" dirty="0" smtClean="0">
                <a:latin typeface="+mj-lt"/>
              </a:rPr>
              <a:t>2019</a:t>
            </a:r>
            <a:endParaRPr lang="sk-SK" altLang="sk-SK" sz="2500" dirty="0" smtClean="0">
              <a:latin typeface="+mj-lt"/>
            </a:endParaRPr>
          </a:p>
          <a:p>
            <a:pPr lvl="1" algn="just"/>
            <a:endParaRPr lang="sk-SK" altLang="sk-SK" sz="2500" dirty="0">
              <a:latin typeface="+mj-lt"/>
            </a:endParaRPr>
          </a:p>
          <a:p>
            <a:pPr lvl="1" algn="just"/>
            <a:r>
              <a:rPr lang="en-US" altLang="sk-SK" sz="2500" b="1" dirty="0">
                <a:latin typeface="+mj-lt"/>
              </a:rPr>
              <a:t>Coordinating Methodical Centre </a:t>
            </a:r>
            <a:r>
              <a:rPr lang="en-US" altLang="sk-SK" sz="2500" dirty="0">
                <a:latin typeface="+mj-lt"/>
              </a:rPr>
              <a:t>for</a:t>
            </a:r>
            <a:r>
              <a:rPr lang="sk-SK" altLang="sk-SK" sz="2500" dirty="0">
                <a:latin typeface="+mj-lt"/>
              </a:rPr>
              <a:t> </a:t>
            </a:r>
            <a:r>
              <a:rPr lang="sk-SK" altLang="sk-SK" sz="2500" dirty="0" err="1">
                <a:latin typeface="+mj-lt"/>
              </a:rPr>
              <a:t>the</a:t>
            </a:r>
            <a:r>
              <a:rPr lang="sk-SK" altLang="sk-SK" sz="2500" dirty="0">
                <a:latin typeface="+mj-lt"/>
              </a:rPr>
              <a:t> </a:t>
            </a:r>
            <a:r>
              <a:rPr lang="sk-SK" altLang="sk-SK" sz="2500" dirty="0" err="1">
                <a:latin typeface="+mj-lt"/>
              </a:rPr>
              <a:t>prevention</a:t>
            </a:r>
            <a:r>
              <a:rPr lang="sk-SK" altLang="sk-SK" sz="2500" dirty="0">
                <a:latin typeface="+mj-lt"/>
              </a:rPr>
              <a:t> and </a:t>
            </a:r>
            <a:r>
              <a:rPr lang="sk-SK" altLang="sk-SK" sz="2500" dirty="0" err="1">
                <a:latin typeface="+mj-lt"/>
              </a:rPr>
              <a:t>elimination</a:t>
            </a:r>
            <a:r>
              <a:rPr lang="sk-SK" altLang="sk-SK" sz="2500" dirty="0">
                <a:latin typeface="+mj-lt"/>
              </a:rPr>
              <a:t> of</a:t>
            </a:r>
            <a:r>
              <a:rPr lang="en-US" altLang="sk-SK" sz="2500" dirty="0">
                <a:latin typeface="+mj-lt"/>
              </a:rPr>
              <a:t> Gender-Based and Domestic </a:t>
            </a:r>
            <a:r>
              <a:rPr lang="en-US" altLang="sk-SK" sz="2500" dirty="0" smtClean="0">
                <a:latin typeface="+mj-lt"/>
              </a:rPr>
              <a:t>Violence</a:t>
            </a:r>
            <a:endParaRPr lang="sk-SK" altLang="sk-SK" sz="2500" dirty="0" smtClean="0">
              <a:latin typeface="+mj-lt"/>
            </a:endParaRPr>
          </a:p>
          <a:p>
            <a:pPr lvl="1" algn="just"/>
            <a:endParaRPr lang="sk-SK" altLang="sk-SK" sz="2500" dirty="0" smtClean="0">
              <a:latin typeface="+mj-lt"/>
            </a:endParaRPr>
          </a:p>
          <a:p>
            <a:pPr lvl="1" algn="just"/>
            <a:r>
              <a:rPr lang="sk-SK" sz="2500" dirty="0" err="1" smtClean="0">
                <a:latin typeface="+mj-lt"/>
              </a:rPr>
              <a:t>Non</a:t>
            </a:r>
            <a:r>
              <a:rPr lang="sk-SK" sz="2500" dirty="0" smtClean="0">
                <a:latin typeface="+mj-lt"/>
              </a:rPr>
              <a:t>-stop </a:t>
            </a:r>
            <a:r>
              <a:rPr lang="sk-SK" sz="2500" dirty="0" err="1" smtClean="0">
                <a:latin typeface="+mj-lt"/>
              </a:rPr>
              <a:t>Free</a:t>
            </a:r>
            <a:r>
              <a:rPr lang="sk-SK" sz="2500" dirty="0" smtClean="0">
                <a:latin typeface="+mj-lt"/>
              </a:rPr>
              <a:t> </a:t>
            </a:r>
            <a:r>
              <a:rPr lang="sk-SK" sz="2500" dirty="0">
                <a:latin typeface="+mj-lt"/>
              </a:rPr>
              <a:t>of </a:t>
            </a:r>
            <a:r>
              <a:rPr lang="sk-SK" sz="2500" dirty="0" err="1" smtClean="0">
                <a:latin typeface="+mj-lt"/>
              </a:rPr>
              <a:t>Charge</a:t>
            </a:r>
            <a:r>
              <a:rPr lang="sk-SK" sz="2500" dirty="0" smtClean="0">
                <a:latin typeface="+mj-lt"/>
              </a:rPr>
              <a:t> </a:t>
            </a:r>
            <a:r>
              <a:rPr lang="sk-SK" sz="2500" b="1" dirty="0" err="1">
                <a:latin typeface="+mj-lt"/>
              </a:rPr>
              <a:t>Helpline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for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Women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Experiencing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Violence</a:t>
            </a:r>
            <a:endParaRPr lang="sk-SK" sz="2500" dirty="0">
              <a:latin typeface="+mj-lt"/>
            </a:endParaRPr>
          </a:p>
          <a:p>
            <a:pPr marL="411480" lvl="1" indent="0">
              <a:buNone/>
            </a:pPr>
            <a:endParaRPr lang="sk-SK" sz="2100" dirty="0">
              <a:latin typeface="Cambria" panose="020405030504060302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5392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(q) </a:t>
            </a:r>
            <a:r>
              <a:rPr lang="en-US" dirty="0" smtClean="0"/>
              <a:t>Mainstream</a:t>
            </a:r>
            <a:r>
              <a:rPr lang="sk-SK" dirty="0" err="1" smtClean="0"/>
              <a:t>ing</a:t>
            </a:r>
            <a:r>
              <a:rPr lang="en-US" dirty="0" smtClean="0"/>
              <a:t> </a:t>
            </a:r>
            <a:r>
              <a:rPr lang="en-US" dirty="0"/>
              <a:t>a gender perspective into education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8316416" cy="510770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sk-SK" sz="2400" dirty="0" smtClean="0">
              <a:latin typeface="+mj-lt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sk-SK" sz="3000" b="1" dirty="0" smtClean="0">
                <a:latin typeface="+mj-lt"/>
              </a:rPr>
              <a:t>HER STORY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sk-SK" sz="2400" b="1" dirty="0" smtClean="0">
                <a:latin typeface="+mj-lt"/>
              </a:rPr>
              <a:t>AIM</a:t>
            </a:r>
            <a:r>
              <a:rPr lang="sk-SK" sz="2400" b="1" dirty="0" smtClean="0">
                <a:latin typeface="+mj-lt"/>
              </a:rPr>
              <a:t>: </a:t>
            </a:r>
            <a:r>
              <a:rPr lang="sk-SK" sz="2400" dirty="0" smtClean="0">
                <a:latin typeface="+mj-lt"/>
              </a:rPr>
              <a:t>to </a:t>
            </a:r>
            <a:r>
              <a:rPr lang="sk-SK" sz="2400" dirty="0" err="1" smtClean="0">
                <a:latin typeface="+mj-lt"/>
              </a:rPr>
              <a:t>raise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awareness of gender </a:t>
            </a:r>
            <a:r>
              <a:rPr lang="en-US" sz="2400" dirty="0" smtClean="0">
                <a:latin typeface="+mj-lt"/>
              </a:rPr>
              <a:t>equality</a:t>
            </a:r>
            <a:r>
              <a:rPr lang="sk-SK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and human </a:t>
            </a:r>
            <a:r>
              <a:rPr lang="en-US" sz="2400" dirty="0">
                <a:latin typeface="+mj-lt"/>
              </a:rPr>
              <a:t>rights of </a:t>
            </a:r>
            <a:r>
              <a:rPr lang="en-US" sz="2400" dirty="0" smtClean="0">
                <a:latin typeface="+mj-lt"/>
              </a:rPr>
              <a:t>women</a:t>
            </a:r>
            <a:endParaRPr lang="sk-SK" sz="2400" dirty="0" smtClean="0">
              <a:latin typeface="+mj-lt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sk-SK" sz="2400" b="1" dirty="0" smtClean="0">
                <a:latin typeface="+mj-lt"/>
              </a:rPr>
              <a:t>ACTIVITIES</a:t>
            </a:r>
            <a:endParaRPr lang="sk-SK" sz="2400" b="1" dirty="0" smtClean="0">
              <a:latin typeface="+mj-lt"/>
            </a:endParaRPr>
          </a:p>
          <a:p>
            <a:pPr indent="-3429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+mj-lt"/>
              </a:rPr>
              <a:t>Support gender equality mainstreaming in education via age-appropriate teaching </a:t>
            </a:r>
            <a:r>
              <a:rPr lang="en-US" sz="2400" dirty="0" smtClean="0">
                <a:latin typeface="+mj-lt"/>
              </a:rPr>
              <a:t>materials</a:t>
            </a:r>
            <a:r>
              <a:rPr lang="sk-SK" sz="2400" dirty="0" smtClean="0">
                <a:latin typeface="+mj-lt"/>
              </a:rPr>
              <a:t> (2 </a:t>
            </a:r>
            <a:r>
              <a:rPr lang="sk-SK" sz="2400" dirty="0" err="1" smtClean="0">
                <a:latin typeface="+mj-lt"/>
              </a:rPr>
              <a:t>books</a:t>
            </a:r>
            <a:r>
              <a:rPr lang="sk-SK" sz="2400" dirty="0" smtClean="0">
                <a:latin typeface="+mj-lt"/>
              </a:rPr>
              <a:t>, </a:t>
            </a:r>
            <a:r>
              <a:rPr lang="sk-SK" sz="2400" dirty="0">
                <a:latin typeface="+mj-lt"/>
              </a:rPr>
              <a:t>1 curriculum)</a:t>
            </a:r>
            <a:endParaRPr lang="sk-SK" sz="2400" dirty="0" smtClean="0">
              <a:latin typeface="+mj-lt"/>
            </a:endParaRPr>
          </a:p>
          <a:p>
            <a:pPr indent="-3429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+mj-lt"/>
              </a:rPr>
              <a:t>Documentary on gender equality, women rights and a history women´s movement for educational purposes, aimed at young </a:t>
            </a:r>
            <a:r>
              <a:rPr lang="en-US" sz="2400" dirty="0" smtClean="0">
                <a:latin typeface="+mj-lt"/>
              </a:rPr>
              <a:t>people</a:t>
            </a:r>
            <a:endParaRPr lang="sk-SK" sz="2400" dirty="0" smtClean="0">
              <a:latin typeface="+mj-lt"/>
            </a:endParaRPr>
          </a:p>
          <a:p>
            <a:pPr indent="-3429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+mj-lt"/>
              </a:rPr>
              <a:t>Audio-visual lectures for students on gender equality</a:t>
            </a:r>
            <a:endParaRPr lang="sk-SK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82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76456" cy="1916832"/>
          </a:xfrm>
        </p:spPr>
        <p:txBody>
          <a:bodyPr/>
          <a:lstStyle/>
          <a:p>
            <a:r>
              <a:rPr lang="en-US" sz="4000" dirty="0"/>
              <a:t>Fostering enabling environments for financing gender equality and the empowerment of women and girls</a:t>
            </a:r>
            <a:endParaRPr lang="sk-SK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2856"/>
            <a:ext cx="8388424" cy="4536504"/>
          </a:xfrm>
        </p:spPr>
        <p:txBody>
          <a:bodyPr/>
          <a:lstStyle/>
          <a:p>
            <a:endParaRPr lang="sk-SK" dirty="0" smtClean="0">
              <a:latin typeface="+mj-lt"/>
            </a:endParaRPr>
          </a:p>
          <a:p>
            <a:r>
              <a:rPr lang="sk-SK" dirty="0" smtClean="0">
                <a:latin typeface="+mj-lt"/>
              </a:rPr>
              <a:t>MLSAF SR - G</a:t>
            </a:r>
            <a:r>
              <a:rPr lang="en-US" dirty="0" smtClean="0">
                <a:latin typeface="+mj-lt"/>
              </a:rPr>
              <a:t>rant </a:t>
            </a:r>
            <a:r>
              <a:rPr lang="sk-SK" dirty="0" smtClean="0">
                <a:latin typeface="+mj-lt"/>
              </a:rPr>
              <a:t>Program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to support activities promoting gender equality </a:t>
            </a:r>
            <a:endParaRPr lang="sk-SK" dirty="0" smtClean="0">
              <a:latin typeface="+mj-lt"/>
            </a:endParaRPr>
          </a:p>
          <a:p>
            <a:endParaRPr lang="sk-SK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European </a:t>
            </a:r>
            <a:r>
              <a:rPr lang="sk-SK" dirty="0" err="1" smtClean="0">
                <a:latin typeface="+mj-lt"/>
              </a:rPr>
              <a:t>Social</a:t>
            </a:r>
            <a:r>
              <a:rPr lang="en-US" dirty="0" smtClean="0">
                <a:latin typeface="+mj-lt"/>
              </a:rPr>
              <a:t> </a:t>
            </a:r>
            <a:r>
              <a:rPr lang="sk-SK" dirty="0" smtClean="0">
                <a:latin typeface="+mj-lt"/>
              </a:rPr>
              <a:t>F</a:t>
            </a:r>
            <a:r>
              <a:rPr lang="en-US" dirty="0" smtClean="0">
                <a:latin typeface="+mj-lt"/>
              </a:rPr>
              <a:t>und</a:t>
            </a:r>
            <a:endParaRPr lang="sk-SK" dirty="0" smtClean="0">
              <a:latin typeface="+mj-lt"/>
            </a:endParaRPr>
          </a:p>
          <a:p>
            <a:pPr lvl="1"/>
            <a:r>
              <a:rPr lang="sk-SK" dirty="0" err="1">
                <a:latin typeface="+mj-lt"/>
              </a:rPr>
              <a:t>Operational</a:t>
            </a:r>
            <a:r>
              <a:rPr lang="sk-SK" dirty="0">
                <a:latin typeface="+mj-lt"/>
              </a:rPr>
              <a:t> </a:t>
            </a:r>
            <a:r>
              <a:rPr lang="sk-SK" dirty="0" err="1">
                <a:latin typeface="+mj-lt"/>
              </a:rPr>
              <a:t>Programme</a:t>
            </a:r>
            <a:r>
              <a:rPr lang="sk-SK" dirty="0">
                <a:latin typeface="+mj-lt"/>
              </a:rPr>
              <a:t> </a:t>
            </a:r>
            <a:r>
              <a:rPr lang="sk-SK" dirty="0" err="1">
                <a:latin typeface="+mj-lt"/>
              </a:rPr>
              <a:t>Human</a:t>
            </a:r>
            <a:r>
              <a:rPr lang="sk-SK" dirty="0">
                <a:latin typeface="+mj-lt"/>
              </a:rPr>
              <a:t> </a:t>
            </a:r>
            <a:r>
              <a:rPr lang="sk-SK" dirty="0" err="1">
                <a:latin typeface="+mj-lt"/>
              </a:rPr>
              <a:t>Resources</a:t>
            </a:r>
            <a:endParaRPr lang="sk-SK" dirty="0">
              <a:latin typeface="+mj-lt"/>
            </a:endParaRPr>
          </a:p>
          <a:p>
            <a:endParaRPr lang="sk-SK" dirty="0" smtClean="0">
              <a:latin typeface="+mj-lt"/>
            </a:endParaRPr>
          </a:p>
          <a:p>
            <a:r>
              <a:rPr lang="sk-SK" dirty="0" err="1" smtClean="0">
                <a:latin typeface="+mj-lt"/>
              </a:rPr>
              <a:t>Norwegian</a:t>
            </a:r>
            <a:r>
              <a:rPr lang="sk-SK" dirty="0" smtClean="0">
                <a:latin typeface="+mj-lt"/>
              </a:rPr>
              <a:t> </a:t>
            </a:r>
            <a:r>
              <a:rPr lang="sk-SK" dirty="0" err="1" smtClean="0">
                <a:latin typeface="+mj-lt"/>
              </a:rPr>
              <a:t>Financial</a:t>
            </a:r>
            <a:r>
              <a:rPr lang="sk-SK" dirty="0" smtClean="0">
                <a:latin typeface="+mj-lt"/>
              </a:rPr>
              <a:t> </a:t>
            </a:r>
            <a:r>
              <a:rPr lang="sk-SK" dirty="0" err="1" smtClean="0">
                <a:latin typeface="+mj-lt"/>
              </a:rPr>
              <a:t>Mechanism</a:t>
            </a:r>
            <a:endParaRPr lang="sk-SK" dirty="0" smtClean="0">
              <a:latin typeface="+mj-lt"/>
            </a:endParaRPr>
          </a:p>
          <a:p>
            <a:pPr lvl="1"/>
            <a:r>
              <a:rPr lang="sk-SK" dirty="0" smtClean="0">
                <a:latin typeface="+mj-lt"/>
              </a:rPr>
              <a:t>Program </a:t>
            </a:r>
            <a:r>
              <a:rPr lang="sk-SK" dirty="0" err="1" smtClean="0">
                <a:latin typeface="+mj-lt"/>
              </a:rPr>
              <a:t>Domestic</a:t>
            </a:r>
            <a:r>
              <a:rPr lang="sk-SK" dirty="0" smtClean="0">
                <a:latin typeface="+mj-lt"/>
              </a:rPr>
              <a:t> and </a:t>
            </a:r>
            <a:r>
              <a:rPr lang="sk-SK" dirty="0" err="1" smtClean="0">
                <a:latin typeface="+mj-lt"/>
              </a:rPr>
              <a:t>Gender</a:t>
            </a:r>
            <a:r>
              <a:rPr lang="sk-SK" dirty="0" smtClean="0">
                <a:latin typeface="+mj-lt"/>
              </a:rPr>
              <a:t> </a:t>
            </a:r>
            <a:r>
              <a:rPr lang="sk-SK" dirty="0" err="1" smtClean="0">
                <a:latin typeface="+mj-lt"/>
              </a:rPr>
              <a:t>Based</a:t>
            </a:r>
            <a:r>
              <a:rPr lang="sk-SK" dirty="0" smtClean="0">
                <a:latin typeface="+mj-lt"/>
              </a:rPr>
              <a:t> </a:t>
            </a:r>
            <a:r>
              <a:rPr lang="sk-SK" dirty="0" err="1" smtClean="0">
                <a:latin typeface="+mj-lt"/>
              </a:rPr>
              <a:t>Violence</a:t>
            </a:r>
            <a:endParaRPr lang="sk-SK" dirty="0" smtClean="0">
              <a:latin typeface="+mj-lt"/>
            </a:endParaRPr>
          </a:p>
          <a:p>
            <a:pPr marL="411480" lvl="1" indent="0">
              <a:buNone/>
            </a:pPr>
            <a:r>
              <a:rPr lang="sk-SK" dirty="0" smtClean="0">
                <a:latin typeface="+mj-lt"/>
              </a:rPr>
              <a:t>	</a:t>
            </a:r>
            <a:r>
              <a:rPr lang="sk-SK" dirty="0" err="1" smtClean="0">
                <a:latin typeface="+mj-lt"/>
              </a:rPr>
              <a:t>Includes</a:t>
            </a:r>
            <a:r>
              <a:rPr lang="sk-SK" dirty="0" smtClean="0">
                <a:latin typeface="+mj-lt"/>
              </a:rPr>
              <a:t> </a:t>
            </a:r>
            <a:r>
              <a:rPr lang="sk-SK" dirty="0" err="1" smtClean="0">
                <a:latin typeface="+mj-lt"/>
              </a:rPr>
              <a:t>Work-Life</a:t>
            </a:r>
            <a:r>
              <a:rPr lang="sk-SK" dirty="0" smtClean="0">
                <a:latin typeface="+mj-lt"/>
              </a:rPr>
              <a:t> </a:t>
            </a:r>
            <a:r>
              <a:rPr lang="sk-SK" dirty="0" err="1" smtClean="0">
                <a:latin typeface="+mj-lt"/>
              </a:rPr>
              <a:t>Balance</a:t>
            </a:r>
            <a:endParaRPr lang="sk-S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4064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Prevention</a:t>
            </a:r>
            <a:r>
              <a:rPr lang="sk-SK" dirty="0" smtClean="0"/>
              <a:t> and </a:t>
            </a:r>
            <a:r>
              <a:rPr lang="sk-SK" dirty="0" err="1" smtClean="0"/>
              <a:t>Elimination</a:t>
            </a:r>
            <a:r>
              <a:rPr lang="sk-SK" dirty="0" smtClean="0"/>
              <a:t> of </a:t>
            </a:r>
            <a:r>
              <a:rPr lang="sk-SK" dirty="0" err="1" smtClean="0"/>
              <a:t>Gender</a:t>
            </a:r>
            <a:r>
              <a:rPr lang="sk-SK" dirty="0" smtClean="0"/>
              <a:t> </a:t>
            </a:r>
            <a:r>
              <a:rPr lang="sk-SK" dirty="0" err="1" smtClean="0"/>
              <a:t>Based</a:t>
            </a:r>
            <a:r>
              <a:rPr lang="sk-SK" dirty="0" smtClean="0"/>
              <a:t> </a:t>
            </a:r>
            <a:r>
              <a:rPr lang="sk-SK" dirty="0" err="1" smtClean="0"/>
              <a:t>Discrimination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>
            <a:normAutofit/>
          </a:bodyPr>
          <a:lstStyle/>
          <a:p>
            <a:r>
              <a:rPr lang="sk-SK" sz="2400" dirty="0" err="1" smtClean="0">
                <a:latin typeface="+mj-lt"/>
              </a:rPr>
              <a:t>European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Social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Fund</a:t>
            </a:r>
            <a:endParaRPr lang="sk-SK" sz="2400" dirty="0" smtClean="0">
              <a:latin typeface="+mj-lt"/>
            </a:endParaRPr>
          </a:p>
          <a:p>
            <a:endParaRPr lang="sk-SK" sz="2400" dirty="0" smtClean="0">
              <a:latin typeface="+mj-lt"/>
            </a:endParaRPr>
          </a:p>
          <a:p>
            <a:r>
              <a:rPr lang="en-US" sz="2400" dirty="0">
                <a:latin typeface="+mj-lt"/>
              </a:rPr>
              <a:t>Institute for </a:t>
            </a:r>
            <a:r>
              <a:rPr lang="en-US" sz="2400" dirty="0" err="1">
                <a:latin typeface="+mj-lt"/>
              </a:rPr>
              <a:t>Labour</a:t>
            </a:r>
            <a:r>
              <a:rPr lang="en-US" sz="2400" dirty="0">
                <a:latin typeface="+mj-lt"/>
              </a:rPr>
              <a:t> and Family </a:t>
            </a:r>
            <a:r>
              <a:rPr lang="en-US" sz="2400" dirty="0" smtClean="0">
                <a:latin typeface="+mj-lt"/>
              </a:rPr>
              <a:t>Research</a:t>
            </a:r>
            <a:endParaRPr lang="sk-SK" sz="2400" dirty="0" smtClean="0">
              <a:latin typeface="+mj-lt"/>
            </a:endParaRPr>
          </a:p>
          <a:p>
            <a:pPr marL="114300" indent="0">
              <a:buNone/>
            </a:pPr>
            <a:endParaRPr lang="sk-SK" sz="2400" dirty="0" smtClean="0">
              <a:latin typeface="+mj-lt"/>
            </a:endParaRPr>
          </a:p>
          <a:p>
            <a:r>
              <a:rPr lang="sk-SK" sz="2400" dirty="0" err="1" smtClean="0">
                <a:latin typeface="+mj-lt"/>
              </a:rPr>
              <a:t>Aim</a:t>
            </a:r>
            <a:r>
              <a:rPr lang="sk-SK" sz="2400" dirty="0" smtClean="0">
                <a:latin typeface="+mj-lt"/>
              </a:rPr>
              <a:t>: </a:t>
            </a:r>
            <a:endParaRPr lang="sk-SK" sz="2400" dirty="0" smtClean="0">
              <a:latin typeface="+mj-lt"/>
            </a:endParaRPr>
          </a:p>
          <a:p>
            <a:pPr lvl="1" algn="just"/>
            <a:r>
              <a:rPr lang="sk-SK" sz="2200" dirty="0" smtClean="0">
                <a:latin typeface="+mj-lt"/>
              </a:rPr>
              <a:t>To </a:t>
            </a:r>
            <a:r>
              <a:rPr lang="en-US" sz="2200" dirty="0" smtClean="0">
                <a:latin typeface="+mj-lt"/>
              </a:rPr>
              <a:t>ensure </a:t>
            </a:r>
            <a:r>
              <a:rPr lang="en-US" sz="2200" dirty="0">
                <a:latin typeface="+mj-lt"/>
              </a:rPr>
              <a:t>systemic institutional provision of counseling </a:t>
            </a:r>
            <a:r>
              <a:rPr lang="sk-SK" sz="2200" dirty="0" err="1" smtClean="0">
                <a:latin typeface="+mj-lt"/>
              </a:rPr>
              <a:t>services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>
                <a:latin typeface="+mj-lt"/>
              </a:rPr>
              <a:t>in the area of gender discrimination, including gender-based violence</a:t>
            </a:r>
            <a:endParaRPr lang="sk-SK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234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400" b="1" dirty="0" err="1" smtClean="0">
                <a:latin typeface="+mj-lt"/>
              </a:rPr>
              <a:t>Activities</a:t>
            </a:r>
            <a:r>
              <a:rPr lang="sk-SK" sz="2400" b="1" dirty="0" smtClean="0">
                <a:latin typeface="+mj-lt"/>
              </a:rPr>
              <a:t>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k-SK" altLang="sk-SK" sz="2400" dirty="0" err="1" smtClean="0">
                <a:latin typeface="+mj-lt"/>
              </a:rPr>
              <a:t>Research</a:t>
            </a:r>
            <a:endParaRPr lang="sk-SK" altLang="sk-SK" sz="2400" dirty="0" smtClean="0">
              <a:latin typeface="+mj-lt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k-SK" altLang="sk-SK" sz="2400" dirty="0" err="1" smtClean="0">
                <a:latin typeface="+mj-lt"/>
              </a:rPr>
              <a:t>Education</a:t>
            </a:r>
            <a:endParaRPr lang="sk-SK" altLang="sk-SK" sz="2400" dirty="0" smtClean="0">
              <a:latin typeface="+mj-lt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k-SK" sz="2400" dirty="0" err="1">
                <a:latin typeface="+mj-lt"/>
              </a:rPr>
              <a:t>Awareness</a:t>
            </a:r>
            <a:r>
              <a:rPr lang="sk-SK" sz="2400" dirty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raising</a:t>
            </a:r>
            <a:endParaRPr lang="sk-SK" sz="2400" dirty="0" smtClean="0">
              <a:latin typeface="+mj-lt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sk-SK" sz="2400" dirty="0" smtClean="0">
                <a:latin typeface="+mj-lt"/>
              </a:rPr>
              <a:t>Coordinating </a:t>
            </a:r>
            <a:r>
              <a:rPr lang="en-US" altLang="sk-SK" sz="2400" dirty="0">
                <a:latin typeface="+mj-lt"/>
              </a:rPr>
              <a:t>Methodical Centre for</a:t>
            </a:r>
            <a:r>
              <a:rPr lang="sk-SK" altLang="sk-SK" sz="2400" dirty="0">
                <a:latin typeface="+mj-lt"/>
              </a:rPr>
              <a:t> </a:t>
            </a:r>
            <a:r>
              <a:rPr lang="sk-SK" altLang="sk-SK" sz="2400" dirty="0" err="1">
                <a:latin typeface="+mj-lt"/>
              </a:rPr>
              <a:t>the</a:t>
            </a:r>
            <a:r>
              <a:rPr lang="sk-SK" altLang="sk-SK" sz="2400" dirty="0">
                <a:latin typeface="+mj-lt"/>
              </a:rPr>
              <a:t> </a:t>
            </a:r>
            <a:r>
              <a:rPr lang="sk-SK" altLang="sk-SK" sz="2400" dirty="0" err="1">
                <a:latin typeface="+mj-lt"/>
              </a:rPr>
              <a:t>prevention</a:t>
            </a:r>
            <a:r>
              <a:rPr lang="sk-SK" altLang="sk-SK" sz="2400" dirty="0">
                <a:latin typeface="+mj-lt"/>
              </a:rPr>
              <a:t> and </a:t>
            </a:r>
            <a:r>
              <a:rPr lang="sk-SK" altLang="sk-SK" sz="2400" dirty="0" err="1">
                <a:latin typeface="+mj-lt"/>
              </a:rPr>
              <a:t>elimination</a:t>
            </a:r>
            <a:r>
              <a:rPr lang="sk-SK" altLang="sk-SK" sz="2400" dirty="0">
                <a:latin typeface="+mj-lt"/>
              </a:rPr>
              <a:t> of</a:t>
            </a:r>
            <a:r>
              <a:rPr lang="en-US" altLang="sk-SK" sz="2400" dirty="0">
                <a:latin typeface="+mj-lt"/>
              </a:rPr>
              <a:t> Gender-Based and Domestic </a:t>
            </a:r>
            <a:r>
              <a:rPr lang="en-US" altLang="sk-SK" sz="2400" dirty="0" smtClean="0">
                <a:latin typeface="+mj-lt"/>
              </a:rPr>
              <a:t>Violence</a:t>
            </a:r>
            <a:endParaRPr lang="sk-SK" altLang="sk-SK" sz="2400" dirty="0" smtClean="0">
              <a:latin typeface="+mj-lt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sk-SK" sz="2400" dirty="0" err="1">
                <a:latin typeface="+mj-lt"/>
              </a:rPr>
              <a:t>Non</a:t>
            </a:r>
            <a:r>
              <a:rPr lang="sk-SK" sz="2400" dirty="0">
                <a:latin typeface="+mj-lt"/>
              </a:rPr>
              <a:t>-stop </a:t>
            </a:r>
            <a:r>
              <a:rPr lang="sk-SK" sz="2400" dirty="0" err="1">
                <a:latin typeface="+mj-lt"/>
              </a:rPr>
              <a:t>Free</a:t>
            </a:r>
            <a:r>
              <a:rPr lang="sk-SK" sz="2400" dirty="0">
                <a:latin typeface="+mj-lt"/>
              </a:rPr>
              <a:t> of </a:t>
            </a:r>
            <a:r>
              <a:rPr lang="sk-SK" sz="2400" dirty="0" err="1">
                <a:latin typeface="+mj-lt"/>
              </a:rPr>
              <a:t>Charge</a:t>
            </a:r>
            <a:r>
              <a:rPr lang="sk-SK" sz="2400" dirty="0">
                <a:latin typeface="+mj-lt"/>
              </a:rPr>
              <a:t> </a:t>
            </a:r>
            <a:r>
              <a:rPr lang="sk-SK" sz="2400" dirty="0" err="1">
                <a:latin typeface="+mj-lt"/>
              </a:rPr>
              <a:t>Helpline</a:t>
            </a:r>
            <a:r>
              <a:rPr lang="sk-SK" sz="2400" dirty="0">
                <a:latin typeface="+mj-lt"/>
              </a:rPr>
              <a:t> </a:t>
            </a:r>
            <a:r>
              <a:rPr lang="sk-SK" sz="2400" dirty="0" err="1">
                <a:latin typeface="+mj-lt"/>
              </a:rPr>
              <a:t>for</a:t>
            </a:r>
            <a:r>
              <a:rPr lang="sk-SK" sz="2400" dirty="0">
                <a:latin typeface="+mj-lt"/>
              </a:rPr>
              <a:t> </a:t>
            </a:r>
            <a:r>
              <a:rPr lang="sk-SK" sz="2400" dirty="0" err="1">
                <a:latin typeface="+mj-lt"/>
              </a:rPr>
              <a:t>Women</a:t>
            </a:r>
            <a:r>
              <a:rPr lang="sk-SK" sz="2400" dirty="0">
                <a:latin typeface="+mj-lt"/>
              </a:rPr>
              <a:t> </a:t>
            </a:r>
            <a:r>
              <a:rPr lang="sk-SK" sz="2400" dirty="0" err="1">
                <a:latin typeface="+mj-lt"/>
              </a:rPr>
              <a:t>Experiencing</a:t>
            </a:r>
            <a:r>
              <a:rPr lang="sk-SK" sz="2400" dirty="0">
                <a:latin typeface="+mj-lt"/>
              </a:rPr>
              <a:t> </a:t>
            </a:r>
            <a:r>
              <a:rPr lang="sk-SK" sz="2400" dirty="0" err="1">
                <a:latin typeface="+mj-lt"/>
              </a:rPr>
              <a:t>Violence</a:t>
            </a:r>
            <a:endParaRPr lang="sk-SK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095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endParaRPr lang="sk-SK" dirty="0" smtClean="0"/>
          </a:p>
          <a:p>
            <a:pPr marL="114300" indent="0" algn="ctr">
              <a:buNone/>
            </a:pPr>
            <a:endParaRPr lang="sk-SK" dirty="0"/>
          </a:p>
          <a:p>
            <a:pPr marL="114300" indent="0" algn="ctr">
              <a:buNone/>
            </a:pPr>
            <a:endParaRPr lang="sk-SK" dirty="0" smtClean="0"/>
          </a:p>
          <a:p>
            <a:pPr marL="114300" indent="0" algn="ctr">
              <a:buNone/>
            </a:pPr>
            <a:r>
              <a:rPr lang="sk-SK" sz="2600" b="1" dirty="0" smtClean="0">
                <a:latin typeface="+mj-lt"/>
              </a:rPr>
              <a:t>Thank you for your attention. </a:t>
            </a:r>
          </a:p>
          <a:p>
            <a:pPr marL="114300" indent="0" algn="ctr">
              <a:buNone/>
            </a:pPr>
            <a:endParaRPr lang="sk-SK" dirty="0"/>
          </a:p>
          <a:p>
            <a:pPr marL="114300" indent="0" algn="ctr">
              <a:buNone/>
            </a:pPr>
            <a:endParaRPr lang="sk-SK" dirty="0" smtClean="0"/>
          </a:p>
          <a:p>
            <a:pPr marL="114300" indent="0" algn="ctr">
              <a:buNone/>
            </a:pPr>
            <a:endParaRPr lang="sk-SK" dirty="0"/>
          </a:p>
          <a:p>
            <a:pPr marL="114300" indent="0" algn="ctr">
              <a:buNone/>
            </a:pPr>
            <a:endParaRPr lang="sk-SK" dirty="0" smtClean="0"/>
          </a:p>
          <a:p>
            <a:pPr marL="114300" indent="0" algn="ctr">
              <a:buNone/>
            </a:pPr>
            <a:endParaRPr lang="sk-SK" dirty="0"/>
          </a:p>
          <a:p>
            <a:pPr marL="114300" indent="0" algn="r">
              <a:buNone/>
            </a:pPr>
            <a:r>
              <a:rPr lang="sk-SK" sz="2000" dirty="0" smtClean="0">
                <a:latin typeface="+mj-lt"/>
              </a:rPr>
              <a:t>Ľubica Rozborová </a:t>
            </a:r>
          </a:p>
          <a:p>
            <a:pPr marL="114300" indent="0" algn="r">
              <a:buNone/>
            </a:pPr>
            <a:r>
              <a:rPr lang="sk-SK" sz="2000" dirty="0" smtClean="0">
                <a:latin typeface="+mj-lt"/>
              </a:rPr>
              <a:t>Department of Gender Equality and Equal Opportunities</a:t>
            </a:r>
          </a:p>
          <a:p>
            <a:pPr marL="114300" indent="0" algn="r">
              <a:buNone/>
            </a:pPr>
            <a:r>
              <a:rPr lang="sk-SK" sz="2000" dirty="0" smtClean="0">
                <a:latin typeface="+mj-lt"/>
              </a:rPr>
              <a:t>Ministry of Labour Social Affairs and Family of the Slovak </a:t>
            </a:r>
            <a:r>
              <a:rPr lang="sk-SK" sz="2000" dirty="0" err="1" smtClean="0">
                <a:latin typeface="+mj-lt"/>
              </a:rPr>
              <a:t>Republic</a:t>
            </a:r>
            <a:endParaRPr lang="sk-SK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34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327</TotalTime>
  <Words>326</Words>
  <Application>Microsoft Office PowerPoint</Application>
  <PresentationFormat>Prezentácia na obrazovke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</vt:lpstr>
      <vt:lpstr>Adjacency</vt:lpstr>
      <vt:lpstr>WOMEN’S EMPOWERMENT AND THE LINK TO SUSTAINABLE DEVELOPMENT</vt:lpstr>
      <vt:lpstr>Strengthening normative, legal and policy frameworks</vt:lpstr>
      <vt:lpstr>Violence Against Women</vt:lpstr>
      <vt:lpstr>(q) Mainstreaming a gender perspective into education</vt:lpstr>
      <vt:lpstr>Fostering enabling environments for financing gender equality and the empowerment of women and girls</vt:lpstr>
      <vt:lpstr>Prevention and Elimination of Gender Based Discrimination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RL</dc:creator>
  <cp:lastModifiedBy>User</cp:lastModifiedBy>
  <cp:revision>36</cp:revision>
  <dcterms:created xsi:type="dcterms:W3CDTF">2018-03-12T20:33:32Z</dcterms:created>
  <dcterms:modified xsi:type="dcterms:W3CDTF">2019-03-07T14:18:49Z</dcterms:modified>
</cp:coreProperties>
</file>