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72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60B49-8E39-48FF-958C-F510079FF652}" type="datetimeFigureOut">
              <a:rPr lang="it-IT" smtClean="0"/>
              <a:pPr/>
              <a:t>06/03/2019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5EC3AC-C3C3-4AA1-AF01-1B206CCF694F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olitichefamiglia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Review theme: Women’s empowerment and the link to sustainable development</a:t>
            </a:r>
            <a:r>
              <a:rPr lang="it-IT" sz="6000" dirty="0"/>
              <a:t/>
            </a:r>
            <a:br>
              <a:rPr lang="it-IT" sz="6000" dirty="0"/>
            </a:br>
            <a:r>
              <a:rPr lang="en-US" dirty="0"/>
              <a:t> </a:t>
            </a:r>
            <a:r>
              <a:rPr lang="it-IT" dirty="0">
                <a:effectLst/>
              </a:rPr>
              <a:t/>
            </a:r>
            <a:br>
              <a:rPr lang="it-IT" dirty="0">
                <a:effectLst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Lorenzo Fontana</a:t>
            </a:r>
          </a:p>
          <a:p>
            <a:r>
              <a:rPr lang="it-IT" sz="3200" dirty="0" err="1" smtClean="0"/>
              <a:t>Minister</a:t>
            </a:r>
            <a:r>
              <a:rPr lang="it-IT" sz="3200" dirty="0" smtClean="0"/>
              <a:t> for Family and </a:t>
            </a:r>
            <a:r>
              <a:rPr lang="it-IT" sz="3200" dirty="0" err="1" smtClean="0"/>
              <a:t>Disabilities</a:t>
            </a:r>
            <a:endParaRPr lang="it-IT" sz="3200" dirty="0" smtClean="0"/>
          </a:p>
          <a:p>
            <a:r>
              <a:rPr lang="it-IT" sz="3200" dirty="0" err="1" smtClean="0"/>
              <a:t>Italy</a:t>
            </a:r>
            <a:endParaRPr lang="it-IT" sz="3200" dirty="0"/>
          </a:p>
        </p:txBody>
      </p:sp>
      <p:pic>
        <p:nvPicPr>
          <p:cNvPr id="1026" name="Picture 2" descr="Risultati immagini per dipartimento per le politiche della famiglia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5184"/>
            <a:ext cx="4968552" cy="121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5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dirty="0" err="1" smtClean="0"/>
              <a:t>Strengthening</a:t>
            </a:r>
            <a:r>
              <a:rPr lang="it-IT" sz="4000" dirty="0" smtClean="0"/>
              <a:t> normative, </a:t>
            </a:r>
            <a:r>
              <a:rPr lang="it-IT" sz="4000" dirty="0" err="1" smtClean="0"/>
              <a:t>legal</a:t>
            </a:r>
            <a:r>
              <a:rPr lang="it-IT" sz="4000" dirty="0" smtClean="0"/>
              <a:t> and policy </a:t>
            </a:r>
            <a:r>
              <a:rPr lang="it-IT" sz="4000" dirty="0" err="1" smtClean="0"/>
              <a:t>frameworks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The National Sustainable Development Strategy </a:t>
            </a:r>
            <a:r>
              <a:rPr lang="en-US" dirty="0" smtClean="0"/>
              <a:t>2017-2030 was elaborated in 2017 and is </a:t>
            </a:r>
            <a:r>
              <a:rPr lang="en-US" dirty="0"/>
              <a:t>organized in </a:t>
            </a:r>
            <a:r>
              <a:rPr lang="en-US" dirty="0" smtClean="0"/>
              <a:t>5 </a:t>
            </a:r>
            <a:r>
              <a:rPr lang="en-US" dirty="0"/>
              <a:t>core areas: People, Planet, Prosperity, Peace and Partnership.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2018, a National </a:t>
            </a:r>
            <a:r>
              <a:rPr lang="en-US" dirty="0"/>
              <a:t>Commission for </a:t>
            </a:r>
            <a:r>
              <a:rPr lang="en-US" dirty="0" smtClean="0"/>
              <a:t>the Sustainable Development was established.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Commission is in charge of monitoring and evaluating all the implemented actions </a:t>
            </a:r>
            <a:r>
              <a:rPr lang="en-US" dirty="0"/>
              <a:t>and achieved </a:t>
            </a:r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9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err="1" smtClean="0"/>
              <a:t>Fostering</a:t>
            </a:r>
            <a:r>
              <a:rPr lang="it-IT" sz="2800" dirty="0" smtClean="0"/>
              <a:t> </a:t>
            </a:r>
            <a:r>
              <a:rPr lang="it-IT" sz="2800" dirty="0" err="1" smtClean="0"/>
              <a:t>enabling</a:t>
            </a:r>
            <a:r>
              <a:rPr lang="it-IT" sz="2800" dirty="0" smtClean="0"/>
              <a:t> </a:t>
            </a:r>
            <a:r>
              <a:rPr lang="it-IT" sz="2800" dirty="0" err="1" smtClean="0"/>
              <a:t>environments</a:t>
            </a:r>
            <a:r>
              <a:rPr lang="it-IT" sz="2800" dirty="0" smtClean="0"/>
              <a:t> for </a:t>
            </a:r>
            <a:r>
              <a:rPr lang="it-IT" sz="2800" dirty="0" err="1" smtClean="0"/>
              <a:t>financing</a:t>
            </a:r>
            <a:r>
              <a:rPr lang="it-IT" sz="2800" dirty="0" smtClean="0"/>
              <a:t> gender </a:t>
            </a:r>
            <a:r>
              <a:rPr lang="it-IT" sz="2800" dirty="0" err="1" smtClean="0"/>
              <a:t>equality</a:t>
            </a:r>
            <a:r>
              <a:rPr lang="it-IT" sz="2800" dirty="0" smtClean="0"/>
              <a:t> and the </a:t>
            </a:r>
            <a:r>
              <a:rPr lang="it-IT" sz="2800" dirty="0" err="1" smtClean="0"/>
              <a:t>empowerment</a:t>
            </a:r>
            <a:r>
              <a:rPr lang="it-IT" sz="2800" dirty="0" smtClean="0"/>
              <a:t> of </a:t>
            </a:r>
            <a:r>
              <a:rPr lang="it-IT" sz="2800" dirty="0" err="1" smtClean="0"/>
              <a:t>women</a:t>
            </a:r>
            <a:r>
              <a:rPr lang="it-IT" sz="2800" dirty="0" smtClean="0"/>
              <a:t> and </a:t>
            </a:r>
            <a:r>
              <a:rPr lang="it-IT" sz="2800" dirty="0" err="1" smtClean="0"/>
              <a:t>girls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r>
              <a:rPr lang="it-IT" dirty="0" err="1" smtClean="0"/>
              <a:t>Actions</a:t>
            </a:r>
            <a:r>
              <a:rPr lang="it-IT" dirty="0" smtClean="0"/>
              <a:t> to </a:t>
            </a:r>
            <a:r>
              <a:rPr lang="it-IT" dirty="0" err="1" smtClean="0"/>
              <a:t>promote</a:t>
            </a:r>
            <a:r>
              <a:rPr lang="it-IT" dirty="0" smtClean="0"/>
              <a:t> </a:t>
            </a:r>
            <a:r>
              <a:rPr lang="it-IT" dirty="0" err="1" smtClean="0"/>
              <a:t>women’s</a:t>
            </a:r>
            <a:r>
              <a:rPr lang="it-IT" dirty="0" smtClean="0"/>
              <a:t> </a:t>
            </a:r>
            <a:r>
              <a:rPr lang="it-IT" dirty="0" err="1"/>
              <a:t>e</a:t>
            </a:r>
            <a:r>
              <a:rPr lang="it-IT" dirty="0" err="1" smtClean="0"/>
              <a:t>ntrepreunership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Women</a:t>
            </a:r>
            <a:r>
              <a:rPr lang="it-IT" dirty="0" smtClean="0"/>
              <a:t> </a:t>
            </a:r>
            <a:r>
              <a:rPr lang="it-IT" dirty="0" err="1" smtClean="0"/>
              <a:t>entrepreuneurs</a:t>
            </a:r>
            <a:r>
              <a:rPr lang="it-IT" dirty="0" smtClean="0"/>
              <a:t> face </a:t>
            </a:r>
            <a:r>
              <a:rPr lang="it-IT" dirty="0" err="1" smtClean="0"/>
              <a:t>several</a:t>
            </a:r>
            <a:r>
              <a:rPr lang="it-IT" dirty="0" smtClean="0"/>
              <a:t> </a:t>
            </a:r>
            <a:r>
              <a:rPr lang="it-IT" dirty="0" err="1" smtClean="0"/>
              <a:t>difficulties</a:t>
            </a:r>
            <a:r>
              <a:rPr lang="it-IT" dirty="0" smtClean="0"/>
              <a:t> in the </a:t>
            </a:r>
            <a:r>
              <a:rPr lang="it-IT" dirty="0" err="1" smtClean="0"/>
              <a:t>access</a:t>
            </a:r>
            <a:r>
              <a:rPr lang="it-IT" dirty="0" smtClean="0"/>
              <a:t> to credit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958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47248" cy="996720"/>
          </a:xfrm>
        </p:spPr>
        <p:txBody>
          <a:bodyPr/>
          <a:lstStyle/>
          <a:p>
            <a:r>
              <a:rPr lang="it-IT" sz="2800" dirty="0" err="1">
                <a:solidFill>
                  <a:srgbClr val="04617B"/>
                </a:solidFill>
              </a:rPr>
              <a:t>Fostering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enabling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environments</a:t>
            </a:r>
            <a:r>
              <a:rPr lang="it-IT" sz="2800" dirty="0">
                <a:solidFill>
                  <a:srgbClr val="04617B"/>
                </a:solidFill>
              </a:rPr>
              <a:t> for </a:t>
            </a:r>
            <a:r>
              <a:rPr lang="it-IT" sz="2800" dirty="0" err="1">
                <a:solidFill>
                  <a:srgbClr val="04617B"/>
                </a:solidFill>
              </a:rPr>
              <a:t>financing</a:t>
            </a:r>
            <a:r>
              <a:rPr lang="it-IT" sz="2800" dirty="0">
                <a:solidFill>
                  <a:srgbClr val="04617B"/>
                </a:solidFill>
              </a:rPr>
              <a:t> gender </a:t>
            </a:r>
            <a:r>
              <a:rPr lang="it-IT" sz="2800" dirty="0" err="1">
                <a:solidFill>
                  <a:srgbClr val="04617B"/>
                </a:solidFill>
              </a:rPr>
              <a:t>equality</a:t>
            </a:r>
            <a:r>
              <a:rPr lang="it-IT" sz="2800" dirty="0">
                <a:solidFill>
                  <a:srgbClr val="04617B"/>
                </a:solidFill>
              </a:rPr>
              <a:t> and the </a:t>
            </a:r>
            <a:r>
              <a:rPr lang="it-IT" sz="2800" dirty="0" err="1">
                <a:solidFill>
                  <a:srgbClr val="04617B"/>
                </a:solidFill>
              </a:rPr>
              <a:t>empowerment</a:t>
            </a:r>
            <a:r>
              <a:rPr lang="it-IT" sz="2800" dirty="0">
                <a:solidFill>
                  <a:srgbClr val="04617B"/>
                </a:solidFill>
              </a:rPr>
              <a:t> of </a:t>
            </a:r>
            <a:r>
              <a:rPr lang="it-IT" sz="2800" dirty="0" err="1">
                <a:solidFill>
                  <a:srgbClr val="04617B"/>
                </a:solidFill>
              </a:rPr>
              <a:t>women</a:t>
            </a:r>
            <a:r>
              <a:rPr lang="it-IT" sz="2800" dirty="0">
                <a:solidFill>
                  <a:srgbClr val="04617B"/>
                </a:solidFill>
              </a:rPr>
              <a:t> and </a:t>
            </a:r>
            <a:r>
              <a:rPr lang="it-IT" sz="2800" dirty="0" err="1">
                <a:solidFill>
                  <a:srgbClr val="04617B"/>
                </a:solidFill>
              </a:rPr>
              <a:t>girls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 smtClean="0"/>
              <a:t>Reconciliation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work and family life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pre-requiste</a:t>
            </a:r>
            <a:r>
              <a:rPr lang="it-IT" dirty="0" smtClean="0"/>
              <a:t> for the </a:t>
            </a:r>
            <a:r>
              <a:rPr lang="it-IT" dirty="0" err="1" smtClean="0"/>
              <a:t>empowement</a:t>
            </a:r>
            <a:r>
              <a:rPr lang="it-IT" dirty="0" smtClean="0"/>
              <a:t> of </a:t>
            </a:r>
            <a:r>
              <a:rPr lang="it-IT" dirty="0" err="1" smtClean="0"/>
              <a:t>women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In 2019, </a:t>
            </a:r>
            <a:r>
              <a:rPr lang="it-IT" dirty="0" err="1" smtClean="0"/>
              <a:t>about</a:t>
            </a:r>
            <a:r>
              <a:rPr lang="it-IT" dirty="0" smtClean="0"/>
              <a:t> 104 </a:t>
            </a:r>
            <a:r>
              <a:rPr lang="it-IT" dirty="0" err="1" smtClean="0"/>
              <a:t>million</a:t>
            </a:r>
            <a:r>
              <a:rPr lang="it-IT" dirty="0" smtClean="0"/>
              <a:t> euro for family </a:t>
            </a:r>
            <a:r>
              <a:rPr lang="it-IT" dirty="0" err="1" smtClean="0"/>
              <a:t>policies</a:t>
            </a:r>
            <a:r>
              <a:rPr lang="it-IT" dirty="0" smtClean="0"/>
              <a:t> </a:t>
            </a:r>
            <a:r>
              <a:rPr lang="it-IT" dirty="0" err="1" smtClean="0"/>
              <a:t>allocated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More </a:t>
            </a:r>
            <a:r>
              <a:rPr lang="it-IT" dirty="0" err="1" smtClean="0"/>
              <a:t>flexibility</a:t>
            </a:r>
            <a:r>
              <a:rPr lang="it-IT" dirty="0" smtClean="0"/>
              <a:t> in </a:t>
            </a:r>
            <a:r>
              <a:rPr lang="it-IT" dirty="0" err="1" smtClean="0"/>
              <a:t>maternity</a:t>
            </a:r>
            <a:r>
              <a:rPr lang="it-IT" dirty="0" smtClean="0"/>
              <a:t> </a:t>
            </a:r>
            <a:r>
              <a:rPr lang="it-IT" dirty="0" err="1" smtClean="0"/>
              <a:t>leaves</a:t>
            </a:r>
            <a:r>
              <a:rPr lang="it-IT" dirty="0" smtClean="0"/>
              <a:t> for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mothers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5 </a:t>
            </a:r>
            <a:r>
              <a:rPr lang="it-IT" dirty="0" err="1" smtClean="0"/>
              <a:t>days</a:t>
            </a:r>
            <a:r>
              <a:rPr lang="it-IT" dirty="0" smtClean="0"/>
              <a:t> </a:t>
            </a:r>
            <a:r>
              <a:rPr lang="it-IT" dirty="0" err="1" smtClean="0"/>
              <a:t>parental</a:t>
            </a:r>
            <a:r>
              <a:rPr lang="it-IT" dirty="0" smtClean="0"/>
              <a:t> </a:t>
            </a:r>
            <a:r>
              <a:rPr lang="it-IT" dirty="0" err="1" smtClean="0"/>
              <a:t>leave</a:t>
            </a:r>
            <a:r>
              <a:rPr lang="it-IT" dirty="0" smtClean="0"/>
              <a:t> for </a:t>
            </a:r>
            <a:r>
              <a:rPr lang="it-IT" dirty="0" err="1" smtClean="0"/>
              <a:t>fathers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contribution</a:t>
            </a:r>
            <a:r>
              <a:rPr lang="it-IT" dirty="0" smtClean="0"/>
              <a:t> for </a:t>
            </a:r>
            <a:r>
              <a:rPr lang="it-IT" dirty="0" err="1" smtClean="0"/>
              <a:t>newborns</a:t>
            </a:r>
            <a:r>
              <a:rPr lang="it-IT" dirty="0" smtClean="0"/>
              <a:t> and for kindergarten </a:t>
            </a:r>
            <a:r>
              <a:rPr lang="it-IT" dirty="0" err="1" smtClean="0"/>
              <a:t>expenses</a:t>
            </a:r>
            <a:r>
              <a:rPr lang="it-IT" dirty="0" smtClean="0"/>
              <a:t> (</a:t>
            </a:r>
            <a:r>
              <a:rPr lang="it-IT" dirty="0" err="1" smtClean="0"/>
              <a:t>Allocation</a:t>
            </a:r>
            <a:r>
              <a:rPr lang="it-IT" dirty="0" smtClean="0"/>
              <a:t> of </a:t>
            </a:r>
            <a:r>
              <a:rPr lang="it-IT" dirty="0" smtClean="0"/>
              <a:t>1 </a:t>
            </a:r>
            <a:r>
              <a:rPr lang="it-IT" dirty="0" err="1" smtClean="0"/>
              <a:t>billion</a:t>
            </a:r>
            <a:r>
              <a:rPr lang="it-IT"/>
              <a:t> </a:t>
            </a:r>
            <a:r>
              <a:rPr lang="it-IT" smtClean="0"/>
              <a:t>euros</a:t>
            </a:r>
            <a:r>
              <a:rPr lang="it-IT" dirty="0" smtClean="0"/>
              <a:t>)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New </a:t>
            </a:r>
            <a:r>
              <a:rPr lang="it-IT" dirty="0" err="1" smtClean="0"/>
              <a:t>instruments</a:t>
            </a:r>
            <a:r>
              <a:rPr lang="it-IT" dirty="0" smtClean="0"/>
              <a:t> to </a:t>
            </a:r>
            <a:r>
              <a:rPr lang="it-IT" dirty="0" err="1" smtClean="0"/>
              <a:t>promote</a:t>
            </a:r>
            <a:r>
              <a:rPr lang="it-IT" dirty="0" smtClean="0"/>
              <a:t> </a:t>
            </a:r>
            <a:r>
              <a:rPr lang="it-IT" dirty="0" err="1" smtClean="0"/>
              <a:t>flexible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arrangements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Easier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to </a:t>
            </a:r>
            <a:r>
              <a:rPr lang="it-IT" dirty="0" err="1" smtClean="0"/>
              <a:t>smart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for families with children with </a:t>
            </a:r>
            <a:r>
              <a:rPr lang="it-IT" dirty="0" err="1" smtClean="0"/>
              <a:t>disabilities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757665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err="1">
                <a:solidFill>
                  <a:srgbClr val="04617B"/>
                </a:solidFill>
              </a:rPr>
              <a:t>Fostering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enabling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environments</a:t>
            </a:r>
            <a:r>
              <a:rPr lang="it-IT" sz="2800" dirty="0">
                <a:solidFill>
                  <a:srgbClr val="04617B"/>
                </a:solidFill>
              </a:rPr>
              <a:t> for </a:t>
            </a:r>
            <a:r>
              <a:rPr lang="it-IT" sz="2800" dirty="0" err="1">
                <a:solidFill>
                  <a:srgbClr val="04617B"/>
                </a:solidFill>
              </a:rPr>
              <a:t>financing</a:t>
            </a:r>
            <a:r>
              <a:rPr lang="it-IT" sz="2800" dirty="0">
                <a:solidFill>
                  <a:srgbClr val="04617B"/>
                </a:solidFill>
              </a:rPr>
              <a:t> gender </a:t>
            </a:r>
            <a:r>
              <a:rPr lang="it-IT" sz="2800" dirty="0" err="1">
                <a:solidFill>
                  <a:srgbClr val="04617B"/>
                </a:solidFill>
              </a:rPr>
              <a:t>equality</a:t>
            </a:r>
            <a:r>
              <a:rPr lang="it-IT" sz="2800" dirty="0">
                <a:solidFill>
                  <a:srgbClr val="04617B"/>
                </a:solidFill>
              </a:rPr>
              <a:t> and the </a:t>
            </a:r>
            <a:r>
              <a:rPr lang="it-IT" sz="2800" dirty="0" err="1">
                <a:solidFill>
                  <a:srgbClr val="04617B"/>
                </a:solidFill>
              </a:rPr>
              <a:t>empowerment</a:t>
            </a:r>
            <a:r>
              <a:rPr lang="it-IT" sz="2800" dirty="0">
                <a:solidFill>
                  <a:srgbClr val="04617B"/>
                </a:solidFill>
              </a:rPr>
              <a:t> of </a:t>
            </a:r>
            <a:r>
              <a:rPr lang="it-IT" sz="2800" dirty="0" err="1">
                <a:solidFill>
                  <a:srgbClr val="04617B"/>
                </a:solidFill>
              </a:rPr>
              <a:t>women</a:t>
            </a:r>
            <a:r>
              <a:rPr lang="it-IT" sz="2800" dirty="0">
                <a:solidFill>
                  <a:srgbClr val="04617B"/>
                </a:solidFill>
              </a:rPr>
              <a:t> and </a:t>
            </a:r>
            <a:r>
              <a:rPr lang="it-IT" sz="2800" dirty="0" err="1">
                <a:solidFill>
                  <a:srgbClr val="04617B"/>
                </a:solidFill>
              </a:rPr>
              <a:t>girls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r>
              <a:rPr lang="it-IT" dirty="0" err="1" smtClean="0"/>
              <a:t>Creation</a:t>
            </a:r>
            <a:r>
              <a:rPr lang="it-IT" dirty="0" smtClean="0"/>
              <a:t> of an </a:t>
            </a:r>
            <a:r>
              <a:rPr lang="it-IT" dirty="0" err="1" smtClean="0"/>
              <a:t>Institutional</a:t>
            </a:r>
            <a:r>
              <a:rPr lang="it-IT" dirty="0" smtClean="0"/>
              <a:t> </a:t>
            </a:r>
            <a:r>
              <a:rPr lang="it-IT" dirty="0" err="1" smtClean="0"/>
              <a:t>Committee</a:t>
            </a:r>
            <a:r>
              <a:rPr lang="it-IT" dirty="0" smtClean="0"/>
              <a:t> on </a:t>
            </a:r>
            <a:r>
              <a:rPr lang="it-IT" dirty="0" err="1"/>
              <a:t>R</a:t>
            </a:r>
            <a:r>
              <a:rPr lang="it-IT" dirty="0" err="1" smtClean="0"/>
              <a:t>econciliation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Work and Family Life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To </a:t>
            </a:r>
            <a:r>
              <a:rPr lang="it-IT" dirty="0" err="1" smtClean="0"/>
              <a:t>support</a:t>
            </a:r>
            <a:r>
              <a:rPr lang="it-IT" dirty="0" smtClean="0"/>
              <a:t> companies in </a:t>
            </a:r>
            <a:r>
              <a:rPr lang="it-IT" dirty="0" err="1" smtClean="0"/>
              <a:t>their</a:t>
            </a:r>
            <a:r>
              <a:rPr lang="it-IT" dirty="0" smtClean="0"/>
              <a:t> welfare </a:t>
            </a:r>
            <a:r>
              <a:rPr lang="it-IT" dirty="0" err="1" smtClean="0"/>
              <a:t>policies</a:t>
            </a:r>
            <a:r>
              <a:rPr lang="it-IT" dirty="0" smtClean="0"/>
              <a:t>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Over 60 companies are </a:t>
            </a:r>
            <a:r>
              <a:rPr lang="it-IT" dirty="0" err="1" smtClean="0"/>
              <a:t>members</a:t>
            </a:r>
            <a:r>
              <a:rPr lang="it-IT" dirty="0" smtClean="0"/>
              <a:t> of the </a:t>
            </a:r>
            <a:r>
              <a:rPr lang="it-IT" dirty="0" err="1" smtClean="0"/>
              <a:t>Committee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80 </a:t>
            </a:r>
            <a:r>
              <a:rPr lang="it-IT" dirty="0" err="1" smtClean="0"/>
              <a:t>million</a:t>
            </a:r>
            <a:r>
              <a:rPr lang="it-IT" dirty="0" smtClean="0"/>
              <a:t> </a:t>
            </a:r>
            <a:r>
              <a:rPr lang="it-IT" dirty="0" err="1" smtClean="0"/>
              <a:t>euros</a:t>
            </a:r>
            <a:r>
              <a:rPr lang="it-IT" dirty="0" smtClean="0"/>
              <a:t> for a new Call for </a:t>
            </a:r>
            <a:r>
              <a:rPr lang="it-IT" dirty="0" err="1" smtClean="0"/>
              <a:t>proposals</a:t>
            </a:r>
            <a:r>
              <a:rPr lang="it-IT" dirty="0" smtClean="0"/>
              <a:t> </a:t>
            </a:r>
            <a:r>
              <a:rPr lang="it-IT" dirty="0" err="1" smtClean="0"/>
              <a:t>aimed</a:t>
            </a:r>
            <a:r>
              <a:rPr lang="it-IT" dirty="0" smtClean="0"/>
              <a:t> at </a:t>
            </a:r>
            <a:r>
              <a:rPr lang="it-IT" dirty="0" err="1" smtClean="0"/>
              <a:t>financing</a:t>
            </a:r>
            <a:r>
              <a:rPr lang="it-IT" dirty="0" smtClean="0"/>
              <a:t> </a:t>
            </a:r>
            <a:r>
              <a:rPr lang="it-IT" dirty="0" err="1" smtClean="0"/>
              <a:t>projects</a:t>
            </a:r>
            <a:r>
              <a:rPr lang="it-IT" dirty="0" smtClean="0"/>
              <a:t> on new </a:t>
            </a:r>
            <a:r>
              <a:rPr lang="it-IT" dirty="0" err="1" smtClean="0"/>
              <a:t>actions</a:t>
            </a:r>
            <a:r>
              <a:rPr lang="it-IT" dirty="0" smtClean="0"/>
              <a:t> to </a:t>
            </a:r>
            <a:r>
              <a:rPr lang="it-IT" dirty="0" err="1" smtClean="0"/>
              <a:t>promote</a:t>
            </a:r>
            <a:r>
              <a:rPr lang="it-IT" dirty="0" smtClean="0"/>
              <a:t> welfare </a:t>
            </a:r>
            <a:r>
              <a:rPr lang="it-IT" dirty="0" err="1" smtClean="0"/>
              <a:t>policies</a:t>
            </a:r>
            <a:r>
              <a:rPr lang="it-IT" dirty="0" smtClean="0"/>
              <a:t> in private companies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832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075240" cy="1068728"/>
          </a:xfrm>
        </p:spPr>
        <p:txBody>
          <a:bodyPr/>
          <a:lstStyle/>
          <a:p>
            <a:r>
              <a:rPr lang="it-IT" sz="2800" dirty="0" err="1">
                <a:solidFill>
                  <a:srgbClr val="04617B"/>
                </a:solidFill>
              </a:rPr>
              <a:t>Fostering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enabling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environments</a:t>
            </a:r>
            <a:r>
              <a:rPr lang="it-IT" sz="2800" dirty="0">
                <a:solidFill>
                  <a:srgbClr val="04617B"/>
                </a:solidFill>
              </a:rPr>
              <a:t> for </a:t>
            </a:r>
            <a:r>
              <a:rPr lang="it-IT" sz="2800" dirty="0" err="1">
                <a:solidFill>
                  <a:srgbClr val="04617B"/>
                </a:solidFill>
              </a:rPr>
              <a:t>financing</a:t>
            </a:r>
            <a:r>
              <a:rPr lang="it-IT" sz="2800" dirty="0">
                <a:solidFill>
                  <a:srgbClr val="04617B"/>
                </a:solidFill>
              </a:rPr>
              <a:t> gender </a:t>
            </a:r>
            <a:r>
              <a:rPr lang="it-IT" sz="2800" dirty="0" err="1">
                <a:solidFill>
                  <a:srgbClr val="04617B"/>
                </a:solidFill>
              </a:rPr>
              <a:t>equality</a:t>
            </a:r>
            <a:r>
              <a:rPr lang="it-IT" sz="2800" dirty="0">
                <a:solidFill>
                  <a:srgbClr val="04617B"/>
                </a:solidFill>
              </a:rPr>
              <a:t> and the </a:t>
            </a:r>
            <a:r>
              <a:rPr lang="it-IT" sz="2800" dirty="0" err="1">
                <a:solidFill>
                  <a:srgbClr val="04617B"/>
                </a:solidFill>
              </a:rPr>
              <a:t>empowerment</a:t>
            </a:r>
            <a:r>
              <a:rPr lang="it-IT" sz="2800" dirty="0">
                <a:solidFill>
                  <a:srgbClr val="04617B"/>
                </a:solidFill>
              </a:rPr>
              <a:t> of </a:t>
            </a:r>
            <a:r>
              <a:rPr lang="it-IT" sz="2800" dirty="0" err="1">
                <a:solidFill>
                  <a:srgbClr val="04617B"/>
                </a:solidFill>
              </a:rPr>
              <a:t>women</a:t>
            </a:r>
            <a:r>
              <a:rPr lang="it-IT" sz="2800" dirty="0">
                <a:solidFill>
                  <a:srgbClr val="04617B"/>
                </a:solidFill>
              </a:rPr>
              <a:t> and </a:t>
            </a:r>
            <a:r>
              <a:rPr lang="it-IT" sz="2800" dirty="0" err="1">
                <a:solidFill>
                  <a:srgbClr val="04617B"/>
                </a:solidFill>
              </a:rPr>
              <a:t>girls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err="1" smtClean="0"/>
              <a:t>External</a:t>
            </a:r>
            <a:r>
              <a:rPr lang="it-IT" dirty="0" smtClean="0"/>
              <a:t> </a:t>
            </a:r>
            <a:r>
              <a:rPr lang="it-IT" dirty="0" err="1" smtClean="0"/>
              <a:t>dimension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Promotion of </a:t>
            </a:r>
            <a:r>
              <a:rPr lang="it-IT" dirty="0" err="1" smtClean="0"/>
              <a:t>women’s</a:t>
            </a:r>
            <a:r>
              <a:rPr lang="it-IT" dirty="0" smtClean="0"/>
              <a:t> </a:t>
            </a:r>
            <a:r>
              <a:rPr lang="it-IT" dirty="0" err="1" smtClean="0"/>
              <a:t>empowerment</a:t>
            </a:r>
            <a:r>
              <a:rPr lang="it-IT" dirty="0" smtClean="0"/>
              <a:t> in the </a:t>
            </a:r>
            <a:r>
              <a:rPr lang="it-IT" dirty="0" err="1" smtClean="0"/>
              <a:t>fishing</a:t>
            </a:r>
            <a:r>
              <a:rPr lang="it-IT" dirty="0" smtClean="0"/>
              <a:t> </a:t>
            </a:r>
            <a:r>
              <a:rPr lang="it-IT" dirty="0" err="1" smtClean="0"/>
              <a:t>sector</a:t>
            </a:r>
            <a:r>
              <a:rPr lang="it-IT" dirty="0" smtClean="0"/>
              <a:t> in the </a:t>
            </a:r>
            <a:r>
              <a:rPr lang="it-IT" dirty="0" err="1" smtClean="0"/>
              <a:t>Red</a:t>
            </a:r>
            <a:r>
              <a:rPr lang="it-IT" dirty="0" smtClean="0"/>
              <a:t> Sea (Africa)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Promotion of </a:t>
            </a:r>
            <a:r>
              <a:rPr lang="it-IT" dirty="0" err="1" smtClean="0"/>
              <a:t>women’s</a:t>
            </a:r>
            <a:r>
              <a:rPr lang="it-IT" dirty="0" smtClean="0"/>
              <a:t>  </a:t>
            </a:r>
            <a:r>
              <a:rPr lang="it-IT" dirty="0" err="1" smtClean="0"/>
              <a:t>access</a:t>
            </a:r>
            <a:r>
              <a:rPr lang="it-IT" dirty="0" smtClean="0"/>
              <a:t> to </a:t>
            </a:r>
            <a:r>
              <a:rPr lang="it-IT" dirty="0" err="1" smtClean="0"/>
              <a:t>decent</a:t>
            </a:r>
            <a:r>
              <a:rPr lang="it-IT" dirty="0" smtClean="0"/>
              <a:t> </a:t>
            </a:r>
            <a:r>
              <a:rPr lang="it-IT" dirty="0" err="1" smtClean="0"/>
              <a:t>jobs</a:t>
            </a:r>
            <a:r>
              <a:rPr lang="it-IT" dirty="0" smtClean="0"/>
              <a:t> in Palestina; </a:t>
            </a:r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Promotion of </a:t>
            </a:r>
            <a:r>
              <a:rPr lang="it-IT" dirty="0" err="1" smtClean="0"/>
              <a:t>women’s</a:t>
            </a:r>
            <a:r>
              <a:rPr lang="it-IT" dirty="0" smtClean="0"/>
              <a:t>  </a:t>
            </a:r>
            <a:r>
              <a:rPr lang="it-IT" dirty="0" err="1" smtClean="0"/>
              <a:t>empowerment</a:t>
            </a:r>
            <a:r>
              <a:rPr lang="it-IT" dirty="0" smtClean="0"/>
              <a:t> for the </a:t>
            </a:r>
            <a:r>
              <a:rPr lang="it-IT" dirty="0" err="1" smtClean="0"/>
              <a:t>sustainable</a:t>
            </a:r>
            <a:r>
              <a:rPr lang="it-IT" dirty="0" smtClean="0"/>
              <a:t> </a:t>
            </a:r>
            <a:r>
              <a:rPr lang="it-IT" dirty="0" err="1" smtClean="0"/>
              <a:t>devolopment</a:t>
            </a:r>
            <a:r>
              <a:rPr lang="it-IT" dirty="0" smtClean="0"/>
              <a:t> in the MENA </a:t>
            </a:r>
            <a:r>
              <a:rPr lang="it-IT" dirty="0" err="1" smtClean="0"/>
              <a:t>Region</a:t>
            </a:r>
            <a:r>
              <a:rPr lang="it-IT" dirty="0" smtClean="0"/>
              <a:t> and Central America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3758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47248" cy="924712"/>
          </a:xfrm>
        </p:spPr>
        <p:txBody>
          <a:bodyPr>
            <a:normAutofit/>
          </a:bodyPr>
          <a:lstStyle/>
          <a:p>
            <a:r>
              <a:rPr lang="it-IT" sz="2800" dirty="0" err="1">
                <a:solidFill>
                  <a:srgbClr val="04617B"/>
                </a:solidFill>
              </a:rPr>
              <a:t>Strenghtening</a:t>
            </a:r>
            <a:r>
              <a:rPr lang="it-IT" sz="2800" dirty="0">
                <a:solidFill>
                  <a:srgbClr val="04617B"/>
                </a:solidFill>
              </a:rPr>
              <a:t> gender responsive data </a:t>
            </a:r>
            <a:r>
              <a:rPr lang="it-IT" sz="2800" dirty="0" err="1">
                <a:solidFill>
                  <a:srgbClr val="04617B"/>
                </a:solidFill>
              </a:rPr>
              <a:t>collection</a:t>
            </a:r>
            <a:r>
              <a:rPr lang="it-IT" sz="2800" dirty="0">
                <a:solidFill>
                  <a:srgbClr val="04617B"/>
                </a:solidFill>
              </a:rPr>
              <a:t> and follow-up and </a:t>
            </a:r>
            <a:r>
              <a:rPr lang="it-IT" sz="2800" dirty="0" err="1">
                <a:solidFill>
                  <a:srgbClr val="04617B"/>
                </a:solidFill>
              </a:rPr>
              <a:t>review</a:t>
            </a:r>
            <a:r>
              <a:rPr lang="it-IT" sz="2800" dirty="0">
                <a:solidFill>
                  <a:srgbClr val="04617B"/>
                </a:solidFill>
              </a:rPr>
              <a:t> </a:t>
            </a:r>
            <a:r>
              <a:rPr lang="it-IT" sz="2800" dirty="0" err="1">
                <a:solidFill>
                  <a:srgbClr val="04617B"/>
                </a:solidFill>
              </a:rPr>
              <a:t>processes</a:t>
            </a:r>
            <a:endParaRPr lang="it-IT" sz="2800" dirty="0">
              <a:solidFill>
                <a:srgbClr val="04617B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The </a:t>
            </a:r>
            <a:r>
              <a:rPr lang="it-IT" dirty="0" err="1" smtClean="0"/>
              <a:t>Italian</a:t>
            </a:r>
            <a:r>
              <a:rPr lang="it-IT" dirty="0" smtClean="0"/>
              <a:t> National Statistical </a:t>
            </a:r>
            <a:r>
              <a:rPr lang="it-IT" dirty="0" err="1" smtClean="0"/>
              <a:t>Institute</a:t>
            </a:r>
            <a:r>
              <a:rPr lang="it-IT" dirty="0" smtClean="0"/>
              <a:t> (ISTAT) </a:t>
            </a:r>
            <a:r>
              <a:rPr lang="it-IT" dirty="0" err="1" smtClean="0"/>
              <a:t>is</a:t>
            </a:r>
            <a:r>
              <a:rPr lang="it-IT" dirty="0" smtClean="0"/>
              <a:t> in </a:t>
            </a:r>
            <a:r>
              <a:rPr lang="it-IT" dirty="0" err="1" smtClean="0"/>
              <a:t>charge</a:t>
            </a:r>
            <a:r>
              <a:rPr lang="it-IT" dirty="0" smtClean="0"/>
              <a:t> of the </a:t>
            </a:r>
            <a:r>
              <a:rPr lang="it-IT" dirty="0" err="1" smtClean="0"/>
              <a:t>monitoring</a:t>
            </a:r>
            <a:r>
              <a:rPr lang="it-IT" dirty="0" smtClean="0"/>
              <a:t> of the 2030 Agenda </a:t>
            </a:r>
            <a:r>
              <a:rPr lang="it-IT" dirty="0" err="1" smtClean="0"/>
              <a:t>implementation</a:t>
            </a:r>
            <a:r>
              <a:rPr lang="it-IT" dirty="0"/>
              <a:t> </a:t>
            </a:r>
            <a:r>
              <a:rPr lang="it-IT" dirty="0" smtClean="0"/>
              <a:t>at the </a:t>
            </a:r>
            <a:r>
              <a:rPr lang="it-IT" dirty="0" err="1" smtClean="0"/>
              <a:t>national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err="1" smtClean="0"/>
              <a:t>Latest</a:t>
            </a:r>
            <a:r>
              <a:rPr lang="it-IT" b="1" dirty="0" smtClean="0"/>
              <a:t> data</a:t>
            </a:r>
          </a:p>
          <a:p>
            <a:r>
              <a:rPr lang="it-IT" dirty="0" err="1" smtClean="0"/>
              <a:t>Italy</a:t>
            </a:r>
            <a:r>
              <a:rPr lang="it-IT" dirty="0" smtClean="0"/>
              <a:t> </a:t>
            </a:r>
            <a:r>
              <a:rPr lang="it-IT" dirty="0" err="1" smtClean="0"/>
              <a:t>improved</a:t>
            </a:r>
            <a:r>
              <a:rPr lang="it-IT" dirty="0" smtClean="0"/>
              <a:t> in </a:t>
            </a:r>
            <a:r>
              <a:rPr lang="it-IT" dirty="0" err="1" smtClean="0"/>
              <a:t>several</a:t>
            </a:r>
            <a:r>
              <a:rPr lang="it-IT" dirty="0" smtClean="0"/>
              <a:t> targets set out by SDG No. 5 :</a:t>
            </a:r>
          </a:p>
          <a:p>
            <a:r>
              <a:rPr lang="it-IT" dirty="0" smtClean="0"/>
              <a:t>Time </a:t>
            </a:r>
            <a:r>
              <a:rPr lang="it-IT" dirty="0" err="1" smtClean="0"/>
              <a:t>dedicated</a:t>
            </a:r>
            <a:r>
              <a:rPr lang="it-IT" dirty="0" smtClean="0"/>
              <a:t> by </a:t>
            </a:r>
            <a:r>
              <a:rPr lang="it-IT" dirty="0" err="1" smtClean="0"/>
              <a:t>women</a:t>
            </a:r>
            <a:r>
              <a:rPr lang="it-IT" dirty="0" smtClean="0"/>
              <a:t> to </a:t>
            </a:r>
            <a:r>
              <a:rPr lang="it-IT" dirty="0" err="1" smtClean="0"/>
              <a:t>domestic</a:t>
            </a:r>
            <a:r>
              <a:rPr lang="it-IT" dirty="0" smtClean="0"/>
              <a:t> work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decreased</a:t>
            </a:r>
            <a:endParaRPr lang="it-IT" dirty="0" smtClean="0"/>
          </a:p>
          <a:p>
            <a:r>
              <a:rPr lang="it-IT" dirty="0" err="1" smtClean="0"/>
              <a:t>Women’s</a:t>
            </a:r>
            <a:r>
              <a:rPr lang="it-IT" dirty="0" smtClean="0"/>
              <a:t> </a:t>
            </a:r>
            <a:r>
              <a:rPr lang="it-IT" dirty="0" err="1" smtClean="0"/>
              <a:t>employment</a:t>
            </a:r>
            <a:r>
              <a:rPr lang="it-IT" dirty="0" smtClean="0"/>
              <a:t> rate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increased</a:t>
            </a:r>
            <a:endParaRPr lang="it-IT" dirty="0" smtClean="0"/>
          </a:p>
          <a:p>
            <a:r>
              <a:rPr lang="it-IT" dirty="0" err="1" smtClean="0"/>
              <a:t>Women’s</a:t>
            </a:r>
            <a:r>
              <a:rPr lang="it-IT" dirty="0" smtClean="0"/>
              <a:t> </a:t>
            </a:r>
            <a:r>
              <a:rPr lang="it-IT" dirty="0" err="1" smtClean="0"/>
              <a:t>representation</a:t>
            </a:r>
            <a:r>
              <a:rPr lang="it-IT" dirty="0" smtClean="0"/>
              <a:t> in the </a:t>
            </a:r>
            <a:r>
              <a:rPr lang="it-IT" dirty="0" err="1" smtClean="0"/>
              <a:t>national</a:t>
            </a:r>
            <a:r>
              <a:rPr lang="it-IT" dirty="0" smtClean="0"/>
              <a:t> </a:t>
            </a:r>
            <a:r>
              <a:rPr lang="it-IT" dirty="0" err="1" smtClean="0"/>
              <a:t>Parliament</a:t>
            </a:r>
            <a:r>
              <a:rPr lang="it-IT" dirty="0" smtClean="0"/>
              <a:t> and in </a:t>
            </a:r>
            <a:r>
              <a:rPr lang="it-IT" dirty="0" err="1"/>
              <a:t>P</a:t>
            </a:r>
            <a:r>
              <a:rPr lang="it-IT" dirty="0" err="1" smtClean="0"/>
              <a:t>olitics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increased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participation</a:t>
            </a:r>
            <a:r>
              <a:rPr lang="it-IT" dirty="0" smtClean="0"/>
              <a:t> of </a:t>
            </a:r>
            <a:r>
              <a:rPr lang="it-IT" dirty="0" err="1" smtClean="0"/>
              <a:t>women</a:t>
            </a:r>
            <a:r>
              <a:rPr lang="it-IT" dirty="0" smtClean="0"/>
              <a:t> in the companies’ </a:t>
            </a:r>
            <a:r>
              <a:rPr lang="it-IT" dirty="0"/>
              <a:t>management </a:t>
            </a:r>
            <a:r>
              <a:rPr lang="it-IT" dirty="0" err="1" smtClean="0"/>
              <a:t>boards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increased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605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04617B"/>
                </a:solidFill>
              </a:rPr>
              <a:t>Review theme: Women’s empowerment and the link to sustainable development</a:t>
            </a:r>
            <a:endParaRPr lang="it-IT" sz="2800" dirty="0">
              <a:solidFill>
                <a:srgbClr val="04617B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7200" dirty="0" smtClean="0"/>
              <a:t>THANK YOU </a:t>
            </a:r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1200" dirty="0"/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r>
              <a:rPr lang="it-IT" sz="2800" dirty="0" smtClean="0"/>
              <a:t>For </a:t>
            </a:r>
            <a:r>
              <a:rPr lang="it-IT" sz="2800" dirty="0" err="1" smtClean="0"/>
              <a:t>further</a:t>
            </a:r>
            <a:r>
              <a:rPr lang="it-IT" sz="2800" dirty="0" smtClean="0"/>
              <a:t> info:</a:t>
            </a:r>
          </a:p>
          <a:p>
            <a:pPr marL="0" indent="0">
              <a:buNone/>
            </a:pPr>
            <a:r>
              <a:rPr lang="it-IT" sz="2800" dirty="0">
                <a:solidFill>
                  <a:schemeClr val="accent1"/>
                </a:solidFill>
                <a:hlinkClick r:id="rId2"/>
              </a:rPr>
              <a:t>http</a:t>
            </a:r>
            <a:r>
              <a:rPr lang="it-IT" sz="2800">
                <a:solidFill>
                  <a:schemeClr val="accent1"/>
                </a:solidFill>
                <a:hlinkClick r:id="rId2"/>
              </a:rPr>
              <a:t>://</a:t>
            </a:r>
            <a:r>
              <a:rPr lang="it-IT" sz="2800" smtClean="0">
                <a:solidFill>
                  <a:schemeClr val="accent1"/>
                </a:solidFill>
                <a:hlinkClick r:id="rId2"/>
              </a:rPr>
              <a:t>www.politichefamiglia.it</a:t>
            </a:r>
            <a:r>
              <a:rPr lang="it-IT" sz="2800" smtClean="0">
                <a:solidFill>
                  <a:schemeClr val="accent1"/>
                </a:solidFill>
              </a:rPr>
              <a:t> </a:t>
            </a:r>
            <a:endParaRPr lang="it-IT" sz="2800" dirty="0">
              <a:solidFill>
                <a:schemeClr val="accent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589240"/>
            <a:ext cx="3096667" cy="759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9639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</TotalTime>
  <Words>425</Words>
  <Application>Microsoft Office PowerPoint</Application>
  <PresentationFormat>Presentazione su schermo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Equinozio</vt:lpstr>
      <vt:lpstr>Review theme: Women’s empowerment and the link to sustainable development   </vt:lpstr>
      <vt:lpstr>Strengthening normative, legal and policy frameworks</vt:lpstr>
      <vt:lpstr>Fostering enabling environments for financing gender equality and the empowerment of women and girls</vt:lpstr>
      <vt:lpstr>Fostering enabling environments for financing gender equality and the empowerment of women and girls</vt:lpstr>
      <vt:lpstr>Fostering enabling environments for financing gender equality and the empowerment of women and girls</vt:lpstr>
      <vt:lpstr>Fostering enabling environments for financing gender equality and the empowerment of women and girls</vt:lpstr>
      <vt:lpstr>Strenghtening gender responsive data collection and follow-up and review processes</vt:lpstr>
      <vt:lpstr>Review theme: Women’s empowerment and the link to sustainable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CREATIVE  Changing Relationships through Education and Awareness Towards endIng Violence against women</dc:title>
  <dc:creator>Di Nardo Marino</dc:creator>
  <cp:lastModifiedBy>Dipartimento Politiche Famiglia</cp:lastModifiedBy>
  <cp:revision>25</cp:revision>
  <dcterms:created xsi:type="dcterms:W3CDTF">2017-04-10T14:19:08Z</dcterms:created>
  <dcterms:modified xsi:type="dcterms:W3CDTF">2019-03-06T16:47:35Z</dcterms:modified>
</cp:coreProperties>
</file>