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9" r:id="rId4"/>
    <p:sldId id="261" r:id="rId5"/>
    <p:sldId id="269" r:id="rId6"/>
    <p:sldId id="274" r:id="rId7"/>
    <p:sldId id="262" r:id="rId8"/>
    <p:sldId id="270" r:id="rId9"/>
    <p:sldId id="271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3/5/2019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3/5/2019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124744"/>
            <a:ext cx="6490538" cy="3672408"/>
          </a:xfrm>
        </p:spPr>
        <p:txBody>
          <a:bodyPr anchor="ctr"/>
          <a:lstStyle/>
          <a:p>
            <a:pPr algn="ctr"/>
            <a:r>
              <a:rPr lang="es-ES" sz="2400" b="1" dirty="0" smtClean="0"/>
              <a:t>Debate interactivo: presentación voluntaria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DE REVISIÓN 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“EMPODERAMIENTO DE LAS MUJERES Y SU VÍNCULO CON EL DESARROLLO SOSTENIBLE”</a:t>
            </a:r>
            <a:b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1800" b="1" dirty="0" smtClean="0"/>
              <a:t>63ª SESIÓN CSW</a:t>
            </a:r>
            <a:br>
              <a:rPr lang="es-ES" sz="1800" b="1" dirty="0" smtClean="0"/>
            </a:br>
            <a:r>
              <a:rPr lang="es-ES" sz="1800" b="1" dirty="0" smtClean="0"/>
              <a:t>13 de Marzo de 2019</a:t>
            </a:r>
            <a:endParaRPr lang="es-ES" sz="24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5013176"/>
            <a:ext cx="2323895" cy="111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3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6552728" cy="1728192"/>
          </a:xfrm>
        </p:spPr>
        <p:txBody>
          <a:bodyPr/>
          <a:lstStyle/>
          <a:p>
            <a:pPr marL="114300" lvl="0">
              <a:buClr>
                <a:srgbClr val="A9A57C"/>
              </a:buClr>
            </a:pPr>
            <a:r>
              <a:rPr lang="es-ES_tradnl" sz="1800" b="1" dirty="0" smtClean="0"/>
              <a:t>C-FORTALECIMIENTO </a:t>
            </a:r>
            <a:r>
              <a:rPr lang="es-ES_tradnl" sz="1800" b="1" dirty="0"/>
              <a:t>DEL LIDERAZGO Y LA PARTICIPACIÓN PLENA Y EN CONDICIONES DE IGUALDAD DE LA MUJER EN LA ADOPCIÓN DE DECISIONES EN TODAS LAS ESFERAS DEL DESARROLLO SOSTENIBLE, Y PARA AUMENTAR LOS RECURSOS Y EL APOYO A LAS MUJERES Y LAS ORGANIZACIONES DE LA SOCIEDAD CIVIL.</a:t>
            </a:r>
            <a:endParaRPr lang="es-ES" sz="1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384" y="1844824"/>
            <a:ext cx="7620000" cy="4104456"/>
          </a:xfrm>
        </p:spPr>
        <p:txBody>
          <a:bodyPr>
            <a:noAutofit/>
          </a:bodyPr>
          <a:lstStyle/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dirty="0"/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2000" b="1" dirty="0" smtClean="0"/>
              <a:t>RETOS: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b="1" dirty="0" smtClean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Incrementar la presencia de mujeres en todos los puesto de decisión y en todas </a:t>
            </a:r>
            <a:r>
              <a:rPr lang="es-ES" sz="2000" smtClean="0"/>
              <a:t>las esferas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dirty="0" smtClean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Impulsar la participación de la sociedad civil en la elaboración de planes y estrategias y en otros procesos.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916832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3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/>
              <a:t>Áreas seleccionadas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7344816" cy="4464496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es-ES_tradnl" sz="2000" dirty="0" smtClean="0"/>
              <a:t>A. Fortalecimiento </a:t>
            </a:r>
            <a:r>
              <a:rPr lang="es-ES_tradnl" sz="2000" dirty="0"/>
              <a:t>de los marcos </a:t>
            </a:r>
            <a:r>
              <a:rPr lang="es-ES_tradnl" sz="2000" dirty="0" smtClean="0"/>
              <a:t>normativo, </a:t>
            </a:r>
            <a:r>
              <a:rPr lang="es-ES_tradnl" sz="2000" dirty="0"/>
              <a:t>juridico y de políticas para una implementación con perspectiva de género de la Agenda </a:t>
            </a:r>
            <a:r>
              <a:rPr lang="es-ES_tradnl" sz="2000" dirty="0" smtClean="0"/>
              <a:t>2030</a:t>
            </a:r>
          </a:p>
          <a:p>
            <a:pPr marL="114300" lvl="0" indent="0">
              <a:buNone/>
            </a:pPr>
            <a:endParaRPr lang="es-ES" sz="2000" dirty="0"/>
          </a:p>
          <a:p>
            <a:pPr marL="114300" lvl="0" indent="0">
              <a:buNone/>
            </a:pPr>
            <a:r>
              <a:rPr lang="es-ES_tradnl" sz="2000" dirty="0" smtClean="0"/>
              <a:t>B. Promoción del </a:t>
            </a:r>
            <a:r>
              <a:rPr lang="es-ES_tradnl" sz="2000" dirty="0"/>
              <a:t>empoderamiento de las mujeres y las niñas</a:t>
            </a:r>
            <a:r>
              <a:rPr lang="es-ES_tradnl" sz="2000" dirty="0" smtClean="0"/>
              <a:t>.</a:t>
            </a:r>
          </a:p>
          <a:p>
            <a:pPr marL="114300" lvl="0" indent="0">
              <a:buNone/>
            </a:pPr>
            <a:endParaRPr lang="es-ES" sz="2000" dirty="0"/>
          </a:p>
          <a:p>
            <a:pPr marL="114300" lvl="0" indent="0">
              <a:buNone/>
            </a:pPr>
            <a:r>
              <a:rPr lang="es-ES_tradnl" sz="2000" dirty="0" smtClean="0"/>
              <a:t>C. Fortalecimiento del </a:t>
            </a:r>
            <a:r>
              <a:rPr lang="es-ES_tradnl" sz="2000" dirty="0"/>
              <a:t>liderazgo y la participación plena y en condiciones de igualdad de la mujer en la adopción de decisiones en todas las esferas del desarrollo sostenible, y </a:t>
            </a:r>
            <a:r>
              <a:rPr lang="es-ES_tradnl" sz="2000" dirty="0" smtClean="0"/>
              <a:t>aumentar </a:t>
            </a:r>
            <a:r>
              <a:rPr lang="es-ES_tradnl" sz="2000" dirty="0"/>
              <a:t>los recursos y el apoyo a las mujeres y las organizaciones de la sociedad civil</a:t>
            </a:r>
            <a:r>
              <a:rPr lang="es-ES_tradnl" sz="2000" dirty="0" smtClean="0"/>
              <a:t>.</a:t>
            </a: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254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6 Conector recto"/>
          <p:cNvCxnSpPr/>
          <p:nvPr/>
        </p:nvCxnSpPr>
        <p:spPr>
          <a:xfrm>
            <a:off x="539552" y="1340768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4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pPr marL="114300" lvl="0">
              <a:spcBef>
                <a:spcPct val="20000"/>
              </a:spcBef>
            </a:pP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A.- </a:t>
            </a:r>
            <a:r>
              <a:rPr lang="es-ES_tradnl" sz="2400" b="1" dirty="0" smtClean="0"/>
              <a:t>Fortalecimiento </a:t>
            </a:r>
            <a:r>
              <a:rPr lang="es-ES_tradnl" sz="2400" b="1" dirty="0"/>
              <a:t>de los marcos </a:t>
            </a:r>
            <a:r>
              <a:rPr lang="es-ES_tradnl" sz="2400" b="1" dirty="0" smtClean="0"/>
              <a:t>normativo, </a:t>
            </a:r>
            <a:r>
              <a:rPr lang="es-ES_tradnl" sz="2400" b="1" dirty="0"/>
              <a:t>juridico y de políticas para una implementación con perspectiva de género de la Agenda 2030</a:t>
            </a:r>
            <a:br>
              <a:rPr lang="es-ES_tradnl" sz="2400" b="1" dirty="0"/>
            </a:b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3968" y="1700808"/>
            <a:ext cx="7620000" cy="4392488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1600" b="1" dirty="0" smtClean="0"/>
              <a:t>MARCO JURÍDICO PARA GARANTIZAR EL DERECHO A LA IGUALDAD ENTRE MUJERES Y HOMBRES.</a:t>
            </a:r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 smtClean="0"/>
              <a:t>Ley Orgánica de Medidas de Protección </a:t>
            </a:r>
            <a:r>
              <a:rPr lang="es-ES" sz="1600" dirty="0"/>
              <a:t>I</a:t>
            </a:r>
            <a:r>
              <a:rPr lang="es-ES" sz="1600" dirty="0" smtClean="0"/>
              <a:t>ntegral contra la Violencia de Género (2004).</a:t>
            </a:r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 smtClean="0"/>
              <a:t>Ley Orgánica para la Igualdad Efectiva de Mujeres y Hombres (2007).</a:t>
            </a:r>
            <a:endParaRPr lang="es-ES" sz="1600" dirty="0"/>
          </a:p>
          <a:p>
            <a:pPr marL="114300" lvl="0" indent="0">
              <a:spcBef>
                <a:spcPts val="0"/>
              </a:spcBef>
              <a:buClr>
                <a:srgbClr val="2F2B20"/>
              </a:buClr>
              <a:buNone/>
            </a:pPr>
            <a:endParaRPr lang="es-ES" sz="1600" dirty="0" smtClean="0">
              <a:solidFill>
                <a:srgbClr val="2F2B20"/>
              </a:solidFill>
            </a:endParaRPr>
          </a:p>
          <a:p>
            <a:pPr marL="114300" lvl="0" indent="0">
              <a:spcBef>
                <a:spcPts val="0"/>
              </a:spcBef>
              <a:buClr>
                <a:srgbClr val="2F2B20"/>
              </a:buClr>
              <a:buNone/>
            </a:pPr>
            <a:endParaRPr lang="es-ES" sz="1600" dirty="0" smtClean="0">
              <a:solidFill>
                <a:srgbClr val="2F2B20"/>
              </a:solidFill>
            </a:endParaRPr>
          </a:p>
          <a:p>
            <a:pPr marL="114300" lvl="0" indent="0">
              <a:spcBef>
                <a:spcPts val="0"/>
              </a:spcBef>
              <a:buClr>
                <a:srgbClr val="2F2B20"/>
              </a:buClr>
              <a:buNone/>
            </a:pPr>
            <a:r>
              <a:rPr lang="es-ES" sz="1600" b="1" dirty="0" smtClean="0">
                <a:solidFill>
                  <a:srgbClr val="2F2B20"/>
                </a:solidFill>
              </a:rPr>
              <a:t>ULTIMAS LEYES APROBADAS QUE SIRVEN PARA DAR CUMPLIMIENTO A LA AGENDA 2030</a:t>
            </a:r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 smtClean="0"/>
              <a:t>REAL </a:t>
            </a:r>
            <a:r>
              <a:rPr lang="es-ES" sz="1600" dirty="0"/>
              <a:t>DECRETO-LEY 9/2018, de 3 de agosto de medidas urgentes para el desarrollo del pacto de estado contra la violencia de </a:t>
            </a:r>
            <a:r>
              <a:rPr lang="es-ES" sz="1600" dirty="0" smtClean="0"/>
              <a:t>género, </a:t>
            </a:r>
            <a:r>
              <a:rPr lang="es-ES" sz="1600" dirty="0"/>
              <a:t>convalidado por Acuerdo del Congreso de los Diputados de 13 de septiembre de 2018 </a:t>
            </a:r>
            <a:endParaRPr lang="es-ES" sz="1600" dirty="0" smtClean="0"/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LEY ORGÁNICA 5/2018, </a:t>
            </a:r>
            <a:r>
              <a:rPr lang="es-ES" sz="1600" dirty="0" smtClean="0"/>
              <a:t>de 28 de diciembre, de reforma de la ley orgánica 6/1985, de 1 de julio, del poder judicial, sobre medidas urgentes en aplicación del pacto de estado en materia de violencia de género</a:t>
            </a:r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REAL DECRETO-LEY de medidas urgentes para garantía de </a:t>
            </a:r>
            <a:r>
              <a:rPr lang="es-ES" sz="1600" dirty="0" smtClean="0"/>
              <a:t>la igualdad de trato y </a:t>
            </a:r>
            <a:r>
              <a:rPr lang="es-ES" sz="1600" dirty="0"/>
              <a:t>de oportunidades entre mujeres y hombres en el empleo y la ocupación</a:t>
            </a:r>
            <a:endParaRPr lang="es-ES" sz="1600" dirty="0" smtClean="0"/>
          </a:p>
          <a:p>
            <a:pPr marL="969963" lvl="2" indent="-342900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s-ES" sz="16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r>
              <a:rPr lang="es-ES" sz="2400" b="1" dirty="0">
                <a:solidFill>
                  <a:srgbClr val="675E47"/>
                </a:solidFill>
              </a:rPr>
              <a:t>A.- </a:t>
            </a:r>
            <a:r>
              <a:rPr lang="es-ES_tradnl" sz="2400" b="1" dirty="0">
                <a:solidFill>
                  <a:srgbClr val="675E47"/>
                </a:solidFill>
              </a:rPr>
              <a:t>Fortalecimiento de los marcos normativo, juridico y de políticas para una implementación con perspectiva de género de la Agenda 2030 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2704" y="1772816"/>
            <a:ext cx="7620000" cy="4680520"/>
          </a:xfrm>
        </p:spPr>
        <p:txBody>
          <a:bodyPr>
            <a:noAutofit/>
          </a:bodyPr>
          <a:lstStyle/>
          <a:p>
            <a:pPr marL="342900"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/>
              <a:t>Mecanismos </a:t>
            </a:r>
            <a:r>
              <a:rPr lang="es-ES" sz="1800" dirty="0" smtClean="0"/>
              <a:t>institucionales para la implementación de la Agenda 2030  (ODS 5)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 smtClean="0"/>
              <a:t>Plan </a:t>
            </a:r>
            <a:r>
              <a:rPr lang="es-ES" sz="1800" dirty="0"/>
              <a:t>de Acción de España para la Implementación de la </a:t>
            </a:r>
            <a:r>
              <a:rPr lang="es-ES" sz="1800" dirty="0" smtClean="0"/>
              <a:t>Agenda (aprobado por Consejo de Ministros el 29 de junio)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 smtClean="0"/>
              <a:t>Políticas públicas para eliminar las brechas de género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1800" dirty="0"/>
              <a:t>	</a:t>
            </a:r>
            <a:r>
              <a:rPr lang="es-ES" sz="1800" dirty="0" smtClean="0"/>
              <a:t>- que fomenten la corresponsabilidad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1800" dirty="0" smtClean="0"/>
              <a:t>	- que sean evaluables y que tengan un diagnostico real de la situación 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 smtClean="0"/>
              <a:t>Plan </a:t>
            </a:r>
            <a:r>
              <a:rPr lang="es-ES" sz="1800" dirty="0"/>
              <a:t>Estratégico de Igualdad de Oportunidades </a:t>
            </a:r>
            <a:r>
              <a:rPr lang="es-ES" sz="1800" dirty="0" smtClean="0"/>
              <a:t> (Política Palanca del Plan de Acción  para la implementación del ODS 5 de la Agenda)</a:t>
            </a:r>
          </a:p>
          <a:p>
            <a:pPr marL="342900"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/>
              <a:t>Pacto de Estado contra la Violencia de Género </a:t>
            </a:r>
            <a:endParaRPr lang="es-ES" sz="1800" dirty="0" smtClean="0"/>
          </a:p>
          <a:p>
            <a:pPr marL="342900"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800" dirty="0" smtClean="0"/>
              <a:t>Racionalización de horarios (husos y usos del tiempo)</a:t>
            </a:r>
            <a:endParaRPr lang="es-ES" sz="1800" dirty="0"/>
          </a:p>
          <a:p>
            <a:pPr marL="627063" lvl="2" indent="0">
              <a:lnSpc>
                <a:spcPts val="15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8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r>
              <a:rPr lang="es-ES" sz="2400" b="1" dirty="0">
                <a:solidFill>
                  <a:srgbClr val="675E47"/>
                </a:solidFill>
              </a:rPr>
              <a:t>A.- </a:t>
            </a:r>
            <a:r>
              <a:rPr lang="es-ES_tradnl" sz="2400" b="1" dirty="0">
                <a:solidFill>
                  <a:srgbClr val="675E47"/>
                </a:solidFill>
              </a:rPr>
              <a:t>Fortalecimiento de los marcos normativo, juridico y de políticas para una implementación con perspectiva de género de la Agenda 2030 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3968" y="1772816"/>
            <a:ext cx="7620000" cy="3744416"/>
          </a:xfrm>
        </p:spPr>
        <p:txBody>
          <a:bodyPr>
            <a:noAutofit/>
          </a:bodyPr>
          <a:lstStyle/>
          <a:p>
            <a:pPr marL="114300" indent="0">
              <a:lnSpc>
                <a:spcPts val="3000"/>
              </a:lnSpc>
              <a:spcBef>
                <a:spcPts val="600"/>
              </a:spcBef>
              <a:buClr>
                <a:schemeClr val="tx1"/>
              </a:buClr>
              <a:buNone/>
            </a:pPr>
            <a:r>
              <a:rPr lang="es-ES" sz="2400" u="sng" dirty="0" smtClean="0"/>
              <a:t>RETOS: </a:t>
            </a:r>
          </a:p>
          <a:p>
            <a:pPr marL="777240" lvl="2" indent="0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None/>
            </a:pPr>
            <a:endParaRPr lang="es-ES" sz="2400" i="1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es-ES" sz="2000" dirty="0" smtClean="0"/>
              <a:t>Impulsar </a:t>
            </a:r>
            <a:r>
              <a:rPr lang="es-ES" sz="2000" dirty="0"/>
              <a:t>la transversalidad de género en todas la políticas públicas </a:t>
            </a:r>
            <a:r>
              <a:rPr lang="es-ES" sz="2000" dirty="0" smtClean="0"/>
              <a:t> encaminadas a promover la corresponsabilidad y la transparencia salarial, que sirvan para que </a:t>
            </a:r>
            <a:r>
              <a:rPr lang="es-ES" sz="2000" dirty="0"/>
              <a:t>el Plan Estratégico de igualdad se convierta en el instrumento </a:t>
            </a:r>
            <a:r>
              <a:rPr lang="es-ES" sz="2000" dirty="0" smtClean="0"/>
              <a:t>que de </a:t>
            </a:r>
            <a:r>
              <a:rPr lang="es-ES" sz="2000" dirty="0"/>
              <a:t>cumplimiento a la Agenda 2030</a:t>
            </a:r>
            <a:r>
              <a:rPr lang="es-ES" sz="2000" dirty="0" smtClean="0"/>
              <a:t>.</a:t>
            </a:r>
          </a:p>
          <a:p>
            <a:pPr marL="114300" indent="0">
              <a:lnSpc>
                <a:spcPct val="150000"/>
              </a:lnSpc>
              <a:buNone/>
            </a:pPr>
            <a:endParaRPr lang="es-ES" sz="2000" dirty="0"/>
          </a:p>
          <a:p>
            <a:pPr marL="114300" indent="0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6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r>
              <a:rPr lang="es-ES" sz="2400" b="1" dirty="0" smtClean="0"/>
              <a:t>B.-PROMOCIÓN DE MEDIDAS PARA EL EMPODERAMIENTO DE LAS MUJERES Y LAS NIÑAS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384" y="1844824"/>
            <a:ext cx="7620000" cy="4104456"/>
          </a:xfrm>
        </p:spPr>
        <p:txBody>
          <a:bodyPr>
            <a:noAutofit/>
          </a:bodyPr>
          <a:lstStyle/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2000" b="1" dirty="0" smtClean="0"/>
              <a:t>Eliminar las brechas de genero, principalmente salarial, digital y de pensiones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1800" dirty="0" smtClean="0"/>
              <a:t>CORRESPONSABILIDAD:</a:t>
            </a:r>
          </a:p>
          <a:p>
            <a:pPr lvl="2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/>
              <a:t> </a:t>
            </a:r>
            <a:r>
              <a:rPr lang="es-ES" sz="1600" dirty="0" smtClean="0"/>
              <a:t>Permiso igual e intransferible para ambos progenitores</a:t>
            </a:r>
            <a:endParaRPr lang="es-ES" sz="1600" dirty="0"/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1800" dirty="0" smtClean="0"/>
              <a:t>SECTORES TECNOLOGICOS Y DIGITALES  </a:t>
            </a:r>
          </a:p>
          <a:p>
            <a:pPr lvl="2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 smtClean="0"/>
              <a:t> </a:t>
            </a:r>
            <a:r>
              <a:rPr lang="es-ES_tradnl" sz="1600" dirty="0" smtClean="0">
                <a:ea typeface="Times New Roman"/>
                <a:cs typeface="Arial"/>
              </a:rPr>
              <a:t>Los proyectos en el ámbito de los </a:t>
            </a:r>
            <a:r>
              <a:rPr lang="es-ES_tradnl" sz="1600" b="1" dirty="0" smtClean="0">
                <a:ea typeface="Times New Roman"/>
                <a:cs typeface="Arial"/>
              </a:rPr>
              <a:t>sectores STEM</a:t>
            </a:r>
            <a:r>
              <a:rPr lang="es-ES_tradnl" sz="1600" dirty="0" smtClean="0">
                <a:ea typeface="Times New Roman"/>
                <a:cs typeface="Arial"/>
              </a:rPr>
              <a:t> (ciencias, tecnología, ingeniería y matemáticas)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1800" dirty="0" smtClean="0"/>
              <a:t>ÁMBITO RURAL</a:t>
            </a:r>
          </a:p>
          <a:p>
            <a:pPr lvl="2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s-ES" sz="1600" dirty="0" smtClean="0"/>
              <a:t>Programas de formación en alfabetización digital y empoderamiento de las mujeres rurales</a:t>
            </a:r>
            <a:endParaRPr lang="es-ES" sz="1600" i="1" dirty="0" smtClean="0"/>
          </a:p>
          <a:p>
            <a:pPr marL="627063" lvl="2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9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r>
              <a:rPr lang="es-ES" sz="2400" b="1" dirty="0" smtClean="0"/>
              <a:t>B.-PROMOCIÓN DE MEDIDAS PARA EL EMPODERAMIENTO DE LAS MUJERES Y LAS NIÑAS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384" y="1844824"/>
            <a:ext cx="7620000" cy="4104456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ÁMBITO DE LA EMPRESA: Planes de igualdad en las empresas, Distintivo de igualdad en la empresa , actuaciones para prevenir y erradicar la brecha salarial de género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dirty="0" smtClean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/>
              <a:t>Potenciar la actividad </a:t>
            </a:r>
            <a:r>
              <a:rPr lang="es-ES" sz="2000" dirty="0" smtClean="0"/>
              <a:t>EMPRENDEDORA DE LAS MUJERES.</a:t>
            </a:r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dirty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Programas para la INTEGRACIÓN SOCIO-LABORAL y económica de las mujeres con especiales dificultades</a:t>
            </a:r>
          </a:p>
          <a:p>
            <a:pPr marL="627063" lvl="2" indent="0">
              <a:lnSpc>
                <a:spcPts val="15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 smtClean="0"/>
          </a:p>
          <a:p>
            <a:pPr marL="627063" lvl="2" indent="0">
              <a:lnSpc>
                <a:spcPts val="15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 smtClean="0"/>
          </a:p>
          <a:p>
            <a:pPr marL="627063" lvl="2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 smtClean="0"/>
          </a:p>
          <a:p>
            <a:pPr marL="627063" lvl="2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6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066130"/>
          </a:xfrm>
        </p:spPr>
        <p:txBody>
          <a:bodyPr/>
          <a:lstStyle/>
          <a:p>
            <a:r>
              <a:rPr lang="es-ES" sz="2400" b="1" dirty="0" smtClean="0"/>
              <a:t>B,-PROMOCIÓN DE MEDIDAS PARA EL EMPODERAMIENTO DE LAS MUJERES Y LAS NIÑAS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384" y="1844824"/>
            <a:ext cx="7620000" cy="4536504"/>
          </a:xfrm>
        </p:spPr>
        <p:txBody>
          <a:bodyPr>
            <a:noAutofit/>
          </a:bodyPr>
          <a:lstStyle/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es-ES" sz="2000" b="1" dirty="0" smtClean="0"/>
              <a:t>DESAFIOS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Fomentar </a:t>
            </a:r>
            <a:r>
              <a:rPr lang="es-ES" sz="1800" dirty="0"/>
              <a:t>el reparto equilibrado de las responsabilidades domésticas y familiares.</a:t>
            </a:r>
            <a:endParaRPr lang="es-ES" sz="1800" i="1" dirty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Incrementar los esfuerzos en el ámbito educativo para combatir estereotipos de género y eliminar la segregación en la elección de itinerarios formativos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Incorporar a las mujeres a las disciplinas STEM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Derecho a una vida libre de violencia</a:t>
            </a:r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Desarrollo de las medidas para fomentar la protección social de las mujeres</a:t>
            </a:r>
          </a:p>
          <a:p>
            <a:pPr marL="627063" lvl="2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412776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2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6552728" cy="1728192"/>
          </a:xfrm>
        </p:spPr>
        <p:txBody>
          <a:bodyPr/>
          <a:lstStyle/>
          <a:p>
            <a:pPr marL="114300" lvl="0">
              <a:buClr>
                <a:srgbClr val="A9A57C"/>
              </a:buClr>
            </a:pPr>
            <a:r>
              <a:rPr lang="es-ES_tradnl" sz="1800" b="1" dirty="0" smtClean="0"/>
              <a:t>C.-FORTALECIMIENTO </a:t>
            </a:r>
            <a:r>
              <a:rPr lang="es-ES_tradnl" sz="1800" b="1" dirty="0"/>
              <a:t>DEL LIDERAZGO Y LA PARTICIPACIÓN PLENA Y EN CONDICIONES DE IGUALDAD DE LA MUJER EN LA ADOPCIÓN DE DECISIONES EN TODAS LAS ESFERAS DEL DESARROLLO SOSTENIBLE, Y PARA AUMENTAR LOS RECURSOS Y EL APOYO A LAS MUJERES Y LAS ORGANIZACIONES DE LA SOCIEDAD CIVIL.</a:t>
            </a:r>
            <a:endParaRPr lang="es-ES" sz="1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384" y="1844824"/>
            <a:ext cx="7620000" cy="4104456"/>
          </a:xfrm>
        </p:spPr>
        <p:txBody>
          <a:bodyPr>
            <a:noAutofit/>
          </a:bodyPr>
          <a:lstStyle/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PROMOCIÓN DE ACCESO DE LAS MUJERES A PUESTOS DE RESPONSABILIDAD DE LAS EMPRESAS: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dirty="0" smtClean="0"/>
              <a:t>Mas Mujeres, Mejores Empresas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dirty="0" smtClean="0"/>
              <a:t>Proyecto Promociona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dirty="0" smtClean="0"/>
              <a:t>Programa TALENTIA 360, de Desarrollo para Mujeres Directivas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dirty="0" smtClean="0"/>
              <a:t>Red de Mujeres, Talento y Liderazgo</a:t>
            </a:r>
            <a:endParaRPr lang="es-ES" i="1" dirty="0" smtClean="0"/>
          </a:p>
          <a:p>
            <a:pPr marL="114300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dirty="0"/>
          </a:p>
          <a:p>
            <a:pPr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s-ES" sz="2000" dirty="0" smtClean="0"/>
              <a:t>PARTICIPACIÓN DE LA SOCIEDAD CIVIL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 smtClean="0"/>
              <a:t>Consejo </a:t>
            </a:r>
            <a:r>
              <a:rPr lang="es-ES" sz="1800" dirty="0"/>
              <a:t>de Participación de la Mujer</a:t>
            </a:r>
          </a:p>
          <a:p>
            <a:pPr lvl="1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s-ES" sz="1800" dirty="0"/>
              <a:t>Apoyo al movimiento asociativo</a:t>
            </a:r>
          </a:p>
          <a:p>
            <a:pPr marL="627063" lvl="2" indent="0">
              <a:lnSpc>
                <a:spcPts val="29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s-ES" sz="20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251" y="116632"/>
            <a:ext cx="180674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539552" y="1916832"/>
            <a:ext cx="748883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796</TotalTime>
  <Words>789</Words>
  <Application>Microsoft Office PowerPoint</Application>
  <PresentationFormat>Presentación en pantalla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Adyacencia</vt:lpstr>
      <vt:lpstr>Debate interactivo: presentación voluntaria  TEMA DE REVISIÓN  “EMPODERAMIENTO DE LAS MUJERES Y SU VÍNCULO CON EL DESARROLLO SOSTENIBLE”  63ª SESIÓN CSW 13 de Marzo de 2019</vt:lpstr>
      <vt:lpstr>Áreas seleccionadas</vt:lpstr>
      <vt:lpstr> A.- Fortalecimiento de los marcos normativo, juridico y de políticas para una implementación con perspectiva de género de la Agenda 2030 </vt:lpstr>
      <vt:lpstr>A.- Fortalecimiento de los marcos normativo, juridico y de políticas para una implementación con perspectiva de género de la Agenda 2030 </vt:lpstr>
      <vt:lpstr>A.- Fortalecimiento de los marcos normativo, juridico y de políticas para una implementación con perspectiva de género de la Agenda 2030 </vt:lpstr>
      <vt:lpstr>B.-PROMOCIÓN DE MEDIDAS PARA EL EMPODERAMIENTO DE LAS MUJERES Y LAS NIÑAS</vt:lpstr>
      <vt:lpstr>B.-PROMOCIÓN DE MEDIDAS PARA EL EMPODERAMIENTO DE LAS MUJERES Y LAS NIÑAS</vt:lpstr>
      <vt:lpstr>B,-PROMOCIÓN DE MEDIDAS PARA EL EMPODERAMIENTO DE LAS MUJERES Y LAS NIÑAS</vt:lpstr>
      <vt:lpstr>C.-FORTALECIMIENTO DEL LIDERAZGO Y LA PARTICIPACIÓN PLENA Y EN CONDICIONES DE IGUALDAD DE LA MUJER EN LA ADOPCIÓN DE DECISIONES EN TODAS LAS ESFERAS DEL DESARROLLO SOSTENIBLE, Y PARA AUMENTAR LOS RECURSOS Y EL APOYO A LAS MUJERES Y LAS ORGANIZACIONES DE LA SOCIEDAD CIVIL.</vt:lpstr>
      <vt:lpstr>C-FORTALECIMIENTO DEL LIDERAZGO Y LA PARTICIPACIÓN PLENA Y EN CONDICIONES DE IGUALDAD DE LA MUJER EN LA ADOPCIÓN DE DECISIONES EN TODAS LAS ESFERAS DEL DESARROLLO SOSTENIBLE, Y PARA AUMENTAR LOS RECURSOS Y EL APOYO A LAS MUJERES Y LAS ORGANIZACIONES DE LA SOCIEDAD CIVIL.</vt:lpstr>
    </vt:vector>
  </TitlesOfParts>
  <Company>Ministerio de Sanidad, Servicios Sociales e Igualdad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DESAFIOS Y LOGROS  EN LA APLICACIÓN DE LOS OBJETIVOS DE DESARROLLO DEL MILENIO PARA LAS MUJERES Y LAS NIÑAS  61ª SESIÓN CSW 15 de Marzo de 2017</dc:title>
  <dc:creator>Maria Jesus Ortiz Gomez</dc:creator>
  <cp:lastModifiedBy>Bastida Peydro, José María</cp:lastModifiedBy>
  <cp:revision>37</cp:revision>
  <dcterms:created xsi:type="dcterms:W3CDTF">2017-03-10T11:48:16Z</dcterms:created>
  <dcterms:modified xsi:type="dcterms:W3CDTF">2019-03-05T15:31:16Z</dcterms:modified>
</cp:coreProperties>
</file>