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4"/>
  </p:notesMasterIdLst>
  <p:sldIdLst>
    <p:sldId id="257" r:id="rId6"/>
    <p:sldId id="304" r:id="rId7"/>
    <p:sldId id="303" r:id="rId8"/>
    <p:sldId id="294" r:id="rId9"/>
    <p:sldId id="293" r:id="rId10"/>
    <p:sldId id="292" r:id="rId11"/>
    <p:sldId id="296" r:id="rId12"/>
    <p:sldId id="258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8822CA-6BA8-42CB-8273-5157289CBEE7}">
          <p14:sldIdLst>
            <p14:sldId id="257"/>
            <p14:sldId id="304"/>
            <p14:sldId id="303"/>
            <p14:sldId id="294"/>
            <p14:sldId id="293"/>
            <p14:sldId id="292"/>
            <p14:sldId id="296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979"/>
    <a:srgbClr val="000000"/>
    <a:srgbClr val="33B1E3"/>
    <a:srgbClr val="009DDC"/>
    <a:srgbClr val="67B7E6"/>
    <a:srgbClr val="2AA9DB"/>
    <a:srgbClr val="56E084"/>
    <a:srgbClr val="D0F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7F6BA96-04E3-4DFA-B581-8B47BB6CAB6F}" type="datetimeFigureOut">
              <a:rPr lang="en-US" smtClean="0"/>
              <a:t>11-Mar-19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549BA4-E725-4C30-A7D6-5B6D060BF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6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49BA4-E725-4C30-A7D6-5B6D060BF3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207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49BA4-E725-4C30-A7D6-5B6D060BF3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25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49BA4-E725-4C30-A7D6-5B6D060BF38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42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endParaRPr lang="en-US" sz="1200" b="0" strike="no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49BA4-E725-4C30-A7D6-5B6D060BF38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52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49BA4-E725-4C30-A7D6-5B6D060BF38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03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49BA4-E725-4C30-A7D6-5B6D060BF38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04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49BA4-E725-4C30-A7D6-5B6D060BF38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33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49BA4-E725-4C30-A7D6-5B6D060BF38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1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962400" y="0"/>
            <a:ext cx="51816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62400" y="2286000"/>
            <a:ext cx="5181600" cy="2209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4" descr="UN_Women_English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304800"/>
            <a:ext cx="293211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981200" y="0"/>
            <a:ext cx="1905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603500"/>
            <a:ext cx="4762500" cy="1701800"/>
          </a:xfrm>
        </p:spPr>
        <p:txBody>
          <a:bodyPr>
            <a:normAutofit/>
          </a:bodyPr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1981200" y="2286000"/>
            <a:ext cx="1905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1981200" y="4572000"/>
            <a:ext cx="1905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905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0" y="2286000"/>
            <a:ext cx="1905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0" y="4572000"/>
            <a:ext cx="1905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666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62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886200" y="0"/>
            <a:ext cx="52578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86200" y="381000"/>
            <a:ext cx="5257800" cy="6858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862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0" y="1587500"/>
            <a:ext cx="4864100" cy="4318000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419100"/>
            <a:ext cx="4876800" cy="596900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78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886200" y="0"/>
            <a:ext cx="9906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86200" y="381000"/>
            <a:ext cx="5257800" cy="6858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862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419100"/>
            <a:ext cx="48768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152900" y="1409700"/>
            <a:ext cx="4724400" cy="4394200"/>
          </a:xfrm>
        </p:spPr>
        <p:txBody>
          <a:bodyPr/>
          <a:lstStyle>
            <a:lvl1pPr>
              <a:defRPr b="0"/>
            </a:lvl1pPr>
            <a:lvl2pPr marL="228600" indent="-228600">
              <a:buFont typeface="Arial"/>
              <a:buChar char="•"/>
              <a:defRPr/>
            </a:lvl2pPr>
            <a:lvl3pPr marL="457200" indent="-228600">
              <a:buSzPct val="120000"/>
              <a:buFont typeface="Arial"/>
              <a:buChar char="•"/>
              <a:defRPr/>
            </a:lvl3pPr>
            <a:lvl4pPr marL="749300" indent="-228600">
              <a:buSzPct val="120000"/>
              <a:buFont typeface="Arial"/>
              <a:buChar char="•"/>
              <a:defRPr/>
            </a:lvl4pPr>
            <a:lvl5pPr marL="1028700" indent="-228600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587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eft Pictures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886200" y="0"/>
            <a:ext cx="9906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86200" y="381000"/>
            <a:ext cx="5257800" cy="6858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86200" cy="2286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419100"/>
            <a:ext cx="48768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152900" y="1409700"/>
            <a:ext cx="4724400" cy="4394200"/>
          </a:xfrm>
        </p:spPr>
        <p:txBody>
          <a:bodyPr/>
          <a:lstStyle>
            <a:lvl1pPr>
              <a:defRPr b="0"/>
            </a:lvl1pPr>
            <a:lvl2pPr marL="228600" indent="-228600">
              <a:buFont typeface="Arial"/>
              <a:buChar char="•"/>
              <a:defRPr/>
            </a:lvl2pPr>
            <a:lvl3pPr marL="457200" indent="-228600">
              <a:buSzPct val="120000"/>
              <a:buFont typeface="Arial"/>
              <a:buChar char="•"/>
              <a:defRPr/>
            </a:lvl3pPr>
            <a:lvl4pPr marL="749300" indent="-228600">
              <a:buSzPct val="120000"/>
              <a:buFont typeface="Arial"/>
              <a:buChar char="•"/>
              <a:defRPr/>
            </a:lvl4pPr>
            <a:lvl5pPr marL="1028700" indent="-228600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2286000"/>
            <a:ext cx="3886200" cy="22733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4546600"/>
            <a:ext cx="3886200" cy="2311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442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-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906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86200" y="381000"/>
            <a:ext cx="5257800" cy="6858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" name="Group 5"/>
          <p:cNvGrpSpPr>
            <a:grpSpLocks/>
          </p:cNvGrpSpPr>
          <p:nvPr userDrawn="1"/>
        </p:nvGrpSpPr>
        <p:grpSpPr bwMode="auto">
          <a:xfrm>
            <a:off x="0" y="381000"/>
            <a:ext cx="3886200" cy="685800"/>
            <a:chOff x="0" y="381000"/>
            <a:chExt cx="3886200" cy="685800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381000"/>
              <a:ext cx="3886200" cy="6858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9" name="Picture 4" descr="UN_Women_English_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88" y="493713"/>
              <a:ext cx="1560512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0" y="1409700"/>
            <a:ext cx="8483600" cy="4394200"/>
          </a:xfrm>
        </p:spPr>
        <p:txBody>
          <a:bodyPr/>
          <a:lstStyle>
            <a:lvl1pPr>
              <a:defRPr b="0"/>
            </a:lvl1pPr>
            <a:lvl2pPr marL="228600" indent="-228600">
              <a:buFont typeface="Arial"/>
              <a:buChar char="•"/>
              <a:defRPr/>
            </a:lvl2pPr>
            <a:lvl3pPr marL="457200" indent="-228600">
              <a:buSzPct val="120000"/>
              <a:buFont typeface="Arial"/>
              <a:buChar char="•"/>
              <a:defRPr/>
            </a:lvl3pPr>
            <a:lvl4pPr marL="749300" indent="-228600">
              <a:buSzPct val="120000"/>
              <a:buFont typeface="Arial"/>
              <a:buChar char="•"/>
              <a:defRPr/>
            </a:lvl4pPr>
            <a:lvl5pPr marL="1028700" indent="-228600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400" y="419100"/>
            <a:ext cx="66802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46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Pictures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38862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886200" y="0"/>
            <a:ext cx="9906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86200" y="381000"/>
            <a:ext cx="5257800" cy="6858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1" y="363607"/>
            <a:ext cx="4762500" cy="707886"/>
          </a:xfrm>
        </p:spPr>
        <p:txBody>
          <a:bodyPr wrap="none"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152900" y="1409700"/>
            <a:ext cx="4724400" cy="4394200"/>
          </a:xfrm>
        </p:spPr>
        <p:txBody>
          <a:bodyPr/>
          <a:lstStyle>
            <a:lvl1pPr>
              <a:defRPr b="0"/>
            </a:lvl1pPr>
            <a:lvl2pPr marL="228600" indent="-228600">
              <a:buFont typeface="Arial"/>
              <a:buChar char="•"/>
              <a:defRPr/>
            </a:lvl2pPr>
            <a:lvl3pPr marL="457200" indent="-228600">
              <a:buSzPct val="120000"/>
              <a:buFont typeface="Arial"/>
              <a:buChar char="•"/>
              <a:defRPr/>
            </a:lvl3pPr>
            <a:lvl4pPr marL="749300" indent="-228600">
              <a:buSzPct val="120000"/>
              <a:buFont typeface="Arial"/>
              <a:buChar char="•"/>
              <a:defRPr/>
            </a:lvl4pPr>
            <a:lvl5pPr marL="1028700" indent="-228600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1066800"/>
            <a:ext cx="3886200" cy="26035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3683000"/>
            <a:ext cx="3886200" cy="26289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4853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-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906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381000"/>
            <a:ext cx="5257800" cy="685800"/>
          </a:xfrm>
          <a:prstGeom prst="rect">
            <a:avLst/>
          </a:prstGeom>
          <a:solidFill>
            <a:schemeClr val="tx1">
              <a:alpha val="79999"/>
            </a:schemeClr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257800" y="0"/>
            <a:ext cx="3886200" cy="68580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9100"/>
            <a:ext cx="4876800" cy="596900"/>
          </a:xfrm>
        </p:spPr>
        <p:txBody>
          <a:bodyPr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66700" y="1409700"/>
            <a:ext cx="4724400" cy="4394200"/>
          </a:xfrm>
        </p:spPr>
        <p:txBody>
          <a:bodyPr/>
          <a:lstStyle>
            <a:lvl1pPr>
              <a:defRPr b="0"/>
            </a:lvl1pPr>
            <a:lvl2pPr marL="228600" indent="-228600">
              <a:buFont typeface="Arial"/>
              <a:buChar char="•"/>
              <a:defRPr/>
            </a:lvl2pPr>
            <a:lvl3pPr marL="457200" indent="-228600">
              <a:buSzPct val="120000"/>
              <a:buFont typeface="Arial"/>
              <a:buChar char="•"/>
              <a:defRPr/>
            </a:lvl3pPr>
            <a:lvl4pPr marL="749300" indent="-228600">
              <a:buSzPct val="120000"/>
              <a:buFont typeface="Arial"/>
              <a:buChar char="•"/>
              <a:defRPr/>
            </a:lvl4pPr>
            <a:lvl5pPr marL="1028700" indent="-228600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30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278F80-A27E-4AA7-8D7A-2ED6D37E4E50}" type="datetime1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11-Mar-19</a:t>
            </a:fld>
            <a:endParaRPr lang="en-US" dirty="0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9DDC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5FE2C-7301-41BB-B5E8-B63A8DE943D9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294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5F209A-5EAB-4CE7-AB15-C0D8BE679B86}" type="datetime1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11-Mar-19</a:t>
            </a:fld>
            <a:endParaRPr lang="en-US" dirty="0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9DDC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257361-9736-458F-AECF-C9DE84F509DA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940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178300" y="228600"/>
            <a:ext cx="4584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241800" y="1600200"/>
            <a:ext cx="45243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21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C6C6C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0000"/>
        <a:defRPr sz="2400" kern="1200">
          <a:solidFill>
            <a:srgbClr val="6C6C6C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100000"/>
        <a:buFont typeface="Arial" pitchFamily="34" charset="0"/>
        <a:buChar char="•"/>
        <a:defRPr sz="2400" kern="1200">
          <a:solidFill>
            <a:srgbClr val="6C6C6C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ＭＳ Ｐゴシック" charset="0"/>
          <a:cs typeface="Geneva" charset="0"/>
        </a:defRPr>
      </a:lvl3pPr>
      <a:lvl4pPr marL="1371600" indent="-228600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4pPr>
      <a:lvl5pPr marL="1828800" indent="-228600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533400" y="1524000"/>
            <a:ext cx="4953000" cy="609600"/>
          </a:xfrm>
        </p:spPr>
        <p:txBody>
          <a:bodyPr>
            <a:noAutofit/>
          </a:bodyPr>
          <a:lstStyle/>
          <a:p>
            <a:pPr algn="ctr" eaLnBrk="1"/>
            <a:r>
              <a:rPr lang="en-US" sz="17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/>
            </a:r>
            <a:br>
              <a:rPr lang="en-US" sz="17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n-US" sz="17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 </a:t>
            </a:r>
            <a:r>
              <a:rPr lang="en-US" sz="17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Permanent </a:t>
            </a:r>
            <a:r>
              <a:rPr lang="en-US" sz="17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Mission of the</a:t>
            </a:r>
            <a:br>
              <a:rPr lang="en-US" sz="17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n-US" sz="17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Republic of Bulgaria to the United Nations</a:t>
            </a:r>
            <a:br>
              <a:rPr lang="en-US" sz="17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 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191000" y="0"/>
            <a:ext cx="4648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400" b="0" kern="1200" cap="none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C6C6C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C6C6C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C6C6C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C6C6C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18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Voluntary presentation on Review </a:t>
            </a:r>
            <a:r>
              <a:rPr lang="en-US" sz="18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r>
              <a:rPr lang="en-US" sz="18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heme - CSW 60 Agreed </a:t>
            </a:r>
            <a:r>
              <a:rPr lang="en-US" sz="18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en-US" sz="18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onclusions: </a:t>
            </a:r>
          </a:p>
          <a:p>
            <a:pPr algn="ctr"/>
            <a:endParaRPr lang="en-US" sz="1800" b="1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1800" b="1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sz="18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n-US" sz="18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Women’s empowerment and the link to sustainable development</a:t>
            </a:r>
            <a:r>
              <a:rPr lang="en-US" sz="18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”</a:t>
            </a:r>
          </a:p>
          <a:p>
            <a:pPr algn="ctr"/>
            <a:endParaRPr lang="en-US" sz="1800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1800" b="1" dirty="0" smtClean="0">
              <a:solidFill>
                <a:schemeClr val="bg1"/>
              </a:solidFill>
            </a:endParaRPr>
          </a:p>
          <a:p>
            <a:pPr algn="ctr"/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5" y="2743200"/>
            <a:ext cx="8587156" cy="1565893"/>
          </a:xfrm>
          <a:prstGeom prst="rect">
            <a:avLst/>
          </a:prstGeom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78965"/>
            <a:ext cx="12573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99268" y="5609272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13 March 2019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United Nations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New York</a:t>
            </a:r>
          </a:p>
          <a:p>
            <a:pPr algn="ctr"/>
            <a:endParaRPr lang="en-US" b="1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02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084400" y="1600200"/>
            <a:ext cx="7907200" cy="3644900"/>
          </a:xfrm>
          <a:noFill/>
        </p:spPr>
        <p:txBody>
          <a:bodyPr/>
          <a:lstStyle/>
          <a:p>
            <a:pPr marL="0" indent="0" algn="just"/>
            <a:endParaRPr lang="en-GB" sz="2000" b="1" u="sng" dirty="0" smtClean="0"/>
          </a:p>
          <a:p>
            <a:pPr marL="0" indent="0" algn="just"/>
            <a:r>
              <a:rPr lang="en-GB" sz="2000" b="1" u="sng" dirty="0" smtClean="0"/>
              <a:t>Content:</a:t>
            </a:r>
          </a:p>
          <a:p>
            <a:pPr marL="0" indent="0" algn="just"/>
            <a:r>
              <a:rPr lang="en-GB" sz="2000" dirty="0" smtClean="0"/>
              <a:t>1.   Strengthening </a:t>
            </a:r>
            <a:r>
              <a:rPr lang="en-GB" sz="2000" dirty="0"/>
              <a:t>normative, legal and</a:t>
            </a:r>
            <a:r>
              <a:rPr lang="bg-BG" sz="2000" dirty="0"/>
              <a:t> </a:t>
            </a:r>
            <a:r>
              <a:rPr lang="en-GB" sz="2000" dirty="0"/>
              <a:t>policy </a:t>
            </a:r>
            <a:r>
              <a:rPr lang="en-GB" sz="2000" dirty="0" smtClean="0"/>
              <a:t>frameworks;</a:t>
            </a:r>
          </a:p>
          <a:p>
            <a:pPr marL="0" indent="0" algn="just"/>
            <a:r>
              <a:rPr lang="en-US" sz="2000" dirty="0"/>
              <a:t>2. Fostering enabling environments for financing gender equality and women’s </a:t>
            </a:r>
            <a:r>
              <a:rPr lang="en-US" sz="2000" dirty="0" smtClean="0"/>
              <a:t>empowerment;</a:t>
            </a:r>
          </a:p>
          <a:p>
            <a:pPr marL="0" indent="0" algn="just"/>
            <a:r>
              <a:rPr lang="en-US" sz="2000" dirty="0" smtClean="0"/>
              <a:t>3. </a:t>
            </a:r>
            <a:r>
              <a:rPr lang="en-US" sz="2000" dirty="0"/>
              <a:t>Strengthening women’s leadership and full and equal </a:t>
            </a:r>
            <a:r>
              <a:rPr lang="en-US" sz="2000" dirty="0" smtClean="0"/>
              <a:t>participation;</a:t>
            </a:r>
          </a:p>
          <a:p>
            <a:pPr marL="0" indent="0" algn="just"/>
            <a:r>
              <a:rPr lang="en-US" sz="2000" dirty="0" smtClean="0"/>
              <a:t>4. Data Collection;</a:t>
            </a:r>
          </a:p>
          <a:p>
            <a:pPr marL="0" indent="0" algn="just"/>
            <a:r>
              <a:rPr lang="en-US" sz="2000" dirty="0" smtClean="0"/>
              <a:t>5. </a:t>
            </a:r>
            <a:r>
              <a:rPr lang="en-US" sz="2000" dirty="0"/>
              <a:t>Enhancing National Institutional </a:t>
            </a:r>
            <a:r>
              <a:rPr lang="en-US" sz="2000" dirty="0" smtClean="0"/>
              <a:t>Arrangements.</a:t>
            </a:r>
          </a:p>
          <a:p>
            <a:pPr marL="0" indent="0" algn="just"/>
            <a:endParaRPr lang="en-US" sz="2000" dirty="0" smtClean="0"/>
          </a:p>
          <a:p>
            <a:pPr marL="0" indent="0" algn="just"/>
            <a:r>
              <a:rPr lang="en-US" sz="2000" dirty="0"/>
              <a:t/>
            </a:r>
            <a:br>
              <a:rPr lang="en-US" sz="2000" dirty="0"/>
            </a:br>
            <a:endParaRPr lang="en-US" sz="2000" b="1" u="sng" dirty="0" smtClean="0"/>
          </a:p>
        </p:txBody>
      </p:sp>
      <p:sp>
        <p:nvSpPr>
          <p:cNvPr id="4" name="Rectangle 3"/>
          <p:cNvSpPr/>
          <p:nvPr/>
        </p:nvSpPr>
        <p:spPr>
          <a:xfrm>
            <a:off x="172931" y="407653"/>
            <a:ext cx="1822938" cy="647700"/>
          </a:xfrm>
          <a:prstGeom prst="rect">
            <a:avLst/>
          </a:prstGeom>
          <a:solidFill>
            <a:srgbClr val="33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26702"/>
            <a:ext cx="9144000" cy="1402097"/>
          </a:xfrm>
          <a:prstGeom prst="rect">
            <a:avLst/>
          </a:prstGeom>
          <a:solidFill>
            <a:srgbClr val="33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377986" y="692207"/>
            <a:ext cx="9061938" cy="6408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30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30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30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CSW </a:t>
            </a:r>
            <a:r>
              <a:rPr lang="en-US" sz="30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60 Agreed Conclusions</a:t>
            </a:r>
            <a:r>
              <a:rPr lang="en-US" sz="30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: “</a:t>
            </a:r>
            <a:r>
              <a:rPr lang="en-US" sz="30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Women’s </a:t>
            </a:r>
            <a:r>
              <a:rPr lang="en-US" sz="30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empowerment </a:t>
            </a:r>
            <a:r>
              <a:rPr lang="en-US" sz="30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and the link to sustainable development”</a:t>
            </a:r>
            <a:br>
              <a:rPr lang="en-US" sz="30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105400"/>
            <a:ext cx="3656517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084400" y="1600200"/>
            <a:ext cx="7649110" cy="3644900"/>
          </a:xfrm>
          <a:noFill/>
        </p:spPr>
        <p:txBody>
          <a:bodyPr/>
          <a:lstStyle/>
          <a:p>
            <a:pPr marL="0" indent="0" algn="just"/>
            <a:endParaRPr lang="en-US" b="1" u="sng" dirty="0" smtClean="0"/>
          </a:p>
          <a:p>
            <a:pPr marL="0" indent="0" algn="just"/>
            <a:r>
              <a:rPr lang="en-US" dirty="0" smtClean="0"/>
              <a:t>Gender equality in law and in practice – </a:t>
            </a:r>
            <a:r>
              <a:rPr lang="en-US" dirty="0"/>
              <a:t>a fundamental principle enshrined in the Constitution of Bulgaria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Women and men in Bulgaria enjoy </a:t>
            </a:r>
            <a:r>
              <a:rPr lang="en-US" dirty="0" smtClean="0"/>
              <a:t>equal rights</a:t>
            </a:r>
            <a:endParaRPr lang="bg-BG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All national legislation and government </a:t>
            </a:r>
            <a:r>
              <a:rPr lang="en-US" dirty="0"/>
              <a:t>policies </a:t>
            </a:r>
            <a:r>
              <a:rPr lang="en-US" dirty="0" smtClean="0"/>
              <a:t>contain anti-discriminatory regulations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Agenda </a:t>
            </a:r>
            <a:r>
              <a:rPr lang="en-US" dirty="0" smtClean="0"/>
              <a:t>2030 =&gt; Gender equality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172931" y="407653"/>
            <a:ext cx="1822938" cy="647700"/>
          </a:xfrm>
          <a:prstGeom prst="rect">
            <a:avLst/>
          </a:prstGeom>
          <a:solidFill>
            <a:srgbClr val="33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19100"/>
            <a:ext cx="9144000" cy="1181100"/>
          </a:xfrm>
          <a:prstGeom prst="rect">
            <a:avLst/>
          </a:prstGeom>
          <a:solidFill>
            <a:srgbClr val="33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377986" y="692207"/>
            <a:ext cx="9061938" cy="640862"/>
          </a:xfrm>
        </p:spPr>
        <p:txBody>
          <a:bodyPr/>
          <a:lstStyle/>
          <a:p>
            <a:pPr marR="0" lvl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dirty="0" smtClean="0"/>
              <a:t>General Overview – The Bulgarian Case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490" y="4114800"/>
            <a:ext cx="3170910" cy="217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0000">
              <a:schemeClr val="bg1"/>
            </a:gs>
            <a:gs pos="100000">
              <a:schemeClr val="bg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914400" y="1663701"/>
            <a:ext cx="8229600" cy="4584700"/>
          </a:xfrm>
          <a:noFill/>
        </p:spPr>
        <p:txBody>
          <a:bodyPr/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en-US" dirty="0" smtClean="0"/>
              <a:t>Bulgaria’s Penal Code Amendments on Domestic Violence – recently adopted in February 2019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Law on Gender Equality - </a:t>
            </a:r>
            <a:r>
              <a:rPr lang="en-US" dirty="0"/>
              <a:t>adopted in 2016 </a:t>
            </a:r>
            <a:endParaRPr lang="en-US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US" dirty="0" smtClean="0"/>
              <a:t>Law on Protection </a:t>
            </a:r>
            <a:r>
              <a:rPr lang="en-US" dirty="0"/>
              <a:t>against Discrimination </a:t>
            </a:r>
            <a:r>
              <a:rPr lang="en-US" dirty="0" smtClean="0"/>
              <a:t>and Law on Protection </a:t>
            </a:r>
            <a:r>
              <a:rPr lang="en-US" dirty="0"/>
              <a:t>against Domestic Violence - adopted in 2005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526" y="419100"/>
            <a:ext cx="1822938" cy="647700"/>
          </a:xfrm>
          <a:prstGeom prst="rect">
            <a:avLst/>
          </a:prstGeom>
          <a:solidFill>
            <a:srgbClr val="33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27283"/>
            <a:ext cx="9144000" cy="1272917"/>
          </a:xfrm>
          <a:prstGeom prst="rect">
            <a:avLst/>
          </a:prstGeom>
          <a:solidFill>
            <a:srgbClr val="33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306674" y="654566"/>
            <a:ext cx="8458200" cy="596900"/>
          </a:xfrm>
        </p:spPr>
        <p:txBody>
          <a:bodyPr/>
          <a:lstStyle/>
          <a:p>
            <a:pPr marR="0" lvl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800" dirty="0"/>
              <a:t>1. </a:t>
            </a:r>
            <a:r>
              <a:rPr lang="en-GB" sz="2800" dirty="0"/>
              <a:t>Strengthening </a:t>
            </a:r>
            <a:r>
              <a:rPr lang="en-GB" sz="2800" dirty="0" smtClean="0"/>
              <a:t>normative</a:t>
            </a:r>
            <a:r>
              <a:rPr lang="en-GB" sz="2800" dirty="0"/>
              <a:t>, legal </a:t>
            </a:r>
            <a:r>
              <a:rPr lang="en-GB" sz="2800" dirty="0" smtClean="0"/>
              <a:t>and</a:t>
            </a:r>
            <a:r>
              <a:rPr lang="bg-BG" sz="2800" dirty="0" smtClean="0"/>
              <a:t> </a:t>
            </a:r>
            <a:r>
              <a:rPr lang="en-GB" sz="2800" dirty="0" smtClean="0"/>
              <a:t>policy frameworks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29" y="4038600"/>
            <a:ext cx="4306341" cy="264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0000">
              <a:schemeClr val="bg1"/>
            </a:gs>
            <a:gs pos="100000">
              <a:schemeClr val="bg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066800" y="1710871"/>
            <a:ext cx="8077200" cy="4699000"/>
          </a:xfrm>
          <a:noFill/>
        </p:spPr>
        <p:txBody>
          <a:bodyPr/>
          <a:lstStyle/>
          <a:p>
            <a:pPr marL="0" indent="0"/>
            <a:r>
              <a:rPr lang="it-IT" sz="2000" b="1" u="sng" dirty="0" smtClean="0"/>
              <a:t>Policies - examples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 smtClean="0"/>
              <a:t>Two-year </a:t>
            </a:r>
            <a:r>
              <a:rPr lang="it-IT" sz="2000" dirty="0"/>
              <a:t>maternity leave for mothers </a:t>
            </a:r>
            <a:r>
              <a:rPr lang="it-IT" sz="2000" dirty="0" smtClean="0"/>
              <a:t>- among </a:t>
            </a:r>
            <a:r>
              <a:rPr lang="it-IT" sz="2000" dirty="0"/>
              <a:t>the longest in the </a:t>
            </a:r>
            <a:r>
              <a:rPr lang="it-IT" sz="2000" dirty="0" smtClean="0"/>
              <a:t>world</a:t>
            </a:r>
            <a:endParaRPr lang="it-IT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National Strategy for </a:t>
            </a:r>
            <a:r>
              <a:rPr lang="en-US" sz="2000" dirty="0" smtClean="0"/>
              <a:t>Fostering Gender Equality (2018-2022)</a:t>
            </a:r>
            <a:endParaRPr lang="it-IT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 smtClean="0"/>
              <a:t>Introducing parental </a:t>
            </a:r>
            <a:r>
              <a:rPr lang="it-IT" sz="2000" dirty="0"/>
              <a:t>leave for </a:t>
            </a:r>
            <a:r>
              <a:rPr lang="it-IT" sz="2000" dirty="0" smtClean="0"/>
              <a:t>fathers</a:t>
            </a:r>
          </a:p>
          <a:p>
            <a:pPr marL="0" indent="0"/>
            <a:r>
              <a:rPr lang="it-IT" sz="2000" b="1" u="sng" dirty="0" smtClean="0"/>
              <a:t>Fostering enabling environments</a:t>
            </a:r>
            <a:endParaRPr lang="it-IT" sz="2000" b="1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Commission on protection </a:t>
            </a:r>
            <a:r>
              <a:rPr lang="en-US" sz="2000" dirty="0" smtClean="0"/>
              <a:t>against discrimination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The </a:t>
            </a:r>
            <a:r>
              <a:rPr lang="en-US" sz="2000" dirty="0" smtClean="0"/>
              <a:t>Law on Gender </a:t>
            </a:r>
            <a:r>
              <a:rPr lang="en-US" sz="2000" dirty="0"/>
              <a:t>Equality </a:t>
            </a:r>
            <a:r>
              <a:rPr lang="en-US" sz="2000" dirty="0" smtClean="0"/>
              <a:t>regulates </a:t>
            </a:r>
            <a:r>
              <a:rPr lang="en-US" sz="2000" dirty="0"/>
              <a:t>the position of the so called ‘women and men equality coordinators’ since </a:t>
            </a:r>
            <a:r>
              <a:rPr lang="en-US" sz="2000" dirty="0" smtClean="0"/>
              <a:t>2016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862" y="419100"/>
            <a:ext cx="1822938" cy="647700"/>
          </a:xfrm>
          <a:prstGeom prst="rect">
            <a:avLst/>
          </a:prstGeom>
          <a:solidFill>
            <a:srgbClr val="33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62" y="304800"/>
            <a:ext cx="9144000" cy="1270000"/>
          </a:xfrm>
          <a:prstGeom prst="rect">
            <a:avLst/>
          </a:prstGeom>
          <a:solidFill>
            <a:srgbClr val="33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228600" y="742950"/>
            <a:ext cx="9165336" cy="554228"/>
          </a:xfrm>
        </p:spPr>
        <p:txBody>
          <a:bodyPr/>
          <a:lstStyle/>
          <a:p>
            <a:pPr marR="0" lvl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3200" dirty="0" smtClean="0"/>
              <a:t>2</a:t>
            </a:r>
            <a:r>
              <a:rPr lang="en-US" sz="3200" dirty="0"/>
              <a:t>. Fostering enabling environments for financing gender equality and women’s </a:t>
            </a:r>
            <a:r>
              <a:rPr lang="en-US" sz="3200" dirty="0" smtClean="0"/>
              <a:t>empowerment</a:t>
            </a:r>
            <a:br>
              <a:rPr lang="en-US" sz="3200" dirty="0" smtClean="0"/>
            </a:b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688280"/>
            <a:ext cx="2692663" cy="116972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70" y="3124200"/>
            <a:ext cx="1892230" cy="1247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DC6A7AE-736F-4E3B-91BF-DEAEEAF165A1}"/>
              </a:ext>
            </a:extLst>
          </p:cNvPr>
          <p:cNvSpPr txBox="1"/>
          <p:nvPr/>
        </p:nvSpPr>
        <p:spPr>
          <a:xfrm>
            <a:off x="5334000" y="5537284"/>
            <a:ext cx="23610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i="1" dirty="0"/>
              <a:t>*OECD </a:t>
            </a:r>
            <a:r>
              <a:rPr lang="en-US" sz="1050" i="1" dirty="0" smtClean="0"/>
              <a:t>information from January 2018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419873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0000">
              <a:schemeClr val="bg1"/>
            </a:gs>
            <a:gs pos="100000">
              <a:schemeClr val="bg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066800" y="1699986"/>
            <a:ext cx="7734300" cy="4592116"/>
          </a:xfrm>
          <a:noFill/>
        </p:spPr>
        <p:txBody>
          <a:bodyPr/>
          <a:lstStyle/>
          <a:p>
            <a:pPr marL="0" lvl="1" indent="0">
              <a:buNone/>
            </a:pPr>
            <a:r>
              <a:rPr lang="en-US" sz="1600" u="sng" dirty="0" smtClean="0"/>
              <a:t>Knowledge is </a:t>
            </a:r>
            <a:r>
              <a:rPr lang="en-US" sz="1600" b="1" u="sng" dirty="0" smtClean="0"/>
              <a:t>power</a:t>
            </a:r>
          </a:p>
          <a:p>
            <a:pPr marL="0" lvl="1" indent="0">
              <a:buNone/>
            </a:pPr>
            <a:r>
              <a:rPr lang="en-US" sz="1600" dirty="0" smtClean="0"/>
              <a:t>Bulgaria scores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</a:t>
            </a:r>
            <a:r>
              <a:rPr lang="en-US" sz="1600" dirty="0"/>
              <a:t>in </a:t>
            </a:r>
            <a:r>
              <a:rPr lang="en-US" sz="1600" dirty="0" smtClean="0"/>
              <a:t>the EU &gt; 50% of scientists </a:t>
            </a:r>
            <a:r>
              <a:rPr lang="en-US" sz="1600" dirty="0"/>
              <a:t>are </a:t>
            </a:r>
            <a:r>
              <a:rPr lang="en-US" sz="1600" b="1" dirty="0" smtClean="0"/>
              <a:t>women</a:t>
            </a:r>
          </a:p>
          <a:p>
            <a:pPr marL="0" lvl="1" indent="0">
              <a:buNone/>
            </a:pPr>
            <a:r>
              <a:rPr lang="en-US" sz="1600" dirty="0" smtClean="0"/>
              <a:t>Bulgaria ranks </a:t>
            </a:r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in ICT </a:t>
            </a:r>
            <a:r>
              <a:rPr lang="en-US" sz="1600" dirty="0" smtClean="0"/>
              <a:t>professionals (30%) who </a:t>
            </a:r>
            <a:r>
              <a:rPr lang="en-US" sz="1600" dirty="0"/>
              <a:t>are </a:t>
            </a:r>
            <a:r>
              <a:rPr lang="en-US" sz="1600" b="1" dirty="0" smtClean="0"/>
              <a:t>women</a:t>
            </a:r>
            <a:endParaRPr lang="en-US" sz="1600" u="sng" dirty="0" smtClean="0"/>
          </a:p>
          <a:p>
            <a:pPr marL="0" lvl="1" indent="0">
              <a:buNone/>
            </a:pPr>
            <a:r>
              <a:rPr lang="en-US" sz="1600" u="sng" dirty="0" smtClean="0"/>
              <a:t>Education is</a:t>
            </a:r>
            <a:r>
              <a:rPr lang="en-US" sz="1600" b="1" u="sng" dirty="0" smtClean="0"/>
              <a:t> power</a:t>
            </a:r>
          </a:p>
          <a:p>
            <a:pPr marL="0" lvl="1" indent="0">
              <a:buNone/>
            </a:pPr>
            <a:r>
              <a:rPr lang="en-US" sz="1600" dirty="0" smtClean="0"/>
              <a:t>Bulgaria ranks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in the EU </a:t>
            </a:r>
            <a:r>
              <a:rPr lang="en-US" sz="1600" dirty="0"/>
              <a:t>in </a:t>
            </a:r>
            <a:r>
              <a:rPr lang="en-US" sz="1600" dirty="0" smtClean="0"/>
              <a:t>IT students and engineers </a:t>
            </a:r>
          </a:p>
          <a:p>
            <a:pPr marL="0" lvl="1" indent="0">
              <a:buNone/>
            </a:pPr>
            <a:r>
              <a:rPr lang="en-US" sz="1600" dirty="0"/>
              <a:t>w</a:t>
            </a:r>
            <a:r>
              <a:rPr lang="en-US" sz="1600" dirty="0" smtClean="0"/>
              <a:t>ho are </a:t>
            </a:r>
            <a:r>
              <a:rPr lang="en-US" sz="1600" b="1" dirty="0" smtClean="0"/>
              <a:t>women</a:t>
            </a:r>
          </a:p>
          <a:p>
            <a:pPr marL="0" lvl="1" indent="0">
              <a:buNone/>
            </a:pPr>
            <a:r>
              <a:rPr lang="en-US" sz="1600" u="sng" dirty="0" smtClean="0"/>
              <a:t>Bulgarian women in </a:t>
            </a:r>
            <a:r>
              <a:rPr lang="en-US" sz="1600" b="1" u="sng" dirty="0" smtClean="0"/>
              <a:t>power</a:t>
            </a:r>
            <a:endParaRPr lang="en-US" sz="1600" u="sng" dirty="0" smtClean="0"/>
          </a:p>
          <a:p>
            <a:pPr marL="0" lvl="1" indent="0">
              <a:buNone/>
            </a:pPr>
            <a:r>
              <a:rPr lang="en-US" sz="1600" dirty="0" smtClean="0"/>
              <a:t>The President of the National Assembly is </a:t>
            </a:r>
            <a:r>
              <a:rPr lang="en-US" sz="1600" b="1" dirty="0" smtClean="0"/>
              <a:t>a woman</a:t>
            </a:r>
          </a:p>
          <a:p>
            <a:pPr marL="0" lvl="1" indent="0">
              <a:buNone/>
            </a:pPr>
            <a:r>
              <a:rPr lang="en-US" sz="1600" dirty="0" smtClean="0"/>
              <a:t>Two Deputy Prime Ministers and six Ministers </a:t>
            </a:r>
            <a:r>
              <a:rPr lang="en-US" sz="1600" b="1" dirty="0" smtClean="0"/>
              <a:t>are women</a:t>
            </a:r>
          </a:p>
          <a:p>
            <a:pPr marL="0" lvl="1" indent="0">
              <a:buNone/>
            </a:pPr>
            <a:r>
              <a:rPr lang="en-US" sz="1600" dirty="0" smtClean="0"/>
              <a:t>The </a:t>
            </a:r>
            <a:r>
              <a:rPr lang="en-US" sz="1600" dirty="0"/>
              <a:t>I</a:t>
            </a:r>
            <a:r>
              <a:rPr lang="en-US" sz="1600" dirty="0" smtClean="0"/>
              <a:t>nterim President </a:t>
            </a:r>
            <a:r>
              <a:rPr lang="en-US" sz="1600" dirty="0"/>
              <a:t>of </a:t>
            </a:r>
            <a:r>
              <a:rPr lang="en-US" sz="1600" dirty="0" smtClean="0"/>
              <a:t>the World Bank is a Bulgarian </a:t>
            </a:r>
            <a:r>
              <a:rPr lang="en-US" sz="1600" b="1" dirty="0" smtClean="0"/>
              <a:t>woman</a:t>
            </a:r>
          </a:p>
          <a:p>
            <a:pPr marL="0" lvl="1" indent="0">
              <a:buNone/>
            </a:pPr>
            <a:r>
              <a:rPr lang="en-US" sz="1600" dirty="0" smtClean="0"/>
              <a:t>The Vice President of Bulgaria, the Mayor of Sofia, the Ombudsperson are </a:t>
            </a:r>
            <a:r>
              <a:rPr lang="en-US" sz="1600" b="1" dirty="0" smtClean="0"/>
              <a:t>women</a:t>
            </a:r>
            <a:r>
              <a:rPr lang="en-US" sz="1600" dirty="0" smtClean="0"/>
              <a:t> </a:t>
            </a:r>
            <a:endParaRPr lang="bg-BG" sz="1600" dirty="0" smtClean="0"/>
          </a:p>
          <a:p>
            <a:pPr marL="0" lvl="1" indent="0">
              <a:buNone/>
            </a:pPr>
            <a:r>
              <a:rPr lang="en-US" sz="1600" dirty="0"/>
              <a:t>A</a:t>
            </a:r>
            <a:r>
              <a:rPr lang="en-US" sz="1600" dirty="0" smtClean="0"/>
              <a:t>ll Bulgarian Commissioners to the EU are </a:t>
            </a:r>
            <a:r>
              <a:rPr lang="en-US" sz="1600" b="1" dirty="0" smtClean="0"/>
              <a:t>women</a:t>
            </a:r>
          </a:p>
          <a:p>
            <a:pPr marL="0" lvl="1" indent="0">
              <a:buNone/>
            </a:pPr>
            <a:endParaRPr lang="en-US" sz="1600" i="1" dirty="0"/>
          </a:p>
        </p:txBody>
      </p:sp>
      <p:sp>
        <p:nvSpPr>
          <p:cNvPr id="4" name="Rectangle 3"/>
          <p:cNvSpPr/>
          <p:nvPr/>
        </p:nvSpPr>
        <p:spPr>
          <a:xfrm>
            <a:off x="5862" y="419100"/>
            <a:ext cx="1822938" cy="647700"/>
          </a:xfrm>
          <a:prstGeom prst="rect">
            <a:avLst/>
          </a:prstGeom>
          <a:solidFill>
            <a:srgbClr val="33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016000"/>
            <a:ext cx="9144000" cy="584200"/>
          </a:xfrm>
          <a:prstGeom prst="rect">
            <a:avLst/>
          </a:prstGeom>
          <a:solidFill>
            <a:srgbClr val="33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304800" y="652905"/>
            <a:ext cx="8991600" cy="596900"/>
          </a:xfrm>
        </p:spPr>
        <p:txBody>
          <a:bodyPr/>
          <a:lstStyle/>
          <a:p>
            <a:pPr marR="0" lvl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3600" dirty="0"/>
              <a:t>3. Strengthening women’s leadership and full and equal </a:t>
            </a:r>
            <a:r>
              <a:rPr lang="en-US" sz="3600" dirty="0" smtClean="0"/>
              <a:t>participation in decision-making</a:t>
            </a:r>
            <a:endParaRPr lang="en-US" sz="3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89053"/>
            <a:ext cx="2667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1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0000">
              <a:schemeClr val="bg1"/>
            </a:gs>
            <a:gs pos="100000">
              <a:schemeClr val="bg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164277" y="2046901"/>
            <a:ext cx="7979723" cy="3619500"/>
          </a:xfrm>
          <a:noFill/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dirty="0"/>
              <a:t>Ministry of </a:t>
            </a:r>
            <a:r>
              <a:rPr lang="en-US" sz="1800" b="1" dirty="0" err="1"/>
              <a:t>Labour</a:t>
            </a:r>
            <a:r>
              <a:rPr lang="en-US" sz="1800" b="1" dirty="0"/>
              <a:t> and Social Policy </a:t>
            </a:r>
            <a:r>
              <a:rPr lang="en-US" sz="1800" dirty="0"/>
              <a:t>- coordinating the national policy on gender </a:t>
            </a:r>
            <a:r>
              <a:rPr lang="en-US" sz="1800" dirty="0" smtClean="0"/>
              <a:t>equality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/>
              <a:t>National Council on Equality </a:t>
            </a:r>
            <a:r>
              <a:rPr lang="en-US" sz="1800" dirty="0"/>
              <a:t>between Women and Men - consultative body to the Council of Ministers of Bulgaria (2004</a:t>
            </a:r>
            <a:r>
              <a:rPr lang="en-US" sz="18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/>
              <a:t>National </a:t>
            </a:r>
            <a:r>
              <a:rPr lang="en-US" sz="1800" dirty="0" smtClean="0"/>
              <a:t>Coordination Mechanism on </a:t>
            </a:r>
            <a:r>
              <a:rPr lang="en-US" sz="1800" b="1" dirty="0" smtClean="0"/>
              <a:t>Human Rights</a:t>
            </a:r>
            <a:endParaRPr lang="en-US" sz="1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dirty="0" smtClean="0"/>
              <a:t>Ombudsperson </a:t>
            </a:r>
          </a:p>
          <a:p>
            <a:pPr marL="0" indent="0" algn="just"/>
            <a:r>
              <a:rPr lang="en-US" sz="1800" b="1" i="1" dirty="0" smtClean="0"/>
              <a:t>	</a:t>
            </a:r>
            <a:r>
              <a:rPr lang="en-US" sz="1800" i="1" dirty="0" smtClean="0"/>
              <a:t>and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dirty="0" smtClean="0"/>
              <a:t>Civil </a:t>
            </a:r>
            <a:r>
              <a:rPr lang="en-US" sz="1800" b="1" dirty="0"/>
              <a:t>society </a:t>
            </a:r>
            <a:r>
              <a:rPr lang="en-US" sz="1800" b="1" dirty="0" smtClean="0"/>
              <a:t>partnership </a:t>
            </a:r>
            <a:r>
              <a:rPr lang="en-US" sz="1800" dirty="0" smtClean="0"/>
              <a:t>is key &gt; Protection against</a:t>
            </a:r>
            <a:r>
              <a:rPr lang="en-US" sz="1800" b="1" dirty="0" smtClean="0"/>
              <a:t> Domestic Violence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800" b="1" dirty="0" smtClean="0"/>
          </a:p>
          <a:p>
            <a:pPr marL="0" indent="0" algn="just"/>
            <a:endParaRPr lang="en-US" sz="1800" dirty="0"/>
          </a:p>
          <a:p>
            <a:pPr marL="0" indent="0" algn="just"/>
            <a:endParaRPr lang="en-US" sz="1800" b="1" dirty="0"/>
          </a:p>
        </p:txBody>
      </p:sp>
      <p:sp>
        <p:nvSpPr>
          <p:cNvPr id="4" name="Rectangle 3"/>
          <p:cNvSpPr/>
          <p:nvPr/>
        </p:nvSpPr>
        <p:spPr>
          <a:xfrm>
            <a:off x="5862" y="419100"/>
            <a:ext cx="1822938" cy="647700"/>
          </a:xfrm>
          <a:prstGeom prst="rect">
            <a:avLst/>
          </a:prstGeom>
          <a:solidFill>
            <a:srgbClr val="33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016000"/>
            <a:ext cx="9144000" cy="584200"/>
          </a:xfrm>
          <a:prstGeom prst="rect">
            <a:avLst/>
          </a:prstGeom>
          <a:solidFill>
            <a:srgbClr val="33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52400" y="704850"/>
            <a:ext cx="9144000" cy="596900"/>
          </a:xfrm>
        </p:spPr>
        <p:txBody>
          <a:bodyPr/>
          <a:lstStyle/>
          <a:p>
            <a:pPr marR="0" lvl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/>
              <a:t>Enhancing N</a:t>
            </a:r>
            <a:r>
              <a:rPr lang="en-US" dirty="0" smtClean="0"/>
              <a:t>ational </a:t>
            </a:r>
            <a:r>
              <a:rPr lang="en-US" dirty="0"/>
              <a:t>I</a:t>
            </a:r>
            <a:r>
              <a:rPr lang="en-US" dirty="0" smtClean="0"/>
              <a:t>nstitutional </a:t>
            </a:r>
            <a:r>
              <a:rPr lang="en-US" dirty="0"/>
              <a:t>A</a:t>
            </a:r>
            <a:r>
              <a:rPr lang="en-US" dirty="0" smtClean="0"/>
              <a:t>rrangements</a:t>
            </a:r>
            <a:endParaRPr lang="en-US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1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3411" y="5773558"/>
            <a:ext cx="1254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9381" y="5844996"/>
            <a:ext cx="15700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7" descr="https://scontent-sof1-1.xx.fbcdn.net/v/t1.0-0/p552x414/10441042_807530525972488_5998819001379312004_n.jpg?_nc_cat=100&amp;_nc_ht=scontent-sof1-1.xx&amp;oh=147bf9e42a8b0b1f38a98c8f8cc8e6cb&amp;oe=5D16933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8077" y="5666401"/>
            <a:ext cx="1357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62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1"/>
            </a:gs>
            <a:gs pos="100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2286000"/>
            <a:ext cx="4114800" cy="2209800"/>
          </a:xfrm>
          <a:prstGeom prst="rect">
            <a:avLst/>
          </a:prstGeom>
          <a:solidFill>
            <a:srgbClr val="67B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4495800"/>
            <a:ext cx="4114800" cy="2362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2209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smtClean="0"/>
              <a:t>Thank you.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20980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4495800"/>
            <a:ext cx="9202615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2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dian">
  <a:themeElements>
    <a:clrScheme name="UN Women">
      <a:dk1>
        <a:srgbClr val="009DDC"/>
      </a:dk1>
      <a:lt1>
        <a:sysClr val="window" lastClr="FFFFFF"/>
      </a:lt1>
      <a:dk2>
        <a:srgbClr val="009DDC"/>
      </a:dk2>
      <a:lt2>
        <a:srgbClr val="67B7E6"/>
      </a:lt2>
      <a:accent1>
        <a:srgbClr val="009DDC"/>
      </a:accent1>
      <a:accent2>
        <a:srgbClr val="67B7E6"/>
      </a:accent2>
      <a:accent3>
        <a:srgbClr val="009DDC"/>
      </a:accent3>
      <a:accent4>
        <a:srgbClr val="67B7E6"/>
      </a:accent4>
      <a:accent5>
        <a:srgbClr val="D8D8D8"/>
      </a:accent5>
      <a:accent6>
        <a:srgbClr val="BFBFBF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8008FB419A64497AAEA4A39C189D0" ma:contentTypeVersion="2" ma:contentTypeDescription="Create a new document." ma:contentTypeScope="" ma:versionID="924f4af4c704aee61ed5c152bbf26a23">
  <xsd:schema xmlns:xsd="http://www.w3.org/2001/XMLSchema" xmlns:xs="http://www.w3.org/2001/XMLSchema" xmlns:p="http://schemas.microsoft.com/office/2006/metadata/properties" xmlns:ns2="a15e0e0f-4f4a-4916-abd0-83d6a9ed7276" targetNamespace="http://schemas.microsoft.com/office/2006/metadata/properties" ma:root="true" ma:fieldsID="d1e77206b5f5222a77a82d5c4faf52eb" ns2:_="">
    <xsd:import namespace="a15e0e0f-4f4a-4916-abd0-83d6a9ed727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e0e0f-4f4a-4916-abd0-83d6a9ed727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_dlc_DocId xmlns="a15e0e0f-4f4a-4916-abd0-83d6a9ed7276">S2JVWQHSHYPP-1391-79</_dlc_DocId>
    <_dlc_DocIdUrl xmlns="a15e0e0f-4f4a-4916-abd0-83d6a9ed7276">
      <Url>https://unwomen.sharepoint.com/Policy-Programming/OOASGPP/Flagship/_layouts/15/DocIdRedir.aspx?ID=S2JVWQHSHYPP-1391-79</Url>
      <Description>S2JVWQHSHYPP-1391-79</Description>
    </_dlc_DocIdUrl>
  </documentManagement>
</p:properties>
</file>

<file path=customXml/itemProps1.xml><?xml version="1.0" encoding="utf-8"?>
<ds:datastoreItem xmlns:ds="http://schemas.openxmlformats.org/officeDocument/2006/customXml" ds:itemID="{3A85259C-1197-4D92-A45E-78952977F9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9E93B7-DE6F-43FA-B7AC-F3487DEB4B8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39221E2-3FAF-4449-BE54-B74472A46D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5e0e0f-4f4a-4916-abd0-83d6a9ed72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10E12F0-CBEF-4384-B17D-539FA0C5906C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15e0e0f-4f4a-4916-abd0-83d6a9ed7276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6594</TotalTime>
  <Words>417</Words>
  <Application>Microsoft Office PowerPoint</Application>
  <PresentationFormat>On-screen Show (4:3)</PresentationFormat>
  <Paragraphs>69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 Unicode MS</vt:lpstr>
      <vt:lpstr>ＭＳ Ｐゴシック</vt:lpstr>
      <vt:lpstr>Arial</vt:lpstr>
      <vt:lpstr>Calibri</vt:lpstr>
      <vt:lpstr>Courier New</vt:lpstr>
      <vt:lpstr>Geneva</vt:lpstr>
      <vt:lpstr>Times New Roman</vt:lpstr>
      <vt:lpstr>Tw Cen MT</vt:lpstr>
      <vt:lpstr>Wingdings</vt:lpstr>
      <vt:lpstr>3_Median</vt:lpstr>
      <vt:lpstr>  Permanent Mission of the Republic of Bulgaria to the United Nations  </vt:lpstr>
      <vt:lpstr> CSW 60 Agreed Conclusions: “Women’s empowerment and the link to sustainable development” </vt:lpstr>
      <vt:lpstr>General Overview – The Bulgarian Case</vt:lpstr>
      <vt:lpstr>1. Strengthening normative, legal and policy frameworks</vt:lpstr>
      <vt:lpstr>2. Fostering enabling environments for financing gender equality and women’s empowerment </vt:lpstr>
      <vt:lpstr>3. Strengthening women’s leadership and full and equal participation in decision-making</vt:lpstr>
      <vt:lpstr>4. Enhancing National Institutional Arrangements</vt:lpstr>
      <vt:lpstr> Thank you.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with UN Women branding</dc:title>
  <dc:creator>Nikola Nenov</dc:creator>
  <cp:lastModifiedBy>HP</cp:lastModifiedBy>
  <cp:revision>310</cp:revision>
  <cp:lastPrinted>2016-05-25T17:58:27Z</cp:lastPrinted>
  <dcterms:created xsi:type="dcterms:W3CDTF">2013-08-29T17:18:42Z</dcterms:created>
  <dcterms:modified xsi:type="dcterms:W3CDTF">2019-03-11T19:55:03Z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0x010100AC38008FB419A64497AAEA4A39C189D0</vt:lpwstr>
  </property>
  <property fmtid="{D5CDD505-2E9C-101B-9397-08002B2CF9AE}" pid="3" name="_dlc_DocIdItemGuid">
    <vt:lpwstr>822ae25a-d88c-4974-ab81-7e7dfcf81ca9</vt:lpwstr>
  </property>
  <property fmtid="{D5CDD505-2E9C-101B-9397-08002B2CF9AE}" pid="4" name="Resource Types">
    <vt:lpwstr>65;#Guidelines|7903eb50-b574-46b2-a366-4a47b2edb471</vt:lpwstr>
  </property>
  <property fmtid="{D5CDD505-2E9C-101B-9397-08002B2CF9AE}" pid="5" name="Functional">
    <vt:lpwstr>377;#Corporate Guidance|64e57d2e-a617-4c09-aaa4-90223d4061bb</vt:lpwstr>
  </property>
  <property fmtid="{D5CDD505-2E9C-101B-9397-08002B2CF9AE}" pid="6" name="Geo Coverage">
    <vt:lpwstr>15;#Global|cba6f8e6-e37d-47b4-8d89-0137b471d7e7</vt:lpwstr>
  </property>
  <property fmtid="{D5CDD505-2E9C-101B-9397-08002B2CF9AE}" pid="7" name="Thematic">
    <vt:lpwstr>1;#Communications and Media|8a516359-ea9c-470f-91b2-bff2ca744fe2</vt:lpwstr>
  </property>
</Properties>
</file>