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61" r:id="rId4"/>
    <p:sldId id="259" r:id="rId5"/>
    <p:sldId id="258" r:id="rId6"/>
    <p:sldId id="260" r:id="rId7"/>
    <p:sldId id="262" r:id="rId8"/>
    <p:sldId id="263" r:id="rId9"/>
    <p:sldId id="264" r:id="rId10"/>
    <p:sldId id="265" r:id="rId1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la Majdalani" initials="CM" lastIdx="2" clrIdx="0">
    <p:extLst>
      <p:ext uri="{19B8F6BF-5375-455C-9EA6-DF929625EA0E}">
        <p15:presenceInfo xmlns:p15="http://schemas.microsoft.com/office/powerpoint/2012/main" userId="97b71c680ed73ae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8F2"/>
    <a:srgbClr val="D7CCE6"/>
    <a:srgbClr val="E8AAFC"/>
    <a:srgbClr val="944CA8"/>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368" autoAdjust="0"/>
    <p:restoredTop sz="94660"/>
  </p:normalViewPr>
  <p:slideViewPr>
    <p:cSldViewPr snapToGrid="0">
      <p:cViewPr>
        <p:scale>
          <a:sx n="86" d="100"/>
          <a:sy n="86" d="100"/>
        </p:scale>
        <p:origin x="20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7-02T09:28:59.842" idx="2">
    <p:pos x="6129" y="7723"/>
    <p:text>Sobre este punto NO hubo consenso entre las organizaciones
Se deja constancia de todas las intervenciones y conceptos emanados durante la consulta</p:text>
    <p:extLst>
      <p:ext uri="{C676402C-5697-4E1C-873F-D02D1690AC5C}">
        <p15:threadingInfo xmlns:p15="http://schemas.microsoft.com/office/powerpoint/2012/main" timeZoneBias="1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C059BEFD-5CF9-4BD6-9831-26A612DCDFE2}" type="datetimeFigureOut">
              <a:rPr lang="es-ES" smtClean="0"/>
              <a:t>02/07/2019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1973530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C059BEFD-5CF9-4BD6-9831-26A612DCDFE2}" type="datetimeFigureOut">
              <a:rPr lang="es-ES" smtClean="0"/>
              <a:t>02/07/2019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2568829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C059BEFD-5CF9-4BD6-9831-26A612DCDFE2}" type="datetimeFigureOut">
              <a:rPr lang="es-ES" smtClean="0"/>
              <a:t>02/07/2019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3479948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C059BEFD-5CF9-4BD6-9831-26A612DCDFE2}" type="datetimeFigureOut">
              <a:rPr lang="es-ES" smtClean="0"/>
              <a:t>02/07/2019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340722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C059BEFD-5CF9-4BD6-9831-26A612DCDFE2}" type="datetimeFigureOut">
              <a:rPr lang="es-ES" smtClean="0"/>
              <a:t>02/07/2019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270372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C059BEFD-5CF9-4BD6-9831-26A612DCDFE2}" type="datetimeFigureOut">
              <a:rPr lang="es-ES" smtClean="0"/>
              <a:t>02/07/2019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770608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C059BEFD-5CF9-4BD6-9831-26A612DCDFE2}" type="datetimeFigureOut">
              <a:rPr lang="es-ES" smtClean="0"/>
              <a:t>02/07/2019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871195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C059BEFD-5CF9-4BD6-9831-26A612DCDFE2}" type="datetimeFigureOut">
              <a:rPr lang="es-ES" smtClean="0"/>
              <a:t>02/07/2019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599419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059BEFD-5CF9-4BD6-9831-26A612DCDFE2}" type="datetimeFigureOut">
              <a:rPr lang="es-ES" smtClean="0"/>
              <a:t>02/07/2019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2363781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059BEFD-5CF9-4BD6-9831-26A612DCDFE2}" type="datetimeFigureOut">
              <a:rPr lang="es-ES" smtClean="0"/>
              <a:t>02/07/2019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2154876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059BEFD-5CF9-4BD6-9831-26A612DCDFE2}" type="datetimeFigureOut">
              <a:rPr lang="es-ES" smtClean="0"/>
              <a:t>02/07/2019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1FAB4AD-0246-4652-AB56-F8B1E4B01D1D}" type="slidenum">
              <a:rPr lang="es-ES" smtClean="0"/>
              <a:t>‹#›</a:t>
            </a:fld>
            <a:endParaRPr lang="es-ES"/>
          </a:p>
        </p:txBody>
      </p:sp>
    </p:spTree>
    <p:extLst>
      <p:ext uri="{BB962C8B-B14F-4D97-AF65-F5344CB8AC3E}">
        <p14:creationId xmlns:p14="http://schemas.microsoft.com/office/powerpoint/2010/main" val="2537992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59BEFD-5CF9-4BD6-9831-26A612DCDFE2}" type="datetimeFigureOut">
              <a:rPr lang="es-ES" smtClean="0"/>
              <a:t>02/07/2019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FAB4AD-0246-4652-AB56-F8B1E4B01D1D}" type="slidenum">
              <a:rPr lang="es-ES" smtClean="0"/>
              <a:t>‹#›</a:t>
            </a:fld>
            <a:endParaRPr lang="es-ES"/>
          </a:p>
        </p:txBody>
      </p:sp>
    </p:spTree>
    <p:extLst>
      <p:ext uri="{BB962C8B-B14F-4D97-AF65-F5344CB8AC3E}">
        <p14:creationId xmlns:p14="http://schemas.microsoft.com/office/powerpoint/2010/main" val="2334677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presidencia@inam.Gob.ar"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63030AA-91D2-4AF2-84F0-2D5AD1E840D0}"/>
              </a:ext>
            </a:extLst>
          </p:cNvPr>
          <p:cNvSpPr/>
          <p:nvPr/>
        </p:nvSpPr>
        <p:spPr>
          <a:xfrm>
            <a:off x="142876" y="220788"/>
            <a:ext cx="11839574" cy="53418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 name="Título 1"/>
          <p:cNvSpPr>
            <a:spLocks noGrp="1"/>
          </p:cNvSpPr>
          <p:nvPr>
            <p:ph type="ctrTitle"/>
          </p:nvPr>
        </p:nvSpPr>
        <p:spPr/>
        <p:txBody>
          <a:bodyPr>
            <a:normAutofit fontScale="90000"/>
          </a:bodyPr>
          <a:lstStyle/>
          <a:p>
            <a:r>
              <a:rPr lang="es-ES" dirty="0">
                <a:solidFill>
                  <a:schemeClr val="bg1"/>
                </a:solidFill>
              </a:rPr>
              <a:t>Beijing+25: Celebrando 25 años de defensa de los derechos de las mujeres</a:t>
            </a:r>
          </a:p>
        </p:txBody>
      </p:sp>
      <p:sp>
        <p:nvSpPr>
          <p:cNvPr id="3" name="Subtítulo 2"/>
          <p:cNvSpPr>
            <a:spLocks noGrp="1"/>
          </p:cNvSpPr>
          <p:nvPr>
            <p:ph type="subTitle" idx="1"/>
          </p:nvPr>
        </p:nvSpPr>
        <p:spPr/>
        <p:txBody>
          <a:bodyPr>
            <a:normAutofit fontScale="85000" lnSpcReduction="10000"/>
          </a:bodyPr>
          <a:lstStyle/>
          <a:p>
            <a:endParaRPr lang="es-AR" dirty="0"/>
          </a:p>
          <a:p>
            <a:r>
              <a:rPr lang="es-AR" dirty="0"/>
              <a:t>Consulta a la Sociedad Civil en el marco del proceso de elaboración del examen nacional exhaustivo </a:t>
            </a:r>
            <a:r>
              <a:rPr lang="es-ES" dirty="0"/>
              <a:t>sobre los progresos alcanzados y las dificultades enfrentadas en la aplicación de la Declaración y Plataforma de Acción de Beijing</a:t>
            </a:r>
          </a:p>
          <a:p>
            <a:r>
              <a:rPr lang="es-ES" dirty="0"/>
              <a:t>1</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20" y="5655671"/>
            <a:ext cx="6919560" cy="981541"/>
          </a:xfrm>
          <a:prstGeom prst="rect">
            <a:avLst/>
          </a:prstGeom>
        </p:spPr>
      </p:pic>
    </p:spTree>
    <p:extLst>
      <p:ext uri="{BB962C8B-B14F-4D97-AF65-F5344CB8AC3E}">
        <p14:creationId xmlns:p14="http://schemas.microsoft.com/office/powerpoint/2010/main" val="567066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EA40611-8BD1-41F0-80EF-3BFDC2979FDE}"/>
              </a:ext>
            </a:extLst>
          </p:cNvPr>
          <p:cNvSpPr/>
          <p:nvPr/>
        </p:nvSpPr>
        <p:spPr>
          <a:xfrm>
            <a:off x="180975" y="2514600"/>
            <a:ext cx="11915775" cy="3575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 name="Título 1"/>
          <p:cNvSpPr>
            <a:spLocks noGrp="1"/>
          </p:cNvSpPr>
          <p:nvPr>
            <p:ph type="title"/>
          </p:nvPr>
        </p:nvSpPr>
        <p:spPr>
          <a:xfrm>
            <a:off x="831850" y="1728788"/>
            <a:ext cx="10515600" cy="2852737"/>
          </a:xfrm>
        </p:spPr>
        <p:txBody>
          <a:bodyPr/>
          <a:lstStyle/>
          <a:p>
            <a:r>
              <a:rPr lang="es-ES" dirty="0">
                <a:solidFill>
                  <a:schemeClr val="bg1"/>
                </a:solidFill>
              </a:rPr>
              <a:t>Muchas gracias por su atención</a:t>
            </a:r>
          </a:p>
        </p:txBody>
      </p:sp>
      <p:sp>
        <p:nvSpPr>
          <p:cNvPr id="3" name="Marcador de texto 2"/>
          <p:cNvSpPr>
            <a:spLocks noGrp="1"/>
          </p:cNvSpPr>
          <p:nvPr>
            <p:ph type="body" idx="1"/>
          </p:nvPr>
        </p:nvSpPr>
        <p:spPr>
          <a:xfrm>
            <a:off x="841375" y="4598988"/>
            <a:ext cx="10515600" cy="1500187"/>
          </a:xfrm>
        </p:spPr>
        <p:txBody>
          <a:bodyPr>
            <a:normAutofit/>
          </a:bodyPr>
          <a:lstStyle/>
          <a:p>
            <a:pPr lvl="0"/>
            <a:endParaRPr lang="es-AR" dirty="0">
              <a:solidFill>
                <a:schemeClr val="tx1">
                  <a:lumMod val="65000"/>
                  <a:lumOff val="35000"/>
                </a:schemeClr>
              </a:solidFill>
            </a:endParaRPr>
          </a:p>
          <a:p>
            <a:pPr lvl="0"/>
            <a:r>
              <a:rPr lang="es-AR" dirty="0">
                <a:solidFill>
                  <a:schemeClr val="tx1">
                    <a:lumMod val="65000"/>
                    <a:lumOff val="35000"/>
                  </a:schemeClr>
                </a:solidFill>
              </a:rPr>
              <a:t>Equipo INAM </a:t>
            </a:r>
          </a:p>
          <a:p>
            <a:pPr lvl="0"/>
            <a:r>
              <a:rPr lang="es-AR" dirty="0">
                <a:solidFill>
                  <a:schemeClr val="tx1">
                    <a:lumMod val="65000"/>
                    <a:lumOff val="35000"/>
                  </a:schemeClr>
                </a:solidFill>
                <a:hlinkClick r:id="rId2"/>
              </a:rPr>
              <a:t>presidencia@inam.Gob.ar</a:t>
            </a:r>
            <a:r>
              <a:rPr lang="es-AR" dirty="0">
                <a:solidFill>
                  <a:schemeClr val="tx1">
                    <a:lumMod val="65000"/>
                    <a:lumOff val="35000"/>
                  </a:schemeClr>
                </a:solidFill>
              </a:rPr>
              <a:t> </a:t>
            </a:r>
            <a:endParaRPr lang="es-ES" dirty="0">
              <a:solidFill>
                <a:schemeClr val="tx1">
                  <a:lumMod val="65000"/>
                  <a:lumOff val="35000"/>
                </a:schemeClr>
              </a:solidFill>
            </a:endParaRPr>
          </a:p>
          <a:p>
            <a:endParaRPr lang="es-ES" dirty="0"/>
          </a:p>
        </p:txBody>
      </p:sp>
      <p:pic>
        <p:nvPicPr>
          <p:cNvPr id="4" name="Imagen 3">
            <a:extLst>
              <a:ext uri="{FF2B5EF4-FFF2-40B4-BE49-F238E27FC236}">
                <a16:creationId xmlns:a16="http://schemas.microsoft.com/office/drawing/2014/main" id="{2010AEB1-10B7-4B8E-924E-730D1A8911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0495" y="223933"/>
            <a:ext cx="6919560" cy="981541"/>
          </a:xfrm>
          <a:prstGeom prst="rect">
            <a:avLst/>
          </a:prstGeom>
        </p:spPr>
      </p:pic>
    </p:spTree>
    <p:extLst>
      <p:ext uri="{BB962C8B-B14F-4D97-AF65-F5344CB8AC3E}">
        <p14:creationId xmlns:p14="http://schemas.microsoft.com/office/powerpoint/2010/main" val="1166030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a:t>Introducción </a:t>
            </a:r>
            <a:endParaRPr lang="es-ES" dirty="0"/>
          </a:p>
        </p:txBody>
      </p:sp>
      <p:sp>
        <p:nvSpPr>
          <p:cNvPr id="3" name="Marcador de contenido 2"/>
          <p:cNvSpPr>
            <a:spLocks noGrp="1"/>
          </p:cNvSpPr>
          <p:nvPr>
            <p:ph idx="1"/>
          </p:nvPr>
        </p:nvSpPr>
        <p:spPr>
          <a:xfrm>
            <a:off x="838200" y="1497511"/>
            <a:ext cx="10515600" cy="4351338"/>
          </a:xfrm>
        </p:spPr>
        <p:txBody>
          <a:bodyPr>
            <a:normAutofit/>
          </a:bodyPr>
          <a:lstStyle/>
          <a:p>
            <a:pPr algn="just"/>
            <a:r>
              <a:rPr lang="es-ES" dirty="0"/>
              <a:t>En 2020 se cumplirán 25 años desde que la Plataforma de Acción de Beijing estableció los lineamientos para la eliminación de las barreras sistémicas que impiden la participación igualitaria de las mujeres en todas las esferas de la vida, ya sea en el ámbito público o en privado. </a:t>
            </a:r>
          </a:p>
          <a:p>
            <a:pPr algn="just"/>
            <a:r>
              <a:rPr lang="es-AR" dirty="0"/>
              <a:t>Si bien se han registrado progresos en todo el mundo, aún queda mucho por hacer</a:t>
            </a:r>
          </a:p>
          <a:p>
            <a:pPr algn="just"/>
            <a:r>
              <a:rPr lang="es-AR" dirty="0"/>
              <a:t>Argentina se suma a la propuesta de Naciones Unidas de revisar los avances (2015-2019) e identificar los desafíos y prioridades nacionales de acá a los próximos 5 años (2020-2025)</a:t>
            </a: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20" y="5655671"/>
            <a:ext cx="6919560" cy="981541"/>
          </a:xfrm>
          <a:prstGeom prst="rect">
            <a:avLst/>
          </a:prstGeom>
        </p:spPr>
      </p:pic>
    </p:spTree>
    <p:extLst>
      <p:ext uri="{BB962C8B-B14F-4D97-AF65-F5344CB8AC3E}">
        <p14:creationId xmlns:p14="http://schemas.microsoft.com/office/powerpoint/2010/main" val="3863040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a:t>Objetivos de la jornada</a:t>
            </a:r>
            <a:endParaRPr lang="es-ES" dirty="0"/>
          </a:p>
        </p:txBody>
      </p:sp>
      <p:sp>
        <p:nvSpPr>
          <p:cNvPr id="3" name="Marcador de contenido 2"/>
          <p:cNvSpPr>
            <a:spLocks noGrp="1"/>
          </p:cNvSpPr>
          <p:nvPr>
            <p:ph idx="1"/>
          </p:nvPr>
        </p:nvSpPr>
        <p:spPr>
          <a:xfrm>
            <a:off x="838200" y="1470877"/>
            <a:ext cx="10515600" cy="4351338"/>
          </a:xfrm>
        </p:spPr>
        <p:txBody>
          <a:bodyPr>
            <a:normAutofit/>
          </a:bodyPr>
          <a:lstStyle/>
          <a:p>
            <a:pPr algn="just"/>
            <a:r>
              <a:rPr lang="es-ES" dirty="0"/>
              <a:t>Sumar las voces de las organizaciones de la sociedad civil al Informe Nacional y Regional de revisión</a:t>
            </a:r>
          </a:p>
          <a:p>
            <a:pPr algn="just"/>
            <a:r>
              <a:rPr lang="es-ES" dirty="0"/>
              <a:t>Identificar los principales desafíos en materia de avances para las mujeres que enfrenta Argentina </a:t>
            </a:r>
          </a:p>
          <a:p>
            <a:pPr algn="just"/>
            <a:r>
              <a:rPr lang="es-ES" dirty="0"/>
              <a:t>Sistematizar los aportes de la sociedad civil en un documento conjunto</a:t>
            </a:r>
          </a:p>
          <a:p>
            <a:pPr marL="0" indent="0" algn="just">
              <a:buNone/>
            </a:pP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20" y="5655671"/>
            <a:ext cx="6919560" cy="981541"/>
          </a:xfrm>
          <a:prstGeom prst="rect">
            <a:avLst/>
          </a:prstGeom>
        </p:spPr>
      </p:pic>
    </p:spTree>
    <p:extLst>
      <p:ext uri="{BB962C8B-B14F-4D97-AF65-F5344CB8AC3E}">
        <p14:creationId xmlns:p14="http://schemas.microsoft.com/office/powerpoint/2010/main" val="869866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a:t>Plataforma de Acción de Beijing y Agenda de Desarrollo Sostenible </a:t>
            </a: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20" y="5655671"/>
            <a:ext cx="6919560" cy="981541"/>
          </a:xfrm>
          <a:prstGeom prst="rect">
            <a:avLst/>
          </a:prstGeom>
        </p:spPr>
      </p:pic>
      <p:graphicFrame>
        <p:nvGraphicFramePr>
          <p:cNvPr id="11" name="Marcador de contenido 5"/>
          <p:cNvGraphicFramePr>
            <a:graphicFrameLocks/>
          </p:cNvGraphicFramePr>
          <p:nvPr>
            <p:extLst>
              <p:ext uri="{D42A27DB-BD31-4B8C-83A1-F6EECF244321}">
                <p14:modId xmlns:p14="http://schemas.microsoft.com/office/powerpoint/2010/main" val="567615725"/>
              </p:ext>
            </p:extLst>
          </p:nvPr>
        </p:nvGraphicFramePr>
        <p:xfrm>
          <a:off x="1094704" y="1690692"/>
          <a:ext cx="10259096" cy="3964982"/>
        </p:xfrm>
        <a:graphic>
          <a:graphicData uri="http://schemas.openxmlformats.org/drawingml/2006/table">
            <a:tbl>
              <a:tblPr firstRow="1" firstCol="1" bandRow="1">
                <a:tableStyleId>{46F890A9-2807-4EBB-B81D-B2AA78EC7F39}</a:tableStyleId>
              </a:tblPr>
              <a:tblGrid>
                <a:gridCol w="5241702">
                  <a:extLst>
                    <a:ext uri="{9D8B030D-6E8A-4147-A177-3AD203B41FA5}">
                      <a16:colId xmlns:a16="http://schemas.microsoft.com/office/drawing/2014/main" val="20000"/>
                    </a:ext>
                  </a:extLst>
                </a:gridCol>
                <a:gridCol w="5017394">
                  <a:extLst>
                    <a:ext uri="{9D8B030D-6E8A-4147-A177-3AD203B41FA5}">
                      <a16:colId xmlns:a16="http://schemas.microsoft.com/office/drawing/2014/main" val="20001"/>
                    </a:ext>
                  </a:extLst>
                </a:gridCol>
              </a:tblGrid>
              <a:tr h="531996">
                <a:tc>
                  <a:txBody>
                    <a:bodyPr/>
                    <a:lstStyle/>
                    <a:p>
                      <a:pPr algn="ctr">
                        <a:lnSpc>
                          <a:spcPct val="150000"/>
                        </a:lnSpc>
                        <a:spcAft>
                          <a:spcPts val="0"/>
                        </a:spcAft>
                      </a:pPr>
                      <a:r>
                        <a:rPr lang="es-ES" sz="1200" dirty="0">
                          <a:effectLst/>
                        </a:rPr>
                        <a:t>Plataforma de Acción de Beijing </a:t>
                      </a:r>
                    </a:p>
                    <a:p>
                      <a:pPr algn="ctr">
                        <a:lnSpc>
                          <a:spcPct val="150000"/>
                        </a:lnSpc>
                        <a:spcAft>
                          <a:spcPts val="0"/>
                        </a:spcAft>
                      </a:pPr>
                      <a:r>
                        <a:rPr lang="es-ES" sz="1200" dirty="0">
                          <a:effectLst/>
                        </a:rPr>
                        <a:t>(12 esferas de especial preocupación)</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944CA8"/>
                    </a:solidFill>
                  </a:tcPr>
                </a:tc>
                <a:tc>
                  <a:txBody>
                    <a:bodyPr/>
                    <a:lstStyle/>
                    <a:p>
                      <a:pPr algn="ctr">
                        <a:lnSpc>
                          <a:spcPct val="150000"/>
                        </a:lnSpc>
                        <a:spcAft>
                          <a:spcPts val="0"/>
                        </a:spcAft>
                      </a:pPr>
                      <a:r>
                        <a:rPr lang="es-ES" sz="1200" dirty="0">
                          <a:effectLst/>
                        </a:rPr>
                        <a:t>Agenda 2030 para el Desarrollo Sostenible</a:t>
                      </a:r>
                    </a:p>
                    <a:p>
                      <a:pPr algn="ctr">
                        <a:lnSpc>
                          <a:spcPct val="107000"/>
                        </a:lnSpc>
                        <a:spcAft>
                          <a:spcPts val="0"/>
                        </a:spcAft>
                      </a:pPr>
                      <a:r>
                        <a:rPr lang="es-ES" sz="1200" dirty="0">
                          <a:effectLst/>
                        </a:rPr>
                        <a:t>(metas según el ODS 5)</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63460">
                <a:tc>
                  <a:txBody>
                    <a:bodyPr/>
                    <a:lstStyle/>
                    <a:p>
                      <a:pPr>
                        <a:lnSpc>
                          <a:spcPct val="150000"/>
                        </a:lnSpc>
                        <a:spcAft>
                          <a:spcPts val="0"/>
                        </a:spcAft>
                      </a:pPr>
                      <a:r>
                        <a:rPr lang="es-ES" sz="1200" dirty="0">
                          <a:effectLst/>
                        </a:rPr>
                        <a:t>A. La mujer y la pobreza</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12">
                  <a:txBody>
                    <a:bodyPr/>
                    <a:lstStyle/>
                    <a:p>
                      <a:pPr>
                        <a:lnSpc>
                          <a:spcPct val="107000"/>
                        </a:lnSpc>
                        <a:spcAft>
                          <a:spcPts val="0"/>
                        </a:spcAft>
                      </a:pPr>
                      <a:r>
                        <a:rPr lang="es-ES" sz="1200" dirty="0">
                          <a:effectLst/>
                        </a:rPr>
                        <a:t>5.1 Poner fin a todas las formas de discriminación contra todas las mujeres y las niñas en todo el mundo</a:t>
                      </a:r>
                    </a:p>
                    <a:p>
                      <a:pPr>
                        <a:lnSpc>
                          <a:spcPct val="107000"/>
                        </a:lnSpc>
                        <a:spcAft>
                          <a:spcPts val="0"/>
                        </a:spcAft>
                      </a:pPr>
                      <a:r>
                        <a:rPr lang="es-ES" sz="1200" dirty="0">
                          <a:effectLst/>
                        </a:rPr>
                        <a:t>5.2 Eliminar todas las formas de violencia contra todas las mujeres y las niñas </a:t>
                      </a:r>
                    </a:p>
                    <a:p>
                      <a:pPr>
                        <a:lnSpc>
                          <a:spcPct val="107000"/>
                        </a:lnSpc>
                        <a:spcAft>
                          <a:spcPts val="0"/>
                        </a:spcAft>
                      </a:pPr>
                      <a:r>
                        <a:rPr lang="es-ES" sz="1200" dirty="0">
                          <a:effectLst/>
                        </a:rPr>
                        <a:t>5.3 Eliminar todas las prácticas nocivas</a:t>
                      </a:r>
                    </a:p>
                    <a:p>
                      <a:pPr>
                        <a:lnSpc>
                          <a:spcPct val="107000"/>
                        </a:lnSpc>
                        <a:spcAft>
                          <a:spcPts val="0"/>
                        </a:spcAft>
                      </a:pPr>
                      <a:r>
                        <a:rPr lang="es-ES" sz="1200" dirty="0">
                          <a:effectLst/>
                        </a:rPr>
                        <a:t>5.4 Reconocer y valorar los cuidados y el trabajo doméstico no remunerados </a:t>
                      </a:r>
                    </a:p>
                    <a:p>
                      <a:pPr>
                        <a:lnSpc>
                          <a:spcPct val="107000"/>
                        </a:lnSpc>
                        <a:spcAft>
                          <a:spcPts val="0"/>
                        </a:spcAft>
                      </a:pPr>
                      <a:r>
                        <a:rPr lang="es-ES" sz="1200" dirty="0">
                          <a:effectLst/>
                        </a:rPr>
                        <a:t>5.5 Asegurar la participación plena y efectiva de las mujeres y la igualdad de oportunidades de liderazgo a todos los niveles </a:t>
                      </a:r>
                    </a:p>
                    <a:p>
                      <a:pPr>
                        <a:lnSpc>
                          <a:spcPct val="107000"/>
                        </a:lnSpc>
                        <a:spcAft>
                          <a:spcPts val="0"/>
                        </a:spcAft>
                      </a:pPr>
                      <a:r>
                        <a:rPr lang="es-ES" sz="1200" dirty="0">
                          <a:effectLst/>
                        </a:rPr>
                        <a:t>5.6 Asegurar el acceso universal a la salud sexual y reproductiva y los derechos reproductivos </a:t>
                      </a:r>
                    </a:p>
                    <a:p>
                      <a:pPr>
                        <a:lnSpc>
                          <a:spcPct val="107000"/>
                        </a:lnSpc>
                        <a:spcAft>
                          <a:spcPts val="0"/>
                        </a:spcAft>
                      </a:pPr>
                      <a:r>
                        <a:rPr lang="es-ES" sz="1200" dirty="0">
                          <a:effectLst/>
                        </a:rPr>
                        <a:t>5a Emprender reformas que otorguen a las mujeres igualdad de derechos a los recursos económicos</a:t>
                      </a:r>
                    </a:p>
                    <a:p>
                      <a:pPr>
                        <a:lnSpc>
                          <a:spcPct val="107000"/>
                        </a:lnSpc>
                        <a:spcAft>
                          <a:spcPts val="0"/>
                        </a:spcAft>
                      </a:pPr>
                      <a:r>
                        <a:rPr lang="es-ES" sz="1200" dirty="0">
                          <a:effectLst/>
                        </a:rPr>
                        <a:t>5b Mejorar el uso de la tecnología instrumental, en particular la tecnología de la información y las comunicaciones</a:t>
                      </a:r>
                    </a:p>
                    <a:p>
                      <a:pPr>
                        <a:lnSpc>
                          <a:spcPct val="107000"/>
                        </a:lnSpc>
                        <a:spcAft>
                          <a:spcPts val="0"/>
                        </a:spcAft>
                      </a:pPr>
                      <a:r>
                        <a:rPr lang="es-ES" sz="1200" dirty="0">
                          <a:effectLst/>
                        </a:rPr>
                        <a:t>5c Aprobar y fortalecer políticas acertadas y leyes aplicables para promover la igualdad de género</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63460">
                <a:tc>
                  <a:txBody>
                    <a:bodyPr/>
                    <a:lstStyle/>
                    <a:p>
                      <a:pPr>
                        <a:lnSpc>
                          <a:spcPct val="150000"/>
                        </a:lnSpc>
                        <a:spcAft>
                          <a:spcPts val="0"/>
                        </a:spcAft>
                      </a:pPr>
                      <a:r>
                        <a:rPr lang="es-ES" sz="1200" dirty="0">
                          <a:effectLst/>
                        </a:rPr>
                        <a:t>B. Educación y capacitación de la mujer </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02"/>
                  </a:ext>
                </a:extLst>
              </a:tr>
              <a:tr h="263460">
                <a:tc>
                  <a:txBody>
                    <a:bodyPr/>
                    <a:lstStyle/>
                    <a:p>
                      <a:pPr>
                        <a:lnSpc>
                          <a:spcPct val="150000"/>
                        </a:lnSpc>
                        <a:spcAft>
                          <a:spcPts val="0"/>
                        </a:spcAft>
                      </a:pPr>
                      <a:r>
                        <a:rPr lang="es-ES" sz="1200" dirty="0">
                          <a:effectLst/>
                        </a:rPr>
                        <a:t>C. La mujer y la salud</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03"/>
                  </a:ext>
                </a:extLst>
              </a:tr>
              <a:tr h="263460">
                <a:tc>
                  <a:txBody>
                    <a:bodyPr/>
                    <a:lstStyle/>
                    <a:p>
                      <a:pPr>
                        <a:lnSpc>
                          <a:spcPct val="150000"/>
                        </a:lnSpc>
                        <a:spcAft>
                          <a:spcPts val="0"/>
                        </a:spcAft>
                      </a:pPr>
                      <a:r>
                        <a:rPr lang="es-ES" sz="1200" dirty="0">
                          <a:effectLst/>
                        </a:rPr>
                        <a:t>D. La violencia contra la mujer </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04"/>
                  </a:ext>
                </a:extLst>
              </a:tr>
              <a:tr h="263460">
                <a:tc>
                  <a:txBody>
                    <a:bodyPr/>
                    <a:lstStyle/>
                    <a:p>
                      <a:pPr>
                        <a:lnSpc>
                          <a:spcPct val="150000"/>
                        </a:lnSpc>
                        <a:spcAft>
                          <a:spcPts val="0"/>
                        </a:spcAft>
                      </a:pPr>
                      <a:r>
                        <a:rPr lang="es-ES" sz="1200" dirty="0">
                          <a:effectLst/>
                        </a:rPr>
                        <a:t>E. La mujer y los conflictos armados</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05"/>
                  </a:ext>
                </a:extLst>
              </a:tr>
              <a:tr h="263460">
                <a:tc>
                  <a:txBody>
                    <a:bodyPr/>
                    <a:lstStyle/>
                    <a:p>
                      <a:pPr>
                        <a:lnSpc>
                          <a:spcPct val="150000"/>
                        </a:lnSpc>
                        <a:spcAft>
                          <a:spcPts val="0"/>
                        </a:spcAft>
                      </a:pPr>
                      <a:r>
                        <a:rPr lang="es-ES" sz="1200" dirty="0">
                          <a:effectLst/>
                        </a:rPr>
                        <a:t>F. La mujer y la economía</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06"/>
                  </a:ext>
                </a:extLst>
              </a:tr>
              <a:tr h="478785">
                <a:tc>
                  <a:txBody>
                    <a:bodyPr/>
                    <a:lstStyle/>
                    <a:p>
                      <a:pPr>
                        <a:lnSpc>
                          <a:spcPct val="150000"/>
                        </a:lnSpc>
                        <a:spcAft>
                          <a:spcPts val="0"/>
                        </a:spcAft>
                      </a:pPr>
                      <a:r>
                        <a:rPr lang="es-ES" sz="1200">
                          <a:effectLst/>
                        </a:rPr>
                        <a:t>G. La mujer en el ejercicio del poder y la adopción de decisiones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07"/>
                  </a:ext>
                </a:extLst>
              </a:tr>
              <a:tr h="341557">
                <a:tc>
                  <a:txBody>
                    <a:bodyPr/>
                    <a:lstStyle/>
                    <a:p>
                      <a:pPr>
                        <a:lnSpc>
                          <a:spcPct val="107000"/>
                        </a:lnSpc>
                        <a:spcAft>
                          <a:spcPts val="0"/>
                        </a:spcAft>
                      </a:pPr>
                      <a:r>
                        <a:rPr lang="es-ES" sz="1200" dirty="0">
                          <a:effectLst/>
                        </a:rPr>
                        <a:t>H. Mecanismos institucionales para el adelanto de la mujer</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08"/>
                  </a:ext>
                </a:extLst>
              </a:tr>
              <a:tr h="263460">
                <a:tc>
                  <a:txBody>
                    <a:bodyPr/>
                    <a:lstStyle/>
                    <a:p>
                      <a:pPr>
                        <a:lnSpc>
                          <a:spcPct val="150000"/>
                        </a:lnSpc>
                        <a:spcAft>
                          <a:spcPts val="0"/>
                        </a:spcAft>
                      </a:pPr>
                      <a:r>
                        <a:rPr lang="es-ES" sz="1200" dirty="0">
                          <a:effectLst/>
                        </a:rPr>
                        <a:t>I. Los derechos humanos de la mujer </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09"/>
                  </a:ext>
                </a:extLst>
              </a:tr>
              <a:tr h="263460">
                <a:tc>
                  <a:txBody>
                    <a:bodyPr/>
                    <a:lstStyle/>
                    <a:p>
                      <a:pPr>
                        <a:lnSpc>
                          <a:spcPct val="150000"/>
                        </a:lnSpc>
                        <a:spcAft>
                          <a:spcPts val="0"/>
                        </a:spcAft>
                      </a:pPr>
                      <a:r>
                        <a:rPr lang="es-ES" sz="1200" dirty="0">
                          <a:effectLst/>
                        </a:rPr>
                        <a:t>J. La mujer y los medios de difusión </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10"/>
                  </a:ext>
                </a:extLst>
              </a:tr>
              <a:tr h="263460">
                <a:tc>
                  <a:txBody>
                    <a:bodyPr/>
                    <a:lstStyle/>
                    <a:p>
                      <a:pPr>
                        <a:lnSpc>
                          <a:spcPct val="150000"/>
                        </a:lnSpc>
                        <a:spcAft>
                          <a:spcPts val="0"/>
                        </a:spcAft>
                      </a:pPr>
                      <a:r>
                        <a:rPr lang="es-ES" sz="1200" dirty="0">
                          <a:effectLst/>
                        </a:rPr>
                        <a:t>K. La mujer y el medio ambiente</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11"/>
                  </a:ext>
                </a:extLst>
              </a:tr>
              <a:tr h="241504">
                <a:tc>
                  <a:txBody>
                    <a:bodyPr/>
                    <a:lstStyle/>
                    <a:p>
                      <a:pPr>
                        <a:lnSpc>
                          <a:spcPct val="150000"/>
                        </a:lnSpc>
                        <a:spcAft>
                          <a:spcPts val="0"/>
                        </a:spcAft>
                      </a:pPr>
                      <a:r>
                        <a:rPr lang="es-ES" sz="1100" dirty="0">
                          <a:effectLst/>
                        </a:rPr>
                        <a:t>L. La niña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s-ES"/>
                    </a:p>
                  </a:txBody>
                  <a:tcPr/>
                </a:tc>
                <a:extLst>
                  <a:ext uri="{0D108BD9-81ED-4DB2-BD59-A6C34878D82A}">
                    <a16:rowId xmlns:a16="http://schemas.microsoft.com/office/drawing/2014/main" val="10012"/>
                  </a:ext>
                </a:extLst>
              </a:tr>
            </a:tbl>
          </a:graphicData>
        </a:graphic>
      </p:graphicFrame>
      <p:sp>
        <p:nvSpPr>
          <p:cNvPr id="12" name="Rectangle 1"/>
          <p:cNvSpPr>
            <a:spLocks noChangeArrowheads="1"/>
          </p:cNvSpPr>
          <p:nvPr/>
        </p:nvSpPr>
        <p:spPr bwMode="auto">
          <a:xfrm>
            <a:off x="3097213" y="2046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800" b="0" i="0" u="none" strike="noStrike" cap="none" normalizeH="0" baseline="0">
                <a:ln>
                  <a:noFill/>
                </a:ln>
                <a:solidFill>
                  <a:schemeClr val="tx1"/>
                </a:solidFill>
                <a:effectLst/>
                <a:latin typeface="Arial" panose="020B0604020202020204" pitchFamily="34" charset="0"/>
              </a:rPr>
            </a:b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46390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EA40611-8BD1-41F0-80EF-3BFDC2979FDE}"/>
              </a:ext>
            </a:extLst>
          </p:cNvPr>
          <p:cNvSpPr/>
          <p:nvPr/>
        </p:nvSpPr>
        <p:spPr>
          <a:xfrm>
            <a:off x="180975" y="2514600"/>
            <a:ext cx="11915775" cy="3575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 name="Título 1"/>
          <p:cNvSpPr>
            <a:spLocks noGrp="1"/>
          </p:cNvSpPr>
          <p:nvPr>
            <p:ph type="title"/>
          </p:nvPr>
        </p:nvSpPr>
        <p:spPr/>
        <p:txBody>
          <a:bodyPr/>
          <a:lstStyle/>
          <a:p>
            <a:r>
              <a:rPr lang="es-ES" dirty="0">
                <a:solidFill>
                  <a:schemeClr val="bg1"/>
                </a:solidFill>
              </a:rPr>
              <a:t>Avances y desafíos en las 12 esferas de especial preocupación</a:t>
            </a:r>
          </a:p>
        </p:txBody>
      </p:sp>
      <p:sp>
        <p:nvSpPr>
          <p:cNvPr id="3" name="Marcador de texto 2"/>
          <p:cNvSpPr>
            <a:spLocks noGrp="1"/>
          </p:cNvSpPr>
          <p:nvPr>
            <p:ph type="body" idx="1"/>
          </p:nvPr>
        </p:nvSpPr>
        <p:spPr/>
        <p:txBody>
          <a:bodyPr>
            <a:normAutofit fontScale="92500" lnSpcReduction="20000"/>
          </a:bodyPr>
          <a:lstStyle/>
          <a:p>
            <a:pPr lvl="0"/>
            <a:r>
              <a:rPr lang="es-AR" dirty="0">
                <a:solidFill>
                  <a:schemeClr val="tx1">
                    <a:lumMod val="65000"/>
                    <a:lumOff val="35000"/>
                  </a:schemeClr>
                </a:solidFill>
              </a:rPr>
              <a:t>Desarrollo inclusivo, prosperidad compartida y trabajo decente</a:t>
            </a:r>
            <a:endParaRPr lang="es-ES" dirty="0">
              <a:solidFill>
                <a:schemeClr val="tx1">
                  <a:lumMod val="65000"/>
                  <a:lumOff val="35000"/>
                </a:schemeClr>
              </a:solidFill>
            </a:endParaRPr>
          </a:p>
          <a:p>
            <a:pPr lvl="0"/>
            <a:r>
              <a:rPr lang="es-AR" dirty="0">
                <a:solidFill>
                  <a:schemeClr val="tx1">
                    <a:lumMod val="65000"/>
                    <a:lumOff val="35000"/>
                  </a:schemeClr>
                </a:solidFill>
              </a:rPr>
              <a:t>Erradicación de la pobreza, protección social y servicios sociales</a:t>
            </a:r>
            <a:endParaRPr lang="es-ES" dirty="0">
              <a:solidFill>
                <a:schemeClr val="tx1">
                  <a:lumMod val="65000"/>
                  <a:lumOff val="35000"/>
                </a:schemeClr>
              </a:solidFill>
            </a:endParaRPr>
          </a:p>
          <a:p>
            <a:pPr lvl="0"/>
            <a:r>
              <a:rPr lang="es-AR" dirty="0">
                <a:solidFill>
                  <a:schemeClr val="tx1">
                    <a:lumMod val="65000"/>
                    <a:lumOff val="35000"/>
                  </a:schemeClr>
                </a:solidFill>
              </a:rPr>
              <a:t>Erradicación de la violencia, los estigmas y los estereotipos</a:t>
            </a:r>
            <a:endParaRPr lang="es-ES" dirty="0">
              <a:solidFill>
                <a:schemeClr val="tx1">
                  <a:lumMod val="65000"/>
                  <a:lumOff val="35000"/>
                </a:schemeClr>
              </a:solidFill>
            </a:endParaRPr>
          </a:p>
          <a:p>
            <a:pPr lvl="0"/>
            <a:r>
              <a:rPr lang="es-AR" dirty="0">
                <a:solidFill>
                  <a:schemeClr val="tx1">
                    <a:lumMod val="65000"/>
                    <a:lumOff val="35000"/>
                  </a:schemeClr>
                </a:solidFill>
              </a:rPr>
              <a:t>Participación, responsabilidad e instituciones con perspectiva de género</a:t>
            </a:r>
            <a:endParaRPr lang="es-ES" dirty="0">
              <a:solidFill>
                <a:schemeClr val="tx1">
                  <a:lumMod val="65000"/>
                  <a:lumOff val="35000"/>
                </a:schemeClr>
              </a:solidFill>
            </a:endParaRPr>
          </a:p>
          <a:p>
            <a:endParaRPr lang="es-ES" dirty="0"/>
          </a:p>
        </p:txBody>
      </p:sp>
      <p:pic>
        <p:nvPicPr>
          <p:cNvPr id="4" name="Imagen 3">
            <a:extLst>
              <a:ext uri="{FF2B5EF4-FFF2-40B4-BE49-F238E27FC236}">
                <a16:creationId xmlns:a16="http://schemas.microsoft.com/office/drawing/2014/main" id="{2010AEB1-10B7-4B8E-924E-730D1A8911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0495" y="223933"/>
            <a:ext cx="6919560" cy="981541"/>
          </a:xfrm>
          <a:prstGeom prst="rect">
            <a:avLst/>
          </a:prstGeom>
        </p:spPr>
      </p:pic>
    </p:spTree>
    <p:extLst>
      <p:ext uri="{BB962C8B-B14F-4D97-AF65-F5344CB8AC3E}">
        <p14:creationId xmlns:p14="http://schemas.microsoft.com/office/powerpoint/2010/main" val="3266878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365125"/>
            <a:ext cx="7187214" cy="1325563"/>
          </a:xfrm>
        </p:spPr>
        <p:txBody>
          <a:bodyPr>
            <a:normAutofit fontScale="90000"/>
          </a:bodyPr>
          <a:lstStyle/>
          <a:p>
            <a:r>
              <a:rPr lang="es-AR" dirty="0"/>
              <a:t>Desarrollo inclusivo, prosperidad compartida y trabajo decente</a:t>
            </a:r>
            <a:endParaRPr lang="es-ES" dirty="0"/>
          </a:p>
        </p:txBody>
      </p:sp>
      <p:graphicFrame>
        <p:nvGraphicFramePr>
          <p:cNvPr id="6" name="Content Placeholder 5">
            <a:extLst>
              <a:ext uri="{FF2B5EF4-FFF2-40B4-BE49-F238E27FC236}">
                <a16:creationId xmlns:a16="http://schemas.microsoft.com/office/drawing/2014/main" id="{3F0EEC2E-5D8E-457C-B1B4-3917F31405DF}"/>
              </a:ext>
            </a:extLst>
          </p:cNvPr>
          <p:cNvGraphicFramePr>
            <a:graphicFrameLocks noGrp="1"/>
          </p:cNvGraphicFramePr>
          <p:nvPr>
            <p:ph idx="1"/>
            <p:extLst>
              <p:ext uri="{D42A27DB-BD31-4B8C-83A1-F6EECF244321}">
                <p14:modId xmlns:p14="http://schemas.microsoft.com/office/powerpoint/2010/main" val="3530595150"/>
              </p:ext>
            </p:extLst>
          </p:nvPr>
        </p:nvGraphicFramePr>
        <p:xfrm>
          <a:off x="838200" y="1690688"/>
          <a:ext cx="10676139" cy="7722943"/>
        </p:xfrm>
        <a:graphic>
          <a:graphicData uri="http://schemas.openxmlformats.org/drawingml/2006/table">
            <a:tbl>
              <a:tblPr firstRow="1" bandRow="1">
                <a:tableStyleId>{21E4AEA4-8DFA-4A89-87EB-49C32662AFE0}</a:tableStyleId>
              </a:tblPr>
              <a:tblGrid>
                <a:gridCol w="3558713">
                  <a:extLst>
                    <a:ext uri="{9D8B030D-6E8A-4147-A177-3AD203B41FA5}">
                      <a16:colId xmlns:a16="http://schemas.microsoft.com/office/drawing/2014/main" val="1294964130"/>
                    </a:ext>
                  </a:extLst>
                </a:gridCol>
                <a:gridCol w="3558713">
                  <a:extLst>
                    <a:ext uri="{9D8B030D-6E8A-4147-A177-3AD203B41FA5}">
                      <a16:colId xmlns:a16="http://schemas.microsoft.com/office/drawing/2014/main" val="3257722745"/>
                    </a:ext>
                  </a:extLst>
                </a:gridCol>
                <a:gridCol w="3558713">
                  <a:extLst>
                    <a:ext uri="{9D8B030D-6E8A-4147-A177-3AD203B41FA5}">
                      <a16:colId xmlns:a16="http://schemas.microsoft.com/office/drawing/2014/main" val="2911981340"/>
                    </a:ext>
                  </a:extLst>
                </a:gridCol>
              </a:tblGrid>
              <a:tr h="468703">
                <a:tc>
                  <a:txBody>
                    <a:bodyPr/>
                    <a:lstStyle/>
                    <a:p>
                      <a:r>
                        <a:rPr lang="es-AR" dirty="0"/>
                        <a:t>Síntesis Avances</a:t>
                      </a:r>
                    </a:p>
                  </a:txBody>
                  <a:tcPr/>
                </a:tc>
                <a:tc>
                  <a:txBody>
                    <a:bodyPr/>
                    <a:lstStyle/>
                    <a:p>
                      <a:r>
                        <a:rPr lang="es-AR" dirty="0"/>
                        <a:t>Desafíos identificados</a:t>
                      </a:r>
                    </a:p>
                  </a:txBody>
                  <a:tcPr/>
                </a:tc>
                <a:tc>
                  <a:txBody>
                    <a:bodyPr/>
                    <a:lstStyle/>
                    <a:p>
                      <a:r>
                        <a:rPr lang="es-AR" dirty="0"/>
                        <a:t>Propuestas sociedad civil</a:t>
                      </a:r>
                    </a:p>
                  </a:txBody>
                  <a:tcPr/>
                </a:tc>
                <a:extLst>
                  <a:ext uri="{0D108BD9-81ED-4DB2-BD59-A6C34878D82A}">
                    <a16:rowId xmlns:a16="http://schemas.microsoft.com/office/drawing/2014/main" val="2817566518"/>
                  </a:ext>
                </a:extLst>
              </a:tr>
              <a:tr h="1155706">
                <a:tc>
                  <a:txBody>
                    <a:bodyPr/>
                    <a:lstStyle/>
                    <a:p>
                      <a:r>
                        <a:rPr lang="es-AR" dirty="0"/>
                        <a:t>Desarrollo de programas para la inserción de mujeres en sectores no tradicionales de la economía (</a:t>
                      </a:r>
                      <a:r>
                        <a:rPr lang="es-AR" dirty="0" err="1"/>
                        <a:t>ej</a:t>
                      </a:r>
                      <a:r>
                        <a:rPr lang="es-AR" dirty="0"/>
                        <a:t> FORGEN, Ministerio de Producción y Trabajo)</a:t>
                      </a:r>
                    </a:p>
                  </a:txBody>
                  <a:tcPr/>
                </a:tc>
                <a:tc>
                  <a:txBody>
                    <a:bodyPr/>
                    <a:lstStyle/>
                    <a:p>
                      <a:r>
                        <a:rPr lang="es-AR" dirty="0"/>
                        <a:t>Profundizar el alcance federal y la difusión de los programas de capacitación y empleo </a:t>
                      </a:r>
                    </a:p>
                    <a:p>
                      <a:r>
                        <a:rPr lang="es-AR" dirty="0"/>
                        <a:t>Informalidad laboral y su impacto diferenciado en hombres/mujeres; fundamentalmente mujeres rurales, campesinas e indígenas en todo el territorio nacional</a:t>
                      </a:r>
                    </a:p>
                    <a:p>
                      <a:r>
                        <a:rPr lang="es-AR" dirty="0"/>
                        <a:t> </a:t>
                      </a:r>
                    </a:p>
                  </a:txBody>
                  <a:tcPr/>
                </a:tc>
                <a:tc>
                  <a:txBody>
                    <a:bodyPr/>
                    <a:lstStyle/>
                    <a:p>
                      <a:r>
                        <a:rPr lang="es-AR" sz="2000" dirty="0"/>
                        <a:t>Relativizar el alcance del Programa FORGEN.</a:t>
                      </a:r>
                    </a:p>
                    <a:p>
                      <a:r>
                        <a:rPr lang="es-AR" sz="2000" dirty="0"/>
                        <a:t>No hemos conseguido cerrar la brecha salarial (abordarla de forma integral)</a:t>
                      </a:r>
                    </a:p>
                    <a:p>
                      <a:r>
                        <a:rPr lang="es-AR" sz="2000" dirty="0"/>
                        <a:t>Acelerar el proceso de formalización del trabajo doméstico</a:t>
                      </a:r>
                    </a:p>
                    <a:p>
                      <a:r>
                        <a:rPr lang="es-AR" sz="2000" dirty="0"/>
                        <a:t>Fortalecer recursos locales </a:t>
                      </a:r>
                    </a:p>
                    <a:p>
                      <a:endParaRPr lang="es-AR" sz="2000" dirty="0"/>
                    </a:p>
                  </a:txBody>
                  <a:tcPr/>
                </a:tc>
                <a:extLst>
                  <a:ext uri="{0D108BD9-81ED-4DB2-BD59-A6C34878D82A}">
                    <a16:rowId xmlns:a16="http://schemas.microsoft.com/office/drawing/2014/main" val="1795622583"/>
                  </a:ext>
                </a:extLst>
              </a:tr>
              <a:tr h="808994">
                <a:tc>
                  <a:txBody>
                    <a:bodyPr/>
                    <a:lstStyle/>
                    <a:p>
                      <a:r>
                        <a:rPr lang="es-AR" dirty="0"/>
                        <a:t>Plan de Igualdad de Oportunidades y Derechos (PIOD), eje Autonomía Económica de las Mujeres</a:t>
                      </a:r>
                    </a:p>
                  </a:txBody>
                  <a:tcPr/>
                </a:tc>
                <a:tc>
                  <a:txBody>
                    <a:bodyPr/>
                    <a:lstStyle/>
                    <a:p>
                      <a:r>
                        <a:rPr lang="es-AR" dirty="0"/>
                        <a:t>Ampliar la cobertura y alcance de las políticas de cuidados </a:t>
                      </a:r>
                    </a:p>
                  </a:txBody>
                  <a:tcPr/>
                </a:tc>
                <a:tc>
                  <a:txBody>
                    <a:bodyPr/>
                    <a:lstStyle/>
                    <a:p>
                      <a:r>
                        <a:rPr lang="es-AR" dirty="0"/>
                        <a:t>Superar la mirada de niñez e incorporar ciclo de vida. </a:t>
                      </a:r>
                    </a:p>
                    <a:p>
                      <a:r>
                        <a:rPr lang="es-AR" dirty="0"/>
                        <a:t>Incorporar perspectiva de género del art. </a:t>
                      </a:r>
                    </a:p>
                  </a:txBody>
                  <a:tcPr/>
                </a:tc>
                <a:extLst>
                  <a:ext uri="{0D108BD9-81ED-4DB2-BD59-A6C34878D82A}">
                    <a16:rowId xmlns:a16="http://schemas.microsoft.com/office/drawing/2014/main" val="3356926229"/>
                  </a:ext>
                </a:extLst>
              </a:tr>
              <a:tr h="808994">
                <a:tc>
                  <a:txBody>
                    <a:bodyPr/>
                    <a:lstStyle/>
                    <a:p>
                      <a:r>
                        <a:rPr lang="es-AR" dirty="0"/>
                        <a:t>Avances normativos y judiciales en materia de no discriminación en el ámbito laboral (</a:t>
                      </a:r>
                      <a:r>
                        <a:rPr lang="es-AR" dirty="0" err="1"/>
                        <a:t>ej</a:t>
                      </a:r>
                      <a:r>
                        <a:rPr lang="es-AR" dirty="0"/>
                        <a:t> fallo </a:t>
                      </a:r>
                      <a:r>
                        <a:rPr lang="es-AR" dirty="0" err="1"/>
                        <a:t>Broda</a:t>
                      </a:r>
                      <a:r>
                        <a:rPr lang="es-AR" dirty="0"/>
                        <a:t> </a:t>
                      </a:r>
                      <a:r>
                        <a:rPr lang="es-AR" dirty="0" err="1"/>
                        <a:t>Choferas</a:t>
                      </a:r>
                      <a:r>
                        <a:rPr lang="es-AR" dirty="0"/>
                        <a:t>)</a:t>
                      </a:r>
                    </a:p>
                  </a:txBody>
                  <a:tcPr/>
                </a:tc>
                <a:tc>
                  <a:txBody>
                    <a:bodyPr/>
                    <a:lstStyle/>
                    <a:p>
                      <a:r>
                        <a:rPr lang="es-AR" dirty="0"/>
                        <a:t>Avanzar efectivamente en reformas normativas </a:t>
                      </a:r>
                    </a:p>
                    <a:p>
                      <a:r>
                        <a:rPr lang="es-AR" dirty="0"/>
                        <a:t>Eliminar todas las discriminaciones que existen (normas de costumbre)</a:t>
                      </a:r>
                    </a:p>
                  </a:txBody>
                  <a:tcPr/>
                </a:tc>
                <a:tc>
                  <a:txBody>
                    <a:bodyPr/>
                    <a:lstStyle/>
                    <a:p>
                      <a:r>
                        <a:rPr lang="es-AR" dirty="0"/>
                        <a:t>Cupos y Concursos en la Administración Pública</a:t>
                      </a:r>
                    </a:p>
                  </a:txBody>
                  <a:tcPr/>
                </a:tc>
                <a:extLst>
                  <a:ext uri="{0D108BD9-81ED-4DB2-BD59-A6C34878D82A}">
                    <a16:rowId xmlns:a16="http://schemas.microsoft.com/office/drawing/2014/main" val="1691879806"/>
                  </a:ext>
                </a:extLst>
              </a:tr>
              <a:tr h="808994">
                <a:tc>
                  <a:txBody>
                    <a:bodyPr/>
                    <a:lstStyle/>
                    <a:p>
                      <a:r>
                        <a:rPr lang="es-AR" dirty="0"/>
                        <a:t>Debate parlamentario sobre reforma de la Ley de Contrato Laboral, regímenes de licencias.</a:t>
                      </a:r>
                    </a:p>
                  </a:txBody>
                  <a:tcPr/>
                </a:tc>
                <a:tc>
                  <a:txBody>
                    <a:bodyPr/>
                    <a:lstStyle/>
                    <a:p>
                      <a:r>
                        <a:rPr lang="es-AR" dirty="0"/>
                        <a:t>Ampliar los regímenes de licencias familiares</a:t>
                      </a:r>
                    </a:p>
                  </a:txBody>
                  <a:tcPr/>
                </a:tc>
                <a:tc>
                  <a:txBody>
                    <a:bodyPr/>
                    <a:lstStyle/>
                    <a:p>
                      <a:r>
                        <a:rPr lang="es-AR" dirty="0"/>
                        <a:t>No centrada en condición de empleo</a:t>
                      </a:r>
                    </a:p>
                    <a:p>
                      <a:r>
                        <a:rPr lang="es-AR" dirty="0"/>
                        <a:t>Cuidados: garantizar la existencia de espacios de cuidado establecidos por Ley</a:t>
                      </a:r>
                    </a:p>
                    <a:p>
                      <a:r>
                        <a:rPr lang="es-AR" dirty="0"/>
                        <a:t>Ampliación de licencias por paternidad</a:t>
                      </a:r>
                    </a:p>
                  </a:txBody>
                  <a:tcPr/>
                </a:tc>
                <a:extLst>
                  <a:ext uri="{0D108BD9-81ED-4DB2-BD59-A6C34878D82A}">
                    <a16:rowId xmlns:a16="http://schemas.microsoft.com/office/drawing/2014/main" val="1812895134"/>
                  </a:ext>
                </a:extLst>
              </a:tr>
            </a:tbl>
          </a:graphicData>
        </a:graphic>
      </p:graphicFrame>
      <p:pic>
        <p:nvPicPr>
          <p:cNvPr id="7" name="Imagen 3">
            <a:extLst>
              <a:ext uri="{FF2B5EF4-FFF2-40B4-BE49-F238E27FC236}">
                <a16:creationId xmlns:a16="http://schemas.microsoft.com/office/drawing/2014/main" id="{4C32587D-4338-4936-BF87-782CF52BE8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2412" y="46366"/>
            <a:ext cx="4429588" cy="628338"/>
          </a:xfrm>
          <a:prstGeom prst="rect">
            <a:avLst/>
          </a:prstGeom>
        </p:spPr>
      </p:pic>
    </p:spTree>
    <p:extLst>
      <p:ext uri="{BB962C8B-B14F-4D97-AF65-F5344CB8AC3E}">
        <p14:creationId xmlns:p14="http://schemas.microsoft.com/office/powerpoint/2010/main" val="4184145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365125"/>
            <a:ext cx="7187214" cy="1325563"/>
          </a:xfrm>
        </p:spPr>
        <p:txBody>
          <a:bodyPr>
            <a:normAutofit fontScale="90000"/>
          </a:bodyPr>
          <a:lstStyle/>
          <a:p>
            <a:br>
              <a:rPr lang="es-AR" dirty="0"/>
            </a:br>
            <a:r>
              <a:rPr lang="es-AR" sz="4200" dirty="0"/>
              <a:t>Erradicación de la pobreza, protección social y servicios sociales</a:t>
            </a:r>
            <a:br>
              <a:rPr lang="es-ES" dirty="0"/>
            </a:br>
            <a:endParaRPr lang="es-ES" dirty="0"/>
          </a:p>
        </p:txBody>
      </p:sp>
      <p:graphicFrame>
        <p:nvGraphicFramePr>
          <p:cNvPr id="6" name="Content Placeholder 5">
            <a:extLst>
              <a:ext uri="{FF2B5EF4-FFF2-40B4-BE49-F238E27FC236}">
                <a16:creationId xmlns:a16="http://schemas.microsoft.com/office/drawing/2014/main" id="{3F0EEC2E-5D8E-457C-B1B4-3917F31405DF}"/>
              </a:ext>
            </a:extLst>
          </p:cNvPr>
          <p:cNvGraphicFramePr>
            <a:graphicFrameLocks noGrp="1"/>
          </p:cNvGraphicFramePr>
          <p:nvPr>
            <p:ph idx="1"/>
            <p:extLst>
              <p:ext uri="{D42A27DB-BD31-4B8C-83A1-F6EECF244321}">
                <p14:modId xmlns:p14="http://schemas.microsoft.com/office/powerpoint/2010/main" val="1163245272"/>
              </p:ext>
            </p:extLst>
          </p:nvPr>
        </p:nvGraphicFramePr>
        <p:xfrm>
          <a:off x="838200" y="1690688"/>
          <a:ext cx="10676139" cy="12630223"/>
        </p:xfrm>
        <a:graphic>
          <a:graphicData uri="http://schemas.openxmlformats.org/drawingml/2006/table">
            <a:tbl>
              <a:tblPr firstRow="1" bandRow="1">
                <a:tableStyleId>{5C22544A-7EE6-4342-B048-85BDC9FD1C3A}</a:tableStyleId>
              </a:tblPr>
              <a:tblGrid>
                <a:gridCol w="3558713">
                  <a:extLst>
                    <a:ext uri="{9D8B030D-6E8A-4147-A177-3AD203B41FA5}">
                      <a16:colId xmlns:a16="http://schemas.microsoft.com/office/drawing/2014/main" val="1294964130"/>
                    </a:ext>
                  </a:extLst>
                </a:gridCol>
                <a:gridCol w="3558713">
                  <a:extLst>
                    <a:ext uri="{9D8B030D-6E8A-4147-A177-3AD203B41FA5}">
                      <a16:colId xmlns:a16="http://schemas.microsoft.com/office/drawing/2014/main" val="3257722745"/>
                    </a:ext>
                  </a:extLst>
                </a:gridCol>
                <a:gridCol w="3558713">
                  <a:extLst>
                    <a:ext uri="{9D8B030D-6E8A-4147-A177-3AD203B41FA5}">
                      <a16:colId xmlns:a16="http://schemas.microsoft.com/office/drawing/2014/main" val="2911981340"/>
                    </a:ext>
                  </a:extLst>
                </a:gridCol>
              </a:tblGrid>
              <a:tr h="468703">
                <a:tc>
                  <a:txBody>
                    <a:bodyPr/>
                    <a:lstStyle/>
                    <a:p>
                      <a:r>
                        <a:rPr lang="es-AR" dirty="0"/>
                        <a:t>Síntesis Avances</a:t>
                      </a:r>
                    </a:p>
                  </a:txBody>
                  <a:tcPr/>
                </a:tc>
                <a:tc>
                  <a:txBody>
                    <a:bodyPr/>
                    <a:lstStyle/>
                    <a:p>
                      <a:r>
                        <a:rPr lang="es-AR" dirty="0"/>
                        <a:t>Desafíos identificados</a:t>
                      </a:r>
                    </a:p>
                  </a:txBody>
                  <a:tcPr/>
                </a:tc>
                <a:tc>
                  <a:txBody>
                    <a:bodyPr/>
                    <a:lstStyle/>
                    <a:p>
                      <a:r>
                        <a:rPr lang="es-AR" dirty="0"/>
                        <a:t>Propuestas sociedad civil</a:t>
                      </a:r>
                    </a:p>
                  </a:txBody>
                  <a:tcPr/>
                </a:tc>
                <a:extLst>
                  <a:ext uri="{0D108BD9-81ED-4DB2-BD59-A6C34878D82A}">
                    <a16:rowId xmlns:a16="http://schemas.microsoft.com/office/drawing/2014/main" val="2817566518"/>
                  </a:ext>
                </a:extLst>
              </a:tr>
              <a:tr h="1155706">
                <a:tc>
                  <a:txBody>
                    <a:bodyPr/>
                    <a:lstStyle/>
                    <a:p>
                      <a:r>
                        <a:rPr lang="es-AR" dirty="0"/>
                        <a:t>Ampliación de programas de transferencias – Asignación Universal por Hijo y por Embarazo- a </a:t>
                      </a:r>
                      <a:r>
                        <a:rPr lang="es-AR" dirty="0" err="1"/>
                        <a:t>monotributistas</a:t>
                      </a:r>
                      <a:endParaRPr lang="es-AR" dirty="0"/>
                    </a:p>
                  </a:txBody>
                  <a:tcPr/>
                </a:tc>
                <a:tc>
                  <a:txBody>
                    <a:bodyPr/>
                    <a:lstStyle/>
                    <a:p>
                      <a:r>
                        <a:rPr lang="es-AR" dirty="0"/>
                        <a:t>Mejora en el acceso a servicios sociales </a:t>
                      </a:r>
                    </a:p>
                  </a:txBody>
                  <a:tcPr/>
                </a:tc>
                <a:tc>
                  <a:txBody>
                    <a:bodyPr/>
                    <a:lstStyle/>
                    <a:p>
                      <a:r>
                        <a:rPr lang="es-AR" dirty="0"/>
                        <a:t>Incorporar en el diseño de programas sociales el cruce hábitat y género</a:t>
                      </a:r>
                    </a:p>
                    <a:p>
                      <a:r>
                        <a:rPr lang="es-AR" dirty="0"/>
                        <a:t>Efectivo espacio de Cuidado</a:t>
                      </a:r>
                    </a:p>
                    <a:p>
                      <a:r>
                        <a:rPr lang="es-AR" dirty="0"/>
                        <a:t>Ampliación de AUH a confirmación de embarazo y agilización en el sistema de cobro</a:t>
                      </a:r>
                    </a:p>
                  </a:txBody>
                  <a:tcPr/>
                </a:tc>
                <a:extLst>
                  <a:ext uri="{0D108BD9-81ED-4DB2-BD59-A6C34878D82A}">
                    <a16:rowId xmlns:a16="http://schemas.microsoft.com/office/drawing/2014/main" val="1795622583"/>
                  </a:ext>
                </a:extLst>
              </a:tr>
              <a:tr h="808994">
                <a:tc>
                  <a:txBody>
                    <a:bodyPr/>
                    <a:lstStyle/>
                    <a:p>
                      <a:r>
                        <a:rPr lang="es-AR" dirty="0"/>
                        <a:t>Ampliación y desarrollo de programas de transferencia y formación – Ellas Hacen/Hacemos Futuro-</a:t>
                      </a:r>
                    </a:p>
                  </a:txBody>
                  <a:tcPr/>
                </a:tc>
                <a:tc>
                  <a:txBody>
                    <a:bodyPr/>
                    <a:lstStyle/>
                    <a:p>
                      <a:r>
                        <a:rPr lang="es-AR" dirty="0"/>
                        <a:t>Ampliación de la cobertura y federalización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dirty="0"/>
                        <a:t>Mejorar el trabajo integral entre gobierno nacional, gobiernos provinciales y las </a:t>
                      </a:r>
                      <a:r>
                        <a:rPr lang="es-AR" dirty="0" err="1"/>
                        <a:t>ONGs</a:t>
                      </a:r>
                      <a:r>
                        <a:rPr lang="es-AR" dirty="0"/>
                        <a:t> a fin de darles mayor participación</a:t>
                      </a:r>
                    </a:p>
                    <a:p>
                      <a:r>
                        <a:rPr lang="es-AR" dirty="0"/>
                        <a:t>Efectivo espacio de cuidado</a:t>
                      </a:r>
                    </a:p>
                    <a:p>
                      <a:endParaRPr lang="es-AR" dirty="0"/>
                    </a:p>
                  </a:txBody>
                  <a:tcPr/>
                </a:tc>
                <a:extLst>
                  <a:ext uri="{0D108BD9-81ED-4DB2-BD59-A6C34878D82A}">
                    <a16:rowId xmlns:a16="http://schemas.microsoft.com/office/drawing/2014/main" val="3356926229"/>
                  </a:ext>
                </a:extLst>
              </a:tr>
              <a:tr h="808994">
                <a:tc>
                  <a:txBody>
                    <a:bodyPr/>
                    <a:lstStyle/>
                    <a:p>
                      <a:r>
                        <a:rPr lang="es-AR" dirty="0"/>
                        <a:t>Plan Nacional de Prevención del Embarazo no Intencional en la Adolescencia (Plan ENIA)</a:t>
                      </a:r>
                    </a:p>
                  </a:txBody>
                  <a:tcPr/>
                </a:tc>
                <a:tc>
                  <a:txBody>
                    <a:bodyPr/>
                    <a:lstStyle/>
                    <a:p>
                      <a:r>
                        <a:rPr lang="es-AR" dirty="0"/>
                        <a:t>Ampliar la cobertura del Plan ENIA a todo el país (calendarizarlo de forma urgente)</a:t>
                      </a:r>
                    </a:p>
                  </a:txBody>
                  <a:tcPr/>
                </a:tc>
                <a:tc>
                  <a:txBody>
                    <a:bodyPr/>
                    <a:lstStyle/>
                    <a:p>
                      <a:r>
                        <a:rPr lang="es-AR" b="1" dirty="0"/>
                        <a:t>Enfatizar la dimensión de prevención, monitoreo y acompañamiento integral. </a:t>
                      </a:r>
                    </a:p>
                    <a:p>
                      <a:r>
                        <a:rPr lang="es-AR" b="1" dirty="0"/>
                        <a:t>Enfatizar iniciativas que garanticen el acceso a derechos sexuales y reproductivos, incluidas las leyes que garantizan la </a:t>
                      </a:r>
                      <a:r>
                        <a:rPr lang="es-AR" b="1" dirty="0" err="1"/>
                        <a:t>terminalidad</a:t>
                      </a:r>
                      <a:r>
                        <a:rPr lang="es-AR" b="1" dirty="0"/>
                        <a:t> educativa</a:t>
                      </a:r>
                    </a:p>
                    <a:p>
                      <a:r>
                        <a:rPr lang="es-AR" b="1" dirty="0"/>
                        <a:t>Incorporar las prestaciones para acceder a la ILE</a:t>
                      </a:r>
                    </a:p>
                    <a:p>
                      <a:r>
                        <a:rPr lang="es-AR" b="1" dirty="0"/>
                        <a:t>Garantizar confidencialidad </a:t>
                      </a:r>
                      <a:r>
                        <a:rPr lang="es-AR" b="1" dirty="0" err="1"/>
                        <a:t>medicx</a:t>
                      </a:r>
                      <a:r>
                        <a:rPr lang="es-AR" b="1" dirty="0"/>
                        <a:t>-paciente</a:t>
                      </a:r>
                    </a:p>
                    <a:p>
                      <a:r>
                        <a:rPr lang="es-AR" b="1" dirty="0"/>
                        <a:t>Campaña de difusión en el marco de la prevención</a:t>
                      </a:r>
                    </a:p>
                    <a:p>
                      <a:r>
                        <a:rPr lang="es-AR" b="1" dirty="0"/>
                        <a:t>Diversificar métodos anticonceptivos de larga duración</a:t>
                      </a:r>
                    </a:p>
                    <a:p>
                      <a:r>
                        <a:rPr lang="es-AR" b="1" dirty="0"/>
                        <a:t>Asegurar que se atiendan </a:t>
                      </a:r>
                      <a:r>
                        <a:rPr lang="es-AR" b="1" dirty="0" err="1"/>
                        <a:t>lxs</a:t>
                      </a:r>
                      <a:r>
                        <a:rPr lang="es-AR" b="1" dirty="0"/>
                        <a:t> adolescentes en servicios de salud (desde los 13 años)</a:t>
                      </a:r>
                    </a:p>
                    <a:p>
                      <a:r>
                        <a:rPr lang="es-AR" b="1" dirty="0"/>
                        <a:t>Efectivo cumplimiento de la ESI</a:t>
                      </a:r>
                    </a:p>
                    <a:p>
                      <a:r>
                        <a:rPr lang="es-AR" b="1" dirty="0"/>
                        <a:t>Generar mecanismos de acompañamiento a las adolescentes que decidan continuar con su embarazo</a:t>
                      </a:r>
                    </a:p>
                    <a:p>
                      <a:endParaRPr lang="es-AR" dirty="0"/>
                    </a:p>
                  </a:txBody>
                  <a:tcPr/>
                </a:tc>
                <a:extLst>
                  <a:ext uri="{0D108BD9-81ED-4DB2-BD59-A6C34878D82A}">
                    <a16:rowId xmlns:a16="http://schemas.microsoft.com/office/drawing/2014/main" val="1691879806"/>
                  </a:ext>
                </a:extLst>
              </a:tr>
              <a:tr h="808994">
                <a:tc>
                  <a:txBody>
                    <a:bodyPr/>
                    <a:lstStyle/>
                    <a:p>
                      <a:r>
                        <a:rPr lang="es-AR" dirty="0"/>
                        <a:t>Desarrollo de iniciativas de formación en STEM (Plan 111 mil)</a:t>
                      </a:r>
                    </a:p>
                  </a:txBody>
                  <a:tcPr/>
                </a:tc>
                <a:tc>
                  <a:txBody>
                    <a:bodyPr/>
                    <a:lstStyle/>
                    <a:p>
                      <a:r>
                        <a:rPr lang="es-AR" dirty="0"/>
                        <a:t>Mejorar el alcance de los programas de formación</a:t>
                      </a:r>
                    </a:p>
                    <a:p>
                      <a:r>
                        <a:rPr lang="es-AR" dirty="0"/>
                        <a:t>Que el Plan 111 mil se incluya en escuelas primarias y secundarias, priorizando a las niñas</a:t>
                      </a:r>
                    </a:p>
                  </a:txBody>
                  <a:tcPr/>
                </a:tc>
                <a:tc>
                  <a:txBody>
                    <a:bodyPr/>
                    <a:lstStyle/>
                    <a:p>
                      <a:r>
                        <a:rPr lang="es-AR" dirty="0"/>
                        <a:t>Mejorar la empleabilidad de las programadoras (eliminar las discriminaciones)</a:t>
                      </a:r>
                    </a:p>
                    <a:p>
                      <a:r>
                        <a:rPr lang="es-AR" dirty="0"/>
                        <a:t>Destacar el Programa Sumar</a:t>
                      </a:r>
                    </a:p>
                  </a:txBody>
                  <a:tcPr/>
                </a:tc>
                <a:extLst>
                  <a:ext uri="{0D108BD9-81ED-4DB2-BD59-A6C34878D82A}">
                    <a16:rowId xmlns:a16="http://schemas.microsoft.com/office/drawing/2014/main" val="1812895134"/>
                  </a:ext>
                </a:extLst>
              </a:tr>
            </a:tbl>
          </a:graphicData>
        </a:graphic>
      </p:graphicFrame>
      <p:pic>
        <p:nvPicPr>
          <p:cNvPr id="7" name="Imagen 3">
            <a:extLst>
              <a:ext uri="{FF2B5EF4-FFF2-40B4-BE49-F238E27FC236}">
                <a16:creationId xmlns:a16="http://schemas.microsoft.com/office/drawing/2014/main" id="{4C32587D-4338-4936-BF87-782CF52BE8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2412" y="46366"/>
            <a:ext cx="4429588" cy="628338"/>
          </a:xfrm>
          <a:prstGeom prst="rect">
            <a:avLst/>
          </a:prstGeom>
        </p:spPr>
      </p:pic>
    </p:spTree>
    <p:extLst>
      <p:ext uri="{BB962C8B-B14F-4D97-AF65-F5344CB8AC3E}">
        <p14:creationId xmlns:p14="http://schemas.microsoft.com/office/powerpoint/2010/main" val="1162942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365125"/>
            <a:ext cx="7187214" cy="1325563"/>
          </a:xfrm>
        </p:spPr>
        <p:txBody>
          <a:bodyPr>
            <a:normAutofit fontScale="90000"/>
          </a:bodyPr>
          <a:lstStyle/>
          <a:p>
            <a:br>
              <a:rPr lang="es-AR" dirty="0"/>
            </a:br>
            <a:r>
              <a:rPr lang="es-AR" dirty="0"/>
              <a:t>Erradicación de la violencia, los estigmas y los estereotipos</a:t>
            </a:r>
            <a:br>
              <a:rPr lang="es-ES" dirty="0"/>
            </a:br>
            <a:endParaRPr lang="es-ES" dirty="0"/>
          </a:p>
        </p:txBody>
      </p:sp>
      <p:graphicFrame>
        <p:nvGraphicFramePr>
          <p:cNvPr id="6" name="Content Placeholder 5">
            <a:extLst>
              <a:ext uri="{FF2B5EF4-FFF2-40B4-BE49-F238E27FC236}">
                <a16:creationId xmlns:a16="http://schemas.microsoft.com/office/drawing/2014/main" id="{3F0EEC2E-5D8E-457C-B1B4-3917F31405DF}"/>
              </a:ext>
            </a:extLst>
          </p:cNvPr>
          <p:cNvGraphicFramePr>
            <a:graphicFrameLocks noGrp="1"/>
          </p:cNvGraphicFramePr>
          <p:nvPr>
            <p:ph idx="1"/>
            <p:extLst>
              <p:ext uri="{D42A27DB-BD31-4B8C-83A1-F6EECF244321}">
                <p14:modId xmlns:p14="http://schemas.microsoft.com/office/powerpoint/2010/main" val="2897732349"/>
              </p:ext>
            </p:extLst>
          </p:nvPr>
        </p:nvGraphicFramePr>
        <p:xfrm>
          <a:off x="838200" y="1690688"/>
          <a:ext cx="11039475" cy="8694924"/>
        </p:xfrm>
        <a:graphic>
          <a:graphicData uri="http://schemas.openxmlformats.org/drawingml/2006/table">
            <a:tbl>
              <a:tblPr firstRow="1" bandRow="1">
                <a:tableStyleId>{93296810-A885-4BE3-A3E7-6D5BEEA58F35}</a:tableStyleId>
              </a:tblPr>
              <a:tblGrid>
                <a:gridCol w="3679825">
                  <a:extLst>
                    <a:ext uri="{9D8B030D-6E8A-4147-A177-3AD203B41FA5}">
                      <a16:colId xmlns:a16="http://schemas.microsoft.com/office/drawing/2014/main" val="1294964130"/>
                    </a:ext>
                  </a:extLst>
                </a:gridCol>
                <a:gridCol w="3613921">
                  <a:extLst>
                    <a:ext uri="{9D8B030D-6E8A-4147-A177-3AD203B41FA5}">
                      <a16:colId xmlns:a16="http://schemas.microsoft.com/office/drawing/2014/main" val="3257722745"/>
                    </a:ext>
                  </a:extLst>
                </a:gridCol>
                <a:gridCol w="3745729">
                  <a:extLst>
                    <a:ext uri="{9D8B030D-6E8A-4147-A177-3AD203B41FA5}">
                      <a16:colId xmlns:a16="http://schemas.microsoft.com/office/drawing/2014/main" val="2911981340"/>
                    </a:ext>
                  </a:extLst>
                </a:gridCol>
              </a:tblGrid>
              <a:tr h="417591">
                <a:tc>
                  <a:txBody>
                    <a:bodyPr/>
                    <a:lstStyle/>
                    <a:p>
                      <a:r>
                        <a:rPr lang="es-AR" dirty="0"/>
                        <a:t>Síntesis Avances</a:t>
                      </a:r>
                    </a:p>
                  </a:txBody>
                  <a:tcPr>
                    <a:solidFill>
                      <a:srgbClr val="944CA8"/>
                    </a:solidFill>
                  </a:tcPr>
                </a:tc>
                <a:tc>
                  <a:txBody>
                    <a:bodyPr/>
                    <a:lstStyle/>
                    <a:p>
                      <a:r>
                        <a:rPr lang="es-AR" dirty="0"/>
                        <a:t>Desafíos identificados</a:t>
                      </a:r>
                    </a:p>
                  </a:txBody>
                  <a:tcPr>
                    <a:solidFill>
                      <a:srgbClr val="944CA8"/>
                    </a:solidFill>
                  </a:tcPr>
                </a:tc>
                <a:tc>
                  <a:txBody>
                    <a:bodyPr/>
                    <a:lstStyle/>
                    <a:p>
                      <a:r>
                        <a:rPr lang="es-AR" dirty="0"/>
                        <a:t>Propuestas sociedad civil</a:t>
                      </a:r>
                    </a:p>
                  </a:txBody>
                  <a:tcPr>
                    <a:solidFill>
                      <a:srgbClr val="944CA8"/>
                    </a:solidFill>
                  </a:tcPr>
                </a:tc>
                <a:extLst>
                  <a:ext uri="{0D108BD9-81ED-4DB2-BD59-A6C34878D82A}">
                    <a16:rowId xmlns:a16="http://schemas.microsoft.com/office/drawing/2014/main" val="2817566518"/>
                  </a:ext>
                </a:extLst>
              </a:tr>
              <a:tr h="1029676">
                <a:tc>
                  <a:txBody>
                    <a:bodyPr/>
                    <a:lstStyle/>
                    <a:p>
                      <a:r>
                        <a:rPr lang="es-AR" sz="1400" dirty="0"/>
                        <a:t>Plan Nacional de Acción para la Prevención, Asistencia y Erradicación de la Violencia contra las Mujeres 2017-2019</a:t>
                      </a:r>
                    </a:p>
                  </a:txBody>
                  <a:tcPr>
                    <a:solidFill>
                      <a:srgbClr val="D7CCE6"/>
                    </a:solidFill>
                  </a:tcPr>
                </a:tc>
                <a:tc>
                  <a:txBody>
                    <a:bodyPr/>
                    <a:lstStyle/>
                    <a:p>
                      <a:r>
                        <a:rPr lang="es-AR" sz="1400" dirty="0"/>
                        <a:t>Efectiva implementación en todo el país. </a:t>
                      </a:r>
                    </a:p>
                    <a:p>
                      <a:r>
                        <a:rPr lang="es-AR" sz="1400" dirty="0"/>
                        <a:t>Acceso a Justicia </a:t>
                      </a:r>
                    </a:p>
                    <a:p>
                      <a:r>
                        <a:rPr lang="es-AR" sz="1400" dirty="0"/>
                        <a:t>Mejorar canales de denuncia. </a:t>
                      </a:r>
                    </a:p>
                    <a:p>
                      <a:r>
                        <a:rPr lang="es-AR" sz="1400" dirty="0"/>
                        <a:t>Federalización del Cuerpo de Abogadas y Abogados - Patrocinio Jurídico Gratuito.</a:t>
                      </a:r>
                    </a:p>
                    <a:p>
                      <a:r>
                        <a:rPr lang="es-AR" sz="1400" dirty="0"/>
                        <a:t>Implementación de políticas públicas en conjunto con la sociedad civil </a:t>
                      </a:r>
                    </a:p>
                  </a:txBody>
                  <a:tcPr>
                    <a:solidFill>
                      <a:srgbClr val="D7CCE6"/>
                    </a:solidFill>
                  </a:tcPr>
                </a:tc>
                <a:tc>
                  <a:txBody>
                    <a:bodyPr/>
                    <a:lstStyle/>
                    <a:p>
                      <a:r>
                        <a:rPr lang="es-AR" sz="1400" dirty="0"/>
                        <a:t>Fortalecer el trabajo de las </a:t>
                      </a:r>
                      <a:r>
                        <a:rPr lang="es-AR" sz="1400" dirty="0" err="1"/>
                        <a:t>ONGs</a:t>
                      </a:r>
                      <a:r>
                        <a:rPr lang="es-AR" sz="1400" dirty="0"/>
                        <a:t> en la ruta crítica</a:t>
                      </a:r>
                    </a:p>
                    <a:p>
                      <a:r>
                        <a:rPr lang="es-AR" sz="1400" dirty="0"/>
                        <a:t>Financiar a </a:t>
                      </a:r>
                      <a:r>
                        <a:rPr lang="es-AR" sz="1400" dirty="0" err="1"/>
                        <a:t>voluntariadxs</a:t>
                      </a:r>
                      <a:endParaRPr lang="es-AR" sz="1400" dirty="0"/>
                    </a:p>
                    <a:p>
                      <a:r>
                        <a:rPr lang="es-AR" sz="1400" dirty="0"/>
                        <a:t>Articulación y coordinación de todos los actores involucrados en la temática</a:t>
                      </a:r>
                    </a:p>
                    <a:p>
                      <a:r>
                        <a:rPr lang="es-AR" sz="1400" dirty="0"/>
                        <a:t>Unificación de Protocolos de actuación</a:t>
                      </a:r>
                    </a:p>
                    <a:p>
                      <a:r>
                        <a:rPr lang="es-AR" sz="1400" dirty="0"/>
                        <a:t>Capacitación a </a:t>
                      </a:r>
                      <a:r>
                        <a:rPr lang="es-AR" sz="1400" dirty="0" err="1"/>
                        <a:t>efectorxs</a:t>
                      </a:r>
                      <a:r>
                        <a:rPr lang="es-AR" sz="1400" dirty="0"/>
                        <a:t> en estos Protocolos</a:t>
                      </a:r>
                    </a:p>
                    <a:p>
                      <a:r>
                        <a:rPr lang="es-AR" sz="1400" dirty="0"/>
                        <a:t>Capacitación en perspectiva de género a FACA, Colegio de </a:t>
                      </a:r>
                      <a:r>
                        <a:rPr lang="es-AR" sz="1400" dirty="0" err="1"/>
                        <a:t>Abogadxs</a:t>
                      </a:r>
                      <a:r>
                        <a:rPr lang="es-AR" sz="1400" dirty="0"/>
                        <a:t> </a:t>
                      </a:r>
                    </a:p>
                    <a:p>
                      <a:r>
                        <a:rPr lang="es-AR" sz="1400" dirty="0"/>
                        <a:t>Mejorar la rendición de cuentas (multas)</a:t>
                      </a:r>
                    </a:p>
                    <a:p>
                      <a:r>
                        <a:rPr lang="es-AR" sz="1400" dirty="0"/>
                        <a:t>Fortalecer políticas de asistencia integral</a:t>
                      </a:r>
                    </a:p>
                    <a:p>
                      <a:r>
                        <a:rPr lang="es-AR" sz="1400" dirty="0"/>
                        <a:t>Descentralización en líneas de atención de mujeres en situación de violencia (fortalecer recursos locales – eje transversal)</a:t>
                      </a:r>
                    </a:p>
                    <a:p>
                      <a:r>
                        <a:rPr lang="es-AR" sz="1400" dirty="0"/>
                        <a:t>Fortalecer la prevención de </a:t>
                      </a:r>
                      <a:r>
                        <a:rPr lang="es-AR" sz="1400" dirty="0" err="1"/>
                        <a:t>burn</a:t>
                      </a:r>
                      <a:r>
                        <a:rPr lang="es-AR" sz="1400" dirty="0"/>
                        <a:t> </a:t>
                      </a:r>
                      <a:r>
                        <a:rPr lang="es-AR" sz="1400" dirty="0" err="1"/>
                        <a:t>out</a:t>
                      </a:r>
                      <a:r>
                        <a:rPr lang="es-AR" sz="1400" dirty="0"/>
                        <a:t> </a:t>
                      </a:r>
                    </a:p>
                  </a:txBody>
                  <a:tcPr>
                    <a:solidFill>
                      <a:srgbClr val="D7CCE6"/>
                    </a:solidFill>
                  </a:tcPr>
                </a:tc>
                <a:extLst>
                  <a:ext uri="{0D108BD9-81ED-4DB2-BD59-A6C34878D82A}">
                    <a16:rowId xmlns:a16="http://schemas.microsoft.com/office/drawing/2014/main" val="1795622583"/>
                  </a:ext>
                </a:extLst>
              </a:tr>
              <a:tr h="1602213">
                <a:tc>
                  <a:txBody>
                    <a:bodyPr/>
                    <a:lstStyle/>
                    <a:p>
                      <a:r>
                        <a:rPr lang="es-AR" sz="1400" dirty="0"/>
                        <a:t>Avances normativos: Ley de Privación de la Patria potestad del </a:t>
                      </a:r>
                      <a:r>
                        <a:rPr lang="es-AR" sz="1400" dirty="0" err="1"/>
                        <a:t>femicida</a:t>
                      </a:r>
                      <a:r>
                        <a:rPr lang="es-AR" sz="1400" dirty="0"/>
                        <a:t> condenado, Ley de Reparación para Niñas, Niños y Adolescentes (Ley Brisa), Ley Educar en Igualdad, Ley de Creación del Cuerpo de Abogados/Abogadas, Ley de Capacitación Obligatoria para Funcionarios/as (Ley Micaela)</a:t>
                      </a:r>
                    </a:p>
                  </a:txBody>
                  <a:tcPr>
                    <a:solidFill>
                      <a:srgbClr val="EAE8F2"/>
                    </a:solidFill>
                  </a:tcPr>
                </a:tc>
                <a:tc>
                  <a:txBody>
                    <a:bodyPr/>
                    <a:lstStyle/>
                    <a:p>
                      <a:r>
                        <a:rPr lang="es-AR" sz="1400" dirty="0"/>
                        <a:t>Efectiva implementación en todo el país</a:t>
                      </a:r>
                    </a:p>
                  </a:txBody>
                  <a:tcPr>
                    <a:solidFill>
                      <a:srgbClr val="EAE8F2"/>
                    </a:solidFill>
                  </a:tcPr>
                </a:tc>
                <a:tc>
                  <a:txBody>
                    <a:bodyPr/>
                    <a:lstStyle/>
                    <a:p>
                      <a:r>
                        <a:rPr lang="es-AR" sz="1400" dirty="0"/>
                        <a:t>Monitoreo de impacto de las capacitaciones (Ley Micaela)</a:t>
                      </a:r>
                    </a:p>
                  </a:txBody>
                  <a:tcPr>
                    <a:solidFill>
                      <a:srgbClr val="EAE8F2"/>
                    </a:solidFill>
                  </a:tcPr>
                </a:tc>
                <a:extLst>
                  <a:ext uri="{0D108BD9-81ED-4DB2-BD59-A6C34878D82A}">
                    <a16:rowId xmlns:a16="http://schemas.microsoft.com/office/drawing/2014/main" val="3356926229"/>
                  </a:ext>
                </a:extLst>
              </a:tr>
              <a:tr h="1031934">
                <a:tc>
                  <a:txBody>
                    <a:bodyPr/>
                    <a:lstStyle/>
                    <a:p>
                      <a:r>
                        <a:rPr lang="es-AR" sz="1400" dirty="0"/>
                        <a:t>Desarrollo de programas de protección (tobilleras), formación específica a fuerzas de seguridad, desarrollo de protocolos de investigación y sistematización de datos y estadísticas </a:t>
                      </a:r>
                    </a:p>
                  </a:txBody>
                  <a:tcPr>
                    <a:solidFill>
                      <a:srgbClr val="D7CCE6"/>
                    </a:solidFill>
                  </a:tcPr>
                </a:tc>
                <a:tc>
                  <a:txBody>
                    <a:bodyPr/>
                    <a:lstStyle/>
                    <a:p>
                      <a:r>
                        <a:rPr lang="es-AR" sz="1400" dirty="0"/>
                        <a:t>Abordaje integral de todos los tipos y modalidad de violencia</a:t>
                      </a:r>
                    </a:p>
                  </a:txBody>
                  <a:tcPr>
                    <a:solidFill>
                      <a:srgbClr val="D7CCE6"/>
                    </a:solidFill>
                  </a:tcPr>
                </a:tc>
                <a:tc>
                  <a:txBody>
                    <a:bodyPr/>
                    <a:lstStyle/>
                    <a:p>
                      <a:r>
                        <a:rPr lang="es-AR" sz="1400" dirty="0"/>
                        <a:t>Unificación de estadísticas oficiales (transversal en todos los ejes)</a:t>
                      </a:r>
                    </a:p>
                    <a:p>
                      <a:endParaRPr lang="es-AR" sz="1400" dirty="0"/>
                    </a:p>
                  </a:txBody>
                  <a:tcPr>
                    <a:solidFill>
                      <a:srgbClr val="D7CCE6"/>
                    </a:solidFill>
                  </a:tcPr>
                </a:tc>
                <a:extLst>
                  <a:ext uri="{0D108BD9-81ED-4DB2-BD59-A6C34878D82A}">
                    <a16:rowId xmlns:a16="http://schemas.microsoft.com/office/drawing/2014/main" val="1691879806"/>
                  </a:ext>
                </a:extLst>
              </a:tr>
              <a:tr h="720773">
                <a:tc>
                  <a:txBody>
                    <a:bodyPr/>
                    <a:lstStyle/>
                    <a:p>
                      <a:r>
                        <a:rPr lang="es-AR" sz="1400" dirty="0"/>
                        <a:t>Observatorio de Violencia Simbólica y Mediática (INAM)</a:t>
                      </a:r>
                    </a:p>
                  </a:txBody>
                  <a:tcPr>
                    <a:solidFill>
                      <a:srgbClr val="EAE8F2"/>
                    </a:solidFill>
                  </a:tcPr>
                </a:tc>
                <a:tc>
                  <a:txBody>
                    <a:bodyPr/>
                    <a:lstStyle/>
                    <a:p>
                      <a:r>
                        <a:rPr lang="es-AR" sz="1400" dirty="0"/>
                        <a:t>Prevención de nuevas formas de violencia (</a:t>
                      </a:r>
                      <a:r>
                        <a:rPr lang="es-AR" sz="1400" dirty="0" err="1"/>
                        <a:t>ej</a:t>
                      </a:r>
                      <a:r>
                        <a:rPr lang="es-AR" sz="1400" dirty="0"/>
                        <a:t> en entornos tecnológicos, violencia online, </a:t>
                      </a:r>
                      <a:r>
                        <a:rPr lang="es-AR" sz="1400" dirty="0" err="1"/>
                        <a:t>cyberbulling</a:t>
                      </a:r>
                      <a:r>
                        <a:rPr lang="es-AR" sz="1400" dirty="0"/>
                        <a:t>)</a:t>
                      </a:r>
                    </a:p>
                  </a:txBody>
                  <a:tcPr>
                    <a:solidFill>
                      <a:srgbClr val="EAE8F2"/>
                    </a:solidFill>
                  </a:tcPr>
                </a:tc>
                <a:tc>
                  <a:txBody>
                    <a:bodyPr/>
                    <a:lstStyle/>
                    <a:p>
                      <a:r>
                        <a:rPr lang="es-AR" sz="1400" dirty="0"/>
                        <a:t>Que se adopten medidas de protección para las mujeres defensoras de derechos humanos</a:t>
                      </a:r>
                    </a:p>
                    <a:p>
                      <a:r>
                        <a:rPr lang="es-AR" sz="1400" dirty="0"/>
                        <a:t>Que se incorpore la violencia digital en el Código Civil</a:t>
                      </a:r>
                    </a:p>
                    <a:p>
                      <a:r>
                        <a:rPr lang="es-AR" sz="1400" dirty="0"/>
                        <a:t>Información sobre Defensoría del Público + fortalecer la articulación de trabajo con INAM</a:t>
                      </a:r>
                    </a:p>
                    <a:p>
                      <a:r>
                        <a:rPr lang="es-AR" sz="1400" dirty="0"/>
                        <a:t>Información sobre cómo está funcionando Ley de Medios en consonancia con la Ley 26.485</a:t>
                      </a:r>
                    </a:p>
                    <a:p>
                      <a:r>
                        <a:rPr lang="es-AR" sz="1400" dirty="0"/>
                        <a:t>Incorporar en la </a:t>
                      </a:r>
                      <a:r>
                        <a:rPr lang="es-AR" sz="1400" dirty="0" err="1"/>
                        <a:t>curricula</a:t>
                      </a:r>
                      <a:r>
                        <a:rPr lang="es-AR" sz="1400" dirty="0"/>
                        <a:t> de publicistas/</a:t>
                      </a:r>
                      <a:r>
                        <a:rPr lang="es-AR" sz="1400" dirty="0" err="1"/>
                        <a:t>comunicadorxs</a:t>
                      </a:r>
                      <a:r>
                        <a:rPr lang="es-AR" sz="1400" dirty="0"/>
                        <a:t> materias de género</a:t>
                      </a:r>
                    </a:p>
                  </a:txBody>
                  <a:tcPr>
                    <a:solidFill>
                      <a:srgbClr val="EAE8F2"/>
                    </a:solidFill>
                  </a:tcPr>
                </a:tc>
                <a:extLst>
                  <a:ext uri="{0D108BD9-81ED-4DB2-BD59-A6C34878D82A}">
                    <a16:rowId xmlns:a16="http://schemas.microsoft.com/office/drawing/2014/main" val="1812895134"/>
                  </a:ext>
                </a:extLst>
              </a:tr>
            </a:tbl>
          </a:graphicData>
        </a:graphic>
      </p:graphicFrame>
      <p:pic>
        <p:nvPicPr>
          <p:cNvPr id="7" name="Imagen 3">
            <a:extLst>
              <a:ext uri="{FF2B5EF4-FFF2-40B4-BE49-F238E27FC236}">
                <a16:creationId xmlns:a16="http://schemas.microsoft.com/office/drawing/2014/main" id="{4C32587D-4338-4936-BF87-782CF52BE8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2412" y="46366"/>
            <a:ext cx="4429588" cy="628338"/>
          </a:xfrm>
          <a:prstGeom prst="rect">
            <a:avLst/>
          </a:prstGeom>
        </p:spPr>
      </p:pic>
    </p:spTree>
    <p:extLst>
      <p:ext uri="{BB962C8B-B14F-4D97-AF65-F5344CB8AC3E}">
        <p14:creationId xmlns:p14="http://schemas.microsoft.com/office/powerpoint/2010/main" val="3877407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365125"/>
            <a:ext cx="7489054" cy="1325563"/>
          </a:xfrm>
        </p:spPr>
        <p:txBody>
          <a:bodyPr>
            <a:normAutofit fontScale="90000"/>
          </a:bodyPr>
          <a:lstStyle/>
          <a:p>
            <a:br>
              <a:rPr lang="es-AR" dirty="0"/>
            </a:br>
            <a:r>
              <a:rPr lang="es-AR" sz="4000" dirty="0"/>
              <a:t>Participación, responsabilidad e instituciones con perspectiva de género</a:t>
            </a:r>
            <a:br>
              <a:rPr lang="es-ES" dirty="0"/>
            </a:br>
            <a:endParaRPr lang="es-ES" dirty="0"/>
          </a:p>
        </p:txBody>
      </p:sp>
      <p:graphicFrame>
        <p:nvGraphicFramePr>
          <p:cNvPr id="6" name="Content Placeholder 5">
            <a:extLst>
              <a:ext uri="{FF2B5EF4-FFF2-40B4-BE49-F238E27FC236}">
                <a16:creationId xmlns:a16="http://schemas.microsoft.com/office/drawing/2014/main" id="{3F0EEC2E-5D8E-457C-B1B4-3917F31405DF}"/>
              </a:ext>
            </a:extLst>
          </p:cNvPr>
          <p:cNvGraphicFramePr>
            <a:graphicFrameLocks noGrp="1"/>
          </p:cNvGraphicFramePr>
          <p:nvPr>
            <p:ph idx="1"/>
            <p:extLst>
              <p:ext uri="{D42A27DB-BD31-4B8C-83A1-F6EECF244321}">
                <p14:modId xmlns:p14="http://schemas.microsoft.com/office/powerpoint/2010/main" val="1100227076"/>
              </p:ext>
            </p:extLst>
          </p:nvPr>
        </p:nvGraphicFramePr>
        <p:xfrm>
          <a:off x="838200" y="1690688"/>
          <a:ext cx="10676139" cy="5605857"/>
        </p:xfrm>
        <a:graphic>
          <a:graphicData uri="http://schemas.openxmlformats.org/drawingml/2006/table">
            <a:tbl>
              <a:tblPr firstRow="1" bandRow="1">
                <a:tableStyleId>{93296810-A885-4BE3-A3E7-6D5BEEA58F35}</a:tableStyleId>
              </a:tblPr>
              <a:tblGrid>
                <a:gridCol w="3558713">
                  <a:extLst>
                    <a:ext uri="{9D8B030D-6E8A-4147-A177-3AD203B41FA5}">
                      <a16:colId xmlns:a16="http://schemas.microsoft.com/office/drawing/2014/main" val="1294964130"/>
                    </a:ext>
                  </a:extLst>
                </a:gridCol>
                <a:gridCol w="3558713">
                  <a:extLst>
                    <a:ext uri="{9D8B030D-6E8A-4147-A177-3AD203B41FA5}">
                      <a16:colId xmlns:a16="http://schemas.microsoft.com/office/drawing/2014/main" val="3257722745"/>
                    </a:ext>
                  </a:extLst>
                </a:gridCol>
                <a:gridCol w="3558713">
                  <a:extLst>
                    <a:ext uri="{9D8B030D-6E8A-4147-A177-3AD203B41FA5}">
                      <a16:colId xmlns:a16="http://schemas.microsoft.com/office/drawing/2014/main" val="2911981340"/>
                    </a:ext>
                  </a:extLst>
                </a:gridCol>
              </a:tblGrid>
              <a:tr h="468703">
                <a:tc>
                  <a:txBody>
                    <a:bodyPr/>
                    <a:lstStyle/>
                    <a:p>
                      <a:r>
                        <a:rPr lang="es-AR" dirty="0"/>
                        <a:t>Síntesis Avances</a:t>
                      </a:r>
                    </a:p>
                  </a:txBody>
                  <a:tcPr/>
                </a:tc>
                <a:tc>
                  <a:txBody>
                    <a:bodyPr/>
                    <a:lstStyle/>
                    <a:p>
                      <a:r>
                        <a:rPr lang="es-AR" dirty="0"/>
                        <a:t>Desafíos identificados</a:t>
                      </a:r>
                    </a:p>
                  </a:txBody>
                  <a:tcPr/>
                </a:tc>
                <a:tc>
                  <a:txBody>
                    <a:bodyPr/>
                    <a:lstStyle/>
                    <a:p>
                      <a:r>
                        <a:rPr lang="es-AR" dirty="0"/>
                        <a:t>Propuestas sociedad civil</a:t>
                      </a:r>
                    </a:p>
                  </a:txBody>
                  <a:tcPr/>
                </a:tc>
                <a:extLst>
                  <a:ext uri="{0D108BD9-81ED-4DB2-BD59-A6C34878D82A}">
                    <a16:rowId xmlns:a16="http://schemas.microsoft.com/office/drawing/2014/main" val="2817566518"/>
                  </a:ext>
                </a:extLst>
              </a:tr>
              <a:tr h="1155706">
                <a:tc>
                  <a:txBody>
                    <a:bodyPr/>
                    <a:lstStyle/>
                    <a:p>
                      <a:r>
                        <a:rPr lang="es-AR" sz="1400" dirty="0"/>
                        <a:t>Jerarquización del mecanismo para el adelanto de las mujeres y la igualdad de género</a:t>
                      </a:r>
                    </a:p>
                  </a:txBody>
                  <a:tcPr/>
                </a:tc>
                <a:tc>
                  <a:txBody>
                    <a:bodyPr/>
                    <a:lstStyle/>
                    <a:p>
                      <a:r>
                        <a:rPr lang="es-AR" sz="1400" dirty="0"/>
                        <a:t>Continuar mejorando la institucionalidad de género en todo el país</a:t>
                      </a:r>
                    </a:p>
                    <a:p>
                      <a:r>
                        <a:rPr lang="es-AR" sz="1400" dirty="0"/>
                        <a:t>Unificar criterios para la elaboración de Protocolos</a:t>
                      </a:r>
                    </a:p>
                  </a:txBody>
                  <a:tcPr/>
                </a:tc>
                <a:tc>
                  <a:txBody>
                    <a:bodyPr/>
                    <a:lstStyle/>
                    <a:p>
                      <a:r>
                        <a:rPr lang="es-AR" sz="1400" dirty="0"/>
                        <a:t>Transparencia presupuestaria de INAM y de las áreas mujer/género de las provincias y municipios</a:t>
                      </a:r>
                    </a:p>
                    <a:p>
                      <a:r>
                        <a:rPr lang="es-AR" sz="1400" dirty="0"/>
                        <a:t>Reconocimiento por parte del INAM para su actividad como consejeras de la sociedad civil a nivel provincial y local</a:t>
                      </a:r>
                    </a:p>
                    <a:p>
                      <a:r>
                        <a:rPr lang="es-AR" sz="1400" dirty="0"/>
                        <a:t>Fortalecer el Consejo Consultivo</a:t>
                      </a:r>
                    </a:p>
                    <a:p>
                      <a:endParaRPr lang="es-AR" sz="1400" dirty="0"/>
                    </a:p>
                  </a:txBody>
                  <a:tcPr/>
                </a:tc>
                <a:extLst>
                  <a:ext uri="{0D108BD9-81ED-4DB2-BD59-A6C34878D82A}">
                    <a16:rowId xmlns:a16="http://schemas.microsoft.com/office/drawing/2014/main" val="1795622583"/>
                  </a:ext>
                </a:extLst>
              </a:tr>
              <a:tr h="808994">
                <a:tc>
                  <a:txBody>
                    <a:bodyPr/>
                    <a:lstStyle/>
                    <a:p>
                      <a:r>
                        <a:rPr lang="es-AR" sz="1400" dirty="0"/>
                        <a:t>Ley de Paridad </a:t>
                      </a:r>
                    </a:p>
                  </a:txBody>
                  <a:tcPr/>
                </a:tc>
                <a:tc>
                  <a:txBody>
                    <a:bodyPr/>
                    <a:lstStyle/>
                    <a:p>
                      <a:r>
                        <a:rPr lang="es-AR" sz="1400" dirty="0"/>
                        <a:t>Avances en todos los poderes</a:t>
                      </a:r>
                    </a:p>
                    <a:p>
                      <a:r>
                        <a:rPr lang="es-AR" sz="1400" dirty="0"/>
                        <a:t>Paridad en todos los organismos y Poderes del Estado</a:t>
                      </a:r>
                    </a:p>
                    <a:p>
                      <a:r>
                        <a:rPr lang="es-AR" sz="1400" dirty="0"/>
                        <a:t>Paridad de identidades no </a:t>
                      </a:r>
                      <a:r>
                        <a:rPr lang="es-AR" sz="1400" dirty="0" err="1"/>
                        <a:t>binaries</a:t>
                      </a:r>
                      <a:endParaRPr lang="es-AR" sz="1400" dirty="0"/>
                    </a:p>
                  </a:txBody>
                  <a:tcPr/>
                </a:tc>
                <a:tc>
                  <a:txBody>
                    <a:bodyPr/>
                    <a:lstStyle/>
                    <a:p>
                      <a:endParaRPr lang="es-AR" sz="1400" dirty="0"/>
                    </a:p>
                  </a:txBody>
                  <a:tcPr/>
                </a:tc>
                <a:extLst>
                  <a:ext uri="{0D108BD9-81ED-4DB2-BD59-A6C34878D82A}">
                    <a16:rowId xmlns:a16="http://schemas.microsoft.com/office/drawing/2014/main" val="3356926229"/>
                  </a:ext>
                </a:extLst>
              </a:tr>
              <a:tr h="808994">
                <a:tc>
                  <a:txBody>
                    <a:bodyPr/>
                    <a:lstStyle/>
                    <a:p>
                      <a:r>
                        <a:rPr lang="es-AR" sz="1400" dirty="0"/>
                        <a:t>Plan Nacional de Igualdad de Oportunidades y Derechos (PIOD) autonomía en la toma de decisiones y compromisos transversales de formación y capacitación</a:t>
                      </a:r>
                    </a:p>
                  </a:txBody>
                  <a:tcPr/>
                </a:tc>
                <a:tc>
                  <a:txBody>
                    <a:bodyPr/>
                    <a:lstStyle/>
                    <a:p>
                      <a:endParaRPr lang="es-AR" sz="1400" dirty="0"/>
                    </a:p>
                  </a:txBody>
                  <a:tcPr/>
                </a:tc>
                <a:tc>
                  <a:txBody>
                    <a:bodyPr/>
                    <a:lstStyle/>
                    <a:p>
                      <a:r>
                        <a:rPr lang="es-AR" sz="1400" dirty="0"/>
                        <a:t>Inclusión trans (cupo laboral, oportunidades educativas)</a:t>
                      </a:r>
                    </a:p>
                    <a:p>
                      <a:r>
                        <a:rPr lang="es-AR" sz="1400" dirty="0"/>
                        <a:t>ESI: efectiva implementación de la Ley en todas las provincias</a:t>
                      </a:r>
                    </a:p>
                    <a:p>
                      <a:r>
                        <a:rPr lang="es-AR" sz="1400" dirty="0"/>
                        <a:t>Capacitación docente en perspectiva de género</a:t>
                      </a:r>
                    </a:p>
                    <a:p>
                      <a:r>
                        <a:rPr lang="es-AR" sz="1400" dirty="0"/>
                        <a:t>Concursos</a:t>
                      </a:r>
                    </a:p>
                  </a:txBody>
                  <a:tcPr/>
                </a:tc>
                <a:extLst>
                  <a:ext uri="{0D108BD9-81ED-4DB2-BD59-A6C34878D82A}">
                    <a16:rowId xmlns:a16="http://schemas.microsoft.com/office/drawing/2014/main" val="1691879806"/>
                  </a:ext>
                </a:extLst>
              </a:tr>
              <a:tr h="808994">
                <a:tc>
                  <a:txBody>
                    <a:bodyPr/>
                    <a:lstStyle/>
                    <a:p>
                      <a:r>
                        <a:rPr lang="es-AR" sz="1400" dirty="0"/>
                        <a:t>Presupuesto con Perspectiva de Género , desarrollo de metodología a nivel nacional</a:t>
                      </a:r>
                    </a:p>
                  </a:txBody>
                  <a:tcPr/>
                </a:tc>
                <a:tc>
                  <a:txBody>
                    <a:bodyPr/>
                    <a:lstStyle/>
                    <a:p>
                      <a:r>
                        <a:rPr lang="es-AR" sz="1400" dirty="0"/>
                        <a:t>PPG a nivel provincial</a:t>
                      </a:r>
                    </a:p>
                  </a:txBody>
                  <a:tcPr/>
                </a:tc>
                <a:tc>
                  <a:txBody>
                    <a:bodyPr/>
                    <a:lstStyle/>
                    <a:p>
                      <a:endParaRPr lang="es-AR" sz="1400" dirty="0"/>
                    </a:p>
                  </a:txBody>
                  <a:tcPr/>
                </a:tc>
                <a:extLst>
                  <a:ext uri="{0D108BD9-81ED-4DB2-BD59-A6C34878D82A}">
                    <a16:rowId xmlns:a16="http://schemas.microsoft.com/office/drawing/2014/main" val="1812895134"/>
                  </a:ext>
                </a:extLst>
              </a:tr>
            </a:tbl>
          </a:graphicData>
        </a:graphic>
      </p:graphicFrame>
      <p:pic>
        <p:nvPicPr>
          <p:cNvPr id="7" name="Imagen 3">
            <a:extLst>
              <a:ext uri="{FF2B5EF4-FFF2-40B4-BE49-F238E27FC236}">
                <a16:creationId xmlns:a16="http://schemas.microsoft.com/office/drawing/2014/main" id="{4C32587D-4338-4936-BF87-782CF52BE8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2412" y="46366"/>
            <a:ext cx="4429588" cy="628338"/>
          </a:xfrm>
          <a:prstGeom prst="rect">
            <a:avLst/>
          </a:prstGeom>
        </p:spPr>
      </p:pic>
    </p:spTree>
    <p:extLst>
      <p:ext uri="{BB962C8B-B14F-4D97-AF65-F5344CB8AC3E}">
        <p14:creationId xmlns:p14="http://schemas.microsoft.com/office/powerpoint/2010/main" val="52626180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w Cen MT">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3141</TotalTime>
  <Words>1550</Words>
  <Application>Microsoft Office PowerPoint</Application>
  <PresentationFormat>Widescreen</PresentationFormat>
  <Paragraphs>156</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Tw Cen MT</vt:lpstr>
      <vt:lpstr>Tema de Office</vt:lpstr>
      <vt:lpstr>Beijing+25: Celebrando 25 años de defensa de los derechos de las mujeres</vt:lpstr>
      <vt:lpstr>Introducción </vt:lpstr>
      <vt:lpstr>Objetivos de la jornada</vt:lpstr>
      <vt:lpstr>Plataforma de Acción de Beijing y Agenda de Desarrollo Sostenible </vt:lpstr>
      <vt:lpstr>Avances y desafíos en las 12 esferas de especial preocupación</vt:lpstr>
      <vt:lpstr>Desarrollo inclusivo, prosperidad compartida y trabajo decente</vt:lpstr>
      <vt:lpstr> Erradicación de la pobreza, protección social y servicios sociales </vt:lpstr>
      <vt:lpstr> Erradicación de la violencia, los estigmas y los estereotipos </vt:lpstr>
      <vt:lpstr> Participación, responsabilidad e instituciones con perspectiva de género </vt:lpstr>
      <vt:lpstr>Muchas gracias por su atención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Beijing+25: Celebrando 25 años de defensa de los derechos de las mujeres</dc:title>
  <dc:creator>Carla Maria Alejandra Majdalani</dc:creator>
  <cp:lastModifiedBy>Carla Majdalani</cp:lastModifiedBy>
  <cp:revision>37</cp:revision>
  <dcterms:created xsi:type="dcterms:W3CDTF">2019-06-07T18:50:24Z</dcterms:created>
  <dcterms:modified xsi:type="dcterms:W3CDTF">2019-07-02T17:00:38Z</dcterms:modified>
</cp:coreProperties>
</file>