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2"/>
  </p:notesMasterIdLst>
  <p:sldIdLst>
    <p:sldId id="271" r:id="rId6"/>
    <p:sldId id="289" r:id="rId7"/>
    <p:sldId id="313" r:id="rId8"/>
    <p:sldId id="314" r:id="rId9"/>
    <p:sldId id="315" r:id="rId10"/>
    <p:sldId id="317" r:id="rId11"/>
    <p:sldId id="316" r:id="rId12"/>
    <p:sldId id="319" r:id="rId13"/>
    <p:sldId id="320" r:id="rId14"/>
    <p:sldId id="321" r:id="rId15"/>
    <p:sldId id="322" r:id="rId16"/>
    <p:sldId id="323" r:id="rId17"/>
    <p:sldId id="324" r:id="rId18"/>
    <p:sldId id="325" r:id="rId19"/>
    <p:sldId id="326" r:id="rId20"/>
    <p:sldId id="327"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CC99"/>
    <a:srgbClr val="F4CAF4"/>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3186" autoAdjust="0"/>
  </p:normalViewPr>
  <p:slideViewPr>
    <p:cSldViewPr>
      <p:cViewPr varScale="1">
        <p:scale>
          <a:sx n="74" d="100"/>
          <a:sy n="74" d="100"/>
        </p:scale>
        <p:origin x="990"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9086323-86A2-41FA-9E12-C489E2ABDBA1}" type="datetimeFigureOut">
              <a:rPr lang="en-US" smtClean="0"/>
              <a:t>5/21/2015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0BA0BBA-CE2D-4047-95FA-35BC9080538F}" type="slidenum">
              <a:rPr lang="en-US" smtClean="0"/>
              <a:t>‹#›</a:t>
            </a:fld>
            <a:endParaRPr lang="en-US"/>
          </a:p>
        </p:txBody>
      </p:sp>
    </p:spTree>
    <p:extLst>
      <p:ext uri="{BB962C8B-B14F-4D97-AF65-F5344CB8AC3E}">
        <p14:creationId xmlns:p14="http://schemas.microsoft.com/office/powerpoint/2010/main" val="304745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A0BBA-CE2D-4047-95FA-35BC9080538F}" type="slidenum">
              <a:rPr lang="en-US" smtClean="0"/>
              <a:t>1</a:t>
            </a:fld>
            <a:endParaRPr lang="en-US"/>
          </a:p>
        </p:txBody>
      </p:sp>
    </p:spTree>
    <p:extLst>
      <p:ext uri="{BB962C8B-B14F-4D97-AF65-F5344CB8AC3E}">
        <p14:creationId xmlns:p14="http://schemas.microsoft.com/office/powerpoint/2010/main" val="35614153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9" name="Rectangle 8"/>
          <p:cNvSpPr/>
          <p:nvPr userDrawn="1"/>
        </p:nvSpPr>
        <p:spPr>
          <a:xfrm>
            <a:off x="3962400" y="0"/>
            <a:ext cx="5181600" cy="685800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10" name="Rectangle 9"/>
          <p:cNvSpPr/>
          <p:nvPr userDrawn="1"/>
        </p:nvSpPr>
        <p:spPr>
          <a:xfrm>
            <a:off x="3962400" y="2286000"/>
            <a:ext cx="5181600" cy="22098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pic>
        <p:nvPicPr>
          <p:cNvPr id="11" name="Picture 4" descr="UN_Women_English_Whit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43600" y="304800"/>
            <a:ext cx="2932113" cy="130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Picture Placeholder 11"/>
          <p:cNvSpPr>
            <a:spLocks noGrp="1"/>
          </p:cNvSpPr>
          <p:nvPr>
            <p:ph type="pic" sz="quarter" idx="13"/>
          </p:nvPr>
        </p:nvSpPr>
        <p:spPr>
          <a:xfrm>
            <a:off x="1981200" y="0"/>
            <a:ext cx="1905000" cy="2209800"/>
          </a:xfrm>
          <a:effectLst/>
        </p:spPr>
        <p:txBody>
          <a:bodyPr/>
          <a:lstStyle>
            <a:lvl1pPr>
              <a:defRPr>
                <a:ln>
                  <a:noFill/>
                </a:ln>
              </a:defRPr>
            </a:lvl1pPr>
          </a:lstStyle>
          <a:p>
            <a:pPr lvl="0"/>
            <a:endParaRPr lang="en-US" noProof="0" dirty="0"/>
          </a:p>
        </p:txBody>
      </p:sp>
      <p:sp>
        <p:nvSpPr>
          <p:cNvPr id="2" name="Title 1"/>
          <p:cNvSpPr>
            <a:spLocks noGrp="1"/>
          </p:cNvSpPr>
          <p:nvPr>
            <p:ph type="title"/>
          </p:nvPr>
        </p:nvSpPr>
        <p:spPr>
          <a:xfrm>
            <a:off x="4114800" y="2603500"/>
            <a:ext cx="4762500" cy="1701800"/>
          </a:xfrm>
        </p:spPr>
        <p:txBody>
          <a:bodyPr>
            <a:normAutofit/>
          </a:bodyPr>
          <a:lstStyle>
            <a:lvl1pPr algn="l">
              <a:buNone/>
              <a:defRPr sz="4400" b="0" cap="none">
                <a:solidFill>
                  <a:srgbClr val="FFFFFF"/>
                </a:solidFill>
              </a:defRPr>
            </a:lvl1pPr>
          </a:lstStyle>
          <a:p>
            <a:r>
              <a:rPr lang="en-US" dirty="0" smtClean="0"/>
              <a:t>Click to edit Master title style</a:t>
            </a:r>
            <a:endParaRPr lang="en-US" dirty="0"/>
          </a:p>
        </p:txBody>
      </p:sp>
      <p:sp>
        <p:nvSpPr>
          <p:cNvPr id="6" name="Picture Placeholder 11"/>
          <p:cNvSpPr>
            <a:spLocks noGrp="1"/>
          </p:cNvSpPr>
          <p:nvPr>
            <p:ph type="pic" sz="quarter" idx="15"/>
          </p:nvPr>
        </p:nvSpPr>
        <p:spPr>
          <a:xfrm>
            <a:off x="1981200" y="2286000"/>
            <a:ext cx="1905000" cy="2209800"/>
          </a:xfrm>
          <a:effectLst/>
        </p:spPr>
        <p:txBody>
          <a:bodyPr/>
          <a:lstStyle>
            <a:lvl1pPr>
              <a:defRPr>
                <a:ln>
                  <a:noFill/>
                </a:ln>
              </a:defRPr>
            </a:lvl1pPr>
          </a:lstStyle>
          <a:p>
            <a:pPr lvl="0"/>
            <a:endParaRPr lang="en-US" noProof="0" dirty="0"/>
          </a:p>
        </p:txBody>
      </p:sp>
      <p:sp>
        <p:nvSpPr>
          <p:cNvPr id="7" name="Picture Placeholder 11"/>
          <p:cNvSpPr>
            <a:spLocks noGrp="1"/>
          </p:cNvSpPr>
          <p:nvPr>
            <p:ph type="pic" sz="quarter" idx="16"/>
          </p:nvPr>
        </p:nvSpPr>
        <p:spPr>
          <a:xfrm>
            <a:off x="1981200" y="4572000"/>
            <a:ext cx="1905000" cy="2286000"/>
          </a:xfrm>
          <a:effectLst/>
        </p:spPr>
        <p:txBody>
          <a:bodyPr/>
          <a:lstStyle>
            <a:lvl1pPr>
              <a:defRPr>
                <a:ln>
                  <a:noFill/>
                </a:ln>
              </a:defRPr>
            </a:lvl1pPr>
          </a:lstStyle>
          <a:p>
            <a:pPr lvl="0"/>
            <a:endParaRPr lang="en-US" noProof="0" dirty="0"/>
          </a:p>
        </p:txBody>
      </p:sp>
      <p:sp>
        <p:nvSpPr>
          <p:cNvPr id="21" name="Picture Placeholder 11"/>
          <p:cNvSpPr>
            <a:spLocks noGrp="1"/>
          </p:cNvSpPr>
          <p:nvPr>
            <p:ph type="pic" sz="quarter" idx="17"/>
          </p:nvPr>
        </p:nvSpPr>
        <p:spPr>
          <a:xfrm>
            <a:off x="0" y="0"/>
            <a:ext cx="1905000" cy="2209800"/>
          </a:xfrm>
          <a:effectLst/>
        </p:spPr>
        <p:txBody>
          <a:bodyPr/>
          <a:lstStyle>
            <a:lvl1pPr>
              <a:defRPr>
                <a:ln>
                  <a:noFill/>
                </a:ln>
              </a:defRPr>
            </a:lvl1pPr>
          </a:lstStyle>
          <a:p>
            <a:pPr lvl="0"/>
            <a:endParaRPr lang="en-US" noProof="0" dirty="0"/>
          </a:p>
        </p:txBody>
      </p:sp>
      <p:sp>
        <p:nvSpPr>
          <p:cNvPr id="22" name="Picture Placeholder 11"/>
          <p:cNvSpPr>
            <a:spLocks noGrp="1"/>
          </p:cNvSpPr>
          <p:nvPr>
            <p:ph type="pic" sz="quarter" idx="18"/>
          </p:nvPr>
        </p:nvSpPr>
        <p:spPr>
          <a:xfrm>
            <a:off x="0" y="2286000"/>
            <a:ext cx="1905000" cy="2209800"/>
          </a:xfrm>
          <a:effectLst/>
        </p:spPr>
        <p:txBody>
          <a:bodyPr/>
          <a:lstStyle>
            <a:lvl1pPr>
              <a:defRPr>
                <a:ln>
                  <a:noFill/>
                </a:ln>
              </a:defRPr>
            </a:lvl1pPr>
          </a:lstStyle>
          <a:p>
            <a:pPr lvl="0"/>
            <a:endParaRPr lang="en-US" noProof="0" dirty="0"/>
          </a:p>
        </p:txBody>
      </p:sp>
      <p:sp>
        <p:nvSpPr>
          <p:cNvPr id="23" name="Picture Placeholder 11"/>
          <p:cNvSpPr>
            <a:spLocks noGrp="1"/>
          </p:cNvSpPr>
          <p:nvPr>
            <p:ph type="pic" sz="quarter" idx="19"/>
          </p:nvPr>
        </p:nvSpPr>
        <p:spPr>
          <a:xfrm>
            <a:off x="0" y="4572000"/>
            <a:ext cx="1905000" cy="2286000"/>
          </a:xfrm>
          <a:effectLst/>
        </p:spPr>
        <p:txBody>
          <a:bodyPr/>
          <a:lstStyle>
            <a:lvl1pPr>
              <a:defRPr>
                <a:ln>
                  <a:noFill/>
                </a:ln>
              </a:defRPr>
            </a:lvl1pPr>
          </a:lstStyle>
          <a:p>
            <a:pPr lvl="0"/>
            <a:endParaRPr lang="en-US" noProof="0" dirty="0"/>
          </a:p>
        </p:txBody>
      </p:sp>
    </p:spTree>
    <p:extLst>
      <p:ext uri="{BB962C8B-B14F-4D97-AF65-F5344CB8AC3E}">
        <p14:creationId xmlns:p14="http://schemas.microsoft.com/office/powerpoint/2010/main" val="2126665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362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Rectangle 4"/>
          <p:cNvSpPr/>
          <p:nvPr userDrawn="1"/>
        </p:nvSpPr>
        <p:spPr>
          <a:xfrm>
            <a:off x="3886200" y="0"/>
            <a:ext cx="5257800"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6" name="Rectangle 5"/>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12" name="Picture Placeholder 11"/>
          <p:cNvSpPr>
            <a:spLocks noGrp="1"/>
          </p:cNvSpPr>
          <p:nvPr>
            <p:ph type="pic" sz="quarter" idx="13"/>
          </p:nvPr>
        </p:nvSpPr>
        <p:spPr>
          <a:xfrm>
            <a:off x="0" y="0"/>
            <a:ext cx="3886200" cy="6858000"/>
          </a:xfrm>
          <a:effectLst>
            <a:outerShdw blurRad="50800" dist="38100" algn="l" rotWithShape="0">
              <a:prstClr val="black">
                <a:alpha val="40000"/>
              </a:prstClr>
            </a:outerShdw>
          </a:effectLst>
        </p:spPr>
        <p:txBody>
          <a:bodyPr/>
          <a:lstStyle/>
          <a:p>
            <a:pPr lvl="0"/>
            <a:endParaRPr lang="en-US" noProof="0" dirty="0"/>
          </a:p>
        </p:txBody>
      </p:sp>
      <p:sp>
        <p:nvSpPr>
          <p:cNvPr id="3" name="Text Placeholder 2"/>
          <p:cNvSpPr>
            <a:spLocks noGrp="1"/>
          </p:cNvSpPr>
          <p:nvPr>
            <p:ph type="body" idx="1"/>
          </p:nvPr>
        </p:nvSpPr>
        <p:spPr>
          <a:xfrm>
            <a:off x="4114800" y="1587500"/>
            <a:ext cx="4864100" cy="4318000"/>
          </a:xfrm>
        </p:spPr>
        <p:txBody>
          <a:bodyPr/>
          <a:lstStyle>
            <a:lvl1pPr marL="0" indent="0">
              <a:buNone/>
              <a:defRPr sz="480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 name="Title 1"/>
          <p:cNvSpPr>
            <a:spLocks noGrp="1"/>
          </p:cNvSpPr>
          <p:nvPr>
            <p:ph type="title"/>
          </p:nvPr>
        </p:nvSpPr>
        <p:spPr>
          <a:xfrm>
            <a:off x="4114800" y="419100"/>
            <a:ext cx="4876800" cy="596900"/>
          </a:xfrm>
        </p:spPr>
        <p:txBody>
          <a:bodyPr>
            <a:normAutofit/>
          </a:bodyPr>
          <a:lstStyle>
            <a:lvl1pPr algn="l">
              <a:buNone/>
              <a:defRPr sz="3600" b="0" cap="none">
                <a:solidFill>
                  <a:srgbClr val="FFFFFF"/>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28178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eft Picture-Right Text">
    <p:spTree>
      <p:nvGrpSpPr>
        <p:cNvPr id="1" name=""/>
        <p:cNvGrpSpPr/>
        <p:nvPr/>
      </p:nvGrpSpPr>
      <p:grpSpPr>
        <a:xfrm>
          <a:off x="0" y="0"/>
          <a:ext cx="0" cy="0"/>
          <a:chOff x="0" y="0"/>
          <a:chExt cx="0" cy="0"/>
        </a:xfrm>
      </p:grpSpPr>
      <p:sp>
        <p:nvSpPr>
          <p:cNvPr id="6" name="Rectangle 5"/>
          <p:cNvSpPr/>
          <p:nvPr userDrawn="1"/>
        </p:nvSpPr>
        <p:spPr>
          <a:xfrm>
            <a:off x="3886200" y="0"/>
            <a:ext cx="9906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7" name="Rectangle 6"/>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12" name="Picture Placeholder 11"/>
          <p:cNvSpPr>
            <a:spLocks noGrp="1"/>
          </p:cNvSpPr>
          <p:nvPr>
            <p:ph type="pic" sz="quarter" idx="13"/>
          </p:nvPr>
        </p:nvSpPr>
        <p:spPr>
          <a:xfrm>
            <a:off x="0" y="0"/>
            <a:ext cx="3886200" cy="6858000"/>
          </a:xfrm>
          <a:effectLst>
            <a:outerShdw blurRad="50800" dist="38100" algn="l" rotWithShape="0">
              <a:prstClr val="black">
                <a:alpha val="40000"/>
              </a:prstClr>
            </a:outerShdw>
          </a:effectLst>
        </p:spPr>
        <p:txBody>
          <a:bodyPr/>
          <a:lstStyle/>
          <a:p>
            <a:pPr lvl="0"/>
            <a:endParaRPr lang="en-US" noProof="0" dirty="0"/>
          </a:p>
        </p:txBody>
      </p:sp>
      <p:sp>
        <p:nvSpPr>
          <p:cNvPr id="2" name="Title 1"/>
          <p:cNvSpPr>
            <a:spLocks noGrp="1"/>
          </p:cNvSpPr>
          <p:nvPr>
            <p:ph type="title"/>
          </p:nvPr>
        </p:nvSpPr>
        <p:spPr>
          <a:xfrm>
            <a:off x="4114800" y="419100"/>
            <a:ext cx="4876800" cy="596900"/>
          </a:xfrm>
        </p:spPr>
        <p:txBody>
          <a:bodyPr>
            <a:noAutofit/>
          </a:bodyPr>
          <a:lstStyle>
            <a:lvl1pPr algn="l">
              <a:buNone/>
              <a:defRPr sz="4000" b="0" cap="none">
                <a:solidFill>
                  <a:srgbClr val="FFFFFF"/>
                </a:solidFill>
              </a:defRPr>
            </a:lvl1pPr>
          </a:lstStyle>
          <a:p>
            <a:r>
              <a:rPr lang="en-US" dirty="0" smtClean="0"/>
              <a:t>Click to edit Master title style</a:t>
            </a:r>
            <a:endParaRPr lang="en-US" dirty="0"/>
          </a:p>
        </p:txBody>
      </p:sp>
      <p:sp>
        <p:nvSpPr>
          <p:cNvPr id="5" name="Text Placeholder 4"/>
          <p:cNvSpPr>
            <a:spLocks noGrp="1"/>
          </p:cNvSpPr>
          <p:nvPr>
            <p:ph type="body" sz="quarter" idx="14"/>
          </p:nvPr>
        </p:nvSpPr>
        <p:spPr>
          <a:xfrm>
            <a:off x="4152900" y="1409700"/>
            <a:ext cx="47244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25870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Left Pictures-Right Text">
    <p:spTree>
      <p:nvGrpSpPr>
        <p:cNvPr id="1" name=""/>
        <p:cNvGrpSpPr/>
        <p:nvPr/>
      </p:nvGrpSpPr>
      <p:grpSpPr>
        <a:xfrm>
          <a:off x="0" y="0"/>
          <a:ext cx="0" cy="0"/>
          <a:chOff x="0" y="0"/>
          <a:chExt cx="0" cy="0"/>
        </a:xfrm>
      </p:grpSpPr>
      <p:sp>
        <p:nvSpPr>
          <p:cNvPr id="8" name="Rectangle 7"/>
          <p:cNvSpPr/>
          <p:nvPr userDrawn="1"/>
        </p:nvSpPr>
        <p:spPr>
          <a:xfrm>
            <a:off x="3886200" y="0"/>
            <a:ext cx="9906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9" name="Rectangle 8"/>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12" name="Picture Placeholder 11"/>
          <p:cNvSpPr>
            <a:spLocks noGrp="1"/>
          </p:cNvSpPr>
          <p:nvPr>
            <p:ph type="pic" sz="quarter" idx="13"/>
          </p:nvPr>
        </p:nvSpPr>
        <p:spPr>
          <a:xfrm>
            <a:off x="0" y="0"/>
            <a:ext cx="3886200" cy="2286000"/>
          </a:xfrm>
          <a:effectLst>
            <a:outerShdw blurRad="50800" dist="38100" algn="l" rotWithShape="0">
              <a:prstClr val="black">
                <a:alpha val="40000"/>
              </a:prstClr>
            </a:outerShdw>
          </a:effectLst>
        </p:spPr>
        <p:txBody>
          <a:bodyPr/>
          <a:lstStyle>
            <a:lvl1pPr>
              <a:defRPr>
                <a:ln>
                  <a:noFill/>
                </a:ln>
              </a:defRPr>
            </a:lvl1pPr>
          </a:lstStyle>
          <a:p>
            <a:pPr lvl="0"/>
            <a:endParaRPr lang="en-US" noProof="0" dirty="0"/>
          </a:p>
        </p:txBody>
      </p:sp>
      <p:sp>
        <p:nvSpPr>
          <p:cNvPr id="2" name="Title 1"/>
          <p:cNvSpPr>
            <a:spLocks noGrp="1"/>
          </p:cNvSpPr>
          <p:nvPr>
            <p:ph type="title"/>
          </p:nvPr>
        </p:nvSpPr>
        <p:spPr>
          <a:xfrm>
            <a:off x="4114800" y="419100"/>
            <a:ext cx="4876800" cy="596900"/>
          </a:xfrm>
        </p:spPr>
        <p:txBody>
          <a:bodyPr>
            <a:noAutofit/>
          </a:bodyPr>
          <a:lstStyle>
            <a:lvl1pPr algn="l">
              <a:buNone/>
              <a:defRPr sz="4000" b="0" cap="none">
                <a:solidFill>
                  <a:srgbClr val="FFFFFF"/>
                </a:solidFill>
              </a:defRPr>
            </a:lvl1pPr>
          </a:lstStyle>
          <a:p>
            <a:r>
              <a:rPr lang="en-US" dirty="0" smtClean="0"/>
              <a:t>Click to edit Master title style</a:t>
            </a:r>
            <a:endParaRPr lang="en-US" dirty="0"/>
          </a:p>
        </p:txBody>
      </p:sp>
      <p:sp>
        <p:nvSpPr>
          <p:cNvPr id="5" name="Text Placeholder 4"/>
          <p:cNvSpPr>
            <a:spLocks noGrp="1"/>
          </p:cNvSpPr>
          <p:nvPr>
            <p:ph type="body" sz="quarter" idx="14"/>
          </p:nvPr>
        </p:nvSpPr>
        <p:spPr>
          <a:xfrm>
            <a:off x="4152900" y="1409700"/>
            <a:ext cx="47244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Picture Placeholder 11"/>
          <p:cNvSpPr>
            <a:spLocks noGrp="1"/>
          </p:cNvSpPr>
          <p:nvPr>
            <p:ph type="pic" sz="quarter" idx="15"/>
          </p:nvPr>
        </p:nvSpPr>
        <p:spPr>
          <a:xfrm>
            <a:off x="0" y="2286000"/>
            <a:ext cx="3886200" cy="2273300"/>
          </a:xfrm>
          <a:effectLst>
            <a:outerShdw blurRad="50800" dist="38100" algn="l" rotWithShape="0">
              <a:prstClr val="black">
                <a:alpha val="40000"/>
              </a:prstClr>
            </a:outerShdw>
          </a:effectLst>
        </p:spPr>
        <p:txBody>
          <a:bodyPr/>
          <a:lstStyle>
            <a:lvl1pPr>
              <a:defRPr>
                <a:ln>
                  <a:noFill/>
                </a:ln>
              </a:defRPr>
            </a:lvl1pPr>
          </a:lstStyle>
          <a:p>
            <a:pPr lvl="0"/>
            <a:endParaRPr lang="en-US" noProof="0" dirty="0"/>
          </a:p>
        </p:txBody>
      </p:sp>
      <p:sp>
        <p:nvSpPr>
          <p:cNvPr id="7" name="Picture Placeholder 11"/>
          <p:cNvSpPr>
            <a:spLocks noGrp="1"/>
          </p:cNvSpPr>
          <p:nvPr>
            <p:ph type="pic" sz="quarter" idx="16"/>
          </p:nvPr>
        </p:nvSpPr>
        <p:spPr>
          <a:xfrm>
            <a:off x="0" y="4546600"/>
            <a:ext cx="3886200" cy="2311400"/>
          </a:xfrm>
          <a:effectLst>
            <a:outerShdw blurRad="50800" dist="38100" algn="l" rotWithShape="0">
              <a:prstClr val="black">
                <a:alpha val="40000"/>
              </a:prstClr>
            </a:outerShdw>
          </a:effectLst>
        </p:spPr>
        <p:txBody>
          <a:bodyPr/>
          <a:lstStyle>
            <a:lvl1pPr>
              <a:defRPr>
                <a:ln>
                  <a:noFill/>
                </a:ln>
              </a:defRPr>
            </a:lvl1pPr>
          </a:lstStyle>
          <a:p>
            <a:pPr lvl="0"/>
            <a:endParaRPr lang="en-US" noProof="0" dirty="0"/>
          </a:p>
        </p:txBody>
      </p:sp>
    </p:spTree>
    <p:extLst>
      <p:ext uri="{BB962C8B-B14F-4D97-AF65-F5344CB8AC3E}">
        <p14:creationId xmlns:p14="http://schemas.microsoft.com/office/powerpoint/2010/main" val="4174429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ide-No Photos">
    <p:spTree>
      <p:nvGrpSpPr>
        <p:cNvPr id="1" name=""/>
        <p:cNvGrpSpPr/>
        <p:nvPr/>
      </p:nvGrpSpPr>
      <p:grpSpPr>
        <a:xfrm>
          <a:off x="0" y="0"/>
          <a:ext cx="0" cy="0"/>
          <a:chOff x="0" y="0"/>
          <a:chExt cx="0" cy="0"/>
        </a:xfrm>
      </p:grpSpPr>
      <p:sp>
        <p:nvSpPr>
          <p:cNvPr id="4" name="Rectangle 3"/>
          <p:cNvSpPr/>
          <p:nvPr userDrawn="1"/>
        </p:nvSpPr>
        <p:spPr>
          <a:xfrm>
            <a:off x="0" y="0"/>
            <a:ext cx="9906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6" name="Rectangle 5"/>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grpSp>
        <p:nvGrpSpPr>
          <p:cNvPr id="7" name="Group 5"/>
          <p:cNvGrpSpPr>
            <a:grpSpLocks/>
          </p:cNvGrpSpPr>
          <p:nvPr userDrawn="1"/>
        </p:nvGrpSpPr>
        <p:grpSpPr bwMode="auto">
          <a:xfrm>
            <a:off x="0" y="381000"/>
            <a:ext cx="3886200" cy="685800"/>
            <a:chOff x="0" y="381000"/>
            <a:chExt cx="3886200" cy="685800"/>
          </a:xfrm>
        </p:grpSpPr>
        <p:sp>
          <p:nvSpPr>
            <p:cNvPr id="8" name="Rectangle 7"/>
            <p:cNvSpPr/>
            <p:nvPr/>
          </p:nvSpPr>
          <p:spPr bwMode="auto">
            <a:xfrm>
              <a:off x="0" y="381000"/>
              <a:ext cx="38862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pic>
          <p:nvPicPr>
            <p:cNvPr id="9" name="Picture 4" descr="UN_Women_English_White.png"/>
            <p:cNvPicPr>
              <a:picLocks noChangeAspect="1"/>
            </p:cNvPicPr>
            <p:nvPr/>
          </p:nvPicPr>
          <p:blipFill>
            <a:blip r:embed="rId2" cstate="print">
              <a:extLst>
                <a:ext uri="{28A0092B-C50C-407E-A947-70E740481C1C}">
                  <a14:useLocalDpi xmlns:a14="http://schemas.microsoft.com/office/drawing/2010/main" val="0"/>
                </a:ext>
              </a:extLst>
            </a:blip>
            <a:srcRect b="28111"/>
            <a:stretch>
              <a:fillRect/>
            </a:stretch>
          </p:blipFill>
          <p:spPr bwMode="auto">
            <a:xfrm>
              <a:off x="268288" y="493713"/>
              <a:ext cx="15605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 Placeholder 4"/>
          <p:cNvSpPr>
            <a:spLocks noGrp="1"/>
          </p:cNvSpPr>
          <p:nvPr>
            <p:ph type="body" sz="quarter" idx="14"/>
          </p:nvPr>
        </p:nvSpPr>
        <p:spPr>
          <a:xfrm>
            <a:off x="393700" y="1409700"/>
            <a:ext cx="84836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311400" y="419100"/>
            <a:ext cx="6680200" cy="596900"/>
          </a:xfrm>
        </p:spPr>
        <p:txBody>
          <a:bodyPr>
            <a:noAutofit/>
          </a:bodyPr>
          <a:lstStyle>
            <a:lvl1pPr algn="l">
              <a:buNone/>
              <a:defRPr sz="4000" b="0" cap="none">
                <a:solidFill>
                  <a:srgbClr val="FFFFFF"/>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0646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Left Pictures on Blue">
    <p:spTree>
      <p:nvGrpSpPr>
        <p:cNvPr id="1" name=""/>
        <p:cNvGrpSpPr/>
        <p:nvPr/>
      </p:nvGrpSpPr>
      <p:grpSpPr>
        <a:xfrm>
          <a:off x="0" y="0"/>
          <a:ext cx="0" cy="0"/>
          <a:chOff x="0" y="0"/>
          <a:chExt cx="0" cy="0"/>
        </a:xfrm>
      </p:grpSpPr>
      <p:sp>
        <p:nvSpPr>
          <p:cNvPr id="6" name="Rectangle 5"/>
          <p:cNvSpPr>
            <a:spLocks noChangeArrowheads="1"/>
          </p:cNvSpPr>
          <p:nvPr userDrawn="1"/>
        </p:nvSpPr>
        <p:spPr bwMode="auto">
          <a:xfrm>
            <a:off x="0" y="0"/>
            <a:ext cx="3886200" cy="6858000"/>
          </a:xfrm>
          <a:prstGeom prst="rect">
            <a:avLst/>
          </a:prstGeom>
          <a:solidFill>
            <a:schemeClr val="bg2"/>
          </a:solidFill>
          <a:ln>
            <a:noFill/>
          </a:ln>
          <a:effectLst>
            <a:outerShdw blurRad="50800" dist="38100" algn="l" rotWithShape="0">
              <a:srgbClr val="808080">
                <a:alpha val="39999"/>
              </a:srgbClr>
            </a:outerShdw>
          </a:effectLst>
          <a:extLst>
            <a:ext uri="{91240B29-F687-4F45-9708-019B960494DF}">
              <a14:hiddenLine xmlns:a14="http://schemas.microsoft.com/office/drawing/2010/main" w="10000">
                <a:solidFill>
                  <a:srgbClr val="000000"/>
                </a:solidFill>
                <a:miter lim="800000"/>
                <a:headEnd/>
                <a:tailEnd/>
              </a14:hiddenLine>
            </a:ext>
          </a:extLst>
        </p:spPr>
        <p:txBody>
          <a:bodyPr anchor="ctr"/>
          <a:lstStyle/>
          <a:p>
            <a:pPr algn="ctr" fontAlgn="base">
              <a:spcBef>
                <a:spcPct val="0"/>
              </a:spcBef>
              <a:spcAft>
                <a:spcPct val="0"/>
              </a:spcAft>
              <a:defRPr/>
            </a:pPr>
            <a:endParaRPr lang="en-US">
              <a:solidFill>
                <a:prstClr val="white"/>
              </a:solidFill>
              <a:ea typeface="ＭＳ Ｐゴシック" pitchFamily="34" charset="-128"/>
            </a:endParaRPr>
          </a:p>
        </p:txBody>
      </p:sp>
      <p:sp>
        <p:nvSpPr>
          <p:cNvPr id="8" name="Rectangle 7"/>
          <p:cNvSpPr/>
          <p:nvPr userDrawn="1"/>
        </p:nvSpPr>
        <p:spPr>
          <a:xfrm>
            <a:off x="3886200" y="0"/>
            <a:ext cx="9906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9" name="Rectangle 8"/>
          <p:cNvSpPr/>
          <p:nvPr/>
        </p:nvSpPr>
        <p:spPr bwMode="auto">
          <a:xfrm>
            <a:off x="3886200" y="381000"/>
            <a:ext cx="5257800" cy="685800"/>
          </a:xfrm>
          <a:prstGeom prst="rect">
            <a:avLst/>
          </a:prstGeom>
          <a:solidFill>
            <a:schemeClr val="tx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114801" y="363607"/>
            <a:ext cx="4762500" cy="707886"/>
          </a:xfrm>
        </p:spPr>
        <p:txBody>
          <a:bodyPr wrap="none">
            <a:normAutofit/>
          </a:bodyPr>
          <a:lstStyle>
            <a:lvl1pPr algn="l">
              <a:buNone/>
              <a:defRPr sz="4000" b="0" cap="none">
                <a:solidFill>
                  <a:srgbClr val="FFFFFF"/>
                </a:solidFill>
              </a:defRPr>
            </a:lvl1pPr>
          </a:lstStyle>
          <a:p>
            <a:r>
              <a:rPr lang="en-US" dirty="0" smtClean="0"/>
              <a:t>Click to edit Master title style</a:t>
            </a:r>
            <a:endParaRPr lang="en-US" dirty="0"/>
          </a:p>
        </p:txBody>
      </p:sp>
      <p:sp>
        <p:nvSpPr>
          <p:cNvPr id="5" name="Text Placeholder 4"/>
          <p:cNvSpPr>
            <a:spLocks noGrp="1"/>
          </p:cNvSpPr>
          <p:nvPr>
            <p:ph type="body" sz="quarter" idx="14"/>
          </p:nvPr>
        </p:nvSpPr>
        <p:spPr>
          <a:xfrm>
            <a:off x="4152900" y="1409700"/>
            <a:ext cx="47244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Picture Placeholder 11"/>
          <p:cNvSpPr>
            <a:spLocks noGrp="1"/>
          </p:cNvSpPr>
          <p:nvPr>
            <p:ph type="pic" sz="quarter" idx="16"/>
          </p:nvPr>
        </p:nvSpPr>
        <p:spPr>
          <a:xfrm>
            <a:off x="0" y="1066800"/>
            <a:ext cx="3886200" cy="2603500"/>
          </a:xfrm>
          <a:effectLst/>
        </p:spPr>
        <p:txBody>
          <a:bodyPr/>
          <a:lstStyle>
            <a:lvl1pPr>
              <a:defRPr>
                <a:ln>
                  <a:noFill/>
                </a:ln>
              </a:defRPr>
            </a:lvl1pPr>
          </a:lstStyle>
          <a:p>
            <a:pPr lvl="0"/>
            <a:endParaRPr lang="en-US" noProof="0" dirty="0"/>
          </a:p>
        </p:txBody>
      </p:sp>
      <p:sp>
        <p:nvSpPr>
          <p:cNvPr id="11" name="Picture Placeholder 11"/>
          <p:cNvSpPr>
            <a:spLocks noGrp="1"/>
          </p:cNvSpPr>
          <p:nvPr>
            <p:ph type="pic" sz="quarter" idx="17"/>
          </p:nvPr>
        </p:nvSpPr>
        <p:spPr>
          <a:xfrm>
            <a:off x="0" y="3683000"/>
            <a:ext cx="3886200" cy="2628900"/>
          </a:xfrm>
          <a:effectLst/>
        </p:spPr>
        <p:txBody>
          <a:bodyPr/>
          <a:lstStyle>
            <a:lvl1pPr>
              <a:defRPr>
                <a:ln>
                  <a:noFill/>
                </a:ln>
              </a:defRPr>
            </a:lvl1pPr>
          </a:lstStyle>
          <a:p>
            <a:pPr lvl="0"/>
            <a:endParaRPr lang="en-US" noProof="0" dirty="0"/>
          </a:p>
        </p:txBody>
      </p:sp>
    </p:spTree>
    <p:extLst>
      <p:ext uri="{BB962C8B-B14F-4D97-AF65-F5344CB8AC3E}">
        <p14:creationId xmlns:p14="http://schemas.microsoft.com/office/powerpoint/2010/main" val="325485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Text-Right Picture">
    <p:spTree>
      <p:nvGrpSpPr>
        <p:cNvPr id="1" name=""/>
        <p:cNvGrpSpPr/>
        <p:nvPr/>
      </p:nvGrpSpPr>
      <p:grpSpPr>
        <a:xfrm>
          <a:off x="0" y="0"/>
          <a:ext cx="0" cy="0"/>
          <a:chOff x="0" y="0"/>
          <a:chExt cx="0" cy="0"/>
        </a:xfrm>
      </p:grpSpPr>
      <p:sp>
        <p:nvSpPr>
          <p:cNvPr id="6" name="Rectangle 5"/>
          <p:cNvSpPr/>
          <p:nvPr userDrawn="1"/>
        </p:nvSpPr>
        <p:spPr>
          <a:xfrm>
            <a:off x="0" y="0"/>
            <a:ext cx="990600" cy="6858000"/>
          </a:xfrm>
          <a:prstGeom prst="rect">
            <a:avLst/>
          </a:prstGeom>
          <a:gradFill flip="none" rotWithShape="1">
            <a:gsLst>
              <a:gs pos="0">
                <a:schemeClr val="accent2">
                  <a:lumMod val="20000"/>
                  <a:lumOff val="80000"/>
                </a:schemeClr>
              </a:gs>
              <a:gs pos="100000">
                <a:srgbClr val="000000">
                  <a:alpha val="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7" name="Rectangle 6"/>
          <p:cNvSpPr>
            <a:spLocks noChangeArrowheads="1"/>
          </p:cNvSpPr>
          <p:nvPr/>
        </p:nvSpPr>
        <p:spPr bwMode="auto">
          <a:xfrm>
            <a:off x="0" y="381000"/>
            <a:ext cx="5257800" cy="685800"/>
          </a:xfrm>
          <a:prstGeom prst="rect">
            <a:avLst/>
          </a:prstGeom>
          <a:solidFill>
            <a:schemeClr val="tx1">
              <a:alpha val="79999"/>
            </a:schemeClr>
          </a:solidFill>
          <a:ln>
            <a:noFill/>
          </a:ln>
          <a:effectLst>
            <a:outerShdw blurRad="50800" dist="38100" algn="l" rotWithShape="0">
              <a:srgbClr val="808080">
                <a:alpha val="39999"/>
              </a:srgbClr>
            </a:outerShdw>
          </a:effectLst>
          <a:extLst>
            <a:ext uri="{91240B29-F687-4F45-9708-019B960494DF}">
              <a14:hiddenLine xmlns:a14="http://schemas.microsoft.com/office/drawing/2010/main" w="10000">
                <a:solidFill>
                  <a:srgbClr val="000000"/>
                </a:solidFill>
                <a:miter lim="800000"/>
                <a:headEnd/>
                <a:tailEnd/>
              </a14:hiddenLine>
            </a:ext>
          </a:extLst>
        </p:spPr>
        <p:txBody>
          <a:bodyPr anchor="ctr"/>
          <a:lstStyle/>
          <a:p>
            <a:pPr algn="ctr" fontAlgn="base">
              <a:spcBef>
                <a:spcPct val="0"/>
              </a:spcBef>
              <a:spcAft>
                <a:spcPct val="0"/>
              </a:spcAft>
              <a:defRPr/>
            </a:pPr>
            <a:endParaRPr lang="en-US">
              <a:solidFill>
                <a:srgbClr val="FFFFFF"/>
              </a:solidFill>
              <a:ea typeface="ＭＳ Ｐゴシック" charset="-128"/>
              <a:cs typeface="ＭＳ Ｐゴシック" charset="-128"/>
            </a:endParaRPr>
          </a:p>
        </p:txBody>
      </p:sp>
      <p:sp>
        <p:nvSpPr>
          <p:cNvPr id="12" name="Picture Placeholder 11"/>
          <p:cNvSpPr>
            <a:spLocks noGrp="1"/>
          </p:cNvSpPr>
          <p:nvPr>
            <p:ph type="pic" sz="quarter" idx="13"/>
          </p:nvPr>
        </p:nvSpPr>
        <p:spPr>
          <a:xfrm>
            <a:off x="5257800" y="0"/>
            <a:ext cx="3886200" cy="6858000"/>
          </a:xfrm>
          <a:effectLst>
            <a:innerShdw blurRad="63500" dist="50800" dir="10800000">
              <a:prstClr val="black">
                <a:alpha val="50000"/>
              </a:prstClr>
            </a:innerShdw>
          </a:effectLst>
        </p:spPr>
        <p:txBody>
          <a:bodyPr/>
          <a:lstStyle/>
          <a:p>
            <a:pPr lvl="0"/>
            <a:endParaRPr lang="en-US" noProof="0" dirty="0"/>
          </a:p>
        </p:txBody>
      </p:sp>
      <p:sp>
        <p:nvSpPr>
          <p:cNvPr id="2" name="Title 1"/>
          <p:cNvSpPr>
            <a:spLocks noGrp="1"/>
          </p:cNvSpPr>
          <p:nvPr>
            <p:ph type="title"/>
          </p:nvPr>
        </p:nvSpPr>
        <p:spPr>
          <a:xfrm>
            <a:off x="228600" y="419100"/>
            <a:ext cx="4876800" cy="596900"/>
          </a:xfrm>
        </p:spPr>
        <p:txBody>
          <a:bodyPr>
            <a:normAutofit/>
          </a:bodyPr>
          <a:lstStyle>
            <a:lvl1pPr algn="l">
              <a:buNone/>
              <a:defRPr sz="4000" b="0" cap="none">
                <a:solidFill>
                  <a:srgbClr val="FFFFFF"/>
                </a:solidFill>
              </a:defRPr>
            </a:lvl1pPr>
          </a:lstStyle>
          <a:p>
            <a:r>
              <a:rPr lang="en-US" dirty="0" smtClean="0"/>
              <a:t>Click to edit Master title style</a:t>
            </a:r>
            <a:endParaRPr lang="en-US" dirty="0"/>
          </a:p>
        </p:txBody>
      </p:sp>
      <p:sp>
        <p:nvSpPr>
          <p:cNvPr id="5" name="Text Placeholder 4"/>
          <p:cNvSpPr>
            <a:spLocks noGrp="1"/>
          </p:cNvSpPr>
          <p:nvPr>
            <p:ph type="body" sz="quarter" idx="14"/>
          </p:nvPr>
        </p:nvSpPr>
        <p:spPr>
          <a:xfrm>
            <a:off x="266700" y="1409700"/>
            <a:ext cx="4724400" cy="4394200"/>
          </a:xfrm>
        </p:spPr>
        <p:txBody>
          <a:bodyPr/>
          <a:lstStyle>
            <a:lvl1pPr>
              <a:defRPr b="0"/>
            </a:lvl1pPr>
            <a:lvl2pPr marL="228600" indent="-228600">
              <a:buFont typeface="Arial"/>
              <a:buChar char="•"/>
              <a:defRPr/>
            </a:lvl2pPr>
            <a:lvl3pPr marL="457200" indent="-228600">
              <a:buSzPct val="120000"/>
              <a:buFont typeface="Arial"/>
              <a:buChar char="•"/>
              <a:defRPr/>
            </a:lvl3pPr>
            <a:lvl4pPr marL="749300" indent="-228600">
              <a:buSzPct val="120000"/>
              <a:buFont typeface="Arial"/>
              <a:buChar char="•"/>
              <a:defRPr/>
            </a:lvl4pPr>
            <a:lvl5pPr marL="1028700" indent="-228600">
              <a:buSzPct val="120000"/>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4630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a:xfrm>
            <a:off x="6096000" y="6248400"/>
            <a:ext cx="2667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endParaRPr lang="en-US">
              <a:solidFill>
                <a:srgbClr val="009DDC"/>
              </a:solidFill>
              <a:latin typeface="Arial" pitchFamily="34" charset="0"/>
              <a:ea typeface="ＭＳ Ｐゴシック" pitchFamily="34" charset="-128"/>
            </a:endParaRPr>
          </a:p>
        </p:txBody>
      </p:sp>
      <p:sp>
        <p:nvSpPr>
          <p:cNvPr id="6" name="Footer Placeholder 2"/>
          <p:cNvSpPr>
            <a:spLocks noGrp="1"/>
          </p:cNvSpPr>
          <p:nvPr>
            <p:ph type="ftr" sz="quarter" idx="11"/>
          </p:nvPr>
        </p:nvSpPr>
        <p:spPr>
          <a:xfrm>
            <a:off x="609600" y="6248400"/>
            <a:ext cx="5421313" cy="365125"/>
          </a:xfrm>
          <a:prstGeom prst="rect">
            <a:avLst/>
          </a:prstGeom>
        </p:spPr>
        <p:txBody>
          <a:bodyPr/>
          <a:lstStyle>
            <a:lvl1pPr>
              <a:defRPr>
                <a:latin typeface="Arial" charset="0"/>
                <a:ea typeface="ＭＳ Ｐゴシック" charset="0"/>
                <a:cs typeface="ＭＳ Ｐゴシック" charset="0"/>
              </a:defRPr>
            </a:lvl1pPr>
          </a:lstStyle>
          <a:p>
            <a:pPr fontAlgn="base">
              <a:spcBef>
                <a:spcPct val="0"/>
              </a:spcBef>
              <a:spcAft>
                <a:spcPct val="0"/>
              </a:spcAft>
              <a:defRPr/>
            </a:pPr>
            <a:r>
              <a:rPr lang="en-US" smtClean="0">
                <a:solidFill>
                  <a:srgbClr val="009DDC"/>
                </a:solidFill>
              </a:rPr>
              <a:t>Planning and Programme Guidance Unit</a:t>
            </a:r>
            <a:endParaRPr lang="en-US">
              <a:solidFill>
                <a:srgbClr val="009DDC"/>
              </a:solidFill>
            </a:endParaRPr>
          </a:p>
        </p:txBody>
      </p:sp>
      <p:sp>
        <p:nvSpPr>
          <p:cNvPr id="7" name="Slide Number Placeholder 22"/>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A665FE2C-7301-41BB-B5E8-B63A8DE943D9}" type="slidenum">
              <a:rPr lang="en-US">
                <a:solidFill>
                  <a:srgbClr val="009DDC"/>
                </a:solidFill>
                <a:latin typeface="Arial" pitchFamily="34" charset="0"/>
                <a:ea typeface="ＭＳ Ｐゴシック" pitchFamily="34" charset="-128"/>
              </a:rPr>
              <a:pPr fontAlgn="base">
                <a:spcBef>
                  <a:spcPct val="0"/>
                </a:spcBef>
                <a:spcAft>
                  <a:spcPct val="0"/>
                </a:spcAft>
              </a:pPr>
              <a:t>‹#›</a:t>
            </a:fld>
            <a:endParaRPr lang="en-US">
              <a:solidFill>
                <a:srgbClr val="009DDC"/>
              </a:solidFill>
              <a:latin typeface="Arial" pitchFamily="34" charset="0"/>
              <a:ea typeface="ＭＳ Ｐゴシック" pitchFamily="34" charset="-128"/>
            </a:endParaRPr>
          </a:p>
        </p:txBody>
      </p:sp>
    </p:spTree>
    <p:extLst>
      <p:ext uri="{BB962C8B-B14F-4D97-AF65-F5344CB8AC3E}">
        <p14:creationId xmlns:p14="http://schemas.microsoft.com/office/powerpoint/2010/main" val="142294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a:xfrm>
            <a:off x="6096000" y="6248400"/>
            <a:ext cx="2667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endParaRPr lang="en-US">
              <a:solidFill>
                <a:srgbClr val="009DDC"/>
              </a:solidFill>
              <a:latin typeface="Arial" pitchFamily="34" charset="0"/>
              <a:ea typeface="ＭＳ Ｐゴシック" pitchFamily="34" charset="-128"/>
            </a:endParaRPr>
          </a:p>
        </p:txBody>
      </p:sp>
      <p:sp>
        <p:nvSpPr>
          <p:cNvPr id="8" name="Footer Placeholder 2"/>
          <p:cNvSpPr>
            <a:spLocks noGrp="1"/>
          </p:cNvSpPr>
          <p:nvPr>
            <p:ph type="ftr" sz="quarter" idx="11"/>
          </p:nvPr>
        </p:nvSpPr>
        <p:spPr>
          <a:xfrm>
            <a:off x="609600" y="6248400"/>
            <a:ext cx="5421313" cy="365125"/>
          </a:xfrm>
          <a:prstGeom prst="rect">
            <a:avLst/>
          </a:prstGeom>
        </p:spPr>
        <p:txBody>
          <a:bodyPr/>
          <a:lstStyle>
            <a:lvl1pPr>
              <a:defRPr>
                <a:latin typeface="Arial" charset="0"/>
                <a:ea typeface="ＭＳ Ｐゴシック" charset="0"/>
                <a:cs typeface="ＭＳ Ｐゴシック" charset="0"/>
              </a:defRPr>
            </a:lvl1pPr>
          </a:lstStyle>
          <a:p>
            <a:pPr fontAlgn="base">
              <a:spcBef>
                <a:spcPct val="0"/>
              </a:spcBef>
              <a:spcAft>
                <a:spcPct val="0"/>
              </a:spcAft>
              <a:defRPr/>
            </a:pPr>
            <a:r>
              <a:rPr lang="en-US" smtClean="0">
                <a:solidFill>
                  <a:srgbClr val="009DDC"/>
                </a:solidFill>
              </a:rPr>
              <a:t>Planning and Programme Guidance Unit</a:t>
            </a:r>
            <a:endParaRPr lang="en-US">
              <a:solidFill>
                <a:srgbClr val="009DDC"/>
              </a:solidFill>
            </a:endParaRPr>
          </a:p>
        </p:txBody>
      </p:sp>
      <p:sp>
        <p:nvSpPr>
          <p:cNvPr id="9" name="Slide Number Placeholder 22"/>
          <p:cNvSpPr>
            <a:spLocks noGrp="1"/>
          </p:cNvSpPr>
          <p:nvPr>
            <p:ph type="sldNum" sz="quarter" idx="12"/>
          </p:nvPr>
        </p:nvSpPr>
        <p:spPr>
          <a:xfrm>
            <a:off x="0" y="1271588"/>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41257361-9736-458F-AECF-C9DE84F509DA}" type="slidenum">
              <a:rPr lang="en-US">
                <a:solidFill>
                  <a:srgbClr val="009DDC"/>
                </a:solidFill>
                <a:latin typeface="Arial" pitchFamily="34" charset="0"/>
                <a:ea typeface="ＭＳ Ｐゴシック" pitchFamily="34" charset="-128"/>
              </a:rPr>
              <a:pPr fontAlgn="base">
                <a:spcBef>
                  <a:spcPct val="0"/>
                </a:spcBef>
                <a:spcAft>
                  <a:spcPct val="0"/>
                </a:spcAft>
              </a:pPr>
              <a:t>‹#›</a:t>
            </a:fld>
            <a:endParaRPr lang="en-US">
              <a:solidFill>
                <a:srgbClr val="009DDC"/>
              </a:solidFill>
              <a:latin typeface="Arial" pitchFamily="34" charset="0"/>
              <a:ea typeface="ＭＳ Ｐゴシック" pitchFamily="34" charset="-128"/>
            </a:endParaRPr>
          </a:p>
        </p:txBody>
      </p:sp>
    </p:spTree>
    <p:extLst>
      <p:ext uri="{BB962C8B-B14F-4D97-AF65-F5344CB8AC3E}">
        <p14:creationId xmlns:p14="http://schemas.microsoft.com/office/powerpoint/2010/main" val="150940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178300" y="228600"/>
            <a:ext cx="45847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241800" y="1600200"/>
            <a:ext cx="452437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4134213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hf sldNum="0" hdr="0" dt="0"/>
  <p:txStyles>
    <p:titleStyle>
      <a:lvl1pPr algn="l" rtl="0" eaLnBrk="0" fontAlgn="base" hangingPunct="0">
        <a:spcBef>
          <a:spcPct val="0"/>
        </a:spcBef>
        <a:spcAft>
          <a:spcPct val="0"/>
        </a:spcAft>
        <a:defRPr sz="4400" kern="1200">
          <a:solidFill>
            <a:srgbClr val="6C6C6C"/>
          </a:solidFill>
          <a:latin typeface="+mj-lt"/>
          <a:ea typeface="ＭＳ Ｐゴシック" charset="0"/>
          <a:cs typeface="ＭＳ Ｐゴシック" charset="0"/>
        </a:defRPr>
      </a:lvl1pPr>
      <a:lvl2pPr algn="l" rtl="0" eaLnBrk="0" fontAlgn="base" hangingPunct="0">
        <a:spcBef>
          <a:spcPct val="0"/>
        </a:spcBef>
        <a:spcAft>
          <a:spcPct val="0"/>
        </a:spcAft>
        <a:defRPr sz="4400">
          <a:solidFill>
            <a:srgbClr val="6C6C6C"/>
          </a:solidFill>
          <a:latin typeface="Calibri" pitchFamily="34" charset="0"/>
          <a:ea typeface="ＭＳ Ｐゴシック" charset="0"/>
          <a:cs typeface="ＭＳ Ｐゴシック" charset="0"/>
        </a:defRPr>
      </a:lvl2pPr>
      <a:lvl3pPr algn="l" rtl="0" eaLnBrk="0" fontAlgn="base" hangingPunct="0">
        <a:spcBef>
          <a:spcPct val="0"/>
        </a:spcBef>
        <a:spcAft>
          <a:spcPct val="0"/>
        </a:spcAft>
        <a:defRPr sz="4400">
          <a:solidFill>
            <a:srgbClr val="6C6C6C"/>
          </a:solidFill>
          <a:latin typeface="Calibri" pitchFamily="34" charset="0"/>
          <a:ea typeface="ＭＳ Ｐゴシック" charset="0"/>
          <a:cs typeface="ＭＳ Ｐゴシック" charset="0"/>
        </a:defRPr>
      </a:lvl3pPr>
      <a:lvl4pPr algn="l" rtl="0" eaLnBrk="0" fontAlgn="base" hangingPunct="0">
        <a:spcBef>
          <a:spcPct val="0"/>
        </a:spcBef>
        <a:spcAft>
          <a:spcPct val="0"/>
        </a:spcAft>
        <a:defRPr sz="4400">
          <a:solidFill>
            <a:srgbClr val="6C6C6C"/>
          </a:solidFill>
          <a:latin typeface="Calibri" pitchFamily="34" charset="0"/>
          <a:ea typeface="ＭＳ Ｐゴシック" charset="0"/>
          <a:cs typeface="ＭＳ Ｐゴシック" charset="0"/>
        </a:defRPr>
      </a:lvl4pPr>
      <a:lvl5pPr algn="l" rtl="0" eaLnBrk="0" fontAlgn="base" hangingPunct="0">
        <a:spcBef>
          <a:spcPct val="0"/>
        </a:spcBef>
        <a:spcAft>
          <a:spcPct val="0"/>
        </a:spcAft>
        <a:defRPr sz="4400">
          <a:solidFill>
            <a:srgbClr val="6C6C6C"/>
          </a:solidFill>
          <a:latin typeface="Calibri" pitchFamily="34" charset="0"/>
          <a:ea typeface="ＭＳ Ｐゴシック" charset="0"/>
          <a:cs typeface="ＭＳ Ｐゴシック"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0"/>
        </a:spcBef>
        <a:spcAft>
          <a:spcPts val="1200"/>
        </a:spcAft>
        <a:buClr>
          <a:schemeClr val="bg2"/>
        </a:buClr>
        <a:buSzPct val="60000"/>
        <a:defRPr sz="2400" kern="1200">
          <a:solidFill>
            <a:srgbClr val="6C6C6C"/>
          </a:solidFill>
          <a:latin typeface="+mn-lt"/>
          <a:ea typeface="ＭＳ Ｐゴシック" charset="0"/>
          <a:cs typeface="ＭＳ Ｐゴシック" charset="0"/>
        </a:defRPr>
      </a:lvl1pPr>
      <a:lvl2pPr marL="639763" indent="-273050" algn="l" rtl="0" eaLnBrk="0" fontAlgn="base" hangingPunct="0">
        <a:spcBef>
          <a:spcPct val="0"/>
        </a:spcBef>
        <a:spcAft>
          <a:spcPts val="1200"/>
        </a:spcAft>
        <a:buClr>
          <a:schemeClr val="bg2"/>
        </a:buClr>
        <a:buSzPct val="100000"/>
        <a:buFont typeface="Arial" pitchFamily="34" charset="0"/>
        <a:buChar char="•"/>
        <a:defRPr sz="2400" kern="1200">
          <a:solidFill>
            <a:srgbClr val="6C6C6C"/>
          </a:solidFill>
          <a:latin typeface="+mn-lt"/>
          <a:ea typeface="ＭＳ Ｐゴシック" charset="0"/>
          <a:cs typeface="+mn-cs"/>
        </a:defRPr>
      </a:lvl2pPr>
      <a:lvl3pPr marL="914400" indent="-228600" algn="l" rtl="0" eaLnBrk="0" fontAlgn="base" hangingPunct="0">
        <a:spcBef>
          <a:spcPct val="0"/>
        </a:spcBef>
        <a:spcAft>
          <a:spcPts val="1200"/>
        </a:spcAft>
        <a:buClr>
          <a:schemeClr val="bg2"/>
        </a:buClr>
        <a:buSzPct val="75000"/>
        <a:buFont typeface="Arial" pitchFamily="34" charset="0"/>
        <a:buChar char="•"/>
        <a:defRPr sz="2000" kern="1200">
          <a:solidFill>
            <a:srgbClr val="6C6C6C"/>
          </a:solidFill>
          <a:latin typeface="+mn-lt"/>
          <a:ea typeface="ＭＳ Ｐゴシック" charset="0"/>
          <a:cs typeface="Geneva" charset="0"/>
        </a:defRPr>
      </a:lvl3pPr>
      <a:lvl4pPr marL="1371600" indent="-228600" algn="l" rtl="0" eaLnBrk="0" fontAlgn="base" hangingPunct="0">
        <a:spcBef>
          <a:spcPct val="0"/>
        </a:spcBef>
        <a:spcAft>
          <a:spcPts val="1200"/>
        </a:spcAft>
        <a:buClr>
          <a:schemeClr val="bg2"/>
        </a:buClr>
        <a:buSzPct val="75000"/>
        <a:buFont typeface="Arial" pitchFamily="34" charset="0"/>
        <a:buChar char="•"/>
        <a:defRPr sz="2000" kern="1200">
          <a:solidFill>
            <a:srgbClr val="6C6C6C"/>
          </a:solidFill>
          <a:latin typeface="+mn-lt"/>
          <a:ea typeface="Geneva" pitchFamily="-109" charset="-128"/>
          <a:cs typeface="Geneva" charset="0"/>
        </a:defRPr>
      </a:lvl4pPr>
      <a:lvl5pPr marL="1828800" indent="-228600" algn="l" rtl="0" eaLnBrk="0" fontAlgn="base" hangingPunct="0">
        <a:spcBef>
          <a:spcPct val="0"/>
        </a:spcBef>
        <a:spcAft>
          <a:spcPts val="1200"/>
        </a:spcAft>
        <a:buClr>
          <a:schemeClr val="bg2"/>
        </a:buClr>
        <a:buSzPct val="65000"/>
        <a:buFont typeface="Arial" pitchFamily="34" charset="0"/>
        <a:buChar char="•"/>
        <a:defRPr sz="2000" kern="1200">
          <a:solidFill>
            <a:srgbClr val="6C6C6C"/>
          </a:solidFill>
          <a:latin typeface="+mn-lt"/>
          <a:ea typeface="Geneva" pitchFamily="-109" charset="-128"/>
          <a:cs typeface="Geneva" charset="0"/>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Placeholder 9" descr="crowd.jpg"/>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7672" r="17672"/>
          <a:stretch>
            <a:fillRect/>
          </a:stretch>
        </p:blipFill>
        <p:spPr/>
      </p:pic>
      <p:sp>
        <p:nvSpPr>
          <p:cNvPr id="2" name="Title 1"/>
          <p:cNvSpPr>
            <a:spLocks noGrp="1"/>
          </p:cNvSpPr>
          <p:nvPr>
            <p:ph type="title"/>
          </p:nvPr>
        </p:nvSpPr>
        <p:spPr>
          <a:xfrm>
            <a:off x="4114800" y="2717800"/>
            <a:ext cx="4762500" cy="1701800"/>
          </a:xfrm>
        </p:spPr>
        <p:txBody>
          <a:bodyPr>
            <a:normAutofit fontScale="90000"/>
          </a:bodyPr>
          <a:lstStyle/>
          <a:p>
            <a:pPr algn="ctr">
              <a:defRPr/>
            </a:pPr>
            <a:r>
              <a:rPr lang="en-US" sz="2000" dirty="0" smtClean="0">
                <a:solidFill>
                  <a:schemeClr val="bg1"/>
                </a:solidFill>
              </a:rPr>
              <a:t/>
            </a:r>
            <a:br>
              <a:rPr lang="en-US" sz="2000" dirty="0" smtClean="0">
                <a:solidFill>
                  <a:schemeClr val="bg1"/>
                </a:solidFill>
              </a:rPr>
            </a:br>
            <a:r>
              <a:rPr lang="en-US" sz="2000" dirty="0" smtClean="0">
                <a:solidFill>
                  <a:schemeClr val="bg1"/>
                </a:solidFill>
              </a:rPr>
              <a:t>Progress </a:t>
            </a:r>
            <a:r>
              <a:rPr lang="en-US" sz="2000" dirty="0">
                <a:solidFill>
                  <a:schemeClr val="bg1"/>
                </a:solidFill>
              </a:rPr>
              <a:t>made on the United Nations Entity for Gender Equality and the Empowerment of Women strategic plan, 2014-2017, including operational activities in 2014</a:t>
            </a:r>
            <a:br>
              <a:rPr lang="en-US" sz="2000" dirty="0">
                <a:solidFill>
                  <a:schemeClr val="bg1"/>
                </a:solidFill>
              </a:rPr>
            </a:br>
            <a:r>
              <a:rPr lang="en-US" sz="2000" dirty="0">
                <a:solidFill>
                  <a:schemeClr val="bg1"/>
                </a:solidFill>
              </a:rPr>
              <a:t>Report of the Under-Secretary-General/Executive </a:t>
            </a:r>
            <a:r>
              <a:rPr lang="en-US" sz="2000" dirty="0" smtClean="0">
                <a:solidFill>
                  <a:schemeClr val="bg1"/>
                </a:solidFill>
              </a:rPr>
              <a:t>Director</a:t>
            </a:r>
            <a:br>
              <a:rPr lang="en-US" sz="2000" dirty="0" smtClean="0">
                <a:solidFill>
                  <a:schemeClr val="bg1"/>
                </a:solidFill>
              </a:rPr>
            </a:br>
            <a:r>
              <a:rPr lang="en-US" sz="2000" dirty="0">
                <a:solidFill>
                  <a:schemeClr val="bg1"/>
                </a:solidFill>
              </a:rPr>
              <a:t/>
            </a:r>
            <a:br>
              <a:rPr lang="en-US" sz="2000" dirty="0">
                <a:solidFill>
                  <a:schemeClr val="bg1"/>
                </a:solidFill>
              </a:rPr>
            </a:br>
            <a:r>
              <a:rPr lang="en-US" sz="2000" dirty="0">
                <a:solidFill>
                  <a:schemeClr val="bg1"/>
                </a:solidFill>
              </a:rPr>
              <a:t/>
            </a:r>
            <a:br>
              <a:rPr lang="en-US" sz="2000" dirty="0">
                <a:solidFill>
                  <a:schemeClr val="bg1"/>
                </a:solidFill>
              </a:rPr>
            </a:br>
            <a:r>
              <a:rPr lang="en-US" sz="2000" dirty="0" smtClean="0">
                <a:solidFill>
                  <a:schemeClr val="bg1"/>
                </a:solidFill>
              </a:rPr>
              <a:t>Planning </a:t>
            </a:r>
            <a:r>
              <a:rPr lang="en-US" sz="2000" dirty="0">
                <a:solidFill>
                  <a:schemeClr val="bg1"/>
                </a:solidFill>
              </a:rPr>
              <a:t>and Programme Guidance Unit, PPGU</a:t>
            </a:r>
          </a:p>
        </p:txBody>
      </p:sp>
      <p:pic>
        <p:nvPicPr>
          <p:cNvPr id="38916" name="Picture Placeholder 13" descr="womaningroup.jpg"/>
          <p:cNvPicPr>
            <a:picLocks noGrp="1" noChangeAspect="1"/>
          </p:cNvPicPr>
          <p:nvPr>
            <p:ph type="pic" sz="quarter" idx="16"/>
          </p:nvPr>
        </p:nvPicPr>
        <p:blipFill>
          <a:blip r:embed="rId4">
            <a:extLst>
              <a:ext uri="{28A0092B-C50C-407E-A947-70E740481C1C}">
                <a14:useLocalDpi xmlns:a14="http://schemas.microsoft.com/office/drawing/2010/main" val="0"/>
              </a:ext>
            </a:extLst>
          </a:blip>
          <a:srcRect l="22167" r="22167"/>
          <a:stretch>
            <a:fillRect/>
          </a:stretch>
        </p:blipFill>
        <p:spPr/>
      </p:pic>
      <p:pic>
        <p:nvPicPr>
          <p:cNvPr id="38917" name="Picture Placeholder 8" descr="speaker.jpg"/>
          <p:cNvPicPr>
            <a:picLocks noGrp="1" noChangeAspect="1"/>
          </p:cNvPicPr>
          <p:nvPr>
            <p:ph type="pic" sz="quarter" idx="17"/>
          </p:nvPr>
        </p:nvPicPr>
        <p:blipFill>
          <a:blip r:embed="rId5">
            <a:extLst>
              <a:ext uri="{28A0092B-C50C-407E-A947-70E740481C1C}">
                <a14:useLocalDpi xmlns:a14="http://schemas.microsoft.com/office/drawing/2010/main" val="0"/>
              </a:ext>
            </a:extLst>
          </a:blip>
          <a:srcRect l="21309" r="21309"/>
          <a:stretch>
            <a:fillRect/>
          </a:stretch>
        </p:blipFill>
        <p:spPr/>
      </p:pic>
      <p:pic>
        <p:nvPicPr>
          <p:cNvPr id="38918" name="Picture Placeholder 10" descr="contest.jpg"/>
          <p:cNvPicPr>
            <a:picLocks noGrp="1" noChangeAspect="1"/>
          </p:cNvPicPr>
          <p:nvPr>
            <p:ph type="pic" sz="quarter" idx="18"/>
          </p:nvPr>
        </p:nvPicPr>
        <p:blipFill>
          <a:blip r:embed="rId6">
            <a:extLst>
              <a:ext uri="{28A0092B-C50C-407E-A947-70E740481C1C}">
                <a14:useLocalDpi xmlns:a14="http://schemas.microsoft.com/office/drawing/2010/main" val="0"/>
              </a:ext>
            </a:extLst>
          </a:blip>
          <a:srcRect l="21293" r="21293"/>
          <a:stretch>
            <a:fillRect/>
          </a:stretch>
        </p:blipFill>
        <p:spPr/>
      </p:pic>
      <p:pic>
        <p:nvPicPr>
          <p:cNvPr id="38919" name="Picture Placeholder 12" descr="cadets.jpg"/>
          <p:cNvPicPr>
            <a:picLocks noGrp="1" noChangeAspect="1"/>
          </p:cNvPicPr>
          <p:nvPr>
            <p:ph type="pic" sz="quarter" idx="19"/>
          </p:nvPr>
        </p:nvPicPr>
        <p:blipFill>
          <a:blip r:embed="rId7">
            <a:extLst>
              <a:ext uri="{28A0092B-C50C-407E-A947-70E740481C1C}">
                <a14:useLocalDpi xmlns:a14="http://schemas.microsoft.com/office/drawing/2010/main" val="0"/>
              </a:ext>
            </a:extLst>
          </a:blip>
          <a:srcRect l="22333" r="22333"/>
          <a:stretch>
            <a:fillRect/>
          </a:stretch>
        </p:blipFill>
        <p:spPr/>
      </p:pic>
      <p:pic>
        <p:nvPicPr>
          <p:cNvPr id="14" name="Grafik 3" descr="Module 1 - what are results for un women.jpg"/>
          <p:cNvPicPr>
            <a:picLocks noGrp="1" noChangeAspect="1"/>
          </p:cNvPicPr>
          <p:nvPr>
            <p:ph type="pic" sz="quarter" idx="15"/>
          </p:nvPr>
        </p:nvPicPr>
        <p:blipFill>
          <a:blip r:embed="rId8" cstate="print"/>
          <a:srcRect l="22516" r="22516"/>
          <a:stretch>
            <a:fillRect/>
          </a:stretch>
        </p:blipFill>
        <p:spPr>
          <a:prstGeom prst="rect">
            <a:avLst/>
          </a:prstGeom>
        </p:spPr>
      </p:pic>
    </p:spTree>
    <p:extLst>
      <p:ext uri="{BB962C8B-B14F-4D97-AF65-F5344CB8AC3E}">
        <p14:creationId xmlns:p14="http://schemas.microsoft.com/office/powerpoint/2010/main" val="1037342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93700" y="1409700"/>
            <a:ext cx="8483600" cy="4914900"/>
          </a:xfrm>
        </p:spPr>
        <p:txBody>
          <a:bodyPr/>
          <a:lstStyle/>
          <a:p>
            <a:pPr>
              <a:buFont typeface="Wingdings" panose="05000000000000000000" pitchFamily="2" charset="2"/>
              <a:buChar char="ü"/>
            </a:pPr>
            <a:r>
              <a:rPr lang="en-US" sz="2000" dirty="0" smtClean="0"/>
              <a:t>Represents UN-Women reporting against Impact Area 6 of the Development Results Framework of the Strategic Plan.</a:t>
            </a:r>
          </a:p>
          <a:p>
            <a:pPr>
              <a:buFont typeface="Wingdings" panose="05000000000000000000" pitchFamily="2" charset="2"/>
              <a:buChar char="ü"/>
            </a:pPr>
            <a:r>
              <a:rPr lang="en-US" sz="2000" dirty="0" smtClean="0"/>
              <a:t>Linking normative and operational work.</a:t>
            </a:r>
          </a:p>
          <a:p>
            <a:pPr>
              <a:buFont typeface="Wingdings" panose="05000000000000000000" pitchFamily="2" charset="2"/>
              <a:buChar char="ü"/>
            </a:pPr>
            <a:r>
              <a:rPr lang="en-US" sz="2000" dirty="0" smtClean="0"/>
              <a:t>The Commission on the Status of Women (CSW).</a:t>
            </a:r>
          </a:p>
          <a:p>
            <a:pPr>
              <a:buFont typeface="Wingdings" panose="05000000000000000000" pitchFamily="2" charset="2"/>
              <a:buChar char="ü"/>
            </a:pPr>
            <a:r>
              <a:rPr lang="en-US" sz="2000" dirty="0" smtClean="0"/>
              <a:t>Normative Support to the 69th UNGA.</a:t>
            </a:r>
          </a:p>
          <a:p>
            <a:pPr>
              <a:buFont typeface="Wingdings" panose="05000000000000000000" pitchFamily="2" charset="2"/>
              <a:buChar char="ü"/>
            </a:pPr>
            <a:r>
              <a:rPr lang="en-US" sz="2000" dirty="0" smtClean="0"/>
              <a:t>Financing for development (FFD) and the development of the sustainable development goals (SDGs)</a:t>
            </a:r>
          </a:p>
          <a:p>
            <a:pPr>
              <a:buFont typeface="Wingdings" panose="05000000000000000000" pitchFamily="2" charset="2"/>
              <a:buChar char="ü"/>
            </a:pPr>
            <a:r>
              <a:rPr lang="en-US" sz="2000" dirty="0" smtClean="0"/>
              <a:t>Review </a:t>
            </a:r>
            <a:r>
              <a:rPr lang="en-US" sz="2000" dirty="0"/>
              <a:t>of the implementation of the Beijing Declaration and Platform for </a:t>
            </a:r>
            <a:r>
              <a:rPr lang="en-US" sz="2000" dirty="0" smtClean="0"/>
              <a:t>Action.</a:t>
            </a:r>
          </a:p>
          <a:p>
            <a:pPr>
              <a:buFont typeface="Wingdings" panose="05000000000000000000" pitchFamily="2" charset="2"/>
              <a:buChar char="ü"/>
            </a:pPr>
            <a:r>
              <a:rPr lang="en-US" sz="2000" dirty="0" smtClean="0"/>
              <a:t>CEDAW/UPR </a:t>
            </a:r>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sz="2800" dirty="0" smtClean="0"/>
              <a:t>    Global and Normative Context</a:t>
            </a:r>
            <a:endParaRPr lang="en-US" sz="2800" dirty="0"/>
          </a:p>
        </p:txBody>
      </p:sp>
    </p:spTree>
    <p:extLst>
      <p:ext uri="{BB962C8B-B14F-4D97-AF65-F5344CB8AC3E}">
        <p14:creationId xmlns:p14="http://schemas.microsoft.com/office/powerpoint/2010/main" val="2536767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93700" y="1409700"/>
            <a:ext cx="8483600" cy="4914900"/>
          </a:xfrm>
        </p:spPr>
        <p:txBody>
          <a:bodyPr/>
          <a:lstStyle/>
          <a:p>
            <a:pPr>
              <a:buFont typeface="Wingdings" panose="05000000000000000000" pitchFamily="2" charset="2"/>
              <a:buChar char="ü"/>
            </a:pPr>
            <a:r>
              <a:rPr lang="en-US" sz="1800" dirty="0" smtClean="0"/>
              <a:t>Represents UN-Women reporting against Impact Areas 1-5 of the Development Results Framework of the Strategic Plan.</a:t>
            </a:r>
          </a:p>
          <a:p>
            <a:pPr>
              <a:buFont typeface="Wingdings" panose="05000000000000000000" pitchFamily="2" charset="2"/>
              <a:buChar char="ü"/>
            </a:pPr>
            <a:r>
              <a:rPr lang="en-US" sz="1800" dirty="0" smtClean="0"/>
              <a:t>Six sections</a:t>
            </a:r>
          </a:p>
          <a:p>
            <a:pPr lvl="3">
              <a:spcAft>
                <a:spcPts val="600"/>
              </a:spcAft>
              <a:buFont typeface="Wingdings" panose="05000000000000000000" pitchFamily="2" charset="2"/>
              <a:buChar char="ü"/>
            </a:pPr>
            <a:r>
              <a:rPr lang="en-US" sz="1400" dirty="0"/>
              <a:t>Overview</a:t>
            </a:r>
          </a:p>
          <a:p>
            <a:pPr lvl="3">
              <a:spcAft>
                <a:spcPts val="600"/>
              </a:spcAft>
              <a:buFont typeface="Wingdings" panose="05000000000000000000" pitchFamily="2" charset="2"/>
              <a:buChar char="ü"/>
            </a:pPr>
            <a:r>
              <a:rPr lang="en-US" sz="1400" dirty="0"/>
              <a:t>B. Women’s leadership and participation</a:t>
            </a:r>
          </a:p>
          <a:p>
            <a:pPr lvl="3">
              <a:spcAft>
                <a:spcPts val="600"/>
              </a:spcAft>
              <a:buFont typeface="Wingdings" panose="05000000000000000000" pitchFamily="2" charset="2"/>
              <a:buChar char="ü"/>
            </a:pPr>
            <a:r>
              <a:rPr lang="en-US" sz="1400" dirty="0"/>
              <a:t>C. Increased access for women to economic empowerment opportunities</a:t>
            </a:r>
          </a:p>
          <a:p>
            <a:pPr lvl="3">
              <a:spcAft>
                <a:spcPts val="600"/>
              </a:spcAft>
              <a:buFont typeface="Wingdings" panose="05000000000000000000" pitchFamily="2" charset="2"/>
              <a:buChar char="ü"/>
            </a:pPr>
            <a:r>
              <a:rPr lang="en-US" sz="1400" dirty="0"/>
              <a:t>D. Ending violence against women and girls</a:t>
            </a:r>
          </a:p>
          <a:p>
            <a:pPr lvl="3">
              <a:spcAft>
                <a:spcPts val="600"/>
              </a:spcAft>
              <a:buFont typeface="Wingdings" panose="05000000000000000000" pitchFamily="2" charset="2"/>
              <a:buChar char="ü"/>
            </a:pPr>
            <a:r>
              <a:rPr lang="en-US" sz="1400" dirty="0"/>
              <a:t>E. Women’s increased leadership in peace and security and humanitarian response</a:t>
            </a:r>
          </a:p>
          <a:p>
            <a:pPr lvl="3">
              <a:spcAft>
                <a:spcPts val="600"/>
              </a:spcAft>
              <a:buFont typeface="Wingdings" panose="05000000000000000000" pitchFamily="2" charset="2"/>
              <a:buChar char="ü"/>
            </a:pPr>
            <a:r>
              <a:rPr lang="en-US" sz="1400" dirty="0"/>
              <a:t>F. Strengthening the responsiveness of plans and budgets to gender equality</a:t>
            </a:r>
          </a:p>
          <a:p>
            <a:pPr>
              <a:buFont typeface="Wingdings" panose="05000000000000000000" pitchFamily="2" charset="2"/>
              <a:buChar char="ü"/>
            </a:pPr>
            <a:r>
              <a:rPr lang="en-US" sz="1800" dirty="0" smtClean="0"/>
              <a:t>Also includes content on the Fund for Gender Equality </a:t>
            </a:r>
            <a:r>
              <a:rPr lang="en-US" sz="1800" dirty="0"/>
              <a:t>and the United Nations Trust Fund in Support of Actions to Eliminate Violence against </a:t>
            </a:r>
            <a:r>
              <a:rPr lang="en-US" sz="1800" dirty="0" smtClean="0"/>
              <a:t>Women.</a:t>
            </a:r>
          </a:p>
          <a:p>
            <a:pPr>
              <a:buFont typeface="Wingdings" panose="05000000000000000000" pitchFamily="2" charset="2"/>
              <a:buChar char="ü"/>
            </a:pPr>
            <a:r>
              <a:rPr lang="en-US" sz="1800" dirty="0" smtClean="0"/>
              <a:t>Also includes graphic representation (trajectory charts) for each of the Strategic Plan Outcome Indicators for Impact areas 1-5.</a:t>
            </a:r>
          </a:p>
          <a:p>
            <a:pPr>
              <a:buFont typeface="Wingdings" panose="05000000000000000000" pitchFamily="2" charset="2"/>
              <a:buChar char="ü"/>
            </a:pPr>
            <a:r>
              <a:rPr lang="en-US" sz="1800" dirty="0" smtClean="0"/>
              <a:t>Other indicators are included in the Data companion.</a:t>
            </a:r>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sz="2800" dirty="0" smtClean="0"/>
              <a:t>    </a:t>
            </a:r>
            <a:r>
              <a:rPr lang="en-US" sz="2800" dirty="0"/>
              <a:t>P</a:t>
            </a:r>
            <a:r>
              <a:rPr lang="en-US" sz="2800" dirty="0" smtClean="0"/>
              <a:t>rogramme Results</a:t>
            </a:r>
            <a:endParaRPr lang="en-US" sz="2800" dirty="0"/>
          </a:p>
        </p:txBody>
      </p:sp>
    </p:spTree>
    <p:extLst>
      <p:ext uri="{BB962C8B-B14F-4D97-AF65-F5344CB8AC3E}">
        <p14:creationId xmlns:p14="http://schemas.microsoft.com/office/powerpoint/2010/main" val="38730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93700" y="1409700"/>
            <a:ext cx="8483600" cy="4914900"/>
          </a:xfrm>
        </p:spPr>
        <p:txBody>
          <a:bodyPr/>
          <a:lstStyle/>
          <a:p>
            <a:pPr>
              <a:buFont typeface="Wingdings" panose="05000000000000000000" pitchFamily="2" charset="2"/>
              <a:buChar char="ü"/>
            </a:pPr>
            <a:r>
              <a:rPr lang="en-US" sz="1800" dirty="0" smtClean="0"/>
              <a:t>Represents UN-Women reporting against the Organizational Effectiveness and Efficiency Framework (OEEF) of the Strategic Plan.</a:t>
            </a:r>
          </a:p>
          <a:p>
            <a:pPr>
              <a:buFont typeface="Wingdings" panose="05000000000000000000" pitchFamily="2" charset="2"/>
              <a:buChar char="ü"/>
            </a:pPr>
            <a:r>
              <a:rPr lang="en-US" sz="1800" dirty="0" smtClean="0"/>
              <a:t>Six sections</a:t>
            </a:r>
          </a:p>
          <a:p>
            <a:pPr lvl="3">
              <a:spcAft>
                <a:spcPts val="600"/>
              </a:spcAft>
              <a:buFont typeface="Wingdings" panose="05000000000000000000" pitchFamily="2" charset="2"/>
              <a:buChar char="ü"/>
            </a:pPr>
            <a:r>
              <a:rPr lang="en-US" sz="1400" dirty="0"/>
              <a:t>A.	Partnerships, communications, advocacy and cross cutting </a:t>
            </a:r>
            <a:r>
              <a:rPr lang="en-US" sz="1400" dirty="0" smtClean="0"/>
              <a:t>approaches</a:t>
            </a:r>
          </a:p>
          <a:p>
            <a:pPr lvl="3">
              <a:spcAft>
                <a:spcPts val="600"/>
              </a:spcAft>
              <a:buFont typeface="Wingdings" panose="05000000000000000000" pitchFamily="2" charset="2"/>
              <a:buChar char="ü"/>
            </a:pPr>
            <a:r>
              <a:rPr lang="en-US" sz="1400" dirty="0"/>
              <a:t>B.	Data and </a:t>
            </a:r>
            <a:r>
              <a:rPr lang="en-US" sz="1400" dirty="0" smtClean="0"/>
              <a:t>statistics</a:t>
            </a:r>
          </a:p>
          <a:p>
            <a:pPr lvl="3">
              <a:spcAft>
                <a:spcPts val="600"/>
              </a:spcAft>
              <a:buFont typeface="Wingdings" panose="05000000000000000000" pitchFamily="2" charset="2"/>
              <a:buChar char="ü"/>
            </a:pPr>
            <a:r>
              <a:rPr lang="en-US" sz="1400" dirty="0"/>
              <a:t>C.	Capacity development and south-south </a:t>
            </a:r>
            <a:r>
              <a:rPr lang="en-US" sz="1400" dirty="0" smtClean="0"/>
              <a:t>cooperation</a:t>
            </a:r>
          </a:p>
          <a:p>
            <a:pPr lvl="3">
              <a:spcAft>
                <a:spcPts val="600"/>
              </a:spcAft>
              <a:buFont typeface="Wingdings" panose="05000000000000000000" pitchFamily="2" charset="2"/>
              <a:buChar char="ü"/>
            </a:pPr>
            <a:r>
              <a:rPr lang="en-US" sz="1400" dirty="0"/>
              <a:t>D.	Results-based management (RBM), reporting and </a:t>
            </a:r>
            <a:r>
              <a:rPr lang="en-US" sz="1400" dirty="0" smtClean="0"/>
              <a:t>evaluation</a:t>
            </a:r>
          </a:p>
          <a:p>
            <a:pPr lvl="3">
              <a:spcAft>
                <a:spcPts val="600"/>
              </a:spcAft>
              <a:buFont typeface="Wingdings" panose="05000000000000000000" pitchFamily="2" charset="2"/>
              <a:buChar char="ü"/>
            </a:pPr>
            <a:r>
              <a:rPr lang="en-US" sz="1400" dirty="0"/>
              <a:t>E.	Mobilizing and leveraging adequate </a:t>
            </a:r>
            <a:r>
              <a:rPr lang="en-US" sz="1400" dirty="0" smtClean="0"/>
              <a:t>resources</a:t>
            </a:r>
          </a:p>
          <a:p>
            <a:pPr>
              <a:buFont typeface="Wingdings" panose="05000000000000000000" pitchFamily="2" charset="2"/>
              <a:buChar char="ü"/>
            </a:pPr>
            <a:r>
              <a:rPr lang="en-US" sz="1800" dirty="0" smtClean="0"/>
              <a:t>Also includes content on ICT and innovation, </a:t>
            </a:r>
            <a:r>
              <a:rPr lang="en-US" sz="1800" dirty="0"/>
              <a:t>and the Multilateral Organization Performance Assessment Network (MOPAN</a:t>
            </a:r>
            <a:r>
              <a:rPr lang="en-US" sz="1800" dirty="0" smtClean="0"/>
              <a:t>).</a:t>
            </a:r>
          </a:p>
          <a:p>
            <a:pPr>
              <a:buFont typeface="Wingdings" panose="05000000000000000000" pitchFamily="2" charset="2"/>
              <a:buChar char="ü"/>
            </a:pPr>
            <a:r>
              <a:rPr lang="en-US" sz="1800" dirty="0" smtClean="0"/>
              <a:t>OEEF indicators are included in the Data companion.</a:t>
            </a:r>
          </a:p>
          <a:p>
            <a:pPr>
              <a:buFont typeface="Wingdings" panose="05000000000000000000" pitchFamily="2" charset="2"/>
              <a:buChar char="ü"/>
            </a:pPr>
            <a:r>
              <a:rPr lang="en-US" sz="1800" dirty="0" smtClean="0"/>
              <a:t>Please note that with 118 indicators in total in the results frameworks of the Strategic Plan, it is not possible to report on each one individually within the 8,500 word limit.  As such, all 118 indicators are reported on in the Data Companion.</a:t>
            </a:r>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sz="2800" dirty="0" smtClean="0"/>
              <a:t>Organizational Effectiveness and Efficiency</a:t>
            </a:r>
            <a:endParaRPr lang="en-US" sz="2800" dirty="0"/>
          </a:p>
        </p:txBody>
      </p:sp>
    </p:spTree>
    <p:extLst>
      <p:ext uri="{BB962C8B-B14F-4D97-AF65-F5344CB8AC3E}">
        <p14:creationId xmlns:p14="http://schemas.microsoft.com/office/powerpoint/2010/main" val="655424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457200" y="1219200"/>
            <a:ext cx="8483600" cy="4914900"/>
          </a:xfrm>
        </p:spPr>
        <p:txBody>
          <a:bodyPr/>
          <a:lstStyle/>
          <a:p>
            <a:pPr>
              <a:buFont typeface="Wingdings" panose="05000000000000000000" pitchFamily="2" charset="2"/>
              <a:buChar char="ü"/>
            </a:pPr>
            <a:r>
              <a:rPr lang="en-US" sz="1800" dirty="0" smtClean="0"/>
              <a:t>A supplementary document posted on the Executive Board website to accompany the report.</a:t>
            </a:r>
          </a:p>
          <a:p>
            <a:pPr>
              <a:buFont typeface="Wingdings" panose="05000000000000000000" pitchFamily="2" charset="2"/>
              <a:buChar char="ü"/>
            </a:pPr>
            <a:r>
              <a:rPr lang="en-US" sz="1800" dirty="0" smtClean="0"/>
              <a:t>Six sections (current draft)</a:t>
            </a:r>
          </a:p>
          <a:p>
            <a:pPr lvl="3">
              <a:spcAft>
                <a:spcPts val="600"/>
              </a:spcAft>
              <a:buFont typeface="Wingdings" panose="05000000000000000000" pitchFamily="2" charset="2"/>
              <a:buChar char="ü"/>
            </a:pPr>
            <a:r>
              <a:rPr lang="en-US" sz="1400" dirty="0" smtClean="0"/>
              <a:t>Global Overview</a:t>
            </a:r>
          </a:p>
          <a:p>
            <a:pPr lvl="3">
              <a:spcAft>
                <a:spcPts val="600"/>
              </a:spcAft>
              <a:buFont typeface="Wingdings" panose="05000000000000000000" pitchFamily="2" charset="2"/>
              <a:buChar char="ü"/>
            </a:pPr>
            <a:r>
              <a:rPr lang="en-US" sz="1400" dirty="0" smtClean="0"/>
              <a:t>Impact Area 1</a:t>
            </a:r>
          </a:p>
          <a:p>
            <a:pPr lvl="3">
              <a:spcAft>
                <a:spcPts val="600"/>
              </a:spcAft>
              <a:buFont typeface="Wingdings" panose="05000000000000000000" pitchFamily="2" charset="2"/>
              <a:buChar char="ü"/>
            </a:pPr>
            <a:r>
              <a:rPr lang="en-US" sz="1400" dirty="0" smtClean="0"/>
              <a:t>Impact Area 2 </a:t>
            </a:r>
          </a:p>
          <a:p>
            <a:pPr lvl="3">
              <a:spcAft>
                <a:spcPts val="600"/>
              </a:spcAft>
              <a:buFont typeface="Wingdings" panose="05000000000000000000" pitchFamily="2" charset="2"/>
              <a:buChar char="ü"/>
            </a:pPr>
            <a:r>
              <a:rPr lang="en-US" sz="1400" dirty="0" smtClean="0"/>
              <a:t>Impact Area 3</a:t>
            </a:r>
          </a:p>
          <a:p>
            <a:pPr lvl="3">
              <a:spcAft>
                <a:spcPts val="600"/>
              </a:spcAft>
              <a:buFont typeface="Wingdings" panose="05000000000000000000" pitchFamily="2" charset="2"/>
              <a:buChar char="ü"/>
            </a:pPr>
            <a:r>
              <a:rPr lang="en-US" sz="1400" dirty="0" smtClean="0"/>
              <a:t>Impact Area 4</a:t>
            </a:r>
          </a:p>
          <a:p>
            <a:pPr lvl="3">
              <a:spcAft>
                <a:spcPts val="600"/>
              </a:spcAft>
              <a:buFont typeface="Wingdings" panose="05000000000000000000" pitchFamily="2" charset="2"/>
              <a:buChar char="ü"/>
            </a:pPr>
            <a:r>
              <a:rPr lang="en-US" sz="1400" dirty="0" smtClean="0"/>
              <a:t>Impact Area 5</a:t>
            </a:r>
          </a:p>
          <a:p>
            <a:pPr lvl="3">
              <a:spcAft>
                <a:spcPts val="600"/>
              </a:spcAft>
              <a:buFont typeface="Wingdings" panose="05000000000000000000" pitchFamily="2" charset="2"/>
              <a:buChar char="ü"/>
            </a:pPr>
            <a:r>
              <a:rPr lang="en-US" sz="1400" dirty="0" smtClean="0"/>
              <a:t>Impact Area 6</a:t>
            </a:r>
          </a:p>
          <a:p>
            <a:pPr lvl="3">
              <a:spcAft>
                <a:spcPts val="600"/>
              </a:spcAft>
              <a:buFont typeface="Wingdings" panose="05000000000000000000" pitchFamily="2" charset="2"/>
              <a:buChar char="ü"/>
            </a:pPr>
            <a:r>
              <a:rPr lang="en-US" sz="1400" dirty="0" smtClean="0"/>
              <a:t>UN-Women Programme Expenses</a:t>
            </a:r>
          </a:p>
          <a:p>
            <a:pPr lvl="3">
              <a:spcAft>
                <a:spcPts val="600"/>
              </a:spcAft>
              <a:buFont typeface="Wingdings" panose="05000000000000000000" pitchFamily="2" charset="2"/>
              <a:buChar char="ü"/>
            </a:pPr>
            <a:r>
              <a:rPr lang="en-US" sz="1400" dirty="0" smtClean="0"/>
              <a:t>UN-Women Resource Mobilization</a:t>
            </a:r>
          </a:p>
          <a:p>
            <a:pPr lvl="3">
              <a:spcAft>
                <a:spcPts val="600"/>
              </a:spcAft>
              <a:buFont typeface="Wingdings" panose="05000000000000000000" pitchFamily="2" charset="2"/>
              <a:buChar char="ü"/>
            </a:pPr>
            <a:r>
              <a:rPr lang="en-US" sz="1400" dirty="0" smtClean="0"/>
              <a:t>Organizational Effectiveness and Efficiency Framework</a:t>
            </a:r>
          </a:p>
          <a:p>
            <a:pPr>
              <a:buFont typeface="Wingdings" panose="05000000000000000000" pitchFamily="2" charset="2"/>
              <a:buChar char="ü"/>
            </a:pPr>
            <a:r>
              <a:rPr lang="en-US" sz="1800" dirty="0" smtClean="0"/>
              <a:t>Please note that with 118 indicators in total in the results frameworks of the Strategic Plan, it is not possible to report on each one individually within the 8,500 word limit of the report.  As such, all 118 indicators are reported on here in the Data Companion.</a:t>
            </a:r>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sz="2800" dirty="0" smtClean="0"/>
              <a:t>Data Companion</a:t>
            </a:r>
            <a:endParaRPr lang="en-US" sz="2800" dirty="0"/>
          </a:p>
        </p:txBody>
      </p:sp>
    </p:spTree>
    <p:extLst>
      <p:ext uri="{BB962C8B-B14F-4D97-AF65-F5344CB8AC3E}">
        <p14:creationId xmlns:p14="http://schemas.microsoft.com/office/powerpoint/2010/main" val="1760115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457200" y="1219200"/>
            <a:ext cx="8483600" cy="5105400"/>
          </a:xfrm>
        </p:spPr>
        <p:txBody>
          <a:bodyPr/>
          <a:lstStyle/>
          <a:p>
            <a:pPr>
              <a:buFont typeface="Wingdings" panose="05000000000000000000" pitchFamily="2" charset="2"/>
              <a:buChar char="ü"/>
            </a:pPr>
            <a:r>
              <a:rPr lang="en-US" sz="1800" dirty="0" smtClean="0"/>
              <a:t>Covering a broad spectrum of actions across the UN-Women mandate in under 8,500 words.</a:t>
            </a:r>
          </a:p>
          <a:p>
            <a:pPr>
              <a:buFont typeface="Wingdings" panose="05000000000000000000" pitchFamily="2" charset="2"/>
              <a:buChar char="ü"/>
            </a:pPr>
            <a:r>
              <a:rPr lang="en-US" sz="1800" dirty="0" smtClean="0"/>
              <a:t>Getting the balance right between the presentation of data and the presentation of results stories and examples of progress/success.</a:t>
            </a:r>
          </a:p>
          <a:p>
            <a:pPr>
              <a:buFont typeface="Wingdings" panose="05000000000000000000" pitchFamily="2" charset="2"/>
              <a:buChar char="ü"/>
            </a:pPr>
            <a:r>
              <a:rPr lang="en-US" sz="1800" dirty="0" smtClean="0"/>
              <a:t>Capturing  multi-year progress in just the first year of the new Strategic Plan and with all new country programmes.</a:t>
            </a:r>
          </a:p>
          <a:p>
            <a:pPr>
              <a:buFont typeface="Wingdings" panose="05000000000000000000" pitchFamily="2" charset="2"/>
              <a:buChar char="ü"/>
            </a:pPr>
            <a:r>
              <a:rPr lang="en-US" sz="1800" dirty="0" smtClean="0"/>
              <a:t>New indicators in the SP - some of which were very challenging methodologically or proved unworkable.</a:t>
            </a:r>
          </a:p>
          <a:p>
            <a:pPr>
              <a:buFont typeface="Wingdings" panose="05000000000000000000" pitchFamily="2" charset="2"/>
              <a:buChar char="ü"/>
            </a:pPr>
            <a:r>
              <a:rPr lang="en-US" sz="1800" dirty="0" smtClean="0"/>
              <a:t>Normal challenges in presenting </a:t>
            </a:r>
            <a:r>
              <a:rPr lang="en-US" sz="1800" i="1" dirty="0" smtClean="0"/>
              <a:t>contribution</a:t>
            </a:r>
            <a:r>
              <a:rPr lang="en-US" sz="1800" dirty="0" smtClean="0"/>
              <a:t> to results rather than </a:t>
            </a:r>
            <a:r>
              <a:rPr lang="en-US" sz="1800" i="1" dirty="0" smtClean="0"/>
              <a:t>attribution</a:t>
            </a:r>
            <a:r>
              <a:rPr lang="en-US" sz="1800" dirty="0" smtClean="0"/>
              <a:t>.</a:t>
            </a:r>
          </a:p>
          <a:p>
            <a:pPr>
              <a:buFont typeface="Wingdings" panose="05000000000000000000" pitchFamily="2" charset="2"/>
              <a:buChar char="ü"/>
            </a:pPr>
            <a:r>
              <a:rPr lang="en-US" sz="1800" dirty="0" smtClean="0"/>
              <a:t>Overall number of indicators (118) with data sources across dozens of offices and </a:t>
            </a:r>
            <a:r>
              <a:rPr lang="en-US" sz="1800" dirty="0" err="1" smtClean="0"/>
              <a:t>programme</a:t>
            </a:r>
            <a:r>
              <a:rPr lang="en-US" sz="1800" dirty="0" smtClean="0"/>
              <a:t> presences, created vast amount of complex data.  This presents challenges with regard to internal capacity.</a:t>
            </a:r>
          </a:p>
          <a:p>
            <a:pPr>
              <a:buFont typeface="Wingdings" panose="05000000000000000000" pitchFamily="2" charset="2"/>
              <a:buChar char="ü"/>
            </a:pPr>
            <a:r>
              <a:rPr lang="en-US" sz="1800" dirty="0" smtClean="0"/>
              <a:t>The new RMS also created an unprecedented amount of qualitative data that can inform decision-making and performance management, but analysis is time-intensive and requires investment.</a:t>
            </a:r>
          </a:p>
          <a:p>
            <a:pPr>
              <a:buFont typeface="Wingdings" panose="05000000000000000000" pitchFamily="2" charset="2"/>
              <a:buChar char="ü"/>
            </a:pPr>
            <a:endParaRPr lang="en-US" sz="18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a:p>
          <a:p>
            <a:pPr>
              <a:buFont typeface="Wingdings" panose="05000000000000000000" pitchFamily="2" charset="2"/>
              <a:buChar char="ü"/>
            </a:pPr>
            <a:endParaRPr lang="en-US" dirty="0"/>
          </a:p>
        </p:txBody>
      </p:sp>
      <p:sp>
        <p:nvSpPr>
          <p:cNvPr id="3" name="Title 2"/>
          <p:cNvSpPr>
            <a:spLocks noGrp="1"/>
          </p:cNvSpPr>
          <p:nvPr>
            <p:ph type="title"/>
          </p:nvPr>
        </p:nvSpPr>
        <p:spPr>
          <a:xfrm>
            <a:off x="3429000" y="457200"/>
            <a:ext cx="1955800" cy="596900"/>
          </a:xfrm>
        </p:spPr>
        <p:txBody>
          <a:bodyPr/>
          <a:lstStyle/>
          <a:p>
            <a:r>
              <a:rPr lang="en-US" sz="2800" dirty="0" smtClean="0"/>
              <a:t>Challenges</a:t>
            </a:r>
            <a:endParaRPr lang="en-US" sz="2800" dirty="0"/>
          </a:p>
        </p:txBody>
      </p:sp>
    </p:spTree>
    <p:extLst>
      <p:ext uri="{BB962C8B-B14F-4D97-AF65-F5344CB8AC3E}">
        <p14:creationId xmlns:p14="http://schemas.microsoft.com/office/powerpoint/2010/main" val="3581510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457200" y="1219200"/>
            <a:ext cx="7620000" cy="5105400"/>
          </a:xfrm>
        </p:spPr>
        <p:txBody>
          <a:bodyPr/>
          <a:lstStyle/>
          <a:p>
            <a:pPr>
              <a:buFont typeface="Wingdings" panose="05000000000000000000" pitchFamily="2" charset="2"/>
              <a:buChar char="ü"/>
            </a:pPr>
            <a:r>
              <a:rPr lang="en-US" dirty="0" smtClean="0"/>
              <a:t>The organization is in a strong position now to undertake a substantial and useful MTR exercise.</a:t>
            </a:r>
          </a:p>
          <a:p>
            <a:pPr>
              <a:buFont typeface="Wingdings" panose="05000000000000000000" pitchFamily="2" charset="2"/>
              <a:buChar char="ü"/>
            </a:pPr>
            <a:r>
              <a:rPr lang="en-US" dirty="0" smtClean="0"/>
              <a:t>The roll-out of the new corporate results management system has been a success and with investment, has the potential to greatly benefit the organization.</a:t>
            </a:r>
          </a:p>
          <a:p>
            <a:pPr>
              <a:buFont typeface="Wingdings" panose="05000000000000000000" pitchFamily="2" charset="2"/>
              <a:buChar char="ü"/>
            </a:pPr>
            <a:r>
              <a:rPr lang="en-US" dirty="0" smtClean="0"/>
              <a:t>The new data being captured by the RMS should enable even better evaluations of UN-Women’s work in future years.</a:t>
            </a:r>
          </a:p>
          <a:p>
            <a:pPr>
              <a:buFont typeface="Wingdings" panose="05000000000000000000" pitchFamily="2" charset="2"/>
              <a:buChar char="ü"/>
            </a:pPr>
            <a:r>
              <a:rPr lang="en-US" dirty="0" smtClean="0"/>
              <a:t>Future UN-Women reports should be able to present more detailed performance analysis across impact areas and regions, subject to investment in capacity for analysis.</a:t>
            </a:r>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18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a:p>
          <a:p>
            <a:pPr>
              <a:buFont typeface="Wingdings" panose="05000000000000000000" pitchFamily="2" charset="2"/>
              <a:buChar char="ü"/>
            </a:pPr>
            <a:endParaRPr lang="en-US" dirty="0"/>
          </a:p>
        </p:txBody>
      </p:sp>
      <p:sp>
        <p:nvSpPr>
          <p:cNvPr id="3" name="Title 2"/>
          <p:cNvSpPr>
            <a:spLocks noGrp="1"/>
          </p:cNvSpPr>
          <p:nvPr>
            <p:ph type="title"/>
          </p:nvPr>
        </p:nvSpPr>
        <p:spPr>
          <a:xfrm>
            <a:off x="3429000" y="457200"/>
            <a:ext cx="2286000" cy="596900"/>
          </a:xfrm>
        </p:spPr>
        <p:txBody>
          <a:bodyPr/>
          <a:lstStyle/>
          <a:p>
            <a:r>
              <a:rPr lang="en-US" sz="2800" dirty="0" smtClean="0"/>
              <a:t>Opportunities</a:t>
            </a:r>
            <a:endParaRPr lang="en-US" sz="2800" dirty="0"/>
          </a:p>
        </p:txBody>
      </p:sp>
    </p:spTree>
    <p:extLst>
      <p:ext uri="{BB962C8B-B14F-4D97-AF65-F5344CB8AC3E}">
        <p14:creationId xmlns:p14="http://schemas.microsoft.com/office/powerpoint/2010/main" val="1647146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685800" y="1219200"/>
            <a:ext cx="7620000" cy="5105400"/>
          </a:xfrm>
        </p:spPr>
        <p:txBody>
          <a:bodyPr/>
          <a:lstStyle/>
          <a:p>
            <a:pPr marL="0" indent="0" algn="ctr"/>
            <a:endParaRPr lang="en-US" sz="8000" dirty="0" smtClean="0"/>
          </a:p>
          <a:p>
            <a:pPr marL="0" indent="0" algn="ctr"/>
            <a:r>
              <a:rPr lang="en-US" sz="8000" dirty="0" smtClean="0"/>
              <a:t>Thank you</a:t>
            </a:r>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18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smtClean="0"/>
          </a:p>
          <a:p>
            <a:pPr>
              <a:buFont typeface="Wingdings" panose="05000000000000000000" pitchFamily="2" charset="2"/>
              <a:buChar char="ü"/>
            </a:pPr>
            <a:endParaRPr lang="en-US" sz="2000" dirty="0"/>
          </a:p>
          <a:p>
            <a:pPr>
              <a:buFont typeface="Wingdings" panose="05000000000000000000" pitchFamily="2" charset="2"/>
              <a:buChar char="ü"/>
            </a:pPr>
            <a:endParaRPr lang="en-US" dirty="0"/>
          </a:p>
        </p:txBody>
      </p:sp>
      <p:sp>
        <p:nvSpPr>
          <p:cNvPr id="3" name="Title 2"/>
          <p:cNvSpPr>
            <a:spLocks noGrp="1"/>
          </p:cNvSpPr>
          <p:nvPr>
            <p:ph type="title"/>
          </p:nvPr>
        </p:nvSpPr>
        <p:spPr>
          <a:xfrm>
            <a:off x="3429000" y="457200"/>
            <a:ext cx="4191000" cy="596900"/>
          </a:xfrm>
        </p:spPr>
        <p:txBody>
          <a:bodyPr/>
          <a:lstStyle/>
          <a:p>
            <a:r>
              <a:rPr lang="en-US" sz="2800" dirty="0" smtClean="0"/>
              <a:t>End of presentation</a:t>
            </a:r>
            <a:endParaRPr lang="en-US" sz="2800" dirty="0"/>
          </a:p>
        </p:txBody>
      </p:sp>
    </p:spTree>
    <p:extLst>
      <p:ext uri="{BB962C8B-B14F-4D97-AF65-F5344CB8AC3E}">
        <p14:creationId xmlns:p14="http://schemas.microsoft.com/office/powerpoint/2010/main" val="743858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pPr>
              <a:buFont typeface="Wingdings" panose="05000000000000000000" pitchFamily="2" charset="2"/>
              <a:buChar char="ü"/>
            </a:pPr>
            <a:r>
              <a:rPr lang="en-US" dirty="0"/>
              <a:t>The progress report of the Under-Secretary-General/Executive Director of the United Nations Entity for Gender Equality and the Empowerment of Women (UN-Women) on the strategic plan, 2014-2017, is presented for consideration to the Executive Board, in accordance with paragraph 6 of its decision 2013/5, of 18 September 2013, and includes a report on operational activities in 2014, as requested by the Board in its decision </a:t>
            </a:r>
            <a:r>
              <a:rPr lang="en-US" dirty="0" smtClean="0"/>
              <a:t>2014/1.</a:t>
            </a:r>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dirty="0" smtClean="0"/>
              <a:t>  </a:t>
            </a:r>
            <a:r>
              <a:rPr lang="en-US" sz="3200" dirty="0" smtClean="0"/>
              <a:t>Following from Board Decision</a:t>
            </a:r>
            <a:endParaRPr lang="en-US" sz="3200" dirty="0"/>
          </a:p>
        </p:txBody>
      </p:sp>
      <p:sp>
        <p:nvSpPr>
          <p:cNvPr id="6" name="TextBox 5"/>
          <p:cNvSpPr txBox="1"/>
          <p:nvPr/>
        </p:nvSpPr>
        <p:spPr>
          <a:xfrm>
            <a:off x="3886200" y="5562600"/>
            <a:ext cx="1447800" cy="369332"/>
          </a:xfrm>
          <a:prstGeom prst="rect">
            <a:avLst/>
          </a:prstGeom>
          <a:noFill/>
        </p:spPr>
        <p:txBody>
          <a:bodyPr wrap="square" rtlCol="0">
            <a:spAutoFit/>
          </a:bodyPr>
          <a:lstStyle/>
          <a:p>
            <a:pPr lvl="0"/>
            <a:r>
              <a:rPr lang="en-US" b="1" dirty="0" smtClean="0">
                <a:solidFill>
                  <a:schemeClr val="bg1"/>
                </a:solidFill>
              </a:rPr>
              <a:t>Demonstrate</a:t>
            </a:r>
            <a:endParaRPr lang="en-US" b="1" dirty="0">
              <a:solidFill>
                <a:schemeClr val="bg1"/>
              </a:solidFill>
            </a:endParaRPr>
          </a:p>
        </p:txBody>
      </p:sp>
    </p:spTree>
    <p:extLst>
      <p:ext uri="{BB962C8B-B14F-4D97-AF65-F5344CB8AC3E}">
        <p14:creationId xmlns:p14="http://schemas.microsoft.com/office/powerpoint/2010/main" val="1318669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pPr>
              <a:buFont typeface="Wingdings" panose="05000000000000000000" pitchFamily="2" charset="2"/>
              <a:buChar char="ü"/>
            </a:pPr>
            <a:r>
              <a:rPr lang="en-US" dirty="0" smtClean="0"/>
              <a:t>Elements of a decision.  The </a:t>
            </a:r>
            <a:r>
              <a:rPr lang="en-US" dirty="0"/>
              <a:t>Executive Board may wish to:</a:t>
            </a:r>
          </a:p>
          <a:p>
            <a:pPr marL="0" indent="0"/>
            <a:r>
              <a:rPr lang="en-US" dirty="0" smtClean="0"/>
              <a:t>	•</a:t>
            </a:r>
            <a:r>
              <a:rPr lang="en-US" dirty="0"/>
              <a:t>	Welcome the report and the achievements made in </a:t>
            </a:r>
            <a:r>
              <a:rPr lang="en-US" dirty="0" smtClean="0"/>
              <a:t>		the </a:t>
            </a:r>
            <a:r>
              <a:rPr lang="en-US" dirty="0"/>
              <a:t>implementation of the Strategic Plan, including </a:t>
            </a:r>
            <a:r>
              <a:rPr lang="en-US" dirty="0" smtClean="0"/>
              <a:t>			its </a:t>
            </a:r>
            <a:r>
              <a:rPr lang="en-US" dirty="0"/>
              <a:t>improved results reporting;</a:t>
            </a:r>
          </a:p>
          <a:p>
            <a:pPr marL="0" indent="0"/>
            <a:r>
              <a:rPr lang="en-US" dirty="0" smtClean="0"/>
              <a:t>	•</a:t>
            </a:r>
            <a:r>
              <a:rPr lang="en-US" dirty="0"/>
              <a:t>	Stress the urgency of increased funding for </a:t>
            </a:r>
            <a:r>
              <a:rPr lang="en-US" dirty="0" smtClean="0"/>
              <a:t>UN-			Women </a:t>
            </a:r>
            <a:r>
              <a:rPr lang="en-US" dirty="0"/>
              <a:t>to enable the Entity to fully and effectively </a:t>
            </a:r>
            <a:r>
              <a:rPr lang="en-US" dirty="0" smtClean="0"/>
              <a:t>			implement </a:t>
            </a:r>
            <a:r>
              <a:rPr lang="en-US" dirty="0"/>
              <a:t>the Strategic Plan 2014-2017; </a:t>
            </a:r>
          </a:p>
          <a:p>
            <a:pPr marL="0" indent="0"/>
            <a:r>
              <a:rPr lang="en-US" dirty="0" smtClean="0"/>
              <a:t>	•</a:t>
            </a:r>
            <a:r>
              <a:rPr lang="en-US" dirty="0"/>
              <a:t>	 Decide to transmit the report to the Economic and </a:t>
            </a:r>
            <a:r>
              <a:rPr lang="en-US" dirty="0" smtClean="0"/>
              <a:t>			Social </a:t>
            </a:r>
            <a:r>
              <a:rPr lang="en-US" dirty="0"/>
              <a:t>Council.</a:t>
            </a:r>
          </a:p>
          <a:p>
            <a:pPr>
              <a:buFont typeface="Wingdings" panose="05000000000000000000" pitchFamily="2" charset="2"/>
              <a:buChar char="ü"/>
            </a:pPr>
            <a:endParaRPr lang="en-US" dirty="0" smtClean="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dirty="0" smtClean="0"/>
              <a:t>    Elements of a decision</a:t>
            </a:r>
            <a:endParaRPr lang="en-US" dirty="0"/>
          </a:p>
        </p:txBody>
      </p:sp>
      <p:sp>
        <p:nvSpPr>
          <p:cNvPr id="6" name="TextBox 5"/>
          <p:cNvSpPr txBox="1"/>
          <p:nvPr/>
        </p:nvSpPr>
        <p:spPr>
          <a:xfrm>
            <a:off x="3886200" y="5562600"/>
            <a:ext cx="1447800" cy="369332"/>
          </a:xfrm>
          <a:prstGeom prst="rect">
            <a:avLst/>
          </a:prstGeom>
          <a:noFill/>
        </p:spPr>
        <p:txBody>
          <a:bodyPr wrap="square" rtlCol="0">
            <a:spAutoFit/>
          </a:bodyPr>
          <a:lstStyle/>
          <a:p>
            <a:pPr lvl="0"/>
            <a:r>
              <a:rPr lang="en-US" b="1" dirty="0" smtClean="0">
                <a:solidFill>
                  <a:schemeClr val="bg1"/>
                </a:solidFill>
              </a:rPr>
              <a:t>Demonstrate</a:t>
            </a:r>
            <a:endParaRPr lang="en-US" b="1" dirty="0">
              <a:solidFill>
                <a:schemeClr val="bg1"/>
              </a:solidFill>
            </a:endParaRPr>
          </a:p>
        </p:txBody>
      </p:sp>
    </p:spTree>
    <p:extLst>
      <p:ext uri="{BB962C8B-B14F-4D97-AF65-F5344CB8AC3E}">
        <p14:creationId xmlns:p14="http://schemas.microsoft.com/office/powerpoint/2010/main" val="3287269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pPr>
              <a:buFont typeface="Wingdings" panose="05000000000000000000" pitchFamily="2" charset="2"/>
              <a:buChar char="ü"/>
            </a:pPr>
            <a:r>
              <a:rPr lang="en-US" dirty="0" smtClean="0"/>
              <a:t>First year of reporting against the new 2014-17 Strategic Plan</a:t>
            </a:r>
          </a:p>
          <a:p>
            <a:pPr>
              <a:buFont typeface="Wingdings" panose="05000000000000000000" pitchFamily="2" charset="2"/>
              <a:buChar char="ü"/>
            </a:pPr>
            <a:r>
              <a:rPr lang="en-US" dirty="0" smtClean="0"/>
              <a:t>All UN-Women field offices also started new country level plans in 2014, aligned with the new Strategic Plan.</a:t>
            </a:r>
          </a:p>
          <a:p>
            <a:pPr>
              <a:buFont typeface="Wingdings" panose="05000000000000000000" pitchFamily="2" charset="2"/>
              <a:buChar char="ü"/>
            </a:pPr>
            <a:r>
              <a:rPr lang="en-US" dirty="0" smtClean="0"/>
              <a:t>Significant reduction in size of this year’s report (from 12,500 words last year to 8,500 words this year).  This is at the direction </a:t>
            </a:r>
            <a:r>
              <a:rPr lang="en-US" dirty="0"/>
              <a:t>of the Department for General Assembly and Conference Management (</a:t>
            </a:r>
            <a:r>
              <a:rPr lang="en-US" dirty="0" smtClean="0"/>
              <a:t>DGACM).</a:t>
            </a:r>
          </a:p>
          <a:p>
            <a:pPr>
              <a:buFont typeface="Wingdings" panose="05000000000000000000" pitchFamily="2" charset="2"/>
              <a:buChar char="ü"/>
            </a:pPr>
            <a:r>
              <a:rPr lang="en-US" dirty="0" smtClean="0"/>
              <a:t>The report and its data companion (data annexes) also incorporates reporting against the QCPR, particularly in relation to capacity development and south-south and triangular cooperation.</a:t>
            </a:r>
            <a:endParaRPr lang="en-US" dirty="0"/>
          </a:p>
          <a:p>
            <a:pPr>
              <a:buFont typeface="Wingdings" panose="05000000000000000000" pitchFamily="2" charset="2"/>
              <a:buChar char="ü"/>
            </a:pPr>
            <a:endParaRPr lang="en-US" dirty="0" smtClean="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dirty="0" smtClean="0"/>
              <a:t>    Background</a:t>
            </a:r>
            <a:endParaRPr lang="en-US" dirty="0"/>
          </a:p>
        </p:txBody>
      </p:sp>
      <p:sp>
        <p:nvSpPr>
          <p:cNvPr id="6" name="TextBox 5"/>
          <p:cNvSpPr txBox="1"/>
          <p:nvPr/>
        </p:nvSpPr>
        <p:spPr>
          <a:xfrm>
            <a:off x="3886200" y="5562600"/>
            <a:ext cx="1447800" cy="369332"/>
          </a:xfrm>
          <a:prstGeom prst="rect">
            <a:avLst/>
          </a:prstGeom>
          <a:noFill/>
        </p:spPr>
        <p:txBody>
          <a:bodyPr wrap="square" rtlCol="0">
            <a:spAutoFit/>
          </a:bodyPr>
          <a:lstStyle/>
          <a:p>
            <a:pPr lvl="0"/>
            <a:r>
              <a:rPr lang="en-US" b="1" dirty="0" smtClean="0">
                <a:solidFill>
                  <a:schemeClr val="bg1"/>
                </a:solidFill>
              </a:rPr>
              <a:t>Demonstrate</a:t>
            </a:r>
            <a:endParaRPr lang="en-US" b="1" dirty="0">
              <a:solidFill>
                <a:schemeClr val="bg1"/>
              </a:solidFill>
            </a:endParaRPr>
          </a:p>
        </p:txBody>
      </p:sp>
    </p:spTree>
    <p:extLst>
      <p:ext uri="{BB962C8B-B14F-4D97-AF65-F5344CB8AC3E}">
        <p14:creationId xmlns:p14="http://schemas.microsoft.com/office/powerpoint/2010/main" val="4121596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93700" y="1409700"/>
            <a:ext cx="8483600" cy="4914900"/>
          </a:xfrm>
        </p:spPr>
        <p:txBody>
          <a:bodyPr/>
          <a:lstStyle/>
          <a:p>
            <a:pPr>
              <a:buFont typeface="Wingdings" panose="05000000000000000000" pitchFamily="2" charset="2"/>
              <a:buChar char="ü"/>
            </a:pPr>
            <a:r>
              <a:rPr lang="en-US" sz="1800" dirty="0" smtClean="0"/>
              <a:t>3</a:t>
            </a:r>
            <a:r>
              <a:rPr lang="en-US" sz="1800" baseline="30000" dirty="0" smtClean="0"/>
              <a:t>rd</a:t>
            </a:r>
            <a:r>
              <a:rPr lang="en-US" sz="1800" dirty="0" smtClean="0"/>
              <a:t> regular meeting of Executive Board in 2013 -  Approval </a:t>
            </a:r>
            <a:r>
              <a:rPr lang="en-US" sz="1800" dirty="0"/>
              <a:t>of </a:t>
            </a:r>
            <a:r>
              <a:rPr lang="en-US" sz="1800" dirty="0" smtClean="0"/>
              <a:t>the Strategic </a:t>
            </a:r>
            <a:r>
              <a:rPr lang="en-US" sz="1800" dirty="0"/>
              <a:t>Plan </a:t>
            </a:r>
            <a:r>
              <a:rPr lang="en-US" sz="1800" dirty="0" smtClean="0"/>
              <a:t>2014-17.</a:t>
            </a:r>
          </a:p>
          <a:p>
            <a:pPr>
              <a:buFont typeface="Wingdings" panose="05000000000000000000" pitchFamily="2" charset="2"/>
              <a:buChar char="ü"/>
            </a:pPr>
            <a:r>
              <a:rPr lang="en-US" sz="1800" dirty="0" smtClean="0"/>
              <a:t>November 2103 – New and revised UN-Women country level programmes developed to align with new Strategic Plan</a:t>
            </a:r>
          </a:p>
          <a:p>
            <a:pPr>
              <a:buFont typeface="Wingdings" panose="05000000000000000000" pitchFamily="2" charset="2"/>
              <a:buChar char="ü"/>
            </a:pPr>
            <a:r>
              <a:rPr lang="en-US" sz="1800" dirty="0" smtClean="0"/>
              <a:t> Jan 1</a:t>
            </a:r>
            <a:r>
              <a:rPr lang="en-US" sz="1800" baseline="30000" dirty="0" smtClean="0"/>
              <a:t>st</a:t>
            </a:r>
            <a:r>
              <a:rPr lang="en-US" sz="1800" dirty="0" smtClean="0"/>
              <a:t> 2014 – launch of new Strategic Plan 2014-17</a:t>
            </a:r>
          </a:p>
          <a:p>
            <a:pPr>
              <a:buFont typeface="Wingdings" panose="05000000000000000000" pitchFamily="2" charset="2"/>
              <a:buChar char="ü"/>
            </a:pPr>
            <a:r>
              <a:rPr lang="en-US" sz="1800" dirty="0" smtClean="0"/>
              <a:t>3</a:t>
            </a:r>
            <a:r>
              <a:rPr lang="en-US" sz="1800" baseline="30000" dirty="0" smtClean="0"/>
              <a:t>rd</a:t>
            </a:r>
            <a:r>
              <a:rPr lang="en-US" sz="1800" dirty="0" smtClean="0"/>
              <a:t> quarter of 2014 – construction of new results management system begins</a:t>
            </a:r>
          </a:p>
          <a:p>
            <a:pPr>
              <a:buFont typeface="Wingdings" panose="05000000000000000000" pitchFamily="2" charset="2"/>
              <a:buChar char="ü"/>
            </a:pPr>
            <a:r>
              <a:rPr lang="en-US" sz="1800" dirty="0" smtClean="0"/>
              <a:t>December 2014 – launch of Phase One of new Results Management System – field offices start reporting</a:t>
            </a:r>
          </a:p>
          <a:p>
            <a:pPr>
              <a:buFont typeface="Wingdings" panose="05000000000000000000" pitchFamily="2" charset="2"/>
              <a:buChar char="ü"/>
            </a:pPr>
            <a:r>
              <a:rPr lang="en-US" sz="1800" dirty="0" smtClean="0"/>
              <a:t>February 2015 – Field Offices complete results reports</a:t>
            </a:r>
          </a:p>
          <a:p>
            <a:pPr>
              <a:buFont typeface="Wingdings" panose="05000000000000000000" pitchFamily="2" charset="2"/>
              <a:buChar char="ü"/>
            </a:pPr>
            <a:r>
              <a:rPr lang="en-US" sz="1800" dirty="0" smtClean="0"/>
              <a:t>March-April 2015 – Analysis and development of corporate annual report</a:t>
            </a:r>
          </a:p>
          <a:p>
            <a:pPr>
              <a:buFont typeface="Wingdings" panose="05000000000000000000" pitchFamily="2" charset="2"/>
              <a:buChar char="ü"/>
            </a:pPr>
            <a:r>
              <a:rPr lang="en-US" sz="1800" dirty="0" smtClean="0"/>
              <a:t>May 5</a:t>
            </a:r>
            <a:r>
              <a:rPr lang="en-US" sz="1800" baseline="30000" dirty="0" smtClean="0"/>
              <a:t>th</a:t>
            </a:r>
            <a:r>
              <a:rPr lang="en-US" sz="1800" dirty="0" smtClean="0"/>
              <a:t> – Submission of draft report to the DGACM.</a:t>
            </a:r>
          </a:p>
          <a:p>
            <a:pPr>
              <a:buFont typeface="Wingdings" panose="05000000000000000000" pitchFamily="2" charset="2"/>
              <a:buChar char="ü"/>
            </a:pPr>
            <a:r>
              <a:rPr lang="en-US" sz="1800" dirty="0" smtClean="0"/>
              <a:t>May 31</a:t>
            </a:r>
            <a:r>
              <a:rPr lang="en-US" sz="1800" baseline="30000" dirty="0" smtClean="0"/>
              <a:t>st</a:t>
            </a:r>
            <a:r>
              <a:rPr lang="en-US" sz="1800" dirty="0" smtClean="0"/>
              <a:t> – Completion of data companion</a:t>
            </a:r>
          </a:p>
          <a:p>
            <a:pPr>
              <a:buFont typeface="Wingdings" panose="05000000000000000000" pitchFamily="2" charset="2"/>
              <a:buChar char="ü"/>
            </a:pPr>
            <a:r>
              <a:rPr lang="en-US" sz="1800" dirty="0" smtClean="0"/>
              <a:t>Early June  - All documents available on the Executive Board website.</a:t>
            </a:r>
          </a:p>
          <a:p>
            <a:pPr>
              <a:buFont typeface="Wingdings" panose="05000000000000000000" pitchFamily="2" charset="2"/>
              <a:buChar char="ü"/>
            </a:pPr>
            <a:endParaRPr lang="en-US" dirty="0" smtClean="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dirty="0" smtClean="0"/>
              <a:t>    Timeline</a:t>
            </a:r>
            <a:endParaRPr lang="en-US" dirty="0"/>
          </a:p>
        </p:txBody>
      </p:sp>
    </p:spTree>
    <p:extLst>
      <p:ext uri="{BB962C8B-B14F-4D97-AF65-F5344CB8AC3E}">
        <p14:creationId xmlns:p14="http://schemas.microsoft.com/office/powerpoint/2010/main" val="2035444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93700" y="1409700"/>
            <a:ext cx="8483600" cy="4914900"/>
          </a:xfrm>
        </p:spPr>
        <p:txBody>
          <a:bodyPr/>
          <a:lstStyle/>
          <a:p>
            <a:pPr marL="0" indent="0"/>
            <a:endParaRPr lang="en-US" dirty="0" smtClean="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sz="2800" dirty="0" smtClean="0"/>
              <a:t>    Results Structure</a:t>
            </a:r>
            <a:endParaRPr lang="en-US" sz="2800" dirty="0"/>
          </a:p>
        </p:txBody>
      </p:sp>
      <p:pic>
        <p:nvPicPr>
          <p:cNvPr id="4" name="Picture 3"/>
          <p:cNvPicPr>
            <a:picLocks noChangeAspect="1"/>
          </p:cNvPicPr>
          <p:nvPr/>
        </p:nvPicPr>
        <p:blipFill>
          <a:blip r:embed="rId2"/>
          <a:stretch>
            <a:fillRect/>
          </a:stretch>
        </p:blipFill>
        <p:spPr>
          <a:xfrm>
            <a:off x="2209800" y="1166812"/>
            <a:ext cx="4505325" cy="5400675"/>
          </a:xfrm>
          <a:prstGeom prst="rect">
            <a:avLst/>
          </a:prstGeom>
        </p:spPr>
      </p:pic>
    </p:spTree>
    <p:extLst>
      <p:ext uri="{BB962C8B-B14F-4D97-AF65-F5344CB8AC3E}">
        <p14:creationId xmlns:p14="http://schemas.microsoft.com/office/powerpoint/2010/main" val="3558025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93700" y="1409700"/>
            <a:ext cx="8483600" cy="4914900"/>
          </a:xfrm>
        </p:spPr>
        <p:txBody>
          <a:bodyPr/>
          <a:lstStyle/>
          <a:p>
            <a:pPr>
              <a:buFont typeface="Wingdings" panose="05000000000000000000" pitchFamily="2" charset="2"/>
              <a:buChar char="ü"/>
            </a:pPr>
            <a:r>
              <a:rPr lang="en-US" dirty="0" smtClean="0"/>
              <a:t>In order to strengthen results management in UN-Women and improve the quality of performance assessment and results reporting, UN-Women started development of a new results management system (RMS) in 2015.</a:t>
            </a:r>
          </a:p>
          <a:p>
            <a:pPr>
              <a:buFont typeface="Wingdings" panose="05000000000000000000" pitchFamily="2" charset="2"/>
              <a:buChar char="ü"/>
            </a:pPr>
            <a:r>
              <a:rPr lang="en-US" dirty="0" smtClean="0"/>
              <a:t>Development of the RMS will have several phases (agile and </a:t>
            </a:r>
            <a:r>
              <a:rPr lang="en-US" dirty="0"/>
              <a:t>iterative development) and </a:t>
            </a:r>
            <a:r>
              <a:rPr lang="en-US" dirty="0" smtClean="0"/>
              <a:t>be a </a:t>
            </a:r>
            <a:r>
              <a:rPr lang="en-US" dirty="0"/>
              <a:t>tool for the follow-up (monitoring) of the execution of programmes </a:t>
            </a:r>
            <a:r>
              <a:rPr lang="en-US" dirty="0" smtClean="0"/>
              <a:t>and </a:t>
            </a:r>
            <a:r>
              <a:rPr lang="en-US" dirty="0"/>
              <a:t>provide an information and decision-making tool with relevant budgetary and financial information on an on-going basis</a:t>
            </a:r>
            <a:r>
              <a:rPr lang="en-US" dirty="0" smtClean="0"/>
              <a:t>.</a:t>
            </a:r>
          </a:p>
          <a:p>
            <a:pPr>
              <a:buFont typeface="Wingdings" panose="05000000000000000000" pitchFamily="2" charset="2"/>
              <a:buChar char="ü"/>
            </a:pPr>
            <a:r>
              <a:rPr lang="en-US" dirty="0" smtClean="0"/>
              <a:t>Allows the development of qualitative data on cross-cutting areas such as youth, work with men and boys, couth-south, capacity development, innovation etc.</a:t>
            </a:r>
          </a:p>
          <a:p>
            <a:pPr>
              <a:buFont typeface="Wingdings" panose="05000000000000000000" pitchFamily="2" charset="2"/>
              <a:buChar char="ü"/>
            </a:pPr>
            <a:endParaRPr lang="en-US" dirty="0"/>
          </a:p>
          <a:p>
            <a:pPr>
              <a:buFont typeface="Wingdings" panose="05000000000000000000" pitchFamily="2" charset="2"/>
              <a:buChar char="ü"/>
            </a:pPr>
            <a:endParaRPr lang="en-US" dirty="0"/>
          </a:p>
          <a:p>
            <a:pPr>
              <a:buFont typeface="Wingdings" panose="05000000000000000000" pitchFamily="2" charset="2"/>
              <a:buChar char="ü"/>
            </a:pPr>
            <a:endParaRPr lang="en-US" dirty="0" smtClean="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sz="2800" dirty="0" smtClean="0"/>
              <a:t>    New Results Management System</a:t>
            </a:r>
            <a:endParaRPr lang="en-US" sz="2800" dirty="0"/>
          </a:p>
        </p:txBody>
      </p:sp>
    </p:spTree>
    <p:extLst>
      <p:ext uri="{BB962C8B-B14F-4D97-AF65-F5344CB8AC3E}">
        <p14:creationId xmlns:p14="http://schemas.microsoft.com/office/powerpoint/2010/main" val="1359799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93700" y="1409700"/>
            <a:ext cx="8483600" cy="4914900"/>
          </a:xfrm>
        </p:spPr>
        <p:txBody>
          <a:bodyPr/>
          <a:lstStyle/>
          <a:p>
            <a:pPr>
              <a:buFont typeface="Wingdings" panose="05000000000000000000" pitchFamily="2" charset="2"/>
              <a:buChar char="ü"/>
            </a:pPr>
            <a:endParaRPr lang="en-US" dirty="0"/>
          </a:p>
          <a:p>
            <a:pPr>
              <a:buFont typeface="Wingdings" panose="05000000000000000000" pitchFamily="2" charset="2"/>
              <a:buChar char="ü"/>
            </a:pPr>
            <a:endParaRPr lang="en-US" dirty="0"/>
          </a:p>
          <a:p>
            <a:pPr>
              <a:buFont typeface="Wingdings" panose="05000000000000000000" pitchFamily="2" charset="2"/>
              <a:buChar char="ü"/>
            </a:pPr>
            <a:endParaRPr lang="en-US" dirty="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sz="2800" dirty="0" smtClean="0"/>
              <a:t>    Data Verification</a:t>
            </a:r>
            <a:endParaRPr lang="en-US" sz="2800" dirty="0"/>
          </a:p>
        </p:txBody>
      </p:sp>
      <p:sp>
        <p:nvSpPr>
          <p:cNvPr id="4" name="Rectangle 3"/>
          <p:cNvSpPr/>
          <p:nvPr/>
        </p:nvSpPr>
        <p:spPr>
          <a:xfrm>
            <a:off x="685800" y="1443840"/>
            <a:ext cx="7391400" cy="5386090"/>
          </a:xfrm>
          <a:prstGeom prst="rect">
            <a:avLst/>
          </a:prstGeom>
        </p:spPr>
        <p:txBody>
          <a:bodyPr wrap="square">
            <a:spAutoFit/>
          </a:bodyPr>
          <a:lstStyle/>
          <a:p>
            <a:pPr marL="342900" indent="-342900" eaLnBrk="0" fontAlgn="base" hangingPunct="0">
              <a:spcBef>
                <a:spcPct val="0"/>
              </a:spcBef>
              <a:spcAft>
                <a:spcPts val="1200"/>
              </a:spcAft>
              <a:buClr>
                <a:schemeClr val="bg2"/>
              </a:buClr>
              <a:buSzPct val="60000"/>
              <a:buFont typeface="Wingdings" panose="05000000000000000000" pitchFamily="2" charset="2"/>
              <a:buChar char="ü"/>
            </a:pPr>
            <a:r>
              <a:rPr lang="en-US" sz="2000" dirty="0" smtClean="0">
                <a:solidFill>
                  <a:srgbClr val="6C6C6C"/>
                </a:solidFill>
                <a:ea typeface="ＭＳ Ｐゴシック" charset="0"/>
                <a:cs typeface="ＭＳ Ｐゴシック" charset="0"/>
              </a:rPr>
              <a:t>All offices link their results (from their country programmes) with Strategic Plan results from the DRF and OEEF.</a:t>
            </a:r>
          </a:p>
          <a:p>
            <a:pPr marL="342900" indent="-342900" eaLnBrk="0" fontAlgn="base" hangingPunct="0">
              <a:spcBef>
                <a:spcPct val="0"/>
              </a:spcBef>
              <a:spcAft>
                <a:spcPts val="1200"/>
              </a:spcAft>
              <a:buClr>
                <a:schemeClr val="bg2"/>
              </a:buClr>
              <a:buSzPct val="60000"/>
              <a:buFont typeface="Wingdings" panose="05000000000000000000" pitchFamily="2" charset="2"/>
              <a:buChar char="ü"/>
            </a:pPr>
            <a:r>
              <a:rPr lang="en-US" sz="2000" dirty="0" smtClean="0">
                <a:solidFill>
                  <a:srgbClr val="6C6C6C"/>
                </a:solidFill>
                <a:ea typeface="ＭＳ Ｐゴシック" charset="0"/>
                <a:cs typeface="ＭＳ Ｐゴシック" charset="0"/>
              </a:rPr>
              <a:t>They then ‘inherit’ and report on the indicators for that part of the Strategic Plan.</a:t>
            </a:r>
          </a:p>
          <a:p>
            <a:pPr marL="342900" indent="-342900" eaLnBrk="0" fontAlgn="base" hangingPunct="0">
              <a:spcBef>
                <a:spcPct val="0"/>
              </a:spcBef>
              <a:spcAft>
                <a:spcPts val="1200"/>
              </a:spcAft>
              <a:buClr>
                <a:schemeClr val="bg2"/>
              </a:buClr>
              <a:buSzPct val="60000"/>
              <a:buFont typeface="Wingdings" panose="05000000000000000000" pitchFamily="2" charset="2"/>
              <a:buChar char="ü"/>
            </a:pPr>
            <a:r>
              <a:rPr lang="en-US" sz="2000" dirty="0" smtClean="0">
                <a:solidFill>
                  <a:srgbClr val="6C6C6C"/>
                </a:solidFill>
                <a:ea typeface="ＭＳ Ｐゴシック" charset="0"/>
                <a:cs typeface="ＭＳ Ｐゴシック" charset="0"/>
              </a:rPr>
              <a:t>Data is entered by the staff member closest to the work.  This is checked and quality assured by the M&amp;E focal point in the office and senior management in the office.</a:t>
            </a:r>
          </a:p>
          <a:p>
            <a:pPr marL="342900" indent="-342900" eaLnBrk="0" fontAlgn="base" hangingPunct="0">
              <a:spcBef>
                <a:spcPct val="0"/>
              </a:spcBef>
              <a:spcAft>
                <a:spcPts val="1200"/>
              </a:spcAft>
              <a:buClr>
                <a:schemeClr val="bg2"/>
              </a:buClr>
              <a:buSzPct val="60000"/>
              <a:buFont typeface="Wingdings" panose="05000000000000000000" pitchFamily="2" charset="2"/>
              <a:buChar char="ü"/>
            </a:pPr>
            <a:r>
              <a:rPr lang="en-US" sz="2000" dirty="0" smtClean="0">
                <a:solidFill>
                  <a:srgbClr val="6C6C6C"/>
                </a:solidFill>
                <a:ea typeface="ＭＳ Ｐゴシック" charset="0"/>
                <a:cs typeface="ＭＳ Ｐゴシック" charset="0"/>
              </a:rPr>
              <a:t>It is then checked again and quality assured by the Regional Office.</a:t>
            </a:r>
          </a:p>
          <a:p>
            <a:pPr marL="342900" indent="-342900" eaLnBrk="0" fontAlgn="base" hangingPunct="0">
              <a:spcBef>
                <a:spcPct val="0"/>
              </a:spcBef>
              <a:spcAft>
                <a:spcPts val="1200"/>
              </a:spcAft>
              <a:buClr>
                <a:schemeClr val="bg2"/>
              </a:buClr>
              <a:buSzPct val="60000"/>
              <a:buFont typeface="Wingdings" panose="05000000000000000000" pitchFamily="2" charset="2"/>
              <a:buChar char="ü"/>
            </a:pPr>
            <a:r>
              <a:rPr lang="en-US" sz="2000" dirty="0" smtClean="0">
                <a:solidFill>
                  <a:srgbClr val="6C6C6C"/>
                </a:solidFill>
                <a:ea typeface="ＭＳ Ｐゴシック" charset="0"/>
                <a:cs typeface="ＭＳ Ｐゴシック" charset="0"/>
              </a:rPr>
              <a:t>Data is then reviewed and any identified issues are addressed by HQ staff.</a:t>
            </a:r>
          </a:p>
          <a:p>
            <a:pPr marL="342900" indent="-342900" eaLnBrk="0" fontAlgn="base" hangingPunct="0">
              <a:spcBef>
                <a:spcPct val="0"/>
              </a:spcBef>
              <a:spcAft>
                <a:spcPts val="1200"/>
              </a:spcAft>
              <a:buClr>
                <a:schemeClr val="bg2"/>
              </a:buClr>
              <a:buSzPct val="60000"/>
              <a:buFont typeface="Wingdings" panose="05000000000000000000" pitchFamily="2" charset="2"/>
              <a:buChar char="ü"/>
            </a:pPr>
            <a:r>
              <a:rPr lang="en-US" sz="2000" dirty="0" smtClean="0">
                <a:solidFill>
                  <a:srgbClr val="6C6C6C"/>
                </a:solidFill>
                <a:ea typeface="ＭＳ Ｐゴシック" charset="0"/>
                <a:cs typeface="ＭＳ Ｐゴシック" charset="0"/>
              </a:rPr>
              <a:t>Before submission, the report and all data and sent back to the field for final validation.</a:t>
            </a:r>
          </a:p>
          <a:p>
            <a:pPr marL="342900" indent="-342900" eaLnBrk="0" fontAlgn="base" hangingPunct="0">
              <a:spcBef>
                <a:spcPct val="0"/>
              </a:spcBef>
              <a:spcAft>
                <a:spcPts val="1200"/>
              </a:spcAft>
              <a:buClr>
                <a:schemeClr val="bg2"/>
              </a:buClr>
              <a:buSzPct val="60000"/>
              <a:buFont typeface="Wingdings" panose="05000000000000000000" pitchFamily="2" charset="2"/>
              <a:buChar char="ü"/>
            </a:pPr>
            <a:endParaRPr lang="en-US" sz="2400" dirty="0">
              <a:solidFill>
                <a:srgbClr val="6C6C6C"/>
              </a:solidFill>
              <a:ea typeface="ＭＳ Ｐゴシック" charset="0"/>
              <a:cs typeface="ＭＳ Ｐゴシック" charset="0"/>
            </a:endParaRPr>
          </a:p>
        </p:txBody>
      </p:sp>
    </p:spTree>
    <p:extLst>
      <p:ext uri="{BB962C8B-B14F-4D97-AF65-F5344CB8AC3E}">
        <p14:creationId xmlns:p14="http://schemas.microsoft.com/office/powerpoint/2010/main" val="2933136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93700" y="1409700"/>
            <a:ext cx="8483600" cy="4914900"/>
          </a:xfrm>
        </p:spPr>
        <p:txBody>
          <a:bodyPr/>
          <a:lstStyle/>
          <a:p>
            <a:pPr>
              <a:buFont typeface="Wingdings" panose="05000000000000000000" pitchFamily="2" charset="2"/>
              <a:buChar char="ü"/>
            </a:pPr>
            <a:r>
              <a:rPr lang="en-US" sz="2000" dirty="0"/>
              <a:t>I.	</a:t>
            </a:r>
            <a:r>
              <a:rPr lang="en-US" sz="2000" dirty="0" smtClean="0"/>
              <a:t>Introduction</a:t>
            </a:r>
          </a:p>
          <a:p>
            <a:pPr>
              <a:buFont typeface="Wingdings" panose="05000000000000000000" pitchFamily="2" charset="2"/>
              <a:buChar char="ü"/>
            </a:pPr>
            <a:r>
              <a:rPr lang="en-US" sz="2000" dirty="0"/>
              <a:t>II.	</a:t>
            </a:r>
            <a:r>
              <a:rPr lang="en-US" sz="2000" dirty="0" smtClean="0"/>
              <a:t>Global </a:t>
            </a:r>
            <a:r>
              <a:rPr lang="en-US" sz="2000" dirty="0"/>
              <a:t>and Normative </a:t>
            </a:r>
            <a:r>
              <a:rPr lang="en-US" sz="2000" dirty="0" smtClean="0"/>
              <a:t>context</a:t>
            </a:r>
          </a:p>
          <a:p>
            <a:pPr>
              <a:buFont typeface="Wingdings" panose="05000000000000000000" pitchFamily="2" charset="2"/>
              <a:buChar char="ü"/>
            </a:pPr>
            <a:r>
              <a:rPr lang="en-US" sz="2000" dirty="0"/>
              <a:t>III.	Programme </a:t>
            </a:r>
            <a:r>
              <a:rPr lang="en-US" sz="2000" dirty="0" smtClean="0"/>
              <a:t>results</a:t>
            </a:r>
          </a:p>
          <a:p>
            <a:pPr lvl="3">
              <a:spcAft>
                <a:spcPts val="600"/>
              </a:spcAft>
              <a:buFont typeface="Wingdings" panose="05000000000000000000" pitchFamily="2" charset="2"/>
              <a:buChar char="ü"/>
            </a:pPr>
            <a:r>
              <a:rPr lang="en-US" sz="1400" dirty="0" smtClean="0"/>
              <a:t>A.</a:t>
            </a:r>
            <a:r>
              <a:rPr lang="en-US" dirty="0" smtClean="0"/>
              <a:t> </a:t>
            </a:r>
            <a:r>
              <a:rPr lang="en-US" sz="1400" dirty="0" smtClean="0"/>
              <a:t>Overview</a:t>
            </a:r>
          </a:p>
          <a:p>
            <a:pPr lvl="3">
              <a:spcAft>
                <a:spcPts val="600"/>
              </a:spcAft>
              <a:buFont typeface="Wingdings" panose="05000000000000000000" pitchFamily="2" charset="2"/>
              <a:buChar char="ü"/>
            </a:pPr>
            <a:r>
              <a:rPr lang="en-US" sz="1400" dirty="0" smtClean="0"/>
              <a:t>B. Women’s </a:t>
            </a:r>
            <a:r>
              <a:rPr lang="en-US" sz="1400" dirty="0"/>
              <a:t>leadership and </a:t>
            </a:r>
            <a:r>
              <a:rPr lang="en-US" sz="1400" dirty="0" smtClean="0"/>
              <a:t>participation</a:t>
            </a:r>
          </a:p>
          <a:p>
            <a:pPr lvl="3">
              <a:spcAft>
                <a:spcPts val="600"/>
              </a:spcAft>
              <a:buFont typeface="Wingdings" panose="05000000000000000000" pitchFamily="2" charset="2"/>
              <a:buChar char="ü"/>
            </a:pPr>
            <a:r>
              <a:rPr lang="en-US" sz="1400" dirty="0" smtClean="0"/>
              <a:t>C. Increased </a:t>
            </a:r>
            <a:r>
              <a:rPr lang="en-US" sz="1400" dirty="0"/>
              <a:t>access for women to economic empowerment </a:t>
            </a:r>
            <a:r>
              <a:rPr lang="en-US" sz="1400" dirty="0" smtClean="0"/>
              <a:t>opportunities</a:t>
            </a:r>
          </a:p>
          <a:p>
            <a:pPr lvl="3">
              <a:spcAft>
                <a:spcPts val="600"/>
              </a:spcAft>
              <a:buFont typeface="Wingdings" panose="05000000000000000000" pitchFamily="2" charset="2"/>
              <a:buChar char="ü"/>
            </a:pPr>
            <a:r>
              <a:rPr lang="en-US" sz="1400" dirty="0" smtClean="0"/>
              <a:t>D. Ending </a:t>
            </a:r>
            <a:r>
              <a:rPr lang="en-US" sz="1400" dirty="0"/>
              <a:t>violence against women and </a:t>
            </a:r>
            <a:r>
              <a:rPr lang="en-US" sz="1400" dirty="0" smtClean="0"/>
              <a:t>girls</a:t>
            </a:r>
          </a:p>
          <a:p>
            <a:pPr lvl="3">
              <a:spcAft>
                <a:spcPts val="600"/>
              </a:spcAft>
              <a:buFont typeface="Wingdings" panose="05000000000000000000" pitchFamily="2" charset="2"/>
              <a:buChar char="ü"/>
            </a:pPr>
            <a:r>
              <a:rPr lang="en-US" sz="1400" dirty="0" smtClean="0"/>
              <a:t>E. Women’s </a:t>
            </a:r>
            <a:r>
              <a:rPr lang="en-US" sz="1400" dirty="0"/>
              <a:t>increased leadership in peace and security and humanitarian </a:t>
            </a:r>
            <a:r>
              <a:rPr lang="en-US" sz="1400" dirty="0" smtClean="0"/>
              <a:t>response</a:t>
            </a:r>
          </a:p>
          <a:p>
            <a:pPr lvl="3">
              <a:spcAft>
                <a:spcPts val="600"/>
              </a:spcAft>
              <a:buFont typeface="Wingdings" panose="05000000000000000000" pitchFamily="2" charset="2"/>
              <a:buChar char="ü"/>
            </a:pPr>
            <a:r>
              <a:rPr lang="en-US" sz="1400" dirty="0" smtClean="0"/>
              <a:t>F. Strengthening </a:t>
            </a:r>
            <a:r>
              <a:rPr lang="en-US" sz="1400" dirty="0"/>
              <a:t>the responsiveness of plans and budgets to gender </a:t>
            </a:r>
            <a:r>
              <a:rPr lang="en-US" sz="1400" dirty="0" smtClean="0"/>
              <a:t>equality</a:t>
            </a:r>
          </a:p>
          <a:p>
            <a:pPr marL="342900" lvl="3" indent="-342900">
              <a:buSzPct val="60000"/>
              <a:buFont typeface="Wingdings" panose="05000000000000000000" pitchFamily="2" charset="2"/>
              <a:buChar char="ü"/>
            </a:pPr>
            <a:r>
              <a:rPr lang="en-US" dirty="0">
                <a:ea typeface="ＭＳ Ｐゴシック" charset="0"/>
                <a:cs typeface="ＭＳ Ｐゴシック" charset="0"/>
              </a:rPr>
              <a:t>IV.	Coordination</a:t>
            </a:r>
          </a:p>
          <a:p>
            <a:pPr>
              <a:buFont typeface="Wingdings" panose="05000000000000000000" pitchFamily="2" charset="2"/>
              <a:buChar char="ü"/>
            </a:pPr>
            <a:r>
              <a:rPr lang="en-US" sz="2000" dirty="0"/>
              <a:t>V.	Organizational Effectiveness and Efficiency </a:t>
            </a:r>
          </a:p>
          <a:p>
            <a:pPr>
              <a:buFont typeface="Wingdings" panose="05000000000000000000" pitchFamily="2" charset="2"/>
              <a:buChar char="ü"/>
            </a:pPr>
            <a:r>
              <a:rPr lang="en-US" sz="2000" dirty="0"/>
              <a:t>VI.	Financial Results: Income and expenditure</a:t>
            </a:r>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sz="2800" dirty="0" smtClean="0"/>
              <a:t>    Structure of the report</a:t>
            </a:r>
            <a:endParaRPr lang="en-US" sz="2800" dirty="0"/>
          </a:p>
        </p:txBody>
      </p:sp>
    </p:spTree>
    <p:extLst>
      <p:ext uri="{BB962C8B-B14F-4D97-AF65-F5344CB8AC3E}">
        <p14:creationId xmlns:p14="http://schemas.microsoft.com/office/powerpoint/2010/main" val="39983319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3_Median">
  <a:themeElements>
    <a:clrScheme name="UN Women">
      <a:dk1>
        <a:srgbClr val="009DDC"/>
      </a:dk1>
      <a:lt1>
        <a:sysClr val="window" lastClr="FFFFFF"/>
      </a:lt1>
      <a:dk2>
        <a:srgbClr val="009DDC"/>
      </a:dk2>
      <a:lt2>
        <a:srgbClr val="67B7E6"/>
      </a:lt2>
      <a:accent1>
        <a:srgbClr val="009DDC"/>
      </a:accent1>
      <a:accent2>
        <a:srgbClr val="67B7E6"/>
      </a:accent2>
      <a:accent3>
        <a:srgbClr val="009DDC"/>
      </a:accent3>
      <a:accent4>
        <a:srgbClr val="67B7E6"/>
      </a:accent4>
      <a:accent5>
        <a:srgbClr val="D8D8D8"/>
      </a:accent5>
      <a:accent6>
        <a:srgbClr val="BFBFBF"/>
      </a:accent6>
      <a:hlink>
        <a:srgbClr val="000000"/>
      </a:hlink>
      <a:folHlink>
        <a:srgbClr val="7F7F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Websio_x0020_Document_x0020_Preview xmlns="56adb953-e64c-42d5-ac56-00c87ad1b741">/Policy-Programming/instdev/_layouts/WebsioPreviewField/preview.aspx?ID=76568cde-d49b-450d-96b0-bd0db8af678d&amp;WebID=d75ed643-3334-48bd-97d4-f110d637722d&amp;SiteID=2651aae4-a096-43fe-a0db-b441b2f37e40</Websio_x0020_Document_x0020_Preview>
    <_dlc_DocId xmlns="56adb953-e64c-42d5-ac56-00c87ad1b741">UNWOMEN-2036-6</_dlc_DocId>
    <_dlc_DocIdUrl xmlns="56adb953-e64c-42d5-ac56-00c87ad1b741">
      <Url>https://intra.unwomen.org/Policy-Programming/instdev/_layouts/DocIdRedir.aspx?ID=UNWOMEN-2036-6</Url>
      <Description>UNWOMEN-2036-6</Description>
    </_dlc_DocIdUrl>
    <PublishingExpirationDate xmlns="http://schemas.microsoft.com/sharepoint/v3" xsi:nil="true"/>
    <PublishingStartDate xmlns="http://schemas.microsoft.com/sharepoint/v3"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77955DEEDDF3E74C8009120642333D85" ma:contentTypeVersion="5" ma:contentTypeDescription="Create a new document." ma:contentTypeScope="" ma:versionID="f922be3d12973c8b5098e285d295f122">
  <xsd:schema xmlns:xsd="http://www.w3.org/2001/XMLSchema" xmlns:xs="http://www.w3.org/2001/XMLSchema" xmlns:p="http://schemas.microsoft.com/office/2006/metadata/properties" xmlns:ns1="http://schemas.microsoft.com/sharepoint/v3" xmlns:ns2="56adb953-e64c-42d5-ac56-00c87ad1b741" targetNamespace="http://schemas.microsoft.com/office/2006/metadata/properties" ma:root="true" ma:fieldsID="f97cf55d1b1f609a7bc8a35e10e735da" ns1:_="" ns2:_="">
    <xsd:import namespace="http://schemas.microsoft.com/sharepoint/v3"/>
    <xsd:import namespace="56adb953-e64c-42d5-ac56-00c87ad1b74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Websio_x0020_Document_x0020_Preview"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hidden="true" ma:internalName="PublishingStartDate">
      <xsd:simpleType>
        <xsd:restriction base="dms:Unknown"/>
      </xsd:simpleType>
    </xsd:element>
    <xsd:element name="PublishingExpirationDate" ma:index="12"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6adb953-e64c-42d5-ac56-00c87ad1b74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Websio_x0020_Document_x0020_Preview" ma:index="13" nillable="true" ma:displayName="Websio Document Preview" ma:hidden="true" ma:internalName="Websio_x0020_Document_x0020_Preview">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0E12F0-CBEF-4384-B17D-539FA0C5906C}">
  <ds:schemaRefs>
    <ds:schemaRef ds:uri="http://purl.org/dc/elements/1.1/"/>
    <ds:schemaRef ds:uri="http://schemas.microsoft.com/sharepoint/v3"/>
    <ds:schemaRef ds:uri="http://www.w3.org/XML/1998/namespace"/>
    <ds:schemaRef ds:uri="http://purl.org/dc/dcmitype/"/>
    <ds:schemaRef ds:uri="56adb953-e64c-42d5-ac56-00c87ad1b741"/>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BC02C4E3-4FD3-4AAE-903F-E86F191CEAE3}">
  <ds:schemaRefs>
    <ds:schemaRef ds:uri="http://schemas.microsoft.com/sharepoint/events"/>
  </ds:schemaRefs>
</ds:datastoreItem>
</file>

<file path=customXml/itemProps3.xml><?xml version="1.0" encoding="utf-8"?>
<ds:datastoreItem xmlns:ds="http://schemas.openxmlformats.org/officeDocument/2006/customXml" ds:itemID="{9D090F1B-7737-44C8-9E5C-39F4B9AE7A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adb953-e64c-42d5-ac56-00c87ad1b7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A85259C-1197-4D92-A45E-78952977F9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2064</TotalTime>
  <Words>1136</Words>
  <Application>Microsoft Office PowerPoint</Application>
  <PresentationFormat>On-screen Show (4:3)</PresentationFormat>
  <Paragraphs>147</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Geneva</vt:lpstr>
      <vt:lpstr>Tw Cen MT</vt:lpstr>
      <vt:lpstr>Wingdings</vt:lpstr>
      <vt:lpstr>3_Median</vt:lpstr>
      <vt:lpstr> Progress made on the United Nations Entity for Gender Equality and the Empowerment of Women strategic plan, 2014-2017, including operational activities in 2014 Report of the Under-Secretary-General/Executive Director   Planning and Programme Guidance Unit, PPGU</vt:lpstr>
      <vt:lpstr>  Following from Board Decision</vt:lpstr>
      <vt:lpstr>    Elements of a decision</vt:lpstr>
      <vt:lpstr>    Background</vt:lpstr>
      <vt:lpstr>    Timeline</vt:lpstr>
      <vt:lpstr>    Results Structure</vt:lpstr>
      <vt:lpstr>    New Results Management System</vt:lpstr>
      <vt:lpstr>    Data Verification</vt:lpstr>
      <vt:lpstr>    Structure of the report</vt:lpstr>
      <vt:lpstr>    Global and Normative Context</vt:lpstr>
      <vt:lpstr>    Programme Results</vt:lpstr>
      <vt:lpstr>Organizational Effectiveness and Efficiency</vt:lpstr>
      <vt:lpstr>Data Companion</vt:lpstr>
      <vt:lpstr>Challenges</vt:lpstr>
      <vt:lpstr>Opportunities</vt:lpstr>
      <vt:lpstr>End of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with UN Women branding</dc:title>
  <dc:creator>Piyoo Kochar</dc:creator>
  <cp:lastModifiedBy>Jan Puttfarken</cp:lastModifiedBy>
  <cp:revision>110</cp:revision>
  <cp:lastPrinted>2015-05-21T13:23:48Z</cp:lastPrinted>
  <dcterms:created xsi:type="dcterms:W3CDTF">2013-08-29T17:18:42Z</dcterms:created>
  <dcterms:modified xsi:type="dcterms:W3CDTF">2015-05-21T18:24:04Z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0x01010077955DEEDDF3E74C8009120642333D85</vt:lpwstr>
  </property>
  <property fmtid="{D5CDD505-2E9C-101B-9397-08002B2CF9AE}" pid="3" name="_dlc_DocIdItemGuid">
    <vt:lpwstr>76568cde-d49b-450d-96b0-bd0db8af678d</vt:lpwstr>
  </property>
  <property fmtid="{D5CDD505-2E9C-101B-9397-08002B2CF9AE}" pid="4" name="Resource Types">
    <vt:lpwstr>65;#Guidelines|7903eb50-b574-46b2-a366-4a47b2edb471</vt:lpwstr>
  </property>
  <property fmtid="{D5CDD505-2E9C-101B-9397-08002B2CF9AE}" pid="5" name="Functional">
    <vt:lpwstr>377;#Corporate Guidance|64e57d2e-a617-4c09-aaa4-90223d4061bb</vt:lpwstr>
  </property>
  <property fmtid="{D5CDD505-2E9C-101B-9397-08002B2CF9AE}" pid="6" name="Geo Coverage">
    <vt:lpwstr>15;#Global|cba6f8e6-e37d-47b4-8d89-0137b471d7e7</vt:lpwstr>
  </property>
  <property fmtid="{D5CDD505-2E9C-101B-9397-08002B2CF9AE}" pid="7" name="Thematic">
    <vt:lpwstr>1;#Communications and Media|8a516359-ea9c-470f-91b2-bff2ca744fe2</vt:lpwstr>
  </property>
</Properties>
</file>