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90" r:id="rId2"/>
    <p:sldId id="259" r:id="rId3"/>
    <p:sldId id="306" r:id="rId4"/>
    <p:sldId id="311" r:id="rId5"/>
    <p:sldId id="294" r:id="rId6"/>
    <p:sldId id="310" r:id="rId7"/>
    <p:sldId id="298" r:id="rId8"/>
    <p:sldId id="312" r:id="rId9"/>
    <p:sldId id="313" r:id="rId10"/>
    <p:sldId id="314" r:id="rId11"/>
    <p:sldId id="307" r:id="rId12"/>
    <p:sldId id="308" r:id="rId13"/>
    <p:sldId id="309"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46" autoAdjust="0"/>
    <p:restoredTop sz="94630" autoAdjust="0"/>
  </p:normalViewPr>
  <p:slideViewPr>
    <p:cSldViewPr snapToGrid="0">
      <p:cViewPr varScale="1">
        <p:scale>
          <a:sx n="87" d="100"/>
          <a:sy n="87" d="100"/>
        </p:scale>
        <p:origin x="60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6D94AC-4CBF-4408-A09E-D141B4A03403}"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C9E3047F-8962-43AA-A150-B02021FBAE27}">
      <dgm:prSet phldrT="[Text]" custT="1"/>
      <dgm:spPr>
        <a:xfrm>
          <a:off x="0" y="968663"/>
          <a:ext cx="728662" cy="1038282"/>
        </a:xfrm>
        <a:prstGeom prst="roundRect">
          <a:avLst>
            <a:gd name="adj" fmla="val 10000"/>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sz="1100" b="1" dirty="0" smtClean="0">
              <a:solidFill>
                <a:sysClr val="windowText" lastClr="000000"/>
              </a:solidFill>
              <a:latin typeface="Calibri" panose="020F0502020204030204"/>
              <a:ea typeface="+mn-ea"/>
              <a:cs typeface="+mn-cs"/>
            </a:rPr>
            <a:t>2014</a:t>
          </a:r>
          <a:endParaRPr lang="en-US" sz="1100" b="1" dirty="0">
            <a:solidFill>
              <a:sysClr val="windowText" lastClr="000000"/>
            </a:solidFill>
            <a:latin typeface="Calibri" panose="020F0502020204030204"/>
            <a:ea typeface="+mn-ea"/>
            <a:cs typeface="+mn-cs"/>
          </a:endParaRPr>
        </a:p>
        <a:p>
          <a:r>
            <a:rPr lang="en-US" sz="1100" dirty="0" smtClean="0">
              <a:solidFill>
                <a:sysClr val="window" lastClr="FFFFFF"/>
              </a:solidFill>
              <a:latin typeface="Calibri" panose="020F0502020204030204"/>
              <a:ea typeface="+mn-ea"/>
              <a:cs typeface="+mn-cs"/>
            </a:rPr>
            <a:t>UNEG Peer review; JIU assessment; OIOS assessment; MOPAN assessment </a:t>
          </a:r>
        </a:p>
        <a:p>
          <a:endParaRPr lang="en-US" sz="1100" dirty="0" smtClean="0">
            <a:solidFill>
              <a:sysClr val="window" lastClr="FFFFFF"/>
            </a:solidFill>
            <a:latin typeface="Calibri" panose="020F0502020204030204"/>
            <a:ea typeface="+mn-ea"/>
            <a:cs typeface="+mn-cs"/>
          </a:endParaRPr>
        </a:p>
        <a:p>
          <a:endParaRPr lang="en-US" sz="1100" dirty="0">
            <a:solidFill>
              <a:sysClr val="window" lastClr="FFFFFF"/>
            </a:solidFill>
            <a:latin typeface="Calibri" panose="020F0502020204030204"/>
            <a:ea typeface="+mn-ea"/>
            <a:cs typeface="+mn-cs"/>
          </a:endParaRPr>
        </a:p>
      </dgm:t>
    </dgm:pt>
    <dgm:pt modelId="{92F68EEC-7608-4CEA-9554-625F91298504}" type="parTrans" cxnId="{FF58B108-B627-49C1-B0F9-A246045942A9}">
      <dgm:prSet/>
      <dgm:spPr/>
      <dgm:t>
        <a:bodyPr/>
        <a:lstStyle/>
        <a:p>
          <a:endParaRPr lang="en-US"/>
        </a:p>
      </dgm:t>
    </dgm:pt>
    <dgm:pt modelId="{B79477BA-342D-4B17-9B3D-11004A8BC829}" type="sibTrans" cxnId="{FF58B108-B627-49C1-B0F9-A246045942A9}">
      <dgm:prSet/>
      <dgm:spPr>
        <a:xfrm>
          <a:off x="801528" y="1397450"/>
          <a:ext cx="154476" cy="180708"/>
        </a:xfrm>
        <a:prstGeom prst="rightArrow">
          <a:avLst>
            <a:gd name="adj1" fmla="val 60000"/>
            <a:gd name="adj2" fmla="val 50000"/>
          </a:avLst>
        </a:prstGeom>
        <a:solidFill>
          <a:srgbClr val="5B9BD5">
            <a:tint val="60000"/>
            <a:hueOff val="0"/>
            <a:satOff val="0"/>
            <a:lumOff val="0"/>
            <a:alphaOff val="0"/>
          </a:srgbClr>
        </a:solidFill>
        <a:ln>
          <a:noFill/>
        </a:ln>
        <a:effectLst/>
      </dgm:spPr>
      <dgm:t>
        <a:bodyPr/>
        <a:lstStyle/>
        <a:p>
          <a:endParaRPr lang="en-US">
            <a:solidFill>
              <a:sysClr val="window" lastClr="FFFFFF"/>
            </a:solidFill>
            <a:latin typeface="Calibri" panose="020F0502020204030204"/>
            <a:ea typeface="+mn-ea"/>
            <a:cs typeface="+mn-cs"/>
          </a:endParaRPr>
        </a:p>
      </dgm:t>
    </dgm:pt>
    <dgm:pt modelId="{948212B6-D490-469A-B409-D26DEDE2EA43}">
      <dgm:prSet phldrT="[Text]" custT="1"/>
      <dgm:spPr>
        <a:xfrm>
          <a:off x="3060382" y="968663"/>
          <a:ext cx="728662" cy="1038282"/>
        </a:xfrm>
        <a:prstGeom prst="roundRect">
          <a:avLst>
            <a:gd name="adj" fmla="val 10000"/>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endParaRPr lang="en-US" sz="1100" b="1" dirty="0" smtClean="0">
            <a:solidFill>
              <a:sysClr val="windowText" lastClr="000000"/>
            </a:solidFill>
            <a:latin typeface="Calibri" panose="020F0502020204030204"/>
            <a:ea typeface="+mn-ea"/>
            <a:cs typeface="+mn-cs"/>
          </a:endParaRPr>
        </a:p>
        <a:p>
          <a:r>
            <a:rPr lang="en-US" sz="1100" b="1" dirty="0" smtClean="0">
              <a:solidFill>
                <a:sysClr val="windowText" lastClr="000000"/>
              </a:solidFill>
              <a:latin typeface="Calibri" panose="020F0502020204030204"/>
              <a:ea typeface="+mn-ea"/>
              <a:cs typeface="+mn-cs"/>
            </a:rPr>
            <a:t>June-December 2015</a:t>
          </a:r>
        </a:p>
        <a:p>
          <a:endParaRPr lang="en-US" sz="1100" b="1" dirty="0" smtClean="0">
            <a:solidFill>
              <a:sysClr val="windowText" lastClr="000000"/>
            </a:solidFill>
            <a:latin typeface="Calibri" panose="020F0502020204030204"/>
            <a:ea typeface="+mn-ea"/>
            <a:cs typeface="+mn-cs"/>
          </a:endParaRPr>
        </a:p>
        <a:p>
          <a:r>
            <a:rPr lang="en-US" sz="1100" b="0" dirty="0" smtClean="0">
              <a:solidFill>
                <a:schemeClr val="bg1"/>
              </a:solidFill>
              <a:latin typeface="Calibri" panose="020F0502020204030204"/>
              <a:ea typeface="+mn-ea"/>
              <a:cs typeface="+mn-cs"/>
            </a:rPr>
            <a:t>2015 OIOS assessment, </a:t>
          </a:r>
          <a:r>
            <a:rPr lang="en-US" sz="1100" b="0" dirty="0" smtClean="0">
              <a:solidFill>
                <a:schemeClr val="bg1"/>
              </a:solidFill>
              <a:latin typeface="Calibri" panose="020F0502020204030204"/>
              <a:ea typeface="+mn-ea"/>
              <a:cs typeface="+mn-cs"/>
            </a:rPr>
            <a:t> </a:t>
          </a:r>
          <a:r>
            <a:rPr lang="en-US" sz="1100" b="0" dirty="0" smtClean="0">
              <a:solidFill>
                <a:schemeClr val="bg1"/>
              </a:solidFill>
              <a:latin typeface="Calibri" panose="020F0502020204030204"/>
              <a:ea typeface="+mn-ea"/>
              <a:cs typeface="+mn-cs"/>
            </a:rPr>
            <a:t>GEAC Letter to ED</a:t>
          </a:r>
        </a:p>
        <a:p>
          <a:endParaRPr lang="en-US" sz="1100" b="0" dirty="0" smtClean="0">
            <a:solidFill>
              <a:schemeClr val="bg1"/>
            </a:solidFill>
            <a:latin typeface="Calibri" panose="020F0502020204030204"/>
            <a:ea typeface="+mn-ea"/>
            <a:cs typeface="+mn-cs"/>
          </a:endParaRPr>
        </a:p>
        <a:p>
          <a:endParaRPr lang="en-US" sz="1100" dirty="0" smtClean="0">
            <a:solidFill>
              <a:sysClr val="window" lastClr="FFFFFF"/>
            </a:solidFill>
            <a:latin typeface="Calibri" panose="020F0502020204030204"/>
            <a:ea typeface="+mn-ea"/>
            <a:cs typeface="+mn-cs"/>
          </a:endParaRPr>
        </a:p>
        <a:p>
          <a:endParaRPr lang="en-US" sz="1100" dirty="0">
            <a:solidFill>
              <a:sysClr val="window" lastClr="FFFFFF"/>
            </a:solidFill>
            <a:latin typeface="Calibri" panose="020F0502020204030204"/>
            <a:ea typeface="+mn-ea"/>
            <a:cs typeface="+mn-cs"/>
          </a:endParaRPr>
        </a:p>
      </dgm:t>
    </dgm:pt>
    <dgm:pt modelId="{9C1ECCC2-BCE2-4CC4-82F2-ED21904CB16F}" type="parTrans" cxnId="{A77B1420-9A45-4A88-992E-1993678C8C9B}">
      <dgm:prSet/>
      <dgm:spPr/>
      <dgm:t>
        <a:bodyPr/>
        <a:lstStyle/>
        <a:p>
          <a:endParaRPr lang="en-US"/>
        </a:p>
      </dgm:t>
    </dgm:pt>
    <dgm:pt modelId="{88A8A8C3-648F-4C79-95F0-D3E19FC4D1BA}" type="sibTrans" cxnId="{A77B1420-9A45-4A88-992E-1993678C8C9B}">
      <dgm:prSet/>
      <dgm:spPr>
        <a:xfrm>
          <a:off x="3861911" y="1397450"/>
          <a:ext cx="154476" cy="180708"/>
        </a:xfrm>
        <a:prstGeom prst="rightArrow">
          <a:avLst>
            <a:gd name="adj1" fmla="val 60000"/>
            <a:gd name="adj2" fmla="val 50000"/>
          </a:avLst>
        </a:prstGeom>
        <a:solidFill>
          <a:srgbClr val="5B9BD5">
            <a:tint val="60000"/>
            <a:hueOff val="0"/>
            <a:satOff val="0"/>
            <a:lumOff val="0"/>
            <a:alphaOff val="0"/>
          </a:srgbClr>
        </a:solidFill>
        <a:ln>
          <a:noFill/>
        </a:ln>
        <a:effectLst/>
      </dgm:spPr>
      <dgm:t>
        <a:bodyPr/>
        <a:lstStyle/>
        <a:p>
          <a:endParaRPr lang="en-US">
            <a:solidFill>
              <a:sysClr val="window" lastClr="FFFFFF"/>
            </a:solidFill>
            <a:latin typeface="Calibri" panose="020F0502020204030204"/>
            <a:ea typeface="+mn-ea"/>
            <a:cs typeface="+mn-cs"/>
          </a:endParaRPr>
        </a:p>
      </dgm:t>
    </dgm:pt>
    <dgm:pt modelId="{2F94D48A-7B9A-4916-9965-A909BD177091}">
      <dgm:prSet custT="1"/>
      <dgm:spPr>
        <a:xfrm>
          <a:off x="2040255" y="968663"/>
          <a:ext cx="728662" cy="1038282"/>
        </a:xfrm>
        <a:prstGeom prst="roundRect">
          <a:avLst>
            <a:gd name="adj" fmla="val 10000"/>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sz="1100" b="1" dirty="0" smtClean="0">
              <a:solidFill>
                <a:sysClr val="windowText" lastClr="000000"/>
              </a:solidFill>
              <a:latin typeface="Calibri" panose="020F0502020204030204"/>
              <a:ea typeface="+mn-ea"/>
              <a:cs typeface="+mn-cs"/>
            </a:rPr>
            <a:t>March-Nov 2015</a:t>
          </a:r>
          <a:endParaRPr lang="en-US" sz="1100" b="1" dirty="0">
            <a:solidFill>
              <a:sysClr val="windowText" lastClr="000000"/>
            </a:solidFill>
            <a:latin typeface="Calibri" panose="020F0502020204030204"/>
            <a:ea typeface="+mn-ea"/>
            <a:cs typeface="+mn-cs"/>
          </a:endParaRPr>
        </a:p>
        <a:p>
          <a:r>
            <a:rPr lang="en-US" sz="1100" dirty="0" smtClean="0">
              <a:solidFill>
                <a:sysClr val="window" lastClr="FFFFFF"/>
              </a:solidFill>
              <a:latin typeface="Calibri" panose="020F0502020204030204"/>
              <a:ea typeface="+mn-ea"/>
              <a:cs typeface="+mn-cs"/>
            </a:rPr>
            <a:t>Round </a:t>
          </a:r>
          <a:r>
            <a:rPr lang="en-US" sz="1100" dirty="0">
              <a:solidFill>
                <a:sysClr val="window" lastClr="FFFFFF"/>
              </a:solidFill>
              <a:latin typeface="Calibri" panose="020F0502020204030204"/>
              <a:ea typeface="+mn-ea"/>
              <a:cs typeface="+mn-cs"/>
            </a:rPr>
            <a:t>of </a:t>
          </a:r>
          <a:r>
            <a:rPr lang="en-US" sz="1100" dirty="0" smtClean="0">
              <a:solidFill>
                <a:sysClr val="window" lastClr="FFFFFF"/>
              </a:solidFill>
              <a:latin typeface="Calibri" panose="020F0502020204030204"/>
              <a:ea typeface="+mn-ea"/>
              <a:cs typeface="+mn-cs"/>
            </a:rPr>
            <a:t> </a:t>
          </a:r>
          <a:r>
            <a:rPr lang="en-US" sz="1100" dirty="0">
              <a:solidFill>
                <a:sysClr val="window" lastClr="FFFFFF"/>
              </a:solidFill>
              <a:latin typeface="Calibri" panose="020F0502020204030204"/>
              <a:ea typeface="+mn-ea"/>
              <a:cs typeface="+mn-cs"/>
            </a:rPr>
            <a:t>consultations with </a:t>
          </a:r>
          <a:r>
            <a:rPr lang="en-US" sz="1100" dirty="0" smtClean="0">
              <a:solidFill>
                <a:sysClr val="window" lastClr="FFFFFF"/>
              </a:solidFill>
              <a:latin typeface="Calibri" panose="020F0502020204030204"/>
              <a:ea typeface="+mn-ea"/>
              <a:cs typeface="+mn-cs"/>
            </a:rPr>
            <a:t>Senior Leadership </a:t>
          </a:r>
        </a:p>
        <a:p>
          <a:endParaRPr lang="en-US" sz="1100" dirty="0" smtClean="0">
            <a:solidFill>
              <a:sysClr val="window" lastClr="FFFFFF"/>
            </a:solidFill>
            <a:latin typeface="Calibri" panose="020F0502020204030204"/>
            <a:ea typeface="+mn-ea"/>
            <a:cs typeface="+mn-cs"/>
          </a:endParaRPr>
        </a:p>
        <a:p>
          <a:endParaRPr lang="en-US" sz="1100" dirty="0">
            <a:solidFill>
              <a:sysClr val="window" lastClr="FFFFFF"/>
            </a:solidFill>
            <a:latin typeface="Calibri" panose="020F0502020204030204"/>
            <a:ea typeface="+mn-ea"/>
            <a:cs typeface="+mn-cs"/>
          </a:endParaRPr>
        </a:p>
      </dgm:t>
    </dgm:pt>
    <dgm:pt modelId="{09DB086D-82C5-456E-A106-C0A37E413A35}" type="parTrans" cxnId="{D772DB33-86B7-4A73-9508-459F3A22A39C}">
      <dgm:prSet/>
      <dgm:spPr/>
      <dgm:t>
        <a:bodyPr/>
        <a:lstStyle/>
        <a:p>
          <a:endParaRPr lang="en-US"/>
        </a:p>
      </dgm:t>
    </dgm:pt>
    <dgm:pt modelId="{B509A2A4-4DCC-42CD-AA53-259300FF7938}" type="sibTrans" cxnId="{D772DB33-86B7-4A73-9508-459F3A22A39C}">
      <dgm:prSet/>
      <dgm:spPr>
        <a:xfrm>
          <a:off x="2841783" y="1397450"/>
          <a:ext cx="154476" cy="180708"/>
        </a:xfrm>
        <a:prstGeom prst="rightArrow">
          <a:avLst>
            <a:gd name="adj1" fmla="val 60000"/>
            <a:gd name="adj2" fmla="val 50000"/>
          </a:avLst>
        </a:prstGeom>
        <a:solidFill>
          <a:srgbClr val="5B9BD5">
            <a:tint val="60000"/>
            <a:hueOff val="0"/>
            <a:satOff val="0"/>
            <a:lumOff val="0"/>
            <a:alphaOff val="0"/>
          </a:srgbClr>
        </a:solidFill>
        <a:ln>
          <a:noFill/>
        </a:ln>
        <a:effectLst/>
      </dgm:spPr>
      <dgm:t>
        <a:bodyPr/>
        <a:lstStyle/>
        <a:p>
          <a:endParaRPr lang="en-US">
            <a:solidFill>
              <a:sysClr val="window" lastClr="FFFFFF"/>
            </a:solidFill>
            <a:latin typeface="Calibri" panose="020F0502020204030204"/>
            <a:ea typeface="+mn-ea"/>
            <a:cs typeface="+mn-cs"/>
          </a:endParaRPr>
        </a:p>
      </dgm:t>
    </dgm:pt>
    <dgm:pt modelId="{53AE8737-3A54-492C-A0CE-D7C2D914CE77}">
      <dgm:prSet custT="1"/>
      <dgm:spPr>
        <a:xfrm>
          <a:off x="1020127" y="968663"/>
          <a:ext cx="728662" cy="1038282"/>
        </a:xfrm>
        <a:prstGeom prst="roundRect">
          <a:avLst>
            <a:gd name="adj" fmla="val 10000"/>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sz="1100" b="1" dirty="0" smtClean="0">
              <a:solidFill>
                <a:sysClr val="windowText" lastClr="000000"/>
              </a:solidFill>
              <a:latin typeface="Calibri" panose="020F0502020204030204"/>
              <a:ea typeface="+mn-ea"/>
              <a:cs typeface="+mn-cs"/>
            </a:rPr>
            <a:t>February </a:t>
          </a:r>
          <a:r>
            <a:rPr lang="en-US" sz="1100" b="1" dirty="0">
              <a:solidFill>
                <a:sysClr val="windowText" lastClr="000000"/>
              </a:solidFill>
              <a:latin typeface="Calibri" panose="020F0502020204030204"/>
              <a:ea typeface="+mn-ea"/>
              <a:cs typeface="+mn-cs"/>
            </a:rPr>
            <a:t>2015</a:t>
          </a:r>
        </a:p>
        <a:p>
          <a:r>
            <a:rPr lang="en-US" sz="1100" dirty="0" smtClean="0">
              <a:solidFill>
                <a:sysClr val="window" lastClr="FFFFFF"/>
              </a:solidFill>
              <a:latin typeface="Calibri" panose="020F0502020204030204"/>
              <a:ea typeface="+mn-ea"/>
              <a:cs typeface="+mn-cs"/>
            </a:rPr>
            <a:t>GEAC’s assessment presented to EB; </a:t>
          </a:r>
        </a:p>
        <a:p>
          <a:r>
            <a:rPr lang="en-US" sz="1100" dirty="0" smtClean="0">
              <a:solidFill>
                <a:sysClr val="window" lastClr="FFFFFF"/>
              </a:solidFill>
              <a:latin typeface="Calibri" panose="020F0502020204030204"/>
              <a:ea typeface="+mn-ea"/>
              <a:cs typeface="+mn-cs"/>
            </a:rPr>
            <a:t>EB decision</a:t>
          </a:r>
        </a:p>
        <a:p>
          <a:endParaRPr lang="en-US" sz="1100" dirty="0" smtClean="0">
            <a:solidFill>
              <a:sysClr val="window" lastClr="FFFFFF"/>
            </a:solidFill>
            <a:latin typeface="Calibri" panose="020F0502020204030204"/>
            <a:ea typeface="+mn-ea"/>
            <a:cs typeface="+mn-cs"/>
          </a:endParaRPr>
        </a:p>
        <a:p>
          <a:endParaRPr lang="en-US" sz="1100" dirty="0">
            <a:solidFill>
              <a:sysClr val="window" lastClr="FFFFFF"/>
            </a:solidFill>
            <a:latin typeface="Calibri" panose="020F0502020204030204"/>
            <a:ea typeface="+mn-ea"/>
            <a:cs typeface="+mn-cs"/>
          </a:endParaRPr>
        </a:p>
      </dgm:t>
    </dgm:pt>
    <dgm:pt modelId="{BF3A9A79-A20D-472C-80CF-1D1A001D9E4A}" type="parTrans" cxnId="{3F811580-E976-4F0F-AF1B-F8051D51581E}">
      <dgm:prSet/>
      <dgm:spPr/>
      <dgm:t>
        <a:bodyPr/>
        <a:lstStyle/>
        <a:p>
          <a:endParaRPr lang="en-US"/>
        </a:p>
      </dgm:t>
    </dgm:pt>
    <dgm:pt modelId="{62D112E4-0870-4205-8575-4A416A59B7DF}" type="sibTrans" cxnId="{3F811580-E976-4F0F-AF1B-F8051D51581E}">
      <dgm:prSet/>
      <dgm:spPr>
        <a:xfrm>
          <a:off x="1821656" y="1397450"/>
          <a:ext cx="154476" cy="180708"/>
        </a:xfrm>
        <a:prstGeom prst="rightArrow">
          <a:avLst>
            <a:gd name="adj1" fmla="val 60000"/>
            <a:gd name="adj2" fmla="val 50000"/>
          </a:avLst>
        </a:prstGeom>
        <a:solidFill>
          <a:srgbClr val="5B9BD5">
            <a:tint val="60000"/>
            <a:hueOff val="0"/>
            <a:satOff val="0"/>
            <a:lumOff val="0"/>
            <a:alphaOff val="0"/>
          </a:srgbClr>
        </a:solidFill>
        <a:ln>
          <a:noFill/>
        </a:ln>
        <a:effectLst/>
      </dgm:spPr>
      <dgm:t>
        <a:bodyPr/>
        <a:lstStyle/>
        <a:p>
          <a:endParaRPr lang="en-US">
            <a:solidFill>
              <a:sysClr val="window" lastClr="FFFFFF"/>
            </a:solidFill>
            <a:latin typeface="Calibri" panose="020F0502020204030204"/>
            <a:ea typeface="+mn-ea"/>
            <a:cs typeface="+mn-cs"/>
          </a:endParaRPr>
        </a:p>
      </dgm:t>
    </dgm:pt>
    <dgm:pt modelId="{2FFA3A6A-12FB-4019-A9AE-3C2849D51706}">
      <dgm:prSet custT="1"/>
      <dgm:spPr>
        <a:xfrm>
          <a:off x="4080510" y="968663"/>
          <a:ext cx="728662" cy="1038282"/>
        </a:xfrm>
        <a:prstGeom prst="roundRect">
          <a:avLst>
            <a:gd name="adj" fmla="val 10000"/>
          </a:avLst>
        </a:prstGeom>
        <a:solidFill>
          <a:schemeClr val="accent1"/>
        </a:solidFill>
        <a:ln w="12700" cap="flat" cmpd="sng" algn="ctr">
          <a:solidFill>
            <a:schemeClr val="accent1"/>
          </a:solidFill>
          <a:prstDash val="solid"/>
          <a:miter lim="800000"/>
        </a:ln>
        <a:effectLst/>
      </dgm:spPr>
      <dgm:t>
        <a:bodyPr/>
        <a:lstStyle/>
        <a:p>
          <a:r>
            <a:rPr lang="en-US" sz="1100" b="1" dirty="0" smtClean="0">
              <a:solidFill>
                <a:sysClr val="windowText" lastClr="000000"/>
              </a:solidFill>
              <a:latin typeface="Calibri" panose="020F0502020204030204"/>
              <a:ea typeface="+mn-ea"/>
              <a:cs typeface="+mn-cs"/>
            </a:rPr>
            <a:t>Feb-Mar 2016</a:t>
          </a:r>
        </a:p>
        <a:p>
          <a:r>
            <a:rPr lang="en-US" sz="1100" b="0" dirty="0" smtClean="0">
              <a:solidFill>
                <a:schemeClr val="bg1"/>
              </a:solidFill>
              <a:latin typeface="Calibri" panose="020F0502020204030204"/>
              <a:ea typeface="+mn-ea"/>
              <a:cs typeface="+mn-cs"/>
            </a:rPr>
            <a:t>Informal consultations with EB</a:t>
          </a:r>
        </a:p>
        <a:p>
          <a:endParaRPr lang="en-US" sz="1100" b="1" dirty="0" smtClean="0">
            <a:solidFill>
              <a:sysClr val="windowText" lastClr="000000"/>
            </a:solidFill>
            <a:latin typeface="Calibri" panose="020F0502020204030204"/>
            <a:ea typeface="+mn-ea"/>
            <a:cs typeface="+mn-cs"/>
          </a:endParaRPr>
        </a:p>
      </dgm:t>
    </dgm:pt>
    <dgm:pt modelId="{35CAC72C-DA93-4304-BB72-B60C59E34257}" type="parTrans" cxnId="{CD423907-98D5-494B-8A2C-43CD2A2D3FF6}">
      <dgm:prSet/>
      <dgm:spPr/>
      <dgm:t>
        <a:bodyPr/>
        <a:lstStyle/>
        <a:p>
          <a:endParaRPr lang="en-US"/>
        </a:p>
      </dgm:t>
    </dgm:pt>
    <dgm:pt modelId="{3C47CCBB-EA01-4BF5-BA45-49692ED85B46}" type="sibTrans" cxnId="{CD423907-98D5-494B-8A2C-43CD2A2D3FF6}">
      <dgm:prSet/>
      <dgm:spPr>
        <a:xfrm>
          <a:off x="4882038" y="1397450"/>
          <a:ext cx="154476" cy="180708"/>
        </a:xfrm>
        <a:solidFill>
          <a:srgbClr val="5B9BD5">
            <a:tint val="60000"/>
            <a:hueOff val="0"/>
            <a:satOff val="0"/>
            <a:lumOff val="0"/>
            <a:alphaOff val="0"/>
          </a:srgbClr>
        </a:solidFill>
        <a:ln>
          <a:noFill/>
        </a:ln>
        <a:effectLst/>
      </dgm:spPr>
      <dgm:t>
        <a:bodyPr/>
        <a:lstStyle/>
        <a:p>
          <a:endParaRPr lang="en-US">
            <a:solidFill>
              <a:sysClr val="window" lastClr="FFFFFF"/>
            </a:solidFill>
            <a:latin typeface="Calibri" panose="020F0502020204030204"/>
            <a:ea typeface="+mn-ea"/>
            <a:cs typeface="+mn-cs"/>
          </a:endParaRPr>
        </a:p>
      </dgm:t>
    </dgm:pt>
    <dgm:pt modelId="{949CE8FC-1760-4EF0-AA6A-5E7F879A2791}">
      <dgm:prSet custT="1"/>
      <dgm:spPr>
        <a:xfrm>
          <a:off x="4080510" y="968663"/>
          <a:ext cx="728662" cy="1038282"/>
        </a:xfrm>
        <a:solidFill>
          <a:schemeClr val="accent1"/>
        </a:solidFill>
        <a:ln w="12700" cap="flat" cmpd="sng" algn="ctr">
          <a:solidFill>
            <a:schemeClr val="accent1"/>
          </a:solidFill>
          <a:prstDash val="solid"/>
          <a:miter lim="800000"/>
        </a:ln>
        <a:effectLst/>
      </dgm:spPr>
      <dgm:t>
        <a:bodyPr/>
        <a:lstStyle/>
        <a:p>
          <a:pPr marR="0" eaLnBrk="1" fontAlgn="auto" latinLnBrk="0" hangingPunct="1">
            <a:buClrTx/>
            <a:buSzTx/>
            <a:buFontTx/>
            <a:tabLst/>
            <a:defRPr/>
          </a:pPr>
          <a:r>
            <a:rPr lang="en-US" sz="1100" b="1" dirty="0" smtClean="0">
              <a:solidFill>
                <a:sysClr val="windowText" lastClr="000000"/>
              </a:solidFill>
              <a:latin typeface="Calibri" panose="020F0502020204030204"/>
              <a:ea typeface="+mn-ea"/>
              <a:cs typeface="+mn-cs"/>
            </a:rPr>
            <a:t>June 2016</a:t>
          </a:r>
        </a:p>
        <a:p>
          <a:pPr marR="0" eaLnBrk="1" fontAlgn="auto" latinLnBrk="0" hangingPunct="1">
            <a:buClrTx/>
            <a:buSzTx/>
            <a:buFontTx/>
            <a:tabLst/>
            <a:defRPr/>
          </a:pPr>
          <a:r>
            <a:rPr lang="en-US" sz="1100" dirty="0" smtClean="0">
              <a:solidFill>
                <a:sysClr val="window" lastClr="FFFFFF"/>
              </a:solidFill>
              <a:latin typeface="+mn-lt"/>
              <a:ea typeface="+mn-ea"/>
              <a:cs typeface="+mn-cs"/>
            </a:rPr>
            <a:t>Formal presentation findings to EB</a:t>
          </a:r>
          <a:endParaRPr lang="en-US" sz="1100" b="1" dirty="0">
            <a:solidFill>
              <a:sysClr val="windowText" lastClr="000000"/>
            </a:solidFill>
            <a:latin typeface="Calibri" panose="020F0502020204030204"/>
            <a:ea typeface="+mn-ea"/>
            <a:cs typeface="+mn-cs"/>
          </a:endParaRPr>
        </a:p>
      </dgm:t>
    </dgm:pt>
    <dgm:pt modelId="{8D6CD562-508C-4145-9E45-4D138DBADE17}" type="parTrans" cxnId="{7B44F4E1-1A27-40C0-9E1D-9E4619C8BC7A}">
      <dgm:prSet/>
      <dgm:spPr/>
      <dgm:t>
        <a:bodyPr/>
        <a:lstStyle/>
        <a:p>
          <a:endParaRPr lang="en-US"/>
        </a:p>
      </dgm:t>
    </dgm:pt>
    <dgm:pt modelId="{055D1639-8220-4106-8AE5-9BDEED677F32}" type="sibTrans" cxnId="{7B44F4E1-1A27-40C0-9E1D-9E4619C8BC7A}">
      <dgm:prSet/>
      <dgm:spPr/>
      <dgm:t>
        <a:bodyPr/>
        <a:lstStyle/>
        <a:p>
          <a:endParaRPr lang="en-US"/>
        </a:p>
      </dgm:t>
    </dgm:pt>
    <dgm:pt modelId="{60D231F4-E702-4297-83C6-AB257D77DEA0}" type="pres">
      <dgm:prSet presAssocID="{816D94AC-4CBF-4408-A09E-D141B4A03403}" presName="Name0" presStyleCnt="0">
        <dgm:presLayoutVars>
          <dgm:dir/>
          <dgm:resizeHandles val="exact"/>
        </dgm:presLayoutVars>
      </dgm:prSet>
      <dgm:spPr/>
      <dgm:t>
        <a:bodyPr/>
        <a:lstStyle/>
        <a:p>
          <a:endParaRPr lang="en-US"/>
        </a:p>
      </dgm:t>
    </dgm:pt>
    <dgm:pt modelId="{6212E747-5C55-4075-AA03-0057E535D5D6}" type="pres">
      <dgm:prSet presAssocID="{C9E3047F-8962-43AA-A150-B02021FBAE27}" presName="node" presStyleLbl="node1" presStyleIdx="0" presStyleCnt="6">
        <dgm:presLayoutVars>
          <dgm:bulletEnabled val="1"/>
        </dgm:presLayoutVars>
      </dgm:prSet>
      <dgm:spPr/>
      <dgm:t>
        <a:bodyPr/>
        <a:lstStyle/>
        <a:p>
          <a:endParaRPr lang="en-US"/>
        </a:p>
      </dgm:t>
    </dgm:pt>
    <dgm:pt modelId="{1A88B559-C201-4DD4-B5A3-4689B214FAD4}" type="pres">
      <dgm:prSet presAssocID="{B79477BA-342D-4B17-9B3D-11004A8BC829}" presName="sibTrans" presStyleLbl="sibTrans2D1" presStyleIdx="0" presStyleCnt="5"/>
      <dgm:spPr/>
      <dgm:t>
        <a:bodyPr/>
        <a:lstStyle/>
        <a:p>
          <a:endParaRPr lang="en-US"/>
        </a:p>
      </dgm:t>
    </dgm:pt>
    <dgm:pt modelId="{478EA0BC-98E8-4B11-9834-BA5B99508E14}" type="pres">
      <dgm:prSet presAssocID="{B79477BA-342D-4B17-9B3D-11004A8BC829}" presName="connectorText" presStyleLbl="sibTrans2D1" presStyleIdx="0" presStyleCnt="5"/>
      <dgm:spPr/>
      <dgm:t>
        <a:bodyPr/>
        <a:lstStyle/>
        <a:p>
          <a:endParaRPr lang="en-US"/>
        </a:p>
      </dgm:t>
    </dgm:pt>
    <dgm:pt modelId="{BF799032-8C7B-492B-903B-E191BCDC199C}" type="pres">
      <dgm:prSet presAssocID="{53AE8737-3A54-492C-A0CE-D7C2D914CE77}" presName="node" presStyleLbl="node1" presStyleIdx="1" presStyleCnt="6">
        <dgm:presLayoutVars>
          <dgm:bulletEnabled val="1"/>
        </dgm:presLayoutVars>
      </dgm:prSet>
      <dgm:spPr/>
      <dgm:t>
        <a:bodyPr/>
        <a:lstStyle/>
        <a:p>
          <a:endParaRPr lang="en-US"/>
        </a:p>
      </dgm:t>
    </dgm:pt>
    <dgm:pt modelId="{6EE489B6-9D2B-48BA-90C0-CB2DD96C3B18}" type="pres">
      <dgm:prSet presAssocID="{62D112E4-0870-4205-8575-4A416A59B7DF}" presName="sibTrans" presStyleLbl="sibTrans2D1" presStyleIdx="1" presStyleCnt="5"/>
      <dgm:spPr/>
      <dgm:t>
        <a:bodyPr/>
        <a:lstStyle/>
        <a:p>
          <a:endParaRPr lang="en-US"/>
        </a:p>
      </dgm:t>
    </dgm:pt>
    <dgm:pt modelId="{6A74AC41-DAE7-4CEF-8B3C-EA56B907FB3A}" type="pres">
      <dgm:prSet presAssocID="{62D112E4-0870-4205-8575-4A416A59B7DF}" presName="connectorText" presStyleLbl="sibTrans2D1" presStyleIdx="1" presStyleCnt="5"/>
      <dgm:spPr/>
      <dgm:t>
        <a:bodyPr/>
        <a:lstStyle/>
        <a:p>
          <a:endParaRPr lang="en-US"/>
        </a:p>
      </dgm:t>
    </dgm:pt>
    <dgm:pt modelId="{411555B1-C985-4CC3-81A0-C1434E945661}" type="pres">
      <dgm:prSet presAssocID="{2F94D48A-7B9A-4916-9965-A909BD177091}" presName="node" presStyleLbl="node1" presStyleIdx="2" presStyleCnt="6" custLinFactNeighborX="-2000" custLinFactNeighborY="-2058">
        <dgm:presLayoutVars>
          <dgm:bulletEnabled val="1"/>
        </dgm:presLayoutVars>
      </dgm:prSet>
      <dgm:spPr/>
      <dgm:t>
        <a:bodyPr/>
        <a:lstStyle/>
        <a:p>
          <a:endParaRPr lang="en-US"/>
        </a:p>
      </dgm:t>
    </dgm:pt>
    <dgm:pt modelId="{08531871-8AC2-4EBB-9544-3590DE4871DF}" type="pres">
      <dgm:prSet presAssocID="{B509A2A4-4DCC-42CD-AA53-259300FF7938}" presName="sibTrans" presStyleLbl="sibTrans2D1" presStyleIdx="2" presStyleCnt="5"/>
      <dgm:spPr/>
      <dgm:t>
        <a:bodyPr/>
        <a:lstStyle/>
        <a:p>
          <a:endParaRPr lang="en-US"/>
        </a:p>
      </dgm:t>
    </dgm:pt>
    <dgm:pt modelId="{59D58132-464D-4791-BC9A-84A23AA6D695}" type="pres">
      <dgm:prSet presAssocID="{B509A2A4-4DCC-42CD-AA53-259300FF7938}" presName="connectorText" presStyleLbl="sibTrans2D1" presStyleIdx="2" presStyleCnt="5"/>
      <dgm:spPr/>
      <dgm:t>
        <a:bodyPr/>
        <a:lstStyle/>
        <a:p>
          <a:endParaRPr lang="en-US"/>
        </a:p>
      </dgm:t>
    </dgm:pt>
    <dgm:pt modelId="{2F7CB0BD-A921-46ED-B4DB-E6F0BE2CB0E4}" type="pres">
      <dgm:prSet presAssocID="{948212B6-D490-469A-B409-D26DEDE2EA43}" presName="node" presStyleLbl="node1" presStyleIdx="3" presStyleCnt="6">
        <dgm:presLayoutVars>
          <dgm:bulletEnabled val="1"/>
        </dgm:presLayoutVars>
      </dgm:prSet>
      <dgm:spPr/>
      <dgm:t>
        <a:bodyPr/>
        <a:lstStyle/>
        <a:p>
          <a:endParaRPr lang="en-US"/>
        </a:p>
      </dgm:t>
    </dgm:pt>
    <dgm:pt modelId="{81AA9156-7AEC-4096-9D7A-EFCA23456579}" type="pres">
      <dgm:prSet presAssocID="{88A8A8C3-648F-4C79-95F0-D3E19FC4D1BA}" presName="sibTrans" presStyleLbl="sibTrans2D1" presStyleIdx="3" presStyleCnt="5"/>
      <dgm:spPr/>
      <dgm:t>
        <a:bodyPr/>
        <a:lstStyle/>
        <a:p>
          <a:endParaRPr lang="en-US"/>
        </a:p>
      </dgm:t>
    </dgm:pt>
    <dgm:pt modelId="{C7B80017-C497-4C94-A8B9-99DB3B3BD39B}" type="pres">
      <dgm:prSet presAssocID="{88A8A8C3-648F-4C79-95F0-D3E19FC4D1BA}" presName="connectorText" presStyleLbl="sibTrans2D1" presStyleIdx="3" presStyleCnt="5"/>
      <dgm:spPr/>
      <dgm:t>
        <a:bodyPr/>
        <a:lstStyle/>
        <a:p>
          <a:endParaRPr lang="en-US"/>
        </a:p>
      </dgm:t>
    </dgm:pt>
    <dgm:pt modelId="{E4C5F875-A309-4F33-ADA2-546D46A32711}" type="pres">
      <dgm:prSet presAssocID="{2FFA3A6A-12FB-4019-A9AE-3C2849D51706}" presName="node" presStyleLbl="node1" presStyleIdx="4" presStyleCnt="6" custLinFactNeighborX="807" custLinFactNeighborY="-2517">
        <dgm:presLayoutVars>
          <dgm:bulletEnabled val="1"/>
        </dgm:presLayoutVars>
      </dgm:prSet>
      <dgm:spPr/>
      <dgm:t>
        <a:bodyPr/>
        <a:lstStyle/>
        <a:p>
          <a:endParaRPr lang="en-US"/>
        </a:p>
      </dgm:t>
    </dgm:pt>
    <dgm:pt modelId="{301707FA-E621-4A95-831A-C15076810F2F}" type="pres">
      <dgm:prSet presAssocID="{3C47CCBB-EA01-4BF5-BA45-49692ED85B46}" presName="sibTrans" presStyleLbl="sibTrans2D1" presStyleIdx="4" presStyleCnt="5"/>
      <dgm:spPr>
        <a:prstGeom prst="rightArrow">
          <a:avLst>
            <a:gd name="adj1" fmla="val 60000"/>
            <a:gd name="adj2" fmla="val 50000"/>
          </a:avLst>
        </a:prstGeom>
      </dgm:spPr>
      <dgm:t>
        <a:bodyPr/>
        <a:lstStyle/>
        <a:p>
          <a:endParaRPr lang="en-US"/>
        </a:p>
      </dgm:t>
    </dgm:pt>
    <dgm:pt modelId="{799D0FBB-F5FE-41EB-AC38-BE689C75906B}" type="pres">
      <dgm:prSet presAssocID="{3C47CCBB-EA01-4BF5-BA45-49692ED85B46}" presName="connectorText" presStyleLbl="sibTrans2D1" presStyleIdx="4" presStyleCnt="5"/>
      <dgm:spPr/>
      <dgm:t>
        <a:bodyPr/>
        <a:lstStyle/>
        <a:p>
          <a:endParaRPr lang="en-US"/>
        </a:p>
      </dgm:t>
    </dgm:pt>
    <dgm:pt modelId="{153DF0EC-A68C-4084-A323-458F766E78DD}" type="pres">
      <dgm:prSet presAssocID="{949CE8FC-1760-4EF0-AA6A-5E7F879A2791}" presName="node" presStyleLbl="node1" presStyleIdx="5" presStyleCnt="6" custLinFactNeighborX="807" custLinFactNeighborY="-2517">
        <dgm:presLayoutVars>
          <dgm:bulletEnabled val="1"/>
        </dgm:presLayoutVars>
      </dgm:prSet>
      <dgm:spPr>
        <a:prstGeom prst="roundRect">
          <a:avLst>
            <a:gd name="adj" fmla="val 10000"/>
          </a:avLst>
        </a:prstGeom>
      </dgm:spPr>
      <dgm:t>
        <a:bodyPr/>
        <a:lstStyle/>
        <a:p>
          <a:endParaRPr lang="en-US"/>
        </a:p>
      </dgm:t>
    </dgm:pt>
  </dgm:ptLst>
  <dgm:cxnLst>
    <dgm:cxn modelId="{6A2D6E47-964D-4E6B-B628-AA21502EA106}" type="presOf" srcId="{62D112E4-0870-4205-8575-4A416A59B7DF}" destId="{6EE489B6-9D2B-48BA-90C0-CB2DD96C3B18}" srcOrd="0" destOrd="0" presId="urn:microsoft.com/office/officeart/2005/8/layout/process1"/>
    <dgm:cxn modelId="{A8C0772C-BE3C-4FAE-BFA8-2243C1024BD3}" type="presOf" srcId="{3C47CCBB-EA01-4BF5-BA45-49692ED85B46}" destId="{799D0FBB-F5FE-41EB-AC38-BE689C75906B}" srcOrd="1" destOrd="0" presId="urn:microsoft.com/office/officeart/2005/8/layout/process1"/>
    <dgm:cxn modelId="{FBF7D06B-5130-4BB0-89FF-70E2E54D6ADF}" type="presOf" srcId="{816D94AC-4CBF-4408-A09E-D141B4A03403}" destId="{60D231F4-E702-4297-83C6-AB257D77DEA0}" srcOrd="0" destOrd="0" presId="urn:microsoft.com/office/officeart/2005/8/layout/process1"/>
    <dgm:cxn modelId="{24D501D8-78E6-4EA3-89F4-97777F6FA402}" type="presOf" srcId="{B509A2A4-4DCC-42CD-AA53-259300FF7938}" destId="{08531871-8AC2-4EBB-9544-3590DE4871DF}" srcOrd="0" destOrd="0" presId="urn:microsoft.com/office/officeart/2005/8/layout/process1"/>
    <dgm:cxn modelId="{438CCD2F-FCD9-4732-9237-667594B5842C}" type="presOf" srcId="{949CE8FC-1760-4EF0-AA6A-5E7F879A2791}" destId="{153DF0EC-A68C-4084-A323-458F766E78DD}" srcOrd="0" destOrd="0" presId="urn:microsoft.com/office/officeart/2005/8/layout/process1"/>
    <dgm:cxn modelId="{A77B1420-9A45-4A88-992E-1993678C8C9B}" srcId="{816D94AC-4CBF-4408-A09E-D141B4A03403}" destId="{948212B6-D490-469A-B409-D26DEDE2EA43}" srcOrd="3" destOrd="0" parTransId="{9C1ECCC2-BCE2-4CC4-82F2-ED21904CB16F}" sibTransId="{88A8A8C3-648F-4C79-95F0-D3E19FC4D1BA}"/>
    <dgm:cxn modelId="{26FB64F0-352E-4796-A3FD-99DCCC05043A}" type="presOf" srcId="{B509A2A4-4DCC-42CD-AA53-259300FF7938}" destId="{59D58132-464D-4791-BC9A-84A23AA6D695}" srcOrd="1" destOrd="0" presId="urn:microsoft.com/office/officeart/2005/8/layout/process1"/>
    <dgm:cxn modelId="{5311723C-C60C-4695-97C6-8D5B495960E5}" type="presOf" srcId="{88A8A8C3-648F-4C79-95F0-D3E19FC4D1BA}" destId="{C7B80017-C497-4C94-A8B9-99DB3B3BD39B}" srcOrd="1" destOrd="0" presId="urn:microsoft.com/office/officeart/2005/8/layout/process1"/>
    <dgm:cxn modelId="{3F811580-E976-4F0F-AF1B-F8051D51581E}" srcId="{816D94AC-4CBF-4408-A09E-D141B4A03403}" destId="{53AE8737-3A54-492C-A0CE-D7C2D914CE77}" srcOrd="1" destOrd="0" parTransId="{BF3A9A79-A20D-472C-80CF-1D1A001D9E4A}" sibTransId="{62D112E4-0870-4205-8575-4A416A59B7DF}"/>
    <dgm:cxn modelId="{7B44F4E1-1A27-40C0-9E1D-9E4619C8BC7A}" srcId="{816D94AC-4CBF-4408-A09E-D141B4A03403}" destId="{949CE8FC-1760-4EF0-AA6A-5E7F879A2791}" srcOrd="5" destOrd="0" parTransId="{8D6CD562-508C-4145-9E45-4D138DBADE17}" sibTransId="{055D1639-8220-4106-8AE5-9BDEED677F32}"/>
    <dgm:cxn modelId="{1B4D3298-E2A0-4281-8BFD-590FFE4E2CD7}" type="presOf" srcId="{B79477BA-342D-4B17-9B3D-11004A8BC829}" destId="{1A88B559-C201-4DD4-B5A3-4689B214FAD4}" srcOrd="0" destOrd="0" presId="urn:microsoft.com/office/officeart/2005/8/layout/process1"/>
    <dgm:cxn modelId="{09266F75-267A-4519-BC0B-E524E2DB30B2}" type="presOf" srcId="{3C47CCBB-EA01-4BF5-BA45-49692ED85B46}" destId="{301707FA-E621-4A95-831A-C15076810F2F}" srcOrd="0" destOrd="0" presId="urn:microsoft.com/office/officeart/2005/8/layout/process1"/>
    <dgm:cxn modelId="{B664D82E-4C97-41B9-B5C1-1D3AF69FC7CE}" type="presOf" srcId="{53AE8737-3A54-492C-A0CE-D7C2D914CE77}" destId="{BF799032-8C7B-492B-903B-E191BCDC199C}" srcOrd="0" destOrd="0" presId="urn:microsoft.com/office/officeart/2005/8/layout/process1"/>
    <dgm:cxn modelId="{92353F46-8250-483A-A835-B7F70AFDC647}" type="presOf" srcId="{948212B6-D490-469A-B409-D26DEDE2EA43}" destId="{2F7CB0BD-A921-46ED-B4DB-E6F0BE2CB0E4}" srcOrd="0" destOrd="0" presId="urn:microsoft.com/office/officeart/2005/8/layout/process1"/>
    <dgm:cxn modelId="{3EFECBFB-11C9-4383-B82D-8D7B63953789}" type="presOf" srcId="{2F94D48A-7B9A-4916-9965-A909BD177091}" destId="{411555B1-C985-4CC3-81A0-C1434E945661}" srcOrd="0" destOrd="0" presId="urn:microsoft.com/office/officeart/2005/8/layout/process1"/>
    <dgm:cxn modelId="{CD423907-98D5-494B-8A2C-43CD2A2D3FF6}" srcId="{816D94AC-4CBF-4408-A09E-D141B4A03403}" destId="{2FFA3A6A-12FB-4019-A9AE-3C2849D51706}" srcOrd="4" destOrd="0" parTransId="{35CAC72C-DA93-4304-BB72-B60C59E34257}" sibTransId="{3C47CCBB-EA01-4BF5-BA45-49692ED85B46}"/>
    <dgm:cxn modelId="{40DBA1F2-BA2D-44D8-86D0-E0137DA41851}" type="presOf" srcId="{62D112E4-0870-4205-8575-4A416A59B7DF}" destId="{6A74AC41-DAE7-4CEF-8B3C-EA56B907FB3A}" srcOrd="1" destOrd="0" presId="urn:microsoft.com/office/officeart/2005/8/layout/process1"/>
    <dgm:cxn modelId="{D772DB33-86B7-4A73-9508-459F3A22A39C}" srcId="{816D94AC-4CBF-4408-A09E-D141B4A03403}" destId="{2F94D48A-7B9A-4916-9965-A909BD177091}" srcOrd="2" destOrd="0" parTransId="{09DB086D-82C5-456E-A106-C0A37E413A35}" sibTransId="{B509A2A4-4DCC-42CD-AA53-259300FF7938}"/>
    <dgm:cxn modelId="{F78663F6-49E4-4D94-8AFB-F451B92312BF}" type="presOf" srcId="{2FFA3A6A-12FB-4019-A9AE-3C2849D51706}" destId="{E4C5F875-A309-4F33-ADA2-546D46A32711}" srcOrd="0" destOrd="0" presId="urn:microsoft.com/office/officeart/2005/8/layout/process1"/>
    <dgm:cxn modelId="{FF58B108-B627-49C1-B0F9-A246045942A9}" srcId="{816D94AC-4CBF-4408-A09E-D141B4A03403}" destId="{C9E3047F-8962-43AA-A150-B02021FBAE27}" srcOrd="0" destOrd="0" parTransId="{92F68EEC-7608-4CEA-9554-625F91298504}" sibTransId="{B79477BA-342D-4B17-9B3D-11004A8BC829}"/>
    <dgm:cxn modelId="{34649EEA-7C74-4CF6-9F92-88F0170FBB11}" type="presOf" srcId="{C9E3047F-8962-43AA-A150-B02021FBAE27}" destId="{6212E747-5C55-4075-AA03-0057E535D5D6}" srcOrd="0" destOrd="0" presId="urn:microsoft.com/office/officeart/2005/8/layout/process1"/>
    <dgm:cxn modelId="{FB317AF0-76AB-4A8F-A32F-18A380CC1A0B}" type="presOf" srcId="{B79477BA-342D-4B17-9B3D-11004A8BC829}" destId="{478EA0BC-98E8-4B11-9834-BA5B99508E14}" srcOrd="1" destOrd="0" presId="urn:microsoft.com/office/officeart/2005/8/layout/process1"/>
    <dgm:cxn modelId="{8F230976-2E18-4569-822E-D078202F7B6E}" type="presOf" srcId="{88A8A8C3-648F-4C79-95F0-D3E19FC4D1BA}" destId="{81AA9156-7AEC-4096-9D7A-EFCA23456579}" srcOrd="0" destOrd="0" presId="urn:microsoft.com/office/officeart/2005/8/layout/process1"/>
    <dgm:cxn modelId="{A00B026F-DE0B-4C7F-B6AC-A497720431B4}" type="presParOf" srcId="{60D231F4-E702-4297-83C6-AB257D77DEA0}" destId="{6212E747-5C55-4075-AA03-0057E535D5D6}" srcOrd="0" destOrd="0" presId="urn:microsoft.com/office/officeart/2005/8/layout/process1"/>
    <dgm:cxn modelId="{E79E69B8-808E-4F2D-81D0-DD75E5D6FAC3}" type="presParOf" srcId="{60D231F4-E702-4297-83C6-AB257D77DEA0}" destId="{1A88B559-C201-4DD4-B5A3-4689B214FAD4}" srcOrd="1" destOrd="0" presId="urn:microsoft.com/office/officeart/2005/8/layout/process1"/>
    <dgm:cxn modelId="{83E2EA34-2A9A-4DC6-8370-816ADBF2674B}" type="presParOf" srcId="{1A88B559-C201-4DD4-B5A3-4689B214FAD4}" destId="{478EA0BC-98E8-4B11-9834-BA5B99508E14}" srcOrd="0" destOrd="0" presId="urn:microsoft.com/office/officeart/2005/8/layout/process1"/>
    <dgm:cxn modelId="{CE8D2155-723D-4D20-8F9F-A74B2EA31196}" type="presParOf" srcId="{60D231F4-E702-4297-83C6-AB257D77DEA0}" destId="{BF799032-8C7B-492B-903B-E191BCDC199C}" srcOrd="2" destOrd="0" presId="urn:microsoft.com/office/officeart/2005/8/layout/process1"/>
    <dgm:cxn modelId="{74A7B8C0-1DA6-406D-B329-4C5A4FB8EA43}" type="presParOf" srcId="{60D231F4-E702-4297-83C6-AB257D77DEA0}" destId="{6EE489B6-9D2B-48BA-90C0-CB2DD96C3B18}" srcOrd="3" destOrd="0" presId="urn:microsoft.com/office/officeart/2005/8/layout/process1"/>
    <dgm:cxn modelId="{2BE00277-0D1D-4B1B-9C05-171965024BC0}" type="presParOf" srcId="{6EE489B6-9D2B-48BA-90C0-CB2DD96C3B18}" destId="{6A74AC41-DAE7-4CEF-8B3C-EA56B907FB3A}" srcOrd="0" destOrd="0" presId="urn:microsoft.com/office/officeart/2005/8/layout/process1"/>
    <dgm:cxn modelId="{0338A390-EA7A-4593-A5EA-8CE340C34935}" type="presParOf" srcId="{60D231F4-E702-4297-83C6-AB257D77DEA0}" destId="{411555B1-C985-4CC3-81A0-C1434E945661}" srcOrd="4" destOrd="0" presId="urn:microsoft.com/office/officeart/2005/8/layout/process1"/>
    <dgm:cxn modelId="{19F8E344-DB4A-4178-9984-BE3F4952ED18}" type="presParOf" srcId="{60D231F4-E702-4297-83C6-AB257D77DEA0}" destId="{08531871-8AC2-4EBB-9544-3590DE4871DF}" srcOrd="5" destOrd="0" presId="urn:microsoft.com/office/officeart/2005/8/layout/process1"/>
    <dgm:cxn modelId="{4AA04536-772E-4F1B-A164-888AA9FD2D11}" type="presParOf" srcId="{08531871-8AC2-4EBB-9544-3590DE4871DF}" destId="{59D58132-464D-4791-BC9A-84A23AA6D695}" srcOrd="0" destOrd="0" presId="urn:microsoft.com/office/officeart/2005/8/layout/process1"/>
    <dgm:cxn modelId="{19699568-0F9B-40AC-8948-00615758F2E9}" type="presParOf" srcId="{60D231F4-E702-4297-83C6-AB257D77DEA0}" destId="{2F7CB0BD-A921-46ED-B4DB-E6F0BE2CB0E4}" srcOrd="6" destOrd="0" presId="urn:microsoft.com/office/officeart/2005/8/layout/process1"/>
    <dgm:cxn modelId="{26DB261E-DFA5-4A6B-AAC1-21EE2CFCEFC6}" type="presParOf" srcId="{60D231F4-E702-4297-83C6-AB257D77DEA0}" destId="{81AA9156-7AEC-4096-9D7A-EFCA23456579}" srcOrd="7" destOrd="0" presId="urn:microsoft.com/office/officeart/2005/8/layout/process1"/>
    <dgm:cxn modelId="{EA8D2741-EBB0-4FF8-BF6A-A76343BCCD4A}" type="presParOf" srcId="{81AA9156-7AEC-4096-9D7A-EFCA23456579}" destId="{C7B80017-C497-4C94-A8B9-99DB3B3BD39B}" srcOrd="0" destOrd="0" presId="urn:microsoft.com/office/officeart/2005/8/layout/process1"/>
    <dgm:cxn modelId="{4160D3FB-8281-4522-9D8F-674BE7ADE3C4}" type="presParOf" srcId="{60D231F4-E702-4297-83C6-AB257D77DEA0}" destId="{E4C5F875-A309-4F33-ADA2-546D46A32711}" srcOrd="8" destOrd="0" presId="urn:microsoft.com/office/officeart/2005/8/layout/process1"/>
    <dgm:cxn modelId="{1644B217-A59D-4A76-BA28-B8940FD9E089}" type="presParOf" srcId="{60D231F4-E702-4297-83C6-AB257D77DEA0}" destId="{301707FA-E621-4A95-831A-C15076810F2F}" srcOrd="9" destOrd="0" presId="urn:microsoft.com/office/officeart/2005/8/layout/process1"/>
    <dgm:cxn modelId="{17B60B91-6B69-4704-95E1-E4727029E654}" type="presParOf" srcId="{301707FA-E621-4A95-831A-C15076810F2F}" destId="{799D0FBB-F5FE-41EB-AC38-BE689C75906B}" srcOrd="0" destOrd="0" presId="urn:microsoft.com/office/officeart/2005/8/layout/process1"/>
    <dgm:cxn modelId="{AE966E65-AF33-4A07-B11F-D16D869100A3}" type="presParOf" srcId="{60D231F4-E702-4297-83C6-AB257D77DEA0}" destId="{153DF0EC-A68C-4084-A323-458F766E78DD}" srcOrd="1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12E747-5C55-4075-AA03-0057E535D5D6}">
      <dsp:nvSpPr>
        <dsp:cNvPr id="0" name=""/>
        <dsp:cNvSpPr/>
      </dsp:nvSpPr>
      <dsp:spPr>
        <a:xfrm>
          <a:off x="0" y="627036"/>
          <a:ext cx="1285113" cy="2057401"/>
        </a:xfrm>
        <a:prstGeom prst="roundRect">
          <a:avLst>
            <a:gd name="adj" fmla="val 10000"/>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smtClean="0">
              <a:solidFill>
                <a:sysClr val="windowText" lastClr="000000"/>
              </a:solidFill>
              <a:latin typeface="Calibri" panose="020F0502020204030204"/>
              <a:ea typeface="+mn-ea"/>
              <a:cs typeface="+mn-cs"/>
            </a:rPr>
            <a:t>2014</a:t>
          </a:r>
          <a:endParaRPr lang="en-US" sz="1100" b="1" kern="1200" dirty="0">
            <a:solidFill>
              <a:sysClr val="windowText" lastClr="000000"/>
            </a:solidFill>
            <a:latin typeface="Calibri" panose="020F0502020204030204"/>
            <a:ea typeface="+mn-ea"/>
            <a:cs typeface="+mn-cs"/>
          </a:endParaRPr>
        </a:p>
        <a:p>
          <a:pPr lvl="0" algn="ctr" defTabSz="488950">
            <a:lnSpc>
              <a:spcPct val="90000"/>
            </a:lnSpc>
            <a:spcBef>
              <a:spcPct val="0"/>
            </a:spcBef>
            <a:spcAft>
              <a:spcPct val="35000"/>
            </a:spcAft>
          </a:pPr>
          <a:r>
            <a:rPr lang="en-US" sz="1100" kern="1200" dirty="0" smtClean="0">
              <a:solidFill>
                <a:sysClr val="window" lastClr="FFFFFF"/>
              </a:solidFill>
              <a:latin typeface="Calibri" panose="020F0502020204030204"/>
              <a:ea typeface="+mn-ea"/>
              <a:cs typeface="+mn-cs"/>
            </a:rPr>
            <a:t>UNEG Peer review; JIU assessment; OIOS assessment; MOPAN assessment </a:t>
          </a:r>
        </a:p>
        <a:p>
          <a:pPr lvl="0" algn="ctr" defTabSz="488950">
            <a:lnSpc>
              <a:spcPct val="90000"/>
            </a:lnSpc>
            <a:spcBef>
              <a:spcPct val="0"/>
            </a:spcBef>
            <a:spcAft>
              <a:spcPct val="35000"/>
            </a:spcAft>
          </a:pPr>
          <a:endParaRPr lang="en-US" sz="1100" kern="1200" dirty="0" smtClean="0">
            <a:solidFill>
              <a:sysClr val="window" lastClr="FFFFFF"/>
            </a:solidFill>
            <a:latin typeface="Calibri" panose="020F0502020204030204"/>
            <a:ea typeface="+mn-ea"/>
            <a:cs typeface="+mn-cs"/>
          </a:endParaRPr>
        </a:p>
        <a:p>
          <a:pPr lvl="0" algn="ctr" defTabSz="488950">
            <a:lnSpc>
              <a:spcPct val="90000"/>
            </a:lnSpc>
            <a:spcBef>
              <a:spcPct val="0"/>
            </a:spcBef>
            <a:spcAft>
              <a:spcPct val="35000"/>
            </a:spcAft>
          </a:pPr>
          <a:endParaRPr lang="en-US" sz="1100" kern="1200" dirty="0">
            <a:solidFill>
              <a:sysClr val="window" lastClr="FFFFFF"/>
            </a:solidFill>
            <a:latin typeface="Calibri" panose="020F0502020204030204"/>
            <a:ea typeface="+mn-ea"/>
            <a:cs typeface="+mn-cs"/>
          </a:endParaRPr>
        </a:p>
      </dsp:txBody>
      <dsp:txXfrm>
        <a:off x="37640" y="664676"/>
        <a:ext cx="1209833" cy="1982121"/>
      </dsp:txXfrm>
    </dsp:sp>
    <dsp:sp modelId="{1A88B559-C201-4DD4-B5A3-4689B214FAD4}">
      <dsp:nvSpPr>
        <dsp:cNvPr id="0" name=""/>
        <dsp:cNvSpPr/>
      </dsp:nvSpPr>
      <dsp:spPr>
        <a:xfrm>
          <a:off x="1413624" y="1496382"/>
          <a:ext cx="272443" cy="318708"/>
        </a:xfrm>
        <a:prstGeom prst="rightArrow">
          <a:avLst>
            <a:gd name="adj1" fmla="val 60000"/>
            <a:gd name="adj2" fmla="val 50000"/>
          </a:avLst>
        </a:prstGeom>
        <a:solidFill>
          <a:srgbClr val="5B9BD5">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solidFill>
              <a:sysClr val="window" lastClr="FFFFFF"/>
            </a:solidFill>
            <a:latin typeface="Calibri" panose="020F0502020204030204"/>
            <a:ea typeface="+mn-ea"/>
            <a:cs typeface="+mn-cs"/>
          </a:endParaRPr>
        </a:p>
      </dsp:txBody>
      <dsp:txXfrm>
        <a:off x="1413624" y="1560124"/>
        <a:ext cx="190710" cy="191224"/>
      </dsp:txXfrm>
    </dsp:sp>
    <dsp:sp modelId="{BF799032-8C7B-492B-903B-E191BCDC199C}">
      <dsp:nvSpPr>
        <dsp:cNvPr id="0" name=""/>
        <dsp:cNvSpPr/>
      </dsp:nvSpPr>
      <dsp:spPr>
        <a:xfrm>
          <a:off x="1799158" y="627036"/>
          <a:ext cx="1285113" cy="2057401"/>
        </a:xfrm>
        <a:prstGeom prst="roundRect">
          <a:avLst>
            <a:gd name="adj" fmla="val 10000"/>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smtClean="0">
              <a:solidFill>
                <a:sysClr val="windowText" lastClr="000000"/>
              </a:solidFill>
              <a:latin typeface="Calibri" panose="020F0502020204030204"/>
              <a:ea typeface="+mn-ea"/>
              <a:cs typeface="+mn-cs"/>
            </a:rPr>
            <a:t>February </a:t>
          </a:r>
          <a:r>
            <a:rPr lang="en-US" sz="1100" b="1" kern="1200" dirty="0">
              <a:solidFill>
                <a:sysClr val="windowText" lastClr="000000"/>
              </a:solidFill>
              <a:latin typeface="Calibri" panose="020F0502020204030204"/>
              <a:ea typeface="+mn-ea"/>
              <a:cs typeface="+mn-cs"/>
            </a:rPr>
            <a:t>2015</a:t>
          </a:r>
        </a:p>
        <a:p>
          <a:pPr lvl="0" algn="ctr" defTabSz="488950">
            <a:lnSpc>
              <a:spcPct val="90000"/>
            </a:lnSpc>
            <a:spcBef>
              <a:spcPct val="0"/>
            </a:spcBef>
            <a:spcAft>
              <a:spcPct val="35000"/>
            </a:spcAft>
          </a:pPr>
          <a:r>
            <a:rPr lang="en-US" sz="1100" kern="1200" dirty="0" smtClean="0">
              <a:solidFill>
                <a:sysClr val="window" lastClr="FFFFFF"/>
              </a:solidFill>
              <a:latin typeface="Calibri" panose="020F0502020204030204"/>
              <a:ea typeface="+mn-ea"/>
              <a:cs typeface="+mn-cs"/>
            </a:rPr>
            <a:t>GEAC’s assessment presented to EB; </a:t>
          </a:r>
        </a:p>
        <a:p>
          <a:pPr lvl="0" algn="ctr" defTabSz="488950">
            <a:lnSpc>
              <a:spcPct val="90000"/>
            </a:lnSpc>
            <a:spcBef>
              <a:spcPct val="0"/>
            </a:spcBef>
            <a:spcAft>
              <a:spcPct val="35000"/>
            </a:spcAft>
          </a:pPr>
          <a:r>
            <a:rPr lang="en-US" sz="1100" kern="1200" dirty="0" smtClean="0">
              <a:solidFill>
                <a:sysClr val="window" lastClr="FFFFFF"/>
              </a:solidFill>
              <a:latin typeface="Calibri" panose="020F0502020204030204"/>
              <a:ea typeface="+mn-ea"/>
              <a:cs typeface="+mn-cs"/>
            </a:rPr>
            <a:t>EB decision</a:t>
          </a:r>
        </a:p>
        <a:p>
          <a:pPr lvl="0" algn="ctr" defTabSz="488950">
            <a:lnSpc>
              <a:spcPct val="90000"/>
            </a:lnSpc>
            <a:spcBef>
              <a:spcPct val="0"/>
            </a:spcBef>
            <a:spcAft>
              <a:spcPct val="35000"/>
            </a:spcAft>
          </a:pPr>
          <a:endParaRPr lang="en-US" sz="1100" kern="1200" dirty="0" smtClean="0">
            <a:solidFill>
              <a:sysClr val="window" lastClr="FFFFFF"/>
            </a:solidFill>
            <a:latin typeface="Calibri" panose="020F0502020204030204"/>
            <a:ea typeface="+mn-ea"/>
            <a:cs typeface="+mn-cs"/>
          </a:endParaRPr>
        </a:p>
        <a:p>
          <a:pPr lvl="0" algn="ctr" defTabSz="488950">
            <a:lnSpc>
              <a:spcPct val="90000"/>
            </a:lnSpc>
            <a:spcBef>
              <a:spcPct val="0"/>
            </a:spcBef>
            <a:spcAft>
              <a:spcPct val="35000"/>
            </a:spcAft>
          </a:pPr>
          <a:endParaRPr lang="en-US" sz="1100" kern="1200" dirty="0">
            <a:solidFill>
              <a:sysClr val="window" lastClr="FFFFFF"/>
            </a:solidFill>
            <a:latin typeface="Calibri" panose="020F0502020204030204"/>
            <a:ea typeface="+mn-ea"/>
            <a:cs typeface="+mn-cs"/>
          </a:endParaRPr>
        </a:p>
      </dsp:txBody>
      <dsp:txXfrm>
        <a:off x="1836798" y="664676"/>
        <a:ext cx="1209833" cy="1982121"/>
      </dsp:txXfrm>
    </dsp:sp>
    <dsp:sp modelId="{6EE489B6-9D2B-48BA-90C0-CB2DD96C3B18}">
      <dsp:nvSpPr>
        <dsp:cNvPr id="0" name=""/>
        <dsp:cNvSpPr/>
      </dsp:nvSpPr>
      <dsp:spPr>
        <a:xfrm rot="21518646">
          <a:off x="3210174" y="1475033"/>
          <a:ext cx="267069" cy="318708"/>
        </a:xfrm>
        <a:prstGeom prst="rightArrow">
          <a:avLst>
            <a:gd name="adj1" fmla="val 60000"/>
            <a:gd name="adj2" fmla="val 50000"/>
          </a:avLst>
        </a:prstGeom>
        <a:solidFill>
          <a:srgbClr val="5B9BD5">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solidFill>
              <a:sysClr val="window" lastClr="FFFFFF"/>
            </a:solidFill>
            <a:latin typeface="Calibri" panose="020F0502020204030204"/>
            <a:ea typeface="+mn-ea"/>
            <a:cs typeface="+mn-cs"/>
          </a:endParaRPr>
        </a:p>
      </dsp:txBody>
      <dsp:txXfrm>
        <a:off x="3210185" y="1539723"/>
        <a:ext cx="186948" cy="191224"/>
      </dsp:txXfrm>
    </dsp:sp>
    <dsp:sp modelId="{411555B1-C985-4CC3-81A0-C1434E945661}">
      <dsp:nvSpPr>
        <dsp:cNvPr id="0" name=""/>
        <dsp:cNvSpPr/>
      </dsp:nvSpPr>
      <dsp:spPr>
        <a:xfrm>
          <a:off x="3588035" y="584695"/>
          <a:ext cx="1285113" cy="2057401"/>
        </a:xfrm>
        <a:prstGeom prst="roundRect">
          <a:avLst>
            <a:gd name="adj" fmla="val 10000"/>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smtClean="0">
              <a:solidFill>
                <a:sysClr val="windowText" lastClr="000000"/>
              </a:solidFill>
              <a:latin typeface="Calibri" panose="020F0502020204030204"/>
              <a:ea typeface="+mn-ea"/>
              <a:cs typeface="+mn-cs"/>
            </a:rPr>
            <a:t>March-Nov 2015</a:t>
          </a:r>
          <a:endParaRPr lang="en-US" sz="1100" b="1" kern="1200" dirty="0">
            <a:solidFill>
              <a:sysClr val="windowText" lastClr="000000"/>
            </a:solidFill>
            <a:latin typeface="Calibri" panose="020F0502020204030204"/>
            <a:ea typeface="+mn-ea"/>
            <a:cs typeface="+mn-cs"/>
          </a:endParaRPr>
        </a:p>
        <a:p>
          <a:pPr lvl="0" algn="ctr" defTabSz="488950">
            <a:lnSpc>
              <a:spcPct val="90000"/>
            </a:lnSpc>
            <a:spcBef>
              <a:spcPct val="0"/>
            </a:spcBef>
            <a:spcAft>
              <a:spcPct val="35000"/>
            </a:spcAft>
          </a:pPr>
          <a:r>
            <a:rPr lang="en-US" sz="1100" kern="1200" dirty="0" smtClean="0">
              <a:solidFill>
                <a:sysClr val="window" lastClr="FFFFFF"/>
              </a:solidFill>
              <a:latin typeface="Calibri" panose="020F0502020204030204"/>
              <a:ea typeface="+mn-ea"/>
              <a:cs typeface="+mn-cs"/>
            </a:rPr>
            <a:t>Round </a:t>
          </a:r>
          <a:r>
            <a:rPr lang="en-US" sz="1100" kern="1200" dirty="0">
              <a:solidFill>
                <a:sysClr val="window" lastClr="FFFFFF"/>
              </a:solidFill>
              <a:latin typeface="Calibri" panose="020F0502020204030204"/>
              <a:ea typeface="+mn-ea"/>
              <a:cs typeface="+mn-cs"/>
            </a:rPr>
            <a:t>of </a:t>
          </a:r>
          <a:r>
            <a:rPr lang="en-US" sz="1100" kern="1200" dirty="0" smtClean="0">
              <a:solidFill>
                <a:sysClr val="window" lastClr="FFFFFF"/>
              </a:solidFill>
              <a:latin typeface="Calibri" panose="020F0502020204030204"/>
              <a:ea typeface="+mn-ea"/>
              <a:cs typeface="+mn-cs"/>
            </a:rPr>
            <a:t> </a:t>
          </a:r>
          <a:r>
            <a:rPr lang="en-US" sz="1100" kern="1200" dirty="0">
              <a:solidFill>
                <a:sysClr val="window" lastClr="FFFFFF"/>
              </a:solidFill>
              <a:latin typeface="Calibri" panose="020F0502020204030204"/>
              <a:ea typeface="+mn-ea"/>
              <a:cs typeface="+mn-cs"/>
            </a:rPr>
            <a:t>consultations with </a:t>
          </a:r>
          <a:r>
            <a:rPr lang="en-US" sz="1100" kern="1200" dirty="0" smtClean="0">
              <a:solidFill>
                <a:sysClr val="window" lastClr="FFFFFF"/>
              </a:solidFill>
              <a:latin typeface="Calibri" panose="020F0502020204030204"/>
              <a:ea typeface="+mn-ea"/>
              <a:cs typeface="+mn-cs"/>
            </a:rPr>
            <a:t>Senior Leadership </a:t>
          </a:r>
        </a:p>
        <a:p>
          <a:pPr lvl="0" algn="ctr" defTabSz="488950">
            <a:lnSpc>
              <a:spcPct val="90000"/>
            </a:lnSpc>
            <a:spcBef>
              <a:spcPct val="0"/>
            </a:spcBef>
            <a:spcAft>
              <a:spcPct val="35000"/>
            </a:spcAft>
          </a:pPr>
          <a:endParaRPr lang="en-US" sz="1100" kern="1200" dirty="0" smtClean="0">
            <a:solidFill>
              <a:sysClr val="window" lastClr="FFFFFF"/>
            </a:solidFill>
            <a:latin typeface="Calibri" panose="020F0502020204030204"/>
            <a:ea typeface="+mn-ea"/>
            <a:cs typeface="+mn-cs"/>
          </a:endParaRPr>
        </a:p>
        <a:p>
          <a:pPr lvl="0" algn="ctr" defTabSz="488950">
            <a:lnSpc>
              <a:spcPct val="90000"/>
            </a:lnSpc>
            <a:spcBef>
              <a:spcPct val="0"/>
            </a:spcBef>
            <a:spcAft>
              <a:spcPct val="35000"/>
            </a:spcAft>
          </a:pPr>
          <a:endParaRPr lang="en-US" sz="1100" kern="1200" dirty="0">
            <a:solidFill>
              <a:sysClr val="window" lastClr="FFFFFF"/>
            </a:solidFill>
            <a:latin typeface="Calibri" panose="020F0502020204030204"/>
            <a:ea typeface="+mn-ea"/>
            <a:cs typeface="+mn-cs"/>
          </a:endParaRPr>
        </a:p>
      </dsp:txBody>
      <dsp:txXfrm>
        <a:off x="3625675" y="622335"/>
        <a:ext cx="1209833" cy="1982121"/>
      </dsp:txXfrm>
    </dsp:sp>
    <dsp:sp modelId="{08531871-8AC2-4EBB-9544-3590DE4871DF}">
      <dsp:nvSpPr>
        <dsp:cNvPr id="0" name=""/>
        <dsp:cNvSpPr/>
      </dsp:nvSpPr>
      <dsp:spPr>
        <a:xfrm rot="80429">
          <a:off x="5004191" y="1475396"/>
          <a:ext cx="277968" cy="318708"/>
        </a:xfrm>
        <a:prstGeom prst="rightArrow">
          <a:avLst>
            <a:gd name="adj1" fmla="val 60000"/>
            <a:gd name="adj2" fmla="val 50000"/>
          </a:avLst>
        </a:prstGeom>
        <a:solidFill>
          <a:srgbClr val="5B9BD5">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solidFill>
              <a:sysClr val="window" lastClr="FFFFFF"/>
            </a:solidFill>
            <a:latin typeface="Calibri" panose="020F0502020204030204"/>
            <a:ea typeface="+mn-ea"/>
            <a:cs typeface="+mn-cs"/>
          </a:endParaRPr>
        </a:p>
      </dsp:txBody>
      <dsp:txXfrm>
        <a:off x="5004202" y="1538163"/>
        <a:ext cx="194578" cy="191224"/>
      </dsp:txXfrm>
    </dsp:sp>
    <dsp:sp modelId="{2F7CB0BD-A921-46ED-B4DB-E6F0BE2CB0E4}">
      <dsp:nvSpPr>
        <dsp:cNvPr id="0" name=""/>
        <dsp:cNvSpPr/>
      </dsp:nvSpPr>
      <dsp:spPr>
        <a:xfrm>
          <a:off x="5397474" y="627036"/>
          <a:ext cx="1285113" cy="2057401"/>
        </a:xfrm>
        <a:prstGeom prst="roundRect">
          <a:avLst>
            <a:gd name="adj" fmla="val 10000"/>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endParaRPr lang="en-US" sz="1100" b="1" kern="1200" dirty="0" smtClean="0">
            <a:solidFill>
              <a:sysClr val="windowText" lastClr="000000"/>
            </a:solidFill>
            <a:latin typeface="Calibri" panose="020F0502020204030204"/>
            <a:ea typeface="+mn-ea"/>
            <a:cs typeface="+mn-cs"/>
          </a:endParaRPr>
        </a:p>
        <a:p>
          <a:pPr lvl="0" algn="ctr" defTabSz="488950">
            <a:lnSpc>
              <a:spcPct val="90000"/>
            </a:lnSpc>
            <a:spcBef>
              <a:spcPct val="0"/>
            </a:spcBef>
            <a:spcAft>
              <a:spcPct val="35000"/>
            </a:spcAft>
          </a:pPr>
          <a:r>
            <a:rPr lang="en-US" sz="1100" b="1" kern="1200" dirty="0" smtClean="0">
              <a:solidFill>
                <a:sysClr val="windowText" lastClr="000000"/>
              </a:solidFill>
              <a:latin typeface="Calibri" panose="020F0502020204030204"/>
              <a:ea typeface="+mn-ea"/>
              <a:cs typeface="+mn-cs"/>
            </a:rPr>
            <a:t>June-December 2015</a:t>
          </a:r>
        </a:p>
        <a:p>
          <a:pPr lvl="0" algn="ctr" defTabSz="488950">
            <a:lnSpc>
              <a:spcPct val="90000"/>
            </a:lnSpc>
            <a:spcBef>
              <a:spcPct val="0"/>
            </a:spcBef>
            <a:spcAft>
              <a:spcPct val="35000"/>
            </a:spcAft>
          </a:pPr>
          <a:endParaRPr lang="en-US" sz="1100" b="1" kern="1200" dirty="0" smtClean="0">
            <a:solidFill>
              <a:sysClr val="windowText" lastClr="000000"/>
            </a:solidFill>
            <a:latin typeface="Calibri" panose="020F0502020204030204"/>
            <a:ea typeface="+mn-ea"/>
            <a:cs typeface="+mn-cs"/>
          </a:endParaRPr>
        </a:p>
        <a:p>
          <a:pPr lvl="0" algn="ctr" defTabSz="488950">
            <a:lnSpc>
              <a:spcPct val="90000"/>
            </a:lnSpc>
            <a:spcBef>
              <a:spcPct val="0"/>
            </a:spcBef>
            <a:spcAft>
              <a:spcPct val="35000"/>
            </a:spcAft>
          </a:pPr>
          <a:r>
            <a:rPr lang="en-US" sz="1100" b="0" kern="1200" dirty="0" smtClean="0">
              <a:solidFill>
                <a:schemeClr val="bg1"/>
              </a:solidFill>
              <a:latin typeface="Calibri" panose="020F0502020204030204"/>
              <a:ea typeface="+mn-ea"/>
              <a:cs typeface="+mn-cs"/>
            </a:rPr>
            <a:t>2015 OIOS assessment, </a:t>
          </a:r>
          <a:r>
            <a:rPr lang="en-US" sz="1100" b="0" kern="1200" dirty="0" smtClean="0">
              <a:solidFill>
                <a:schemeClr val="bg1"/>
              </a:solidFill>
              <a:latin typeface="Calibri" panose="020F0502020204030204"/>
              <a:ea typeface="+mn-ea"/>
              <a:cs typeface="+mn-cs"/>
            </a:rPr>
            <a:t> </a:t>
          </a:r>
          <a:r>
            <a:rPr lang="en-US" sz="1100" b="0" kern="1200" dirty="0" smtClean="0">
              <a:solidFill>
                <a:schemeClr val="bg1"/>
              </a:solidFill>
              <a:latin typeface="Calibri" panose="020F0502020204030204"/>
              <a:ea typeface="+mn-ea"/>
              <a:cs typeface="+mn-cs"/>
            </a:rPr>
            <a:t>GEAC Letter to ED</a:t>
          </a:r>
        </a:p>
        <a:p>
          <a:pPr lvl="0" algn="ctr" defTabSz="488950">
            <a:lnSpc>
              <a:spcPct val="90000"/>
            </a:lnSpc>
            <a:spcBef>
              <a:spcPct val="0"/>
            </a:spcBef>
            <a:spcAft>
              <a:spcPct val="35000"/>
            </a:spcAft>
          </a:pPr>
          <a:endParaRPr lang="en-US" sz="1100" b="0" kern="1200" dirty="0" smtClean="0">
            <a:solidFill>
              <a:schemeClr val="bg1"/>
            </a:solidFill>
            <a:latin typeface="Calibri" panose="020F0502020204030204"/>
            <a:ea typeface="+mn-ea"/>
            <a:cs typeface="+mn-cs"/>
          </a:endParaRPr>
        </a:p>
        <a:p>
          <a:pPr lvl="0" algn="ctr" defTabSz="488950">
            <a:lnSpc>
              <a:spcPct val="90000"/>
            </a:lnSpc>
            <a:spcBef>
              <a:spcPct val="0"/>
            </a:spcBef>
            <a:spcAft>
              <a:spcPct val="35000"/>
            </a:spcAft>
          </a:pPr>
          <a:endParaRPr lang="en-US" sz="1100" kern="1200" dirty="0" smtClean="0">
            <a:solidFill>
              <a:sysClr val="window" lastClr="FFFFFF"/>
            </a:solidFill>
            <a:latin typeface="Calibri" panose="020F0502020204030204"/>
            <a:ea typeface="+mn-ea"/>
            <a:cs typeface="+mn-cs"/>
          </a:endParaRPr>
        </a:p>
        <a:p>
          <a:pPr lvl="0" algn="ctr" defTabSz="488950">
            <a:lnSpc>
              <a:spcPct val="90000"/>
            </a:lnSpc>
            <a:spcBef>
              <a:spcPct val="0"/>
            </a:spcBef>
            <a:spcAft>
              <a:spcPct val="35000"/>
            </a:spcAft>
          </a:pPr>
          <a:endParaRPr lang="en-US" sz="1100" kern="1200" dirty="0">
            <a:solidFill>
              <a:sysClr val="window" lastClr="FFFFFF"/>
            </a:solidFill>
            <a:latin typeface="Calibri" panose="020F0502020204030204"/>
            <a:ea typeface="+mn-ea"/>
            <a:cs typeface="+mn-cs"/>
          </a:endParaRPr>
        </a:p>
      </dsp:txBody>
      <dsp:txXfrm>
        <a:off x="5435114" y="664676"/>
        <a:ext cx="1209833" cy="1982121"/>
      </dsp:txXfrm>
    </dsp:sp>
    <dsp:sp modelId="{81AA9156-7AEC-4096-9D7A-EFCA23456579}">
      <dsp:nvSpPr>
        <dsp:cNvPr id="0" name=""/>
        <dsp:cNvSpPr/>
      </dsp:nvSpPr>
      <dsp:spPr>
        <a:xfrm rot="21501307">
          <a:off x="6812079" y="1470267"/>
          <a:ext cx="274755" cy="318708"/>
        </a:xfrm>
        <a:prstGeom prst="rightArrow">
          <a:avLst>
            <a:gd name="adj1" fmla="val 60000"/>
            <a:gd name="adj2" fmla="val 50000"/>
          </a:avLst>
        </a:prstGeom>
        <a:solidFill>
          <a:srgbClr val="5B9BD5">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solidFill>
              <a:sysClr val="window" lastClr="FFFFFF"/>
            </a:solidFill>
            <a:latin typeface="Calibri" panose="020F0502020204030204"/>
            <a:ea typeface="+mn-ea"/>
            <a:cs typeface="+mn-cs"/>
          </a:endParaRPr>
        </a:p>
      </dsp:txBody>
      <dsp:txXfrm>
        <a:off x="6812096" y="1535192"/>
        <a:ext cx="192329" cy="191224"/>
      </dsp:txXfrm>
    </dsp:sp>
    <dsp:sp modelId="{E4C5F875-A309-4F33-ADA2-546D46A32711}">
      <dsp:nvSpPr>
        <dsp:cNvPr id="0" name=""/>
        <dsp:cNvSpPr/>
      </dsp:nvSpPr>
      <dsp:spPr>
        <a:xfrm>
          <a:off x="7200781" y="575251"/>
          <a:ext cx="1285113" cy="2057401"/>
        </a:xfrm>
        <a:prstGeom prst="roundRect">
          <a:avLst>
            <a:gd name="adj" fmla="val 10000"/>
          </a:avLst>
        </a:prstGeom>
        <a:solidFill>
          <a:schemeClr val="accent1"/>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smtClean="0">
              <a:solidFill>
                <a:sysClr val="windowText" lastClr="000000"/>
              </a:solidFill>
              <a:latin typeface="Calibri" panose="020F0502020204030204"/>
              <a:ea typeface="+mn-ea"/>
              <a:cs typeface="+mn-cs"/>
            </a:rPr>
            <a:t>Feb-Mar 2016</a:t>
          </a:r>
        </a:p>
        <a:p>
          <a:pPr lvl="0" algn="ctr" defTabSz="488950">
            <a:lnSpc>
              <a:spcPct val="90000"/>
            </a:lnSpc>
            <a:spcBef>
              <a:spcPct val="0"/>
            </a:spcBef>
            <a:spcAft>
              <a:spcPct val="35000"/>
            </a:spcAft>
          </a:pPr>
          <a:r>
            <a:rPr lang="en-US" sz="1100" b="0" kern="1200" dirty="0" smtClean="0">
              <a:solidFill>
                <a:schemeClr val="bg1"/>
              </a:solidFill>
              <a:latin typeface="Calibri" panose="020F0502020204030204"/>
              <a:ea typeface="+mn-ea"/>
              <a:cs typeface="+mn-cs"/>
            </a:rPr>
            <a:t>Informal consultations with EB</a:t>
          </a:r>
        </a:p>
        <a:p>
          <a:pPr lvl="0" algn="ctr" defTabSz="488950">
            <a:lnSpc>
              <a:spcPct val="90000"/>
            </a:lnSpc>
            <a:spcBef>
              <a:spcPct val="0"/>
            </a:spcBef>
            <a:spcAft>
              <a:spcPct val="35000"/>
            </a:spcAft>
          </a:pPr>
          <a:endParaRPr lang="en-US" sz="1100" b="1" kern="1200" dirty="0" smtClean="0">
            <a:solidFill>
              <a:sysClr val="windowText" lastClr="000000"/>
            </a:solidFill>
            <a:latin typeface="Calibri" panose="020F0502020204030204"/>
            <a:ea typeface="+mn-ea"/>
            <a:cs typeface="+mn-cs"/>
          </a:endParaRPr>
        </a:p>
      </dsp:txBody>
      <dsp:txXfrm>
        <a:off x="7238421" y="612891"/>
        <a:ext cx="1209833" cy="1982121"/>
      </dsp:txXfrm>
    </dsp:sp>
    <dsp:sp modelId="{301707FA-E621-4A95-831A-C15076810F2F}">
      <dsp:nvSpPr>
        <dsp:cNvPr id="0" name=""/>
        <dsp:cNvSpPr/>
      </dsp:nvSpPr>
      <dsp:spPr>
        <a:xfrm>
          <a:off x="8613368" y="1444598"/>
          <a:ext cx="270245" cy="318708"/>
        </a:xfrm>
        <a:prstGeom prst="rightArrow">
          <a:avLst>
            <a:gd name="adj1" fmla="val 60000"/>
            <a:gd name="adj2" fmla="val 50000"/>
          </a:avLst>
        </a:prstGeom>
        <a:solidFill>
          <a:srgbClr val="5B9BD5">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solidFill>
              <a:sysClr val="window" lastClr="FFFFFF"/>
            </a:solidFill>
            <a:latin typeface="Calibri" panose="020F0502020204030204"/>
            <a:ea typeface="+mn-ea"/>
            <a:cs typeface="+mn-cs"/>
          </a:endParaRPr>
        </a:p>
      </dsp:txBody>
      <dsp:txXfrm>
        <a:off x="8613368" y="1508340"/>
        <a:ext cx="189172" cy="191224"/>
      </dsp:txXfrm>
    </dsp:sp>
    <dsp:sp modelId="{153DF0EC-A68C-4084-A323-458F766E78DD}">
      <dsp:nvSpPr>
        <dsp:cNvPr id="0" name=""/>
        <dsp:cNvSpPr/>
      </dsp:nvSpPr>
      <dsp:spPr>
        <a:xfrm>
          <a:off x="8995791" y="575251"/>
          <a:ext cx="1285113" cy="2057401"/>
        </a:xfrm>
        <a:prstGeom prst="roundRect">
          <a:avLst>
            <a:gd name="adj" fmla="val 10000"/>
          </a:avLst>
        </a:prstGeom>
        <a:solidFill>
          <a:schemeClr val="accent1"/>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R="0" lvl="0" algn="ctr" defTabSz="488950" eaLnBrk="1" fontAlgn="auto" latinLnBrk="0" hangingPunct="1">
            <a:lnSpc>
              <a:spcPct val="90000"/>
            </a:lnSpc>
            <a:spcBef>
              <a:spcPct val="0"/>
            </a:spcBef>
            <a:spcAft>
              <a:spcPct val="35000"/>
            </a:spcAft>
            <a:buClrTx/>
            <a:buSzTx/>
            <a:buFontTx/>
            <a:tabLst/>
            <a:defRPr/>
          </a:pPr>
          <a:r>
            <a:rPr lang="en-US" sz="1100" b="1" kern="1200" dirty="0" smtClean="0">
              <a:solidFill>
                <a:sysClr val="windowText" lastClr="000000"/>
              </a:solidFill>
              <a:latin typeface="Calibri" panose="020F0502020204030204"/>
              <a:ea typeface="+mn-ea"/>
              <a:cs typeface="+mn-cs"/>
            </a:rPr>
            <a:t>June 2016</a:t>
          </a:r>
        </a:p>
        <a:p>
          <a:pPr marR="0" lvl="0" algn="ctr" defTabSz="488950" eaLnBrk="1" fontAlgn="auto" latinLnBrk="0" hangingPunct="1">
            <a:lnSpc>
              <a:spcPct val="90000"/>
            </a:lnSpc>
            <a:spcBef>
              <a:spcPct val="0"/>
            </a:spcBef>
            <a:spcAft>
              <a:spcPct val="35000"/>
            </a:spcAft>
            <a:buClrTx/>
            <a:buSzTx/>
            <a:buFontTx/>
            <a:tabLst/>
            <a:defRPr/>
          </a:pPr>
          <a:r>
            <a:rPr lang="en-US" sz="1100" kern="1200" dirty="0" smtClean="0">
              <a:solidFill>
                <a:sysClr val="window" lastClr="FFFFFF"/>
              </a:solidFill>
              <a:latin typeface="+mn-lt"/>
              <a:ea typeface="+mn-ea"/>
              <a:cs typeface="+mn-cs"/>
            </a:rPr>
            <a:t>Formal presentation findings to EB</a:t>
          </a:r>
          <a:endParaRPr lang="en-US" sz="1100" b="1" kern="1200" dirty="0">
            <a:solidFill>
              <a:sysClr val="windowText" lastClr="000000"/>
            </a:solidFill>
            <a:latin typeface="Calibri" panose="020F0502020204030204"/>
            <a:ea typeface="+mn-ea"/>
            <a:cs typeface="+mn-cs"/>
          </a:endParaRPr>
        </a:p>
      </dsp:txBody>
      <dsp:txXfrm>
        <a:off x="9033431" y="612891"/>
        <a:ext cx="1209833" cy="1982121"/>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791BAFC-2023-48A9-B786-741850C3789D}" type="datetimeFigureOut">
              <a:rPr lang="en-US" smtClean="0"/>
              <a:t>4/18/2016</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CF0671F7-F68A-4B17-8677-D8B20EDFCFF3}" type="slidenum">
              <a:rPr lang="en-US" smtClean="0"/>
              <a:t>‹#›</a:t>
            </a:fld>
            <a:endParaRPr lang="en-US"/>
          </a:p>
        </p:txBody>
      </p:sp>
    </p:spTree>
    <p:extLst>
      <p:ext uri="{BB962C8B-B14F-4D97-AF65-F5344CB8AC3E}">
        <p14:creationId xmlns:p14="http://schemas.microsoft.com/office/powerpoint/2010/main" val="284072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3380044-E8F9-446C-8CDA-DF36F5CBC83E}" type="datetimeFigureOut">
              <a:rPr lang="en-US" smtClean="0"/>
              <a:t>4/18/2016</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F8044A4-7FB7-44F8-8B8E-E08418891E29}" type="slidenum">
              <a:rPr lang="en-US" smtClean="0"/>
              <a:t>‹#›</a:t>
            </a:fld>
            <a:endParaRPr lang="en-US"/>
          </a:p>
        </p:txBody>
      </p:sp>
    </p:spTree>
    <p:extLst>
      <p:ext uri="{BB962C8B-B14F-4D97-AF65-F5344CB8AC3E}">
        <p14:creationId xmlns:p14="http://schemas.microsoft.com/office/powerpoint/2010/main" val="1804666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ECEC6BB-E5C8-4686-A233-7A610DCD9629}" type="slidenum">
              <a:rPr lang="en-US" altLang="en-US" smtClean="0"/>
              <a:pPr/>
              <a:t>1</a:t>
            </a:fld>
            <a:endParaRPr lang="en-US" altLang="en-US" smtClean="0"/>
          </a:p>
        </p:txBody>
      </p:sp>
    </p:spTree>
    <p:extLst>
      <p:ext uri="{BB962C8B-B14F-4D97-AF65-F5344CB8AC3E}">
        <p14:creationId xmlns:p14="http://schemas.microsoft.com/office/powerpoint/2010/main" val="2524618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F9F167FA-1A2D-4DE2-B39C-897F14589B59}" type="slidenum">
              <a:rPr lang="en-US" smtClean="0"/>
              <a:t>5</a:t>
            </a:fld>
            <a:endParaRPr lang="en-US"/>
          </a:p>
        </p:txBody>
      </p:sp>
    </p:spTree>
    <p:extLst>
      <p:ext uri="{BB962C8B-B14F-4D97-AF65-F5344CB8AC3E}">
        <p14:creationId xmlns:p14="http://schemas.microsoft.com/office/powerpoint/2010/main" val="811453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JIU,</a:t>
            </a:r>
            <a:r>
              <a:rPr lang="en-US" baseline="0" dirty="0" smtClean="0"/>
              <a:t> </a:t>
            </a:r>
            <a:r>
              <a:rPr lang="en-US" dirty="0" smtClean="0"/>
              <a:t>page 15</a:t>
            </a:r>
            <a:endParaRPr lang="en-US" dirty="0"/>
          </a:p>
        </p:txBody>
      </p:sp>
      <p:sp>
        <p:nvSpPr>
          <p:cNvPr id="4" name="Slide Number Placeholder 3"/>
          <p:cNvSpPr>
            <a:spLocks noGrp="1"/>
          </p:cNvSpPr>
          <p:nvPr>
            <p:ph type="sldNum" sz="quarter" idx="10"/>
          </p:nvPr>
        </p:nvSpPr>
        <p:spPr/>
        <p:txBody>
          <a:bodyPr/>
          <a:lstStyle/>
          <a:p>
            <a:fld id="{F9F167FA-1A2D-4DE2-B39C-897F14589B59}"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286842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49B633-4B5A-4982-A185-6E56DAF7F5A6}"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57600-94C4-4006-B04B-B3A3C6F38879}" type="slidenum">
              <a:rPr lang="en-US" smtClean="0"/>
              <a:t>‹#›</a:t>
            </a:fld>
            <a:endParaRPr lang="en-US"/>
          </a:p>
        </p:txBody>
      </p:sp>
    </p:spTree>
    <p:extLst>
      <p:ext uri="{BB962C8B-B14F-4D97-AF65-F5344CB8AC3E}">
        <p14:creationId xmlns:p14="http://schemas.microsoft.com/office/powerpoint/2010/main" val="967908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49B633-4B5A-4982-A185-6E56DAF7F5A6}"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57600-94C4-4006-B04B-B3A3C6F38879}" type="slidenum">
              <a:rPr lang="en-US" smtClean="0"/>
              <a:t>‹#›</a:t>
            </a:fld>
            <a:endParaRPr lang="en-US"/>
          </a:p>
        </p:txBody>
      </p:sp>
    </p:spTree>
    <p:extLst>
      <p:ext uri="{BB962C8B-B14F-4D97-AF65-F5344CB8AC3E}">
        <p14:creationId xmlns:p14="http://schemas.microsoft.com/office/powerpoint/2010/main" val="230814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49B633-4B5A-4982-A185-6E56DAF7F5A6}"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57600-94C4-4006-B04B-B3A3C6F38879}" type="slidenum">
              <a:rPr lang="en-US" smtClean="0"/>
              <a:t>‹#›</a:t>
            </a:fld>
            <a:endParaRPr lang="en-US"/>
          </a:p>
        </p:txBody>
      </p:sp>
    </p:spTree>
    <p:extLst>
      <p:ext uri="{BB962C8B-B14F-4D97-AF65-F5344CB8AC3E}">
        <p14:creationId xmlns:p14="http://schemas.microsoft.com/office/powerpoint/2010/main" val="20870970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resentation Title Slide">
    <p:spTree>
      <p:nvGrpSpPr>
        <p:cNvPr id="1" name=""/>
        <p:cNvGrpSpPr/>
        <p:nvPr/>
      </p:nvGrpSpPr>
      <p:grpSpPr>
        <a:xfrm>
          <a:off x="0" y="0"/>
          <a:ext cx="0" cy="0"/>
          <a:chOff x="0" y="0"/>
          <a:chExt cx="0" cy="0"/>
        </a:xfrm>
      </p:grpSpPr>
      <p:sp>
        <p:nvSpPr>
          <p:cNvPr id="9" name="Rectangle 8"/>
          <p:cNvSpPr/>
          <p:nvPr userDrawn="1"/>
        </p:nvSpPr>
        <p:spPr>
          <a:xfrm>
            <a:off x="5283200" y="0"/>
            <a:ext cx="6908800" cy="685800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a:solidFill>
                <a:srgbClr val="FFFFFF"/>
              </a:solidFill>
              <a:ea typeface="ＭＳ Ｐゴシック" charset="-128"/>
              <a:cs typeface="ＭＳ Ｐゴシック" charset="-128"/>
            </a:endParaRPr>
          </a:p>
        </p:txBody>
      </p:sp>
      <p:sp>
        <p:nvSpPr>
          <p:cNvPr id="10" name="Rectangle 9"/>
          <p:cNvSpPr/>
          <p:nvPr userDrawn="1"/>
        </p:nvSpPr>
        <p:spPr>
          <a:xfrm>
            <a:off x="5283200" y="2286000"/>
            <a:ext cx="6908800" cy="22098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a:solidFill>
                <a:srgbClr val="FFFFFF"/>
              </a:solidFill>
              <a:ea typeface="ＭＳ Ｐゴシック" charset="-128"/>
              <a:cs typeface="ＭＳ Ｐゴシック" charset="-128"/>
            </a:endParaRPr>
          </a:p>
        </p:txBody>
      </p:sp>
      <p:pic>
        <p:nvPicPr>
          <p:cNvPr id="11" name="Picture 4" descr="UN_Women_English_Whit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24801" y="304801"/>
            <a:ext cx="3909484" cy="1300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Picture Placeholder 11"/>
          <p:cNvSpPr>
            <a:spLocks noGrp="1"/>
          </p:cNvSpPr>
          <p:nvPr>
            <p:ph type="pic" sz="quarter" idx="13"/>
          </p:nvPr>
        </p:nvSpPr>
        <p:spPr>
          <a:xfrm>
            <a:off x="2641600" y="0"/>
            <a:ext cx="2540000" cy="2209800"/>
          </a:xfrm>
          <a:effectLst/>
        </p:spPr>
        <p:txBody>
          <a:bodyPr/>
          <a:lstStyle>
            <a:lvl1pPr>
              <a:defRPr>
                <a:ln>
                  <a:noFill/>
                </a:ln>
              </a:defRPr>
            </a:lvl1pPr>
          </a:lstStyle>
          <a:p>
            <a:pPr lvl="0"/>
            <a:endParaRPr lang="en-US" noProof="0" dirty="0"/>
          </a:p>
        </p:txBody>
      </p:sp>
      <p:sp>
        <p:nvSpPr>
          <p:cNvPr id="2" name="Title 1"/>
          <p:cNvSpPr>
            <a:spLocks noGrp="1"/>
          </p:cNvSpPr>
          <p:nvPr>
            <p:ph type="title"/>
          </p:nvPr>
        </p:nvSpPr>
        <p:spPr>
          <a:xfrm>
            <a:off x="5486400" y="2603500"/>
            <a:ext cx="6350000" cy="1701800"/>
          </a:xfrm>
        </p:spPr>
        <p:txBody>
          <a:bodyPr>
            <a:normAutofit/>
          </a:bodyPr>
          <a:lstStyle>
            <a:lvl1pPr algn="l">
              <a:buNone/>
              <a:defRPr sz="4400" b="0" cap="none">
                <a:solidFill>
                  <a:srgbClr val="FFFFFF"/>
                </a:solidFill>
              </a:defRPr>
            </a:lvl1pPr>
          </a:lstStyle>
          <a:p>
            <a:r>
              <a:rPr lang="en-US" dirty="0" smtClean="0"/>
              <a:t>Click to edit Master title style</a:t>
            </a:r>
            <a:endParaRPr lang="en-US" dirty="0"/>
          </a:p>
        </p:txBody>
      </p:sp>
      <p:sp>
        <p:nvSpPr>
          <p:cNvPr id="6" name="Picture Placeholder 11"/>
          <p:cNvSpPr>
            <a:spLocks noGrp="1"/>
          </p:cNvSpPr>
          <p:nvPr>
            <p:ph type="pic" sz="quarter" idx="15"/>
          </p:nvPr>
        </p:nvSpPr>
        <p:spPr>
          <a:xfrm>
            <a:off x="2641600" y="2286000"/>
            <a:ext cx="2540000" cy="2209800"/>
          </a:xfrm>
          <a:effectLst/>
        </p:spPr>
        <p:txBody>
          <a:bodyPr/>
          <a:lstStyle>
            <a:lvl1pPr>
              <a:defRPr>
                <a:ln>
                  <a:noFill/>
                </a:ln>
              </a:defRPr>
            </a:lvl1pPr>
          </a:lstStyle>
          <a:p>
            <a:pPr lvl="0"/>
            <a:endParaRPr lang="en-US" noProof="0" dirty="0"/>
          </a:p>
        </p:txBody>
      </p:sp>
      <p:sp>
        <p:nvSpPr>
          <p:cNvPr id="7" name="Picture Placeholder 11"/>
          <p:cNvSpPr>
            <a:spLocks noGrp="1"/>
          </p:cNvSpPr>
          <p:nvPr>
            <p:ph type="pic" sz="quarter" idx="16"/>
          </p:nvPr>
        </p:nvSpPr>
        <p:spPr>
          <a:xfrm>
            <a:off x="2641600" y="4572000"/>
            <a:ext cx="2540000" cy="2286000"/>
          </a:xfrm>
          <a:effectLst/>
        </p:spPr>
        <p:txBody>
          <a:bodyPr/>
          <a:lstStyle>
            <a:lvl1pPr>
              <a:defRPr>
                <a:ln>
                  <a:noFill/>
                </a:ln>
              </a:defRPr>
            </a:lvl1pPr>
          </a:lstStyle>
          <a:p>
            <a:pPr lvl="0"/>
            <a:endParaRPr lang="en-US" noProof="0" dirty="0"/>
          </a:p>
        </p:txBody>
      </p:sp>
      <p:sp>
        <p:nvSpPr>
          <p:cNvPr id="21" name="Picture Placeholder 11"/>
          <p:cNvSpPr>
            <a:spLocks noGrp="1"/>
          </p:cNvSpPr>
          <p:nvPr>
            <p:ph type="pic" sz="quarter" idx="17"/>
          </p:nvPr>
        </p:nvSpPr>
        <p:spPr>
          <a:xfrm>
            <a:off x="0" y="0"/>
            <a:ext cx="2540000" cy="2209800"/>
          </a:xfrm>
          <a:effectLst/>
        </p:spPr>
        <p:txBody>
          <a:bodyPr/>
          <a:lstStyle>
            <a:lvl1pPr>
              <a:defRPr>
                <a:ln>
                  <a:noFill/>
                </a:ln>
              </a:defRPr>
            </a:lvl1pPr>
          </a:lstStyle>
          <a:p>
            <a:pPr lvl="0"/>
            <a:endParaRPr lang="en-US" noProof="0" dirty="0"/>
          </a:p>
        </p:txBody>
      </p:sp>
      <p:sp>
        <p:nvSpPr>
          <p:cNvPr id="22" name="Picture Placeholder 11"/>
          <p:cNvSpPr>
            <a:spLocks noGrp="1"/>
          </p:cNvSpPr>
          <p:nvPr>
            <p:ph type="pic" sz="quarter" idx="18"/>
          </p:nvPr>
        </p:nvSpPr>
        <p:spPr>
          <a:xfrm>
            <a:off x="0" y="2286000"/>
            <a:ext cx="2540000" cy="2209800"/>
          </a:xfrm>
          <a:effectLst/>
        </p:spPr>
        <p:txBody>
          <a:bodyPr/>
          <a:lstStyle>
            <a:lvl1pPr>
              <a:defRPr>
                <a:ln>
                  <a:noFill/>
                </a:ln>
              </a:defRPr>
            </a:lvl1pPr>
          </a:lstStyle>
          <a:p>
            <a:pPr lvl="0"/>
            <a:endParaRPr lang="en-US" noProof="0" dirty="0"/>
          </a:p>
        </p:txBody>
      </p:sp>
      <p:sp>
        <p:nvSpPr>
          <p:cNvPr id="23" name="Picture Placeholder 11"/>
          <p:cNvSpPr>
            <a:spLocks noGrp="1"/>
          </p:cNvSpPr>
          <p:nvPr>
            <p:ph type="pic" sz="quarter" idx="19"/>
          </p:nvPr>
        </p:nvSpPr>
        <p:spPr>
          <a:xfrm>
            <a:off x="0" y="4572000"/>
            <a:ext cx="2540000" cy="2286000"/>
          </a:xfrm>
          <a:effectLst/>
        </p:spPr>
        <p:txBody>
          <a:bodyPr/>
          <a:lstStyle>
            <a:lvl1pPr>
              <a:defRPr>
                <a:ln>
                  <a:noFill/>
                </a:ln>
              </a:defRPr>
            </a:lvl1pPr>
          </a:lstStyle>
          <a:p>
            <a:pPr lvl="0"/>
            <a:endParaRPr lang="en-US" noProof="0" dirty="0"/>
          </a:p>
        </p:txBody>
      </p:sp>
    </p:spTree>
    <p:extLst>
      <p:ext uri="{BB962C8B-B14F-4D97-AF65-F5344CB8AC3E}">
        <p14:creationId xmlns:p14="http://schemas.microsoft.com/office/powerpoint/2010/main" val="41509510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Wide-No Photos">
    <p:spTree>
      <p:nvGrpSpPr>
        <p:cNvPr id="1" name=""/>
        <p:cNvGrpSpPr/>
        <p:nvPr/>
      </p:nvGrpSpPr>
      <p:grpSpPr>
        <a:xfrm>
          <a:off x="0" y="0"/>
          <a:ext cx="0" cy="0"/>
          <a:chOff x="0" y="0"/>
          <a:chExt cx="0" cy="0"/>
        </a:xfrm>
      </p:grpSpPr>
      <p:sp>
        <p:nvSpPr>
          <p:cNvPr id="4" name="Rectangle 3"/>
          <p:cNvSpPr/>
          <p:nvPr userDrawn="1"/>
        </p:nvSpPr>
        <p:spPr>
          <a:xfrm>
            <a:off x="0" y="0"/>
            <a:ext cx="1320800" cy="6858000"/>
          </a:xfrm>
          <a:prstGeom prst="rect">
            <a:avLst/>
          </a:prstGeom>
          <a:gradFill flip="none" rotWithShape="1">
            <a:gsLst>
              <a:gs pos="0">
                <a:schemeClr val="accent2">
                  <a:lumMod val="20000"/>
                  <a:lumOff val="80000"/>
                </a:schemeClr>
              </a:gs>
              <a:gs pos="100000">
                <a:srgbClr val="000000">
                  <a:alpha val="0"/>
                </a:srgb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sz="1800">
              <a:solidFill>
                <a:srgbClr val="FFFFFF"/>
              </a:solidFill>
              <a:ea typeface="ＭＳ Ｐゴシック" charset="-128"/>
              <a:cs typeface="ＭＳ Ｐゴシック" charset="-128"/>
            </a:endParaRPr>
          </a:p>
        </p:txBody>
      </p:sp>
      <p:sp>
        <p:nvSpPr>
          <p:cNvPr id="6" name="Rectangle 5"/>
          <p:cNvSpPr/>
          <p:nvPr/>
        </p:nvSpPr>
        <p:spPr bwMode="auto">
          <a:xfrm>
            <a:off x="5181600" y="381000"/>
            <a:ext cx="7010400" cy="685800"/>
          </a:xfrm>
          <a:prstGeom prst="rect">
            <a:avLst/>
          </a:prstGeom>
          <a:solidFill>
            <a:srgbClr val="0070C0">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sz="1800">
              <a:solidFill>
                <a:srgbClr val="FFFFFF"/>
              </a:solidFill>
              <a:ea typeface="ＭＳ Ｐゴシック" charset="-128"/>
              <a:cs typeface="ＭＳ Ｐゴシック" charset="-128"/>
            </a:endParaRPr>
          </a:p>
        </p:txBody>
      </p:sp>
      <p:grpSp>
        <p:nvGrpSpPr>
          <p:cNvPr id="7" name="Group 5"/>
          <p:cNvGrpSpPr>
            <a:grpSpLocks/>
          </p:cNvGrpSpPr>
          <p:nvPr userDrawn="1"/>
        </p:nvGrpSpPr>
        <p:grpSpPr bwMode="auto">
          <a:xfrm>
            <a:off x="0" y="381000"/>
            <a:ext cx="5181600" cy="685800"/>
            <a:chOff x="0" y="381000"/>
            <a:chExt cx="3886200" cy="685800"/>
          </a:xfrm>
        </p:grpSpPr>
        <p:sp>
          <p:nvSpPr>
            <p:cNvPr id="8" name="Rectangle 7"/>
            <p:cNvSpPr/>
            <p:nvPr/>
          </p:nvSpPr>
          <p:spPr bwMode="auto">
            <a:xfrm>
              <a:off x="0" y="381000"/>
              <a:ext cx="3886200" cy="685800"/>
            </a:xfrm>
            <a:prstGeom prst="rect">
              <a:avLst/>
            </a:prstGeom>
            <a:solidFill>
              <a:srgbClr val="0070C0">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sz="1800">
                <a:solidFill>
                  <a:srgbClr val="FFFFFF"/>
                </a:solidFill>
                <a:ea typeface="ＭＳ Ｐゴシック" charset="-128"/>
                <a:cs typeface="ＭＳ Ｐゴシック" charset="-128"/>
              </a:endParaRPr>
            </a:p>
          </p:txBody>
        </p:sp>
        <p:pic>
          <p:nvPicPr>
            <p:cNvPr id="9" name="Picture 4" descr="UN_Women_English_White.png"/>
            <p:cNvPicPr>
              <a:picLocks noChangeAspect="1"/>
            </p:cNvPicPr>
            <p:nvPr/>
          </p:nvPicPr>
          <p:blipFill>
            <a:blip r:embed="rId2" cstate="print">
              <a:extLst>
                <a:ext uri="{28A0092B-C50C-407E-A947-70E740481C1C}">
                  <a14:useLocalDpi xmlns:a14="http://schemas.microsoft.com/office/drawing/2010/main" val="0"/>
                </a:ext>
              </a:extLst>
            </a:blip>
            <a:srcRect b="28111"/>
            <a:stretch>
              <a:fillRect/>
            </a:stretch>
          </p:blipFill>
          <p:spPr bwMode="auto">
            <a:xfrm>
              <a:off x="268288" y="493713"/>
              <a:ext cx="1560512"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 Placeholder 4"/>
          <p:cNvSpPr>
            <a:spLocks noGrp="1"/>
          </p:cNvSpPr>
          <p:nvPr>
            <p:ph type="body" sz="quarter" idx="14"/>
          </p:nvPr>
        </p:nvSpPr>
        <p:spPr>
          <a:xfrm>
            <a:off x="524933" y="1409700"/>
            <a:ext cx="11311467" cy="4394200"/>
          </a:xfrm>
        </p:spPr>
        <p:txBody>
          <a:bodyPr/>
          <a:lstStyle>
            <a:lvl1pPr>
              <a:defRPr b="0"/>
            </a:lvl1pPr>
            <a:lvl2pPr marL="228600" indent="-228600">
              <a:buFont typeface="Arial"/>
              <a:buChar char="•"/>
              <a:defRPr/>
            </a:lvl2pPr>
            <a:lvl3pPr marL="457200" indent="-228600">
              <a:buSzPct val="120000"/>
              <a:buFont typeface="Arial"/>
              <a:buChar char="•"/>
              <a:defRPr/>
            </a:lvl3pPr>
            <a:lvl4pPr marL="749300" indent="-228600">
              <a:buSzPct val="120000"/>
              <a:buFont typeface="Arial"/>
              <a:buChar char="•"/>
              <a:defRPr/>
            </a:lvl4pPr>
            <a:lvl5pPr marL="1028700" indent="-228600">
              <a:buSzPct val="120000"/>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3081867" y="419100"/>
            <a:ext cx="8906933" cy="596900"/>
          </a:xfrm>
        </p:spPr>
        <p:txBody>
          <a:bodyPr>
            <a:noAutofit/>
          </a:bodyPr>
          <a:lstStyle>
            <a:lvl1pPr algn="l">
              <a:buNone/>
              <a:defRPr sz="4000" b="0" cap="none">
                <a:solidFill>
                  <a:srgbClr val="FFFFFF"/>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910143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49B633-4B5A-4982-A185-6E56DAF7F5A6}"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57600-94C4-4006-B04B-B3A3C6F38879}" type="slidenum">
              <a:rPr lang="en-US" smtClean="0"/>
              <a:t>‹#›</a:t>
            </a:fld>
            <a:endParaRPr lang="en-US"/>
          </a:p>
        </p:txBody>
      </p:sp>
    </p:spTree>
    <p:extLst>
      <p:ext uri="{BB962C8B-B14F-4D97-AF65-F5344CB8AC3E}">
        <p14:creationId xmlns:p14="http://schemas.microsoft.com/office/powerpoint/2010/main" val="2908677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49B633-4B5A-4982-A185-6E56DAF7F5A6}"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57600-94C4-4006-B04B-B3A3C6F38879}" type="slidenum">
              <a:rPr lang="en-US" smtClean="0"/>
              <a:t>‹#›</a:t>
            </a:fld>
            <a:endParaRPr lang="en-US"/>
          </a:p>
        </p:txBody>
      </p:sp>
    </p:spTree>
    <p:extLst>
      <p:ext uri="{BB962C8B-B14F-4D97-AF65-F5344CB8AC3E}">
        <p14:creationId xmlns:p14="http://schemas.microsoft.com/office/powerpoint/2010/main" val="2059545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49B633-4B5A-4982-A185-6E56DAF7F5A6}" type="datetimeFigureOut">
              <a:rPr lang="en-US" smtClean="0"/>
              <a:t>4/18/2016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E57600-94C4-4006-B04B-B3A3C6F38879}" type="slidenum">
              <a:rPr lang="en-US" smtClean="0"/>
              <a:t>‹#›</a:t>
            </a:fld>
            <a:endParaRPr lang="en-US"/>
          </a:p>
        </p:txBody>
      </p:sp>
    </p:spTree>
    <p:extLst>
      <p:ext uri="{BB962C8B-B14F-4D97-AF65-F5344CB8AC3E}">
        <p14:creationId xmlns:p14="http://schemas.microsoft.com/office/powerpoint/2010/main" val="3485967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49B633-4B5A-4982-A185-6E56DAF7F5A6}" type="datetimeFigureOut">
              <a:rPr lang="en-US" smtClean="0"/>
              <a:t>4/18/2016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E57600-94C4-4006-B04B-B3A3C6F38879}" type="slidenum">
              <a:rPr lang="en-US" smtClean="0"/>
              <a:t>‹#›</a:t>
            </a:fld>
            <a:endParaRPr lang="en-US"/>
          </a:p>
        </p:txBody>
      </p:sp>
    </p:spTree>
    <p:extLst>
      <p:ext uri="{BB962C8B-B14F-4D97-AF65-F5344CB8AC3E}">
        <p14:creationId xmlns:p14="http://schemas.microsoft.com/office/powerpoint/2010/main" val="2692928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49B633-4B5A-4982-A185-6E56DAF7F5A6}" type="datetimeFigureOut">
              <a:rPr lang="en-US" smtClean="0"/>
              <a:t>4/18/2016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E57600-94C4-4006-B04B-B3A3C6F38879}" type="slidenum">
              <a:rPr lang="en-US" smtClean="0"/>
              <a:t>‹#›</a:t>
            </a:fld>
            <a:endParaRPr lang="en-US"/>
          </a:p>
        </p:txBody>
      </p:sp>
    </p:spTree>
    <p:extLst>
      <p:ext uri="{BB962C8B-B14F-4D97-AF65-F5344CB8AC3E}">
        <p14:creationId xmlns:p14="http://schemas.microsoft.com/office/powerpoint/2010/main" val="2968316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49B633-4B5A-4982-A185-6E56DAF7F5A6}" type="datetimeFigureOut">
              <a:rPr lang="en-US" smtClean="0"/>
              <a:t>4/18/2016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E57600-94C4-4006-B04B-B3A3C6F38879}" type="slidenum">
              <a:rPr lang="en-US" smtClean="0"/>
              <a:t>‹#›</a:t>
            </a:fld>
            <a:endParaRPr lang="en-US"/>
          </a:p>
        </p:txBody>
      </p:sp>
    </p:spTree>
    <p:extLst>
      <p:ext uri="{BB962C8B-B14F-4D97-AF65-F5344CB8AC3E}">
        <p14:creationId xmlns:p14="http://schemas.microsoft.com/office/powerpoint/2010/main" val="1010160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49B633-4B5A-4982-A185-6E56DAF7F5A6}" type="datetimeFigureOut">
              <a:rPr lang="en-US" smtClean="0"/>
              <a:t>4/18/2016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E57600-94C4-4006-B04B-B3A3C6F38879}" type="slidenum">
              <a:rPr lang="en-US" smtClean="0"/>
              <a:t>‹#›</a:t>
            </a:fld>
            <a:endParaRPr lang="en-US"/>
          </a:p>
        </p:txBody>
      </p:sp>
    </p:spTree>
    <p:extLst>
      <p:ext uri="{BB962C8B-B14F-4D97-AF65-F5344CB8AC3E}">
        <p14:creationId xmlns:p14="http://schemas.microsoft.com/office/powerpoint/2010/main" val="4267143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49B633-4B5A-4982-A185-6E56DAF7F5A6}" type="datetimeFigureOut">
              <a:rPr lang="en-US" smtClean="0"/>
              <a:t>4/18/2016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E57600-94C4-4006-B04B-B3A3C6F38879}" type="slidenum">
              <a:rPr lang="en-US" smtClean="0"/>
              <a:t>‹#›</a:t>
            </a:fld>
            <a:endParaRPr lang="en-US"/>
          </a:p>
        </p:txBody>
      </p:sp>
    </p:spTree>
    <p:extLst>
      <p:ext uri="{BB962C8B-B14F-4D97-AF65-F5344CB8AC3E}">
        <p14:creationId xmlns:p14="http://schemas.microsoft.com/office/powerpoint/2010/main" val="1826058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49B633-4B5A-4982-A185-6E56DAF7F5A6}" type="datetimeFigureOut">
              <a:rPr lang="en-US" smtClean="0"/>
              <a:t>4/18/2016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E57600-94C4-4006-B04B-B3A3C6F38879}" type="slidenum">
              <a:rPr lang="en-US" smtClean="0"/>
              <a:t>‹#›</a:t>
            </a:fld>
            <a:endParaRPr lang="en-US"/>
          </a:p>
        </p:txBody>
      </p:sp>
    </p:spTree>
    <p:extLst>
      <p:ext uri="{BB962C8B-B14F-4D97-AF65-F5344CB8AC3E}">
        <p14:creationId xmlns:p14="http://schemas.microsoft.com/office/powerpoint/2010/main" val="4237344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a:bodyPr>
          <a:lstStyle/>
          <a:p>
            <a:pPr>
              <a:defRPr/>
            </a:pPr>
            <a:r>
              <a:rPr lang="en-US" sz="4000" b="1" dirty="0">
                <a:solidFill>
                  <a:schemeClr val="tx1"/>
                </a:solidFill>
              </a:rPr>
              <a:t>Review of UN </a:t>
            </a:r>
            <a:r>
              <a:rPr lang="en-US" sz="4000" b="1" dirty="0" smtClean="0">
                <a:solidFill>
                  <a:schemeClr val="tx1"/>
                </a:solidFill>
              </a:rPr>
              <a:t>Women’s </a:t>
            </a:r>
            <a:r>
              <a:rPr lang="en-US" sz="4000" b="1" dirty="0">
                <a:solidFill>
                  <a:schemeClr val="tx1"/>
                </a:solidFill>
              </a:rPr>
              <a:t>Evaluation </a:t>
            </a:r>
            <a:r>
              <a:rPr lang="en-US" sz="4000" b="1" dirty="0" smtClean="0">
                <a:solidFill>
                  <a:schemeClr val="tx1"/>
                </a:solidFill>
              </a:rPr>
              <a:t>Policy</a:t>
            </a:r>
            <a:endParaRPr lang="en-US" altLang="en-US" sz="4000" b="1" dirty="0">
              <a:solidFill>
                <a:schemeClr val="tx1"/>
              </a:solidFill>
              <a:ea typeface="MS PGothic" panose="020B0600070205080204" pitchFamily="34" charset="-128"/>
              <a:cs typeface="ＭＳ Ｐゴシック" charset="0"/>
            </a:endParaRPr>
          </a:p>
        </p:txBody>
      </p:sp>
      <p:pic>
        <p:nvPicPr>
          <p:cNvPr id="12291" name="Picture Placeholder 13" descr="womaningroup.jpg"/>
          <p:cNvPicPr>
            <a:picLocks noGrp="1" noChangeAspect="1"/>
          </p:cNvPicPr>
          <p:nvPr>
            <p:ph type="pic" sz="quarter" idx="16"/>
          </p:nvPr>
        </p:nvPicPr>
        <p:blipFill>
          <a:blip r:embed="rId3">
            <a:extLst>
              <a:ext uri="{28A0092B-C50C-407E-A947-70E740481C1C}">
                <a14:useLocalDpi xmlns:a14="http://schemas.microsoft.com/office/drawing/2010/main" val="0"/>
              </a:ext>
            </a:extLst>
          </a:blip>
          <a:srcRect/>
          <a:stretch>
            <a:fillRect/>
          </a:stretch>
        </p:blipFill>
        <p:spPr/>
      </p:pic>
      <p:pic>
        <p:nvPicPr>
          <p:cNvPr id="12292" name="Picture Placeholder 9" descr="Slide1_580613_AfricanGirls.jpg"/>
          <p:cNvPicPr>
            <a:picLocks noGrp="1" noChangeAspect="1"/>
          </p:cNvPicPr>
          <p:nvPr>
            <p:ph type="pic" sz="quarter" idx="17"/>
          </p:nvPr>
        </p:nvPicPr>
        <p:blipFill>
          <a:blip r:embed="rId4">
            <a:extLst>
              <a:ext uri="{28A0092B-C50C-407E-A947-70E740481C1C}">
                <a14:useLocalDpi xmlns:a14="http://schemas.microsoft.com/office/drawing/2010/main" val="0"/>
              </a:ext>
            </a:extLst>
          </a:blip>
          <a:srcRect/>
          <a:stretch>
            <a:fillRect/>
          </a:stretch>
        </p:blipFill>
        <p:spPr/>
      </p:pic>
      <p:pic>
        <p:nvPicPr>
          <p:cNvPr id="12293" name="Picture Placeholder 11" descr="187039_CT_PK.jpg"/>
          <p:cNvPicPr>
            <a:picLocks noGrp="1" noChangeAspect="1"/>
          </p:cNvPicPr>
          <p:nvPr>
            <p:ph type="pic" sz="quarter" idx="13"/>
          </p:nvPr>
        </p:nvPicPr>
        <p:blipFill>
          <a:blip r:embed="rId5">
            <a:extLst>
              <a:ext uri="{28A0092B-C50C-407E-A947-70E740481C1C}">
                <a14:useLocalDpi xmlns:a14="http://schemas.microsoft.com/office/drawing/2010/main" val="0"/>
              </a:ext>
            </a:extLst>
          </a:blip>
          <a:srcRect/>
          <a:stretch>
            <a:fillRect/>
          </a:stretch>
        </p:blipFill>
        <p:spPr/>
      </p:pic>
      <p:pic>
        <p:nvPicPr>
          <p:cNvPr id="12294" name="Picture Placeholder 13" descr="UNTF-Guatemala_MG_2071.jpg"/>
          <p:cNvPicPr>
            <a:picLocks noGrp="1" noChangeAspect="1"/>
          </p:cNvPicPr>
          <p:nvPr>
            <p:ph type="pic" sz="quarter" idx="15"/>
          </p:nvPr>
        </p:nvPicPr>
        <p:blipFill>
          <a:blip r:embed="rId6">
            <a:extLst>
              <a:ext uri="{28A0092B-C50C-407E-A947-70E740481C1C}">
                <a14:useLocalDpi xmlns:a14="http://schemas.microsoft.com/office/drawing/2010/main" val="0"/>
              </a:ext>
            </a:extLst>
          </a:blip>
          <a:srcRect/>
          <a:stretch>
            <a:fillRect/>
          </a:stretch>
        </p:blipFill>
        <p:spPr/>
      </p:pic>
      <p:pic>
        <p:nvPicPr>
          <p:cNvPr id="12295" name="Picture Placeholder 16" descr="a_una-01739.jpg"/>
          <p:cNvPicPr>
            <a:picLocks noGrp="1" noChangeAspect="1"/>
          </p:cNvPicPr>
          <p:nvPr>
            <p:ph type="pic" sz="quarter" idx="19"/>
          </p:nvPr>
        </p:nvPicPr>
        <p:blipFill>
          <a:blip r:embed="rId7">
            <a:extLst>
              <a:ext uri="{28A0092B-C50C-407E-A947-70E740481C1C}">
                <a14:useLocalDpi xmlns:a14="http://schemas.microsoft.com/office/drawing/2010/main" val="0"/>
              </a:ext>
            </a:extLst>
          </a:blip>
          <a:srcRect/>
          <a:stretch>
            <a:fillRect/>
          </a:stretch>
        </p:blipFill>
        <p:spPr/>
      </p:pic>
      <p:pic>
        <p:nvPicPr>
          <p:cNvPr id="12296" name="Picture Placeholder 15" descr="KYR100411243.jpg"/>
          <p:cNvPicPr>
            <a:picLocks noGrp="1" noChangeAspect="1"/>
          </p:cNvPicPr>
          <p:nvPr>
            <p:ph type="pic" sz="quarter" idx="18"/>
          </p:nvPr>
        </p:nvPicPr>
        <p:blipFill>
          <a:blip r:embed="rId8">
            <a:extLst>
              <a:ext uri="{28A0092B-C50C-407E-A947-70E740481C1C}">
                <a14:useLocalDpi xmlns:a14="http://schemas.microsoft.com/office/drawing/2010/main" val="0"/>
              </a:ext>
            </a:extLst>
          </a:blip>
          <a:srcRect/>
          <a:stretch>
            <a:fillRect/>
          </a:stretch>
        </p:blipFill>
        <p:spPr/>
      </p:pic>
    </p:spTree>
    <p:extLst>
      <p:ext uri="{BB962C8B-B14F-4D97-AF65-F5344CB8AC3E}">
        <p14:creationId xmlns:p14="http://schemas.microsoft.com/office/powerpoint/2010/main" val="23567247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176" y="365125"/>
            <a:ext cx="11088624" cy="1325563"/>
          </a:xfrm>
        </p:spPr>
        <p:txBody>
          <a:bodyPr>
            <a:normAutofit fontScale="90000"/>
          </a:bodyPr>
          <a:lstStyle/>
          <a:p>
            <a:r>
              <a:rPr lang="en-US" b="1" dirty="0" smtClean="0"/>
              <a:t>5. Inclusion </a:t>
            </a:r>
            <a:r>
              <a:rPr lang="en-US" b="1" dirty="0"/>
              <a:t>of National Evaluation Capacity Development is reflective of the current global development context</a:t>
            </a:r>
          </a:p>
        </p:txBody>
      </p:sp>
      <p:sp>
        <p:nvSpPr>
          <p:cNvPr id="7" name="Content Placeholder 6"/>
          <p:cNvSpPr>
            <a:spLocks noGrp="1"/>
          </p:cNvSpPr>
          <p:nvPr>
            <p:ph idx="1"/>
          </p:nvPr>
        </p:nvSpPr>
        <p:spPr>
          <a:xfrm>
            <a:off x="338328" y="2514600"/>
            <a:ext cx="11015472" cy="4639109"/>
          </a:xfrm>
        </p:spPr>
        <p:txBody>
          <a:bodyPr>
            <a:normAutofit/>
          </a:bodyPr>
          <a:lstStyle/>
          <a:p>
            <a:r>
              <a:rPr lang="en-US" sz="3200" dirty="0" smtClean="0"/>
              <a:t>UN-Women </a:t>
            </a:r>
            <a:r>
              <a:rPr lang="en-US" sz="3200" dirty="0"/>
              <a:t>was one of three UN entities out of 24 assessed by JIU that had incorporated national evaluation capacity development into its evaluation policy and evaluation </a:t>
            </a:r>
            <a:r>
              <a:rPr lang="en-US" sz="3200" dirty="0" smtClean="0"/>
              <a:t>strategy</a:t>
            </a:r>
          </a:p>
          <a:p>
            <a:r>
              <a:rPr lang="en-US" sz="3200" dirty="0"/>
              <a:t> </a:t>
            </a:r>
            <a:r>
              <a:rPr lang="en-US" sz="3200" dirty="0" smtClean="0"/>
              <a:t>JIU and UNEG </a:t>
            </a:r>
            <a:r>
              <a:rPr lang="en-US" sz="3200" dirty="0"/>
              <a:t>Peer Review urged UN-Women to continue its efforts in strengthening national evaluation capacity </a:t>
            </a:r>
            <a:r>
              <a:rPr lang="en-US" sz="3200" dirty="0" smtClean="0"/>
              <a:t>development</a:t>
            </a:r>
            <a:endParaRPr lang="en-US" sz="3200" dirty="0"/>
          </a:p>
        </p:txBody>
      </p:sp>
    </p:spTree>
    <p:extLst>
      <p:ext uri="{BB962C8B-B14F-4D97-AF65-F5344CB8AC3E}">
        <p14:creationId xmlns:p14="http://schemas.microsoft.com/office/powerpoint/2010/main" val="3473337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768" y="-156083"/>
            <a:ext cx="11512296" cy="1325563"/>
          </a:xfrm>
        </p:spPr>
        <p:txBody>
          <a:bodyPr/>
          <a:lstStyle/>
          <a:p>
            <a:r>
              <a:rPr lang="en-US" b="1" dirty="0" smtClean="0"/>
              <a:t>GEAC and EB assessment on evaluation function </a:t>
            </a:r>
            <a:endParaRPr lang="en-US" b="1" dirty="0"/>
          </a:p>
        </p:txBody>
      </p:sp>
      <p:sp>
        <p:nvSpPr>
          <p:cNvPr id="7" name="Content Placeholder 6"/>
          <p:cNvSpPr>
            <a:spLocks noGrp="1"/>
          </p:cNvSpPr>
          <p:nvPr>
            <p:ph idx="1"/>
          </p:nvPr>
        </p:nvSpPr>
        <p:spPr>
          <a:xfrm>
            <a:off x="356616" y="1371600"/>
            <a:ext cx="11585448" cy="5257800"/>
          </a:xfrm>
        </p:spPr>
        <p:txBody>
          <a:bodyPr>
            <a:normAutofit lnSpcReduction="10000"/>
          </a:bodyPr>
          <a:lstStyle/>
          <a:p>
            <a:r>
              <a:rPr lang="en-US" dirty="0" smtClean="0"/>
              <a:t>GEAC confirmed </a:t>
            </a:r>
            <a:r>
              <a:rPr lang="en-US" dirty="0"/>
              <a:t>most of the </a:t>
            </a:r>
            <a:r>
              <a:rPr lang="en-US" dirty="0" smtClean="0"/>
              <a:t>findings: UN </a:t>
            </a:r>
            <a:r>
              <a:rPr lang="en-US" dirty="0"/>
              <a:t>Women has a </a:t>
            </a:r>
            <a:r>
              <a:rPr lang="en-US" dirty="0" smtClean="0"/>
              <a:t>“strong </a:t>
            </a:r>
            <a:r>
              <a:rPr lang="en-US" dirty="0"/>
              <a:t>central evaluation office and IEO performs well against evaluation standards of independence, credibility and utility, and in comparison with other UN </a:t>
            </a:r>
            <a:r>
              <a:rPr lang="en-US" dirty="0" smtClean="0"/>
              <a:t>organizations”. </a:t>
            </a:r>
          </a:p>
          <a:p>
            <a:r>
              <a:rPr lang="en-US" dirty="0"/>
              <a:t> EB “</a:t>
            </a:r>
            <a:r>
              <a:rPr lang="en-US" dirty="0" smtClean="0"/>
              <a:t>Commends </a:t>
            </a:r>
            <a:r>
              <a:rPr lang="en-US" dirty="0"/>
              <a:t>UN-Women for the establishment of a strong enabling environment for evaluation; the strong performance of the Independent Evaluation Office based on the standards of independence, credibility and utility; the leadership by UN-Women in promoting gender equality and responsive evaluation through coordination efforts within the UN system and partnerships, including at country level; and in fostering innovative partnerships for national evaluation capacity </a:t>
            </a:r>
            <a:r>
              <a:rPr lang="en-US" dirty="0" smtClean="0"/>
              <a:t>development”</a:t>
            </a:r>
          </a:p>
          <a:p>
            <a:r>
              <a:rPr lang="en-US" dirty="0"/>
              <a:t> </a:t>
            </a:r>
            <a:r>
              <a:rPr lang="en-US" dirty="0" smtClean="0"/>
              <a:t>2015 December GEAC letter </a:t>
            </a:r>
            <a:r>
              <a:rPr lang="en-US" dirty="0"/>
              <a:t>to Executive Director </a:t>
            </a:r>
            <a:r>
              <a:rPr lang="en-US" dirty="0" smtClean="0"/>
              <a:t>states GEAC is “extremely </a:t>
            </a:r>
            <a:r>
              <a:rPr lang="en-US" dirty="0"/>
              <a:t>impressed by IEO accomplishments, which are exceptional”</a:t>
            </a:r>
          </a:p>
          <a:p>
            <a:endParaRPr lang="en-US" dirty="0"/>
          </a:p>
        </p:txBody>
      </p:sp>
    </p:spTree>
    <p:extLst>
      <p:ext uri="{BB962C8B-B14F-4D97-AF65-F5344CB8AC3E}">
        <p14:creationId xmlns:p14="http://schemas.microsoft.com/office/powerpoint/2010/main" val="12607431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Consultation </a:t>
            </a:r>
            <a:r>
              <a:rPr lang="en-US" b="1" dirty="0"/>
              <a:t>with UN Women Senior Leadership </a:t>
            </a:r>
            <a:r>
              <a:rPr lang="en-US" b="1" dirty="0" smtClean="0"/>
              <a:t/>
            </a:r>
            <a:br>
              <a:rPr lang="en-US" b="1" dirty="0" smtClean="0"/>
            </a:br>
            <a:endParaRPr lang="en-US" b="1" dirty="0"/>
          </a:p>
        </p:txBody>
      </p:sp>
      <p:sp>
        <p:nvSpPr>
          <p:cNvPr id="7" name="Content Placeholder 6"/>
          <p:cNvSpPr>
            <a:spLocks noGrp="1"/>
          </p:cNvSpPr>
          <p:nvPr>
            <p:ph idx="1"/>
          </p:nvPr>
        </p:nvSpPr>
        <p:spPr>
          <a:xfrm>
            <a:off x="338328" y="1481328"/>
            <a:ext cx="11015472" cy="5672381"/>
          </a:xfrm>
        </p:spPr>
        <p:txBody>
          <a:bodyPr>
            <a:normAutofit/>
          </a:bodyPr>
          <a:lstStyle/>
          <a:p>
            <a:pPr marL="0" indent="0">
              <a:buNone/>
            </a:pPr>
            <a:r>
              <a:rPr lang="en-US" sz="2400" dirty="0" smtClean="0"/>
              <a:t>A </a:t>
            </a:r>
            <a:r>
              <a:rPr lang="en-US" sz="2400" dirty="0"/>
              <a:t>consultation with UN Women Senior Leadership identified that, based on the positive assessments by external entities, GEAC and Executive Board, a revision of the Evaluation Policy is not necessary this time. </a:t>
            </a:r>
            <a:endParaRPr lang="en-US" sz="2400" dirty="0" smtClean="0"/>
          </a:p>
          <a:p>
            <a:pPr marL="0" indent="0">
              <a:buNone/>
            </a:pPr>
            <a:endParaRPr lang="en-US" sz="2400" dirty="0" smtClean="0"/>
          </a:p>
          <a:p>
            <a:pPr marL="457200" indent="-457200">
              <a:buFont typeface="+mj-lt"/>
              <a:buAutoNum type="arabicPeriod"/>
            </a:pPr>
            <a:r>
              <a:rPr lang="en-US" sz="2400" dirty="0" smtClean="0"/>
              <a:t>Current </a:t>
            </a:r>
            <a:r>
              <a:rPr lang="en-US" sz="2400" dirty="0"/>
              <a:t>evaluation policy proves to be adequate for governing the UN Women evaluation function. E</a:t>
            </a:r>
            <a:r>
              <a:rPr lang="en-US" sz="2400" dirty="0" smtClean="0"/>
              <a:t>xternal assessments agree evaluation </a:t>
            </a:r>
            <a:r>
              <a:rPr lang="en-US" sz="2400" dirty="0"/>
              <a:t>function is </a:t>
            </a:r>
            <a:r>
              <a:rPr lang="en-US" sz="2400" dirty="0" smtClean="0"/>
              <a:t>robust.</a:t>
            </a:r>
          </a:p>
          <a:p>
            <a:pPr marL="457200" indent="-457200">
              <a:buFont typeface="+mj-lt"/>
              <a:buAutoNum type="arabicPeriod"/>
            </a:pPr>
            <a:r>
              <a:rPr lang="en-US" sz="2400" dirty="0" smtClean="0"/>
              <a:t>As </a:t>
            </a:r>
            <a:r>
              <a:rPr lang="en-US" sz="2400" dirty="0"/>
              <a:t>a general practice in the UN system, evaluation policies are reviewed every five years or more to fully understand the impact and results of these policies. The current Evaluation Policy came into force only in 2013, and therefore to revise it after three years would be too early. </a:t>
            </a:r>
            <a:endParaRPr lang="en-US" sz="2400" dirty="0" smtClean="0"/>
          </a:p>
        </p:txBody>
      </p:sp>
    </p:spTree>
    <p:extLst>
      <p:ext uri="{BB962C8B-B14F-4D97-AF65-F5344CB8AC3E}">
        <p14:creationId xmlns:p14="http://schemas.microsoft.com/office/powerpoint/2010/main" val="23835318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Overall </a:t>
            </a:r>
            <a:r>
              <a:rPr lang="en-US" b="1" dirty="0"/>
              <a:t>conclusion and recommendation </a:t>
            </a:r>
            <a:r>
              <a:rPr lang="en-US" b="1" dirty="0" smtClean="0"/>
              <a:t/>
            </a:r>
            <a:br>
              <a:rPr lang="en-US" b="1" dirty="0" smtClean="0"/>
            </a:br>
            <a:endParaRPr lang="en-US" b="1" dirty="0"/>
          </a:p>
        </p:txBody>
      </p:sp>
      <p:sp>
        <p:nvSpPr>
          <p:cNvPr id="7" name="Content Placeholder 6"/>
          <p:cNvSpPr>
            <a:spLocks noGrp="1"/>
          </p:cNvSpPr>
          <p:nvPr>
            <p:ph idx="1"/>
          </p:nvPr>
        </p:nvSpPr>
        <p:spPr>
          <a:xfrm>
            <a:off x="338328" y="1481328"/>
            <a:ext cx="11015472" cy="5672381"/>
          </a:xfrm>
        </p:spPr>
        <p:txBody>
          <a:bodyPr>
            <a:normAutofit/>
          </a:bodyPr>
          <a:lstStyle/>
          <a:p>
            <a:pPr marL="0" indent="0">
              <a:buNone/>
            </a:pPr>
            <a:endParaRPr lang="en-US" sz="2400" dirty="0" smtClean="0"/>
          </a:p>
          <a:p>
            <a:pPr marL="0" indent="0">
              <a:buNone/>
            </a:pPr>
            <a:endParaRPr lang="en-US" sz="2400" dirty="0"/>
          </a:p>
          <a:p>
            <a:pPr marL="0" indent="0">
              <a:buNone/>
            </a:pPr>
            <a:endParaRPr lang="en-US" sz="2400" dirty="0" smtClean="0"/>
          </a:p>
          <a:p>
            <a:pPr marL="0" indent="0">
              <a:buNone/>
            </a:pPr>
            <a:r>
              <a:rPr lang="en-US" sz="2400" dirty="0" smtClean="0"/>
              <a:t>Given </a:t>
            </a:r>
            <a:r>
              <a:rPr lang="en-US" sz="2400" dirty="0"/>
              <a:t>the overall positive assessment of UN Women evaluation function and the fact that the policy has been in place for three years only, it is recommended that a revision of the UN Women evaluation policy </a:t>
            </a:r>
            <a:r>
              <a:rPr lang="en-US" sz="2400" u="sng" dirty="0"/>
              <a:t>be considered in five years time</a:t>
            </a:r>
            <a:r>
              <a:rPr lang="en-US" sz="2400" dirty="0"/>
              <a:t>, based on the recommendation of a new review to be conducted the prior year. </a:t>
            </a:r>
          </a:p>
        </p:txBody>
      </p:sp>
    </p:spTree>
    <p:extLst>
      <p:ext uri="{BB962C8B-B14F-4D97-AF65-F5344CB8AC3E}">
        <p14:creationId xmlns:p14="http://schemas.microsoft.com/office/powerpoint/2010/main" val="1613913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6344" y="365125"/>
            <a:ext cx="11365992" cy="1325563"/>
          </a:xfrm>
        </p:spPr>
        <p:txBody>
          <a:bodyPr/>
          <a:lstStyle/>
          <a:p>
            <a:r>
              <a:rPr lang="en-US" b="1" dirty="0" smtClean="0"/>
              <a:t>Review of evaluation policy to take decision on  its potential revision </a:t>
            </a:r>
            <a:endParaRPr lang="en-US" b="1" dirty="0"/>
          </a:p>
        </p:txBody>
      </p:sp>
      <p:sp>
        <p:nvSpPr>
          <p:cNvPr id="5" name="Content Placeholder 4"/>
          <p:cNvSpPr>
            <a:spLocks noGrp="1"/>
          </p:cNvSpPr>
          <p:nvPr>
            <p:ph sz="half" idx="1"/>
          </p:nvPr>
        </p:nvSpPr>
        <p:spPr>
          <a:xfrm>
            <a:off x="793630" y="1475117"/>
            <a:ext cx="10197458" cy="4701846"/>
          </a:xfrm>
        </p:spPr>
        <p:txBody>
          <a:bodyPr>
            <a:normAutofit/>
          </a:bodyPr>
          <a:lstStyle/>
          <a:p>
            <a:pPr marL="0" indent="0">
              <a:buNone/>
            </a:pPr>
            <a:endParaRPr lang="en-US" b="1" dirty="0" smtClean="0"/>
          </a:p>
          <a:p>
            <a:pPr marL="0" indent="0">
              <a:buNone/>
            </a:pPr>
            <a:r>
              <a:rPr lang="en-US" b="1" dirty="0" smtClean="0"/>
              <a:t>Triggers</a:t>
            </a:r>
          </a:p>
          <a:p>
            <a:r>
              <a:rPr lang="en-US" dirty="0" smtClean="0"/>
              <a:t>Existing </a:t>
            </a:r>
            <a:r>
              <a:rPr lang="en-US" dirty="0"/>
              <a:t>Evaluation Policy </a:t>
            </a:r>
            <a:r>
              <a:rPr lang="en-US" dirty="0" smtClean="0"/>
              <a:t>calls for the review</a:t>
            </a:r>
            <a:endParaRPr lang="en-US" dirty="0"/>
          </a:p>
          <a:p>
            <a:r>
              <a:rPr lang="en-US" dirty="0"/>
              <a:t>GEAC recommendation based on the three external assessments (UNEG, MOPAN, JIU</a:t>
            </a:r>
            <a:r>
              <a:rPr lang="en-US" dirty="0" smtClean="0"/>
              <a:t>), related Decision </a:t>
            </a:r>
            <a:r>
              <a:rPr lang="en-US" dirty="0"/>
              <a:t>of the Executive Board &amp; agreement of Management </a:t>
            </a:r>
            <a:r>
              <a:rPr lang="en-US" dirty="0" smtClean="0"/>
              <a:t>response</a:t>
            </a:r>
          </a:p>
          <a:p>
            <a:pPr marL="0" indent="0">
              <a:buNone/>
            </a:pPr>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585790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1777944786"/>
              </p:ext>
            </p:extLst>
          </p:nvPr>
        </p:nvGraphicFramePr>
        <p:xfrm>
          <a:off x="633984" y="3657600"/>
          <a:ext cx="10280904" cy="33114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ctrTitle"/>
          </p:nvPr>
        </p:nvSpPr>
        <p:spPr>
          <a:xfrm>
            <a:off x="1524000" y="1435608"/>
            <a:ext cx="9144000" cy="1353312"/>
          </a:xfrm>
        </p:spPr>
        <p:txBody>
          <a:bodyPr>
            <a:normAutofit fontScale="90000"/>
          </a:bodyPr>
          <a:lstStyle/>
          <a:p>
            <a:r>
              <a:rPr lang="en-US" dirty="0" smtClean="0"/>
              <a:t/>
            </a:r>
            <a:br>
              <a:rPr lang="en-US" dirty="0" smtClean="0"/>
            </a:br>
            <a:endParaRPr lang="en-US" dirty="0"/>
          </a:p>
        </p:txBody>
      </p:sp>
      <p:sp>
        <p:nvSpPr>
          <p:cNvPr id="8" name="Subtitle 7"/>
          <p:cNvSpPr>
            <a:spLocks noGrp="1"/>
          </p:cNvSpPr>
          <p:nvPr>
            <p:ph type="subTitle" idx="1"/>
          </p:nvPr>
        </p:nvSpPr>
        <p:spPr>
          <a:xfrm>
            <a:off x="1362456" y="1673352"/>
            <a:ext cx="9305544" cy="1389888"/>
          </a:xfrm>
        </p:spPr>
        <p:txBody>
          <a:bodyPr>
            <a:noAutofit/>
          </a:bodyPr>
          <a:lstStyle/>
          <a:p>
            <a:pPr marL="457200" indent="-457200" algn="l">
              <a:buFont typeface="Arial" panose="020B0604020202020204" pitchFamily="34" charset="0"/>
              <a:buChar char="•"/>
            </a:pPr>
            <a:r>
              <a:rPr lang="en-US" sz="2800" dirty="0" smtClean="0"/>
              <a:t>Co-led by Executive Director Office and IEO</a:t>
            </a:r>
          </a:p>
          <a:p>
            <a:pPr marL="457200" indent="-457200" algn="l">
              <a:buFont typeface="Arial" panose="020B0604020202020204" pitchFamily="34" charset="0"/>
              <a:buChar char="•"/>
            </a:pPr>
            <a:r>
              <a:rPr lang="en-US" sz="2800" dirty="0" smtClean="0"/>
              <a:t>In consultation with EB, Global Evaluation Advisory Committee (GEAC) and UN Women Leadership</a:t>
            </a:r>
            <a:endParaRPr lang="en-US" sz="2800" dirty="0"/>
          </a:p>
        </p:txBody>
      </p:sp>
      <p:sp>
        <p:nvSpPr>
          <p:cNvPr id="7" name="Rectangle 6"/>
          <p:cNvSpPr/>
          <p:nvPr/>
        </p:nvSpPr>
        <p:spPr>
          <a:xfrm>
            <a:off x="1524000" y="530353"/>
            <a:ext cx="2279904" cy="769441"/>
          </a:xfrm>
          <a:prstGeom prst="rect">
            <a:avLst/>
          </a:prstGeom>
        </p:spPr>
        <p:txBody>
          <a:bodyPr wrap="square">
            <a:spAutoFit/>
          </a:bodyPr>
          <a:lstStyle/>
          <a:p>
            <a:r>
              <a:rPr lang="en-US" sz="4400" b="1" dirty="0" smtClean="0">
                <a:solidFill>
                  <a:prstClr val="black"/>
                </a:solidFill>
                <a:latin typeface="Calibri Light" panose="020F0302020204030204"/>
                <a:ea typeface="+mj-ea"/>
                <a:cs typeface="+mj-cs"/>
              </a:rPr>
              <a:t>Process</a:t>
            </a:r>
            <a:endParaRPr lang="en-US" sz="4400" b="1" dirty="0"/>
          </a:p>
        </p:txBody>
      </p:sp>
    </p:spTree>
    <p:extLst>
      <p:ext uri="{BB962C8B-B14F-4D97-AF65-F5344CB8AC3E}">
        <p14:creationId xmlns:p14="http://schemas.microsoft.com/office/powerpoint/2010/main" val="8517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024" y="173101"/>
            <a:ext cx="11835384" cy="1325563"/>
          </a:xfrm>
        </p:spPr>
        <p:txBody>
          <a:bodyPr>
            <a:normAutofit fontScale="90000"/>
          </a:bodyPr>
          <a:lstStyle/>
          <a:p>
            <a:r>
              <a:rPr lang="en-US" b="1" dirty="0" smtClean="0"/>
              <a:t>1. The </a:t>
            </a:r>
            <a:r>
              <a:rPr lang="en-US" b="1" dirty="0"/>
              <a:t>evaluation policy establishes an evaluation function that is aligned with international norms and standards </a:t>
            </a:r>
          </a:p>
        </p:txBody>
      </p:sp>
      <p:sp>
        <p:nvSpPr>
          <p:cNvPr id="7" name="Content Placeholder 6"/>
          <p:cNvSpPr>
            <a:spLocks noGrp="1"/>
          </p:cNvSpPr>
          <p:nvPr>
            <p:ph idx="1"/>
          </p:nvPr>
        </p:nvSpPr>
        <p:spPr>
          <a:xfrm>
            <a:off x="192024" y="1773936"/>
            <a:ext cx="11585448" cy="5257800"/>
          </a:xfrm>
        </p:spPr>
        <p:txBody>
          <a:bodyPr>
            <a:normAutofit/>
          </a:bodyPr>
          <a:lstStyle/>
          <a:p>
            <a:r>
              <a:rPr lang="en-US" u="sng" dirty="0"/>
              <a:t>UNEG</a:t>
            </a:r>
            <a:r>
              <a:rPr lang="en-US" dirty="0"/>
              <a:t> determined the evaluation function </a:t>
            </a:r>
            <a:r>
              <a:rPr lang="en-US" dirty="0" smtClean="0"/>
              <a:t>is </a:t>
            </a:r>
            <a:r>
              <a:rPr lang="en-US" dirty="0"/>
              <a:t>“</a:t>
            </a:r>
            <a:r>
              <a:rPr lang="en-US" dirty="0" smtClean="0"/>
              <a:t>sound” </a:t>
            </a:r>
            <a:r>
              <a:rPr lang="en-US" dirty="0"/>
              <a:t>and pointed out that the practices of its staff </a:t>
            </a:r>
            <a:r>
              <a:rPr lang="en-US" dirty="0" smtClean="0"/>
              <a:t>are </a:t>
            </a:r>
            <a:r>
              <a:rPr lang="en-US" dirty="0"/>
              <a:t>aligned with UNEG Norms and </a:t>
            </a:r>
            <a:r>
              <a:rPr lang="en-US" dirty="0" smtClean="0"/>
              <a:t>Standards, </a:t>
            </a:r>
            <a:r>
              <a:rPr lang="en-US" dirty="0"/>
              <a:t>and no ethical violations were </a:t>
            </a:r>
            <a:r>
              <a:rPr lang="en-US" dirty="0" smtClean="0"/>
              <a:t>found</a:t>
            </a:r>
          </a:p>
          <a:p>
            <a:r>
              <a:rPr lang="en-US" u="sng" dirty="0" smtClean="0"/>
              <a:t>2015 OIOS</a:t>
            </a:r>
            <a:r>
              <a:rPr lang="en-US" dirty="0" smtClean="0"/>
              <a:t> </a:t>
            </a:r>
            <a:r>
              <a:rPr lang="en-US" dirty="0"/>
              <a:t>assessed UN Women evaluation function as the second best out of 31</a:t>
            </a:r>
          </a:p>
          <a:p>
            <a:r>
              <a:rPr lang="en-US" u="sng" dirty="0" smtClean="0"/>
              <a:t>MOPAN</a:t>
            </a:r>
            <a:r>
              <a:rPr lang="en-US" dirty="0" smtClean="0"/>
              <a:t> </a:t>
            </a:r>
            <a:r>
              <a:rPr lang="en-US" dirty="0"/>
              <a:t>assessed the evaluation function as having “a strong structure, planning systems, and an operational framework geared to promote accountability and learning at both corporate and decentralized levels” and noted that UN-Women has “strong evaluation practices</a:t>
            </a:r>
            <a:r>
              <a:rPr lang="en-US" dirty="0" smtClean="0"/>
              <a:t>”</a:t>
            </a:r>
          </a:p>
          <a:p>
            <a:pPr marL="0" indent="0">
              <a:buNone/>
            </a:pPr>
            <a:endParaRPr lang="en-US" dirty="0" smtClean="0"/>
          </a:p>
          <a:p>
            <a:endParaRPr lang="en-US" dirty="0"/>
          </a:p>
        </p:txBody>
      </p:sp>
    </p:spTree>
    <p:extLst>
      <p:ext uri="{BB962C8B-B14F-4D97-AF65-F5344CB8AC3E}">
        <p14:creationId xmlns:p14="http://schemas.microsoft.com/office/powerpoint/2010/main" val="139256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2241" y="685165"/>
            <a:ext cx="9331960" cy="596900"/>
          </a:xfrm>
        </p:spPr>
        <p:txBody>
          <a:bodyPr>
            <a:normAutofit fontScale="90000"/>
          </a:bodyPr>
          <a:lstStyle/>
          <a:p>
            <a:pPr lvl="0"/>
            <a:r>
              <a:rPr lang="en-US" sz="3100" b="1" dirty="0">
                <a:latin typeface="+mn-lt"/>
              </a:rPr>
              <a:t>The </a:t>
            </a:r>
            <a:r>
              <a:rPr lang="en-US" sz="3100" b="1" dirty="0" smtClean="0">
                <a:latin typeface="+mn-lt"/>
              </a:rPr>
              <a:t>UNW corporate </a:t>
            </a:r>
            <a:r>
              <a:rPr lang="en-US" sz="3100" b="1" dirty="0">
                <a:solidFill>
                  <a:schemeClr val="bg1"/>
                </a:solidFill>
                <a:latin typeface="+mn-lt"/>
              </a:rPr>
              <a:t>evaluation function </a:t>
            </a:r>
            <a:r>
              <a:rPr lang="en-US" sz="3100" b="1" dirty="0">
                <a:latin typeface="+mn-lt"/>
              </a:rPr>
              <a:t>ranked within the highest cluster (Cluster I)</a:t>
            </a:r>
            <a:r>
              <a:rPr kumimoji="0" lang="en-US" altLang="en-US" b="0" i="0" u="none" strike="noStrike" cap="none" normalizeH="0" baseline="0" dirty="0" smtClean="0">
                <a:ln>
                  <a:noFill/>
                </a:ln>
                <a:solidFill>
                  <a:schemeClr val="bg1"/>
                </a:solidFill>
                <a:effectLst/>
                <a:latin typeface="+mn-lt"/>
              </a:rPr>
              <a:t/>
            </a:r>
            <a:br>
              <a:rPr kumimoji="0" lang="en-US" altLang="en-US" b="0" i="0" u="none" strike="noStrike" cap="none" normalizeH="0" baseline="0" dirty="0" smtClean="0">
                <a:ln>
                  <a:noFill/>
                </a:ln>
                <a:solidFill>
                  <a:schemeClr val="bg1"/>
                </a:solidFill>
                <a:effectLst/>
                <a:latin typeface="+mn-lt"/>
              </a:rPr>
            </a:br>
            <a:endParaRPr lang="en-US" dirty="0">
              <a:solidFill>
                <a:schemeClr val="bg1"/>
              </a:solidFill>
              <a:latin typeface="+mn-lt"/>
            </a:endParaRPr>
          </a:p>
        </p:txBody>
      </p:sp>
      <p:pic>
        <p:nvPicPr>
          <p:cNvPr id="102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9480" y="1813560"/>
            <a:ext cx="9137929" cy="4736877"/>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3"/>
          <p:cNvSpPr>
            <a:spLocks noChangeArrowheads="1"/>
          </p:cNvSpPr>
          <p:nvPr/>
        </p:nvSpPr>
        <p:spPr bwMode="auto">
          <a:xfrm>
            <a:off x="0" y="3009900"/>
            <a:ext cx="12192000" cy="0"/>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Left Arrow 5"/>
          <p:cNvSpPr/>
          <p:nvPr/>
        </p:nvSpPr>
        <p:spPr>
          <a:xfrm>
            <a:off x="7882426" y="4102192"/>
            <a:ext cx="2088934" cy="441989"/>
          </a:xfrm>
          <a:prstGeom prst="lef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892940" y="4192887"/>
            <a:ext cx="992534" cy="25830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8321040" y="4935856"/>
            <a:ext cx="3550920" cy="1358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DECENTRALIZED EVALUATION: </a:t>
            </a:r>
          </a:p>
          <a:p>
            <a:pPr algn="ctr"/>
            <a:r>
              <a:rPr lang="en-US" b="1" dirty="0" smtClean="0"/>
              <a:t>UN Women was amongst the 4 leading entities (UNICEF, UNDP, ILO &amp; UN Women)</a:t>
            </a:r>
            <a:endParaRPr lang="en-US" b="1" dirty="0"/>
          </a:p>
        </p:txBody>
      </p:sp>
      <p:sp>
        <p:nvSpPr>
          <p:cNvPr id="8" name="Oval 7"/>
          <p:cNvSpPr/>
          <p:nvPr/>
        </p:nvSpPr>
        <p:spPr>
          <a:xfrm>
            <a:off x="304800" y="1282065"/>
            <a:ext cx="1204680" cy="729615"/>
          </a:xfrm>
          <a:prstGeom prst="ellipse">
            <a:avLst/>
          </a:prstGeom>
          <a:solidFill>
            <a:schemeClr val="accent1">
              <a:alpha val="7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JIU Report</a:t>
            </a:r>
            <a:endParaRPr lang="en-US" b="1" dirty="0"/>
          </a:p>
        </p:txBody>
      </p:sp>
    </p:spTree>
    <p:extLst>
      <p:ext uri="{BB962C8B-B14F-4D97-AF65-F5344CB8AC3E}">
        <p14:creationId xmlns:p14="http://schemas.microsoft.com/office/powerpoint/2010/main" val="28252624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9467" y="438654"/>
            <a:ext cx="9262533" cy="596900"/>
          </a:xfrm>
        </p:spPr>
        <p:txBody>
          <a:bodyPr>
            <a:noAutofit/>
          </a:bodyPr>
          <a:lstStyle/>
          <a:p>
            <a:r>
              <a:rPr kumimoji="0" lang="en-US" altLang="en-US" sz="2800" b="0" i="0" u="none" strike="noStrike" cap="none" normalizeH="0" baseline="0" dirty="0" smtClean="0">
                <a:ln>
                  <a:noFill/>
                </a:ln>
                <a:solidFill>
                  <a:schemeClr val="tx1"/>
                </a:solidFill>
                <a:effectLst/>
                <a:latin typeface="+mn-lt"/>
              </a:rPr>
              <a:t/>
            </a:r>
            <a:br>
              <a:rPr kumimoji="0" lang="en-US" altLang="en-US" sz="2800" b="0" i="0" u="none" strike="noStrike" cap="none" normalizeH="0" baseline="0" dirty="0" smtClean="0">
                <a:ln>
                  <a:noFill/>
                </a:ln>
                <a:solidFill>
                  <a:schemeClr val="tx1"/>
                </a:solidFill>
                <a:effectLst/>
                <a:latin typeface="+mn-lt"/>
              </a:rPr>
            </a:br>
            <a:r>
              <a:rPr lang="en-US" sz="2800" b="1" dirty="0" smtClean="0">
                <a:latin typeface="+mn-lt"/>
              </a:rPr>
              <a:t>UN </a:t>
            </a:r>
            <a:r>
              <a:rPr lang="en-US" sz="2800" b="1" dirty="0">
                <a:latin typeface="+mn-lt"/>
              </a:rPr>
              <a:t>Women ranked second </a:t>
            </a:r>
            <a:r>
              <a:rPr lang="en-US" sz="2800" b="1" dirty="0" smtClean="0">
                <a:latin typeface="+mn-lt"/>
              </a:rPr>
              <a:t>highest out of 9 small entities</a:t>
            </a:r>
            <a:r>
              <a:rPr lang="en-US" sz="2800" dirty="0">
                <a:latin typeface="+mn-lt"/>
              </a:rPr>
              <a:t/>
            </a:r>
            <a:br>
              <a:rPr lang="en-US" sz="2800" dirty="0">
                <a:latin typeface="+mn-lt"/>
              </a:rPr>
            </a:br>
            <a:endParaRPr lang="en-US" sz="2800" dirty="0">
              <a:latin typeface="+mn-lt"/>
            </a:endParaRPr>
          </a:p>
        </p:txBody>
      </p:sp>
      <p:pic>
        <p:nvPicPr>
          <p:cNvPr id="2050"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1160" y="1763941"/>
            <a:ext cx="9051780" cy="4598758"/>
          </a:xfrm>
          <a:prstGeom prst="rect">
            <a:avLst/>
          </a:prstGeom>
          <a:noFill/>
          <a:extLst>
            <a:ext uri="{909E8E84-426E-40dd-AFC4-6F175D3DCCD1}">
              <a14:hiddenFill xmlns="" xmlns:a14="http://schemas.microsoft.com/office/drawing/2010/main">
                <a:solidFill>
                  <a:srgbClr val="FFFFFF"/>
                </a:solidFill>
              </a14:hiddenFill>
            </a:ext>
          </a:extLst>
        </p:spPr>
      </p:pic>
      <p:pic>
        <p:nvPicPr>
          <p:cNvPr id="2049"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12486" y="6320787"/>
            <a:ext cx="8593747" cy="434341"/>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p:cNvSpPr>
            <a:spLocks noChangeArrowheads="1"/>
          </p:cNvSpPr>
          <p:nvPr/>
        </p:nvSpPr>
        <p:spPr bwMode="auto">
          <a:xfrm>
            <a:off x="0" y="3162300"/>
            <a:ext cx="12192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GB" altLang="zh-CN" sz="120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GB" altLang="zh-CN" smtClean="0">
              <a:solidFill>
                <a:prstClr val="black"/>
              </a:solidFill>
              <a:latin typeface="Arial" panose="020B0604020202020204" pitchFamily="34" charset="0"/>
            </a:endParaRPr>
          </a:p>
        </p:txBody>
      </p:sp>
      <p:sp>
        <p:nvSpPr>
          <p:cNvPr id="6" name="Rectangle 5"/>
          <p:cNvSpPr>
            <a:spLocks noChangeArrowheads="1"/>
          </p:cNvSpPr>
          <p:nvPr/>
        </p:nvSpPr>
        <p:spPr bwMode="auto">
          <a:xfrm>
            <a:off x="0" y="3429000"/>
            <a:ext cx="12192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7" name="Right Arrow 6"/>
          <p:cNvSpPr/>
          <p:nvPr/>
        </p:nvSpPr>
        <p:spPr>
          <a:xfrm rot="20996850">
            <a:off x="1508541" y="3242676"/>
            <a:ext cx="2167011" cy="434340"/>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Oval 7"/>
          <p:cNvSpPr/>
          <p:nvPr/>
        </p:nvSpPr>
        <p:spPr>
          <a:xfrm>
            <a:off x="3666346" y="3022595"/>
            <a:ext cx="2240280" cy="44831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TextBox 10"/>
          <p:cNvSpPr txBox="1"/>
          <p:nvPr/>
        </p:nvSpPr>
        <p:spPr>
          <a:xfrm>
            <a:off x="1746106" y="1207279"/>
            <a:ext cx="8519160" cy="584775"/>
          </a:xfrm>
          <a:prstGeom prst="rect">
            <a:avLst/>
          </a:prstGeom>
          <a:noFill/>
        </p:spPr>
        <p:txBody>
          <a:bodyPr wrap="square" rtlCol="0">
            <a:spAutoFit/>
          </a:bodyPr>
          <a:lstStyle/>
          <a:p>
            <a:r>
              <a:rPr lang="en-GB" altLang="en-US" sz="1600" b="1" dirty="0" smtClean="0">
                <a:solidFill>
                  <a:srgbClr val="5B9BD5">
                    <a:lumMod val="75000"/>
                  </a:srgbClr>
                </a:solidFill>
                <a:latin typeface="Times New Roman" panose="02020603050405020304" pitchFamily="18" charset="0"/>
                <a:ea typeface="Times New Roman" panose="02020603050405020304" pitchFamily="18" charset="0"/>
                <a:cs typeface="Times New Roman" panose="02020603050405020304" pitchFamily="18" charset="0"/>
              </a:rPr>
              <a:t>Level of development of the evaluation function by size of the organizations' overall annual budgets and the location of the corporate evaluation function</a:t>
            </a:r>
            <a:endParaRPr lang="en-US" sz="1600" dirty="0">
              <a:solidFill>
                <a:prstClr val="black"/>
              </a:solidFill>
            </a:endParaRPr>
          </a:p>
        </p:txBody>
      </p:sp>
      <p:sp>
        <p:nvSpPr>
          <p:cNvPr id="10" name="Oval 9"/>
          <p:cNvSpPr/>
          <p:nvPr/>
        </p:nvSpPr>
        <p:spPr>
          <a:xfrm>
            <a:off x="304800" y="1282065"/>
            <a:ext cx="1204680" cy="729615"/>
          </a:xfrm>
          <a:prstGeom prst="ellipse">
            <a:avLst/>
          </a:prstGeom>
          <a:solidFill>
            <a:schemeClr val="accent1">
              <a:alpha val="7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prstClr val="white"/>
                </a:solidFill>
              </a:rPr>
              <a:t>JIU Report</a:t>
            </a:r>
            <a:endParaRPr lang="en-US" b="1" dirty="0">
              <a:solidFill>
                <a:prstClr val="white"/>
              </a:solidFill>
            </a:endParaRPr>
          </a:p>
        </p:txBody>
      </p:sp>
    </p:spTree>
    <p:extLst>
      <p:ext uri="{BB962C8B-B14F-4D97-AF65-F5344CB8AC3E}">
        <p14:creationId xmlns:p14="http://schemas.microsoft.com/office/powerpoint/2010/main" val="41798123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176" y="365125"/>
            <a:ext cx="11088624" cy="1325563"/>
          </a:xfrm>
        </p:spPr>
        <p:txBody>
          <a:bodyPr>
            <a:normAutofit fontScale="90000"/>
          </a:bodyPr>
          <a:lstStyle/>
          <a:p>
            <a:r>
              <a:rPr lang="en-US" b="1" dirty="0" smtClean="0"/>
              <a:t>2. The </a:t>
            </a:r>
            <a:r>
              <a:rPr lang="en-US" b="1" dirty="0"/>
              <a:t>evaluation policy establishes an adequate level of independence of the evaluation function given the organization’s current stage of development</a:t>
            </a:r>
          </a:p>
        </p:txBody>
      </p:sp>
      <p:sp>
        <p:nvSpPr>
          <p:cNvPr id="7" name="Content Placeholder 6"/>
          <p:cNvSpPr>
            <a:spLocks noGrp="1"/>
          </p:cNvSpPr>
          <p:nvPr>
            <p:ph idx="1"/>
          </p:nvPr>
        </p:nvSpPr>
        <p:spPr>
          <a:xfrm>
            <a:off x="338328" y="2514600"/>
            <a:ext cx="11015472" cy="4639109"/>
          </a:xfrm>
        </p:spPr>
        <p:txBody>
          <a:bodyPr>
            <a:normAutofit/>
          </a:bodyPr>
          <a:lstStyle/>
          <a:p>
            <a:r>
              <a:rPr lang="en-US" sz="3200" dirty="0" smtClean="0"/>
              <a:t>All </a:t>
            </a:r>
            <a:r>
              <a:rPr lang="en-US" sz="3200" dirty="0"/>
              <a:t>three assessments concluded that the current level of independence of UN Women evaluation function is adequate given UN Women’s stages of development.  </a:t>
            </a:r>
            <a:endParaRPr lang="en-US" sz="3200" dirty="0" smtClean="0"/>
          </a:p>
          <a:p>
            <a:r>
              <a:rPr lang="en-US" sz="3200" dirty="0"/>
              <a:t>UN Women was ranked in the second highest category on overall independence by JIU compared with other UN entities. </a:t>
            </a:r>
          </a:p>
          <a:p>
            <a:r>
              <a:rPr lang="en-US" sz="3200" dirty="0" smtClean="0"/>
              <a:t>However</a:t>
            </a:r>
            <a:r>
              <a:rPr lang="en-US" sz="3200" dirty="0"/>
              <a:t>, </a:t>
            </a:r>
            <a:r>
              <a:rPr lang="en-US" sz="3200" dirty="0" smtClean="0"/>
              <a:t>UNEG </a:t>
            </a:r>
            <a:r>
              <a:rPr lang="en-US" sz="3200" dirty="0"/>
              <a:t>Peer Review was of the view that, in time, the evaluation policy should be revised to strengthen its independence even further. </a:t>
            </a:r>
            <a:endParaRPr lang="en-US" sz="3200" dirty="0" smtClean="0"/>
          </a:p>
          <a:p>
            <a:pPr marL="514350" indent="-514350">
              <a:buFont typeface="+mj-lt"/>
              <a:buAutoNum type="arabicPeriod"/>
            </a:pPr>
            <a:endParaRPr lang="en-US" sz="3200" dirty="0"/>
          </a:p>
          <a:p>
            <a:pPr marL="0" indent="0">
              <a:buNone/>
            </a:pPr>
            <a:endParaRPr lang="en-US" sz="3200" dirty="0"/>
          </a:p>
        </p:txBody>
      </p:sp>
    </p:spTree>
    <p:extLst>
      <p:ext uri="{BB962C8B-B14F-4D97-AF65-F5344CB8AC3E}">
        <p14:creationId xmlns:p14="http://schemas.microsoft.com/office/powerpoint/2010/main" val="6539109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176" y="365125"/>
            <a:ext cx="11088624" cy="1325563"/>
          </a:xfrm>
        </p:spPr>
        <p:txBody>
          <a:bodyPr>
            <a:normAutofit/>
          </a:bodyPr>
          <a:lstStyle/>
          <a:p>
            <a:r>
              <a:rPr lang="en-US" b="1" dirty="0" smtClean="0"/>
              <a:t>3. The </a:t>
            </a:r>
            <a:r>
              <a:rPr lang="en-US" b="1" dirty="0"/>
              <a:t>evaluation policy provides a clear framework for a strong evaluation function</a:t>
            </a:r>
          </a:p>
        </p:txBody>
      </p:sp>
      <p:sp>
        <p:nvSpPr>
          <p:cNvPr id="7" name="Content Placeholder 6"/>
          <p:cNvSpPr>
            <a:spLocks noGrp="1"/>
          </p:cNvSpPr>
          <p:nvPr>
            <p:ph idx="1"/>
          </p:nvPr>
        </p:nvSpPr>
        <p:spPr>
          <a:xfrm>
            <a:off x="338328" y="2514600"/>
            <a:ext cx="11015472" cy="4639109"/>
          </a:xfrm>
        </p:spPr>
        <p:txBody>
          <a:bodyPr>
            <a:normAutofit/>
          </a:bodyPr>
          <a:lstStyle/>
          <a:p>
            <a:r>
              <a:rPr lang="en-US" sz="3200" dirty="0" smtClean="0"/>
              <a:t>“Comprehensive </a:t>
            </a:r>
            <a:r>
              <a:rPr lang="en-US" sz="3200" dirty="0"/>
              <a:t>framework” that is “robust, coherent and consistent” with management principles and aligned with UNEG norms and </a:t>
            </a:r>
            <a:r>
              <a:rPr lang="en-US" sz="3200" dirty="0" smtClean="0"/>
              <a:t>standards</a:t>
            </a:r>
          </a:p>
          <a:p>
            <a:r>
              <a:rPr lang="en-US" sz="3200" dirty="0"/>
              <a:t> E</a:t>
            </a:r>
            <a:r>
              <a:rPr lang="en-US" sz="3200" dirty="0" smtClean="0"/>
              <a:t>valuations </a:t>
            </a:r>
            <a:r>
              <a:rPr lang="en-US" sz="3200" dirty="0"/>
              <a:t>managed by UN-Women are credible and the overall quality was ranked </a:t>
            </a:r>
            <a:r>
              <a:rPr lang="en-US" sz="3200" dirty="0" smtClean="0"/>
              <a:t>by JIU as higher </a:t>
            </a:r>
            <a:r>
              <a:rPr lang="en-US" sz="3200" dirty="0"/>
              <a:t>than the average as compared with other UN </a:t>
            </a:r>
            <a:r>
              <a:rPr lang="en-US" sz="3200" dirty="0" smtClean="0"/>
              <a:t>entities</a:t>
            </a:r>
            <a:endParaRPr lang="en-US" sz="3200" dirty="0"/>
          </a:p>
          <a:p>
            <a:r>
              <a:rPr lang="en-US" sz="3200" dirty="0" smtClean="0"/>
              <a:t> </a:t>
            </a:r>
            <a:r>
              <a:rPr lang="en-US" sz="3200" dirty="0"/>
              <a:t>U</a:t>
            </a:r>
            <a:r>
              <a:rPr lang="en-US" sz="3200" dirty="0" smtClean="0"/>
              <a:t>se </a:t>
            </a:r>
            <a:r>
              <a:rPr lang="en-US" sz="3200" dirty="0"/>
              <a:t>of evaluation </a:t>
            </a:r>
            <a:r>
              <a:rPr lang="en-US" sz="3200" dirty="0" smtClean="0"/>
              <a:t>“sound” </a:t>
            </a:r>
            <a:r>
              <a:rPr lang="en-US" sz="3200" dirty="0"/>
              <a:t>overall and making positive contributions to ensuring utility of evaluations</a:t>
            </a:r>
          </a:p>
          <a:p>
            <a:pPr marL="0" indent="0">
              <a:buNone/>
            </a:pPr>
            <a:endParaRPr lang="en-US" sz="3200" dirty="0"/>
          </a:p>
        </p:txBody>
      </p:sp>
    </p:spTree>
    <p:extLst>
      <p:ext uri="{BB962C8B-B14F-4D97-AF65-F5344CB8AC3E}">
        <p14:creationId xmlns:p14="http://schemas.microsoft.com/office/powerpoint/2010/main" val="3761893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176" y="365125"/>
            <a:ext cx="11088624" cy="1325563"/>
          </a:xfrm>
        </p:spPr>
        <p:txBody>
          <a:bodyPr>
            <a:normAutofit fontScale="90000"/>
          </a:bodyPr>
          <a:lstStyle/>
          <a:p>
            <a:r>
              <a:rPr lang="en-US" b="1" dirty="0" smtClean="0"/>
              <a:t>4. The </a:t>
            </a:r>
            <a:r>
              <a:rPr lang="en-US" b="1" dirty="0"/>
              <a:t>evaluation policy reinforces UN Women’s coordination role in UN system with respect to gender responsive evaluation</a:t>
            </a:r>
          </a:p>
        </p:txBody>
      </p:sp>
      <p:sp>
        <p:nvSpPr>
          <p:cNvPr id="7" name="Content Placeholder 6"/>
          <p:cNvSpPr>
            <a:spLocks noGrp="1"/>
          </p:cNvSpPr>
          <p:nvPr>
            <p:ph idx="1"/>
          </p:nvPr>
        </p:nvSpPr>
        <p:spPr>
          <a:xfrm>
            <a:off x="338328" y="2514600"/>
            <a:ext cx="11015472" cy="4639109"/>
          </a:xfrm>
        </p:spPr>
        <p:txBody>
          <a:bodyPr>
            <a:normAutofit/>
          </a:bodyPr>
          <a:lstStyle/>
          <a:p>
            <a:r>
              <a:rPr lang="en-US" sz="3200" dirty="0" smtClean="0"/>
              <a:t>UN-Women </a:t>
            </a:r>
            <a:r>
              <a:rPr lang="en-US" sz="3200" dirty="0"/>
              <a:t>has </a:t>
            </a:r>
            <a:r>
              <a:rPr lang="en-US" sz="3200" dirty="0" smtClean="0"/>
              <a:t>demonstrated leadership, </a:t>
            </a:r>
            <a:r>
              <a:rPr lang="en-US" sz="3200" dirty="0"/>
              <a:t>promoting gender responsive evaluation through coordination efforts within the UN system, including at the country </a:t>
            </a:r>
            <a:r>
              <a:rPr lang="en-US" sz="3200" dirty="0" smtClean="0"/>
              <a:t>level </a:t>
            </a:r>
          </a:p>
          <a:p>
            <a:r>
              <a:rPr lang="en-US" sz="3200" dirty="0" smtClean="0"/>
              <a:t>JIU </a:t>
            </a:r>
            <a:r>
              <a:rPr lang="en-US" sz="3200" dirty="0"/>
              <a:t>recognized the efforts of UN-Women as driving the gender responsive evaluation agenda through “persistent engagement” and noted the leading role in promoting </a:t>
            </a:r>
            <a:r>
              <a:rPr lang="en-US" sz="3200" dirty="0" smtClean="0"/>
              <a:t>gender</a:t>
            </a:r>
            <a:endParaRPr lang="en-US" sz="3200" dirty="0"/>
          </a:p>
          <a:p>
            <a:pPr marL="0" indent="0">
              <a:buNone/>
            </a:pPr>
            <a:endParaRPr lang="en-US" sz="3200" dirty="0"/>
          </a:p>
        </p:txBody>
      </p:sp>
    </p:spTree>
    <p:extLst>
      <p:ext uri="{BB962C8B-B14F-4D97-AF65-F5344CB8AC3E}">
        <p14:creationId xmlns:p14="http://schemas.microsoft.com/office/powerpoint/2010/main" val="11507681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818</TotalTime>
  <Words>928</Words>
  <Application>Microsoft Office PowerPoint</Application>
  <PresentationFormat>Widescreen</PresentationFormat>
  <Paragraphs>73</Paragraphs>
  <Slides>13</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ＭＳ Ｐゴシック</vt:lpstr>
      <vt:lpstr>ＭＳ Ｐゴシック</vt:lpstr>
      <vt:lpstr>宋体</vt:lpstr>
      <vt:lpstr>Arial</vt:lpstr>
      <vt:lpstr>Calibri</vt:lpstr>
      <vt:lpstr>Calibri Light</vt:lpstr>
      <vt:lpstr>Times New Roman</vt:lpstr>
      <vt:lpstr>Office Theme</vt:lpstr>
      <vt:lpstr>Review of UN Women’s Evaluation Policy</vt:lpstr>
      <vt:lpstr>Review of evaluation policy to take decision on  its potential revision </vt:lpstr>
      <vt:lpstr> </vt:lpstr>
      <vt:lpstr>1. The evaluation policy establishes an evaluation function that is aligned with international norms and standards </vt:lpstr>
      <vt:lpstr>The UNW corporate evaluation function ranked within the highest cluster (Cluster I) </vt:lpstr>
      <vt:lpstr> UN Women ranked second highest out of 9 small entities </vt:lpstr>
      <vt:lpstr>2. The evaluation policy establishes an adequate level of independence of the evaluation function given the organization’s current stage of development</vt:lpstr>
      <vt:lpstr>3. The evaluation policy provides a clear framework for a strong evaluation function</vt:lpstr>
      <vt:lpstr>4. The evaluation policy reinforces UN Women’s coordination role in UN system with respect to gender responsive evaluation</vt:lpstr>
      <vt:lpstr>5. Inclusion of National Evaluation Capacity Development is reflective of the current global development context</vt:lpstr>
      <vt:lpstr>GEAC and EB assessment on evaluation function </vt:lpstr>
      <vt:lpstr>Consultation with UN Women Senior Leadership  </vt:lpstr>
      <vt:lpstr>Overall conclusion and recommendation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Inga Sniukaite</dc:creator>
  <cp:lastModifiedBy>Marco Segone</cp:lastModifiedBy>
  <cp:revision>103</cp:revision>
  <cp:lastPrinted>2015-12-29T16:08:28Z</cp:lastPrinted>
  <dcterms:created xsi:type="dcterms:W3CDTF">2015-05-15T17:46:06Z</dcterms:created>
  <dcterms:modified xsi:type="dcterms:W3CDTF">2016-04-19T01:06:39Z</dcterms:modified>
</cp:coreProperties>
</file>