
<file path=[Content_Types].xml><?xml version="1.0" encoding="utf-8"?>
<Types xmlns="http://schemas.openxmlformats.org/package/2006/content-types">
  <Default Extension="jp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2"/>
  </p:notesMasterIdLst>
  <p:handoutMasterIdLst>
    <p:handoutMasterId r:id="rId13"/>
  </p:handoutMasterIdLst>
  <p:sldIdLst>
    <p:sldId id="256" r:id="rId6"/>
    <p:sldId id="277" r:id="rId7"/>
    <p:sldId id="279" r:id="rId8"/>
    <p:sldId id="280" r:id="rId9"/>
    <p:sldId id="281" r:id="rId10"/>
    <p:sldId id="270"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1">
          <p15:clr>
            <a:srgbClr val="A4A3A4"/>
          </p15:clr>
        </p15:guide>
        <p15:guide id="2" pos="1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660"/>
    <a:srgbClr val="D15F12"/>
    <a:srgbClr val="873768"/>
    <a:srgbClr val="FFC000"/>
    <a:srgbClr val="62BCC8"/>
    <a:srgbClr val="769B66"/>
    <a:srgbClr val="C0504D"/>
    <a:srgbClr val="31AFA3"/>
    <a:srgbClr val="31CFB6"/>
    <a:srgbClr val="17CA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3" autoAdjust="0"/>
    <p:restoredTop sz="63359" autoAdjust="0"/>
  </p:normalViewPr>
  <p:slideViewPr>
    <p:cSldViewPr snapToGrid="0" snapToObjects="1">
      <p:cViewPr varScale="1">
        <p:scale>
          <a:sx n="62" d="100"/>
          <a:sy n="62" d="100"/>
        </p:scale>
        <p:origin x="1488" y="43"/>
      </p:cViewPr>
      <p:guideLst>
        <p:guide orient="horz" pos="1461"/>
        <p:guide pos="1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F24F0-2A9B-46A1-9C20-61FAAFCAFF66}" type="datetimeFigureOut">
              <a:rPr lang="it-IT" smtClean="0"/>
              <a:pPr/>
              <a:t>19/10/2020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D92DF6-2D34-4C35-8E72-EEC3033C18BC}" type="slidenum">
              <a:rPr lang="it-IT" smtClean="0"/>
              <a:pPr/>
              <a:t>‹#›</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C87A-600D-4ECB-B063-522A496BCD09}" type="datetimeFigureOut">
              <a:rPr lang="it-IT" smtClean="0"/>
              <a:pPr/>
              <a:t>19/10/2020</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09F7A-B409-4498-BDAE-83CB333CDE40}" type="slidenum">
              <a:rPr lang="it-IT" smtClean="0"/>
              <a:pPr/>
              <a:t>‹#›</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a:p>
        </p:txBody>
      </p:sp>
    </p:spTree>
    <p:extLst>
      <p:ext uri="{BB962C8B-B14F-4D97-AF65-F5344CB8AC3E}">
        <p14:creationId xmlns:p14="http://schemas.microsoft.com/office/powerpoint/2010/main" val="366693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the end of this training participants are expected to: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the participants that the expectation is not for them to become gender experts, but rather to become familiar with the basic concepts and frameworks that underpin gender equality and the empowerment of women, both within the UN and globally and their relevance in the context of the UNSDCF.</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idea is to equip all UN and partners staff with the basic knowledge and understanding that is needed to actively support the application of the guiding principle on GEWE in each key step of the UNSDCF process. In addition, existing gender-specific frameworks, systems and tools will be discussed as key to ensure the centrality of GEWE concerns in the UN common programming and to deliver on the promise of the 2030 Agenda as well as regional and national level development frameworks.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Besides the overall training objectives, more specific learning objectives are also available for each module, and could be shared as needed, as per the following slide.</a:t>
            </a:r>
            <a:endParaRPr lang="en-GB"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19431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end of this module, participants are expected to…</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3</a:t>
            </a:fld>
            <a:endParaRPr lang="it-IT"/>
          </a:p>
        </p:txBody>
      </p:sp>
    </p:spTree>
    <p:extLst>
      <p:ext uri="{BB962C8B-B14F-4D97-AF65-F5344CB8AC3E}">
        <p14:creationId xmlns:p14="http://schemas.microsoft.com/office/powerpoint/2010/main" val="258320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Briefly explain that the training is based on the principles of adult learning, and methods are highly participatory and experiential.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significant amount of time will be devoted to presenting, discussing, and practicing the programming framework from a gender perspective for participants to become familiar with the existing tools and strategies on gender as relevant in key stages of the CCA/UNSDCF process.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Throughout participants are strongly encouraged to engage in the discussion and exercises proposed during the training, share their views and experience in a constructive and respectful manner. </a:t>
            </a:r>
            <a:endParaRPr lang="it-IT" sz="1200" kern="1200" dirty="0">
              <a:solidFill>
                <a:schemeClr val="tx1"/>
              </a:solidFill>
              <a:effectLst/>
              <a:latin typeface="+mn-lt"/>
              <a:ea typeface="+mn-ea"/>
              <a:cs typeface="+mn-cs"/>
            </a:endParaRPr>
          </a:p>
          <a:p>
            <a:r>
              <a:rPr lang="en-ID" sz="1200" kern="1200" dirty="0">
                <a:solidFill>
                  <a:schemeClr val="tx1"/>
                </a:solidFill>
                <a:effectLst/>
                <a:latin typeface="+mn-lt"/>
                <a:ea typeface="+mn-ea"/>
                <a:cs typeface="+mn-cs"/>
              </a:rPr>
              <a:t>Also, should the training be conducted in-country, participants will be asked to contribute concrete aspects of relevance to the specific context where they operate. </a:t>
            </a:r>
            <a:endParaRPr lang="en-GB"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4</a:t>
            </a:fld>
            <a:endParaRPr lang="it-IT"/>
          </a:p>
        </p:txBody>
      </p:sp>
    </p:spTree>
    <p:extLst>
      <p:ext uri="{BB962C8B-B14F-4D97-AF65-F5344CB8AC3E}">
        <p14:creationId xmlns:p14="http://schemas.microsoft.com/office/powerpoint/2010/main" val="168565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1200"/>
              </a:spcAft>
            </a:pPr>
            <a:r>
              <a:rPr lang="en-GB" sz="1200" dirty="0">
                <a:effectLst/>
                <a:latin typeface="Arial"/>
                <a:ea typeface="Calibri"/>
                <a:cs typeface="Arial"/>
              </a:rPr>
              <a:t>Ask participants to come up with a set of rules that should guide their behaviour during the training. Write them on a flipchart and post it on the wall, next to the training map, for the whole duration of the training. </a:t>
            </a:r>
            <a:endParaRPr lang="it-IT" sz="1200" dirty="0">
              <a:effectLst/>
              <a:latin typeface="Arial"/>
              <a:ea typeface="Calibri"/>
              <a:cs typeface="Arial"/>
            </a:endParaRPr>
          </a:p>
          <a:p>
            <a:pPr marL="342900" lvl="0" indent="-342900">
              <a:lnSpc>
                <a:spcPct val="107000"/>
              </a:lnSpc>
              <a:spcBef>
                <a:spcPts val="200"/>
              </a:spcBef>
              <a:spcAft>
                <a:spcPts val="0"/>
              </a:spcAft>
              <a:buFont typeface="Arial"/>
              <a:buChar char="-"/>
            </a:pPr>
            <a:r>
              <a:rPr lang="en-GB" sz="1200" dirty="0">
                <a:effectLst/>
                <a:latin typeface="Arial"/>
                <a:ea typeface="Calibri"/>
                <a:cs typeface="Arial"/>
              </a:rPr>
              <a:t>Be kind</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effectLst/>
                <a:latin typeface="Arial"/>
                <a:ea typeface="Calibri"/>
                <a:cs typeface="Arial"/>
              </a:rPr>
              <a:t>Listen deeply and respectfully</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effectLst/>
                <a:latin typeface="Arial"/>
                <a:ea typeface="Calibri"/>
                <a:cs typeface="Arial"/>
              </a:rPr>
              <a:t>Be bold about asking questions</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effectLst/>
                <a:latin typeface="Arial"/>
                <a:ea typeface="Calibri"/>
                <a:cs typeface="Arial"/>
              </a:rPr>
              <a:t>Be punctual </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effectLst/>
                <a:latin typeface="Arial"/>
                <a:ea typeface="Calibri"/>
                <a:cs typeface="Arial"/>
              </a:rPr>
              <a:t>Do your homework – if not yet done, encourage participants to complete the preparation and go through the </a:t>
            </a:r>
            <a:r>
              <a:rPr lang="en-GB" sz="1200" i="1" dirty="0">
                <a:effectLst/>
                <a:latin typeface="Arial"/>
                <a:ea typeface="Calibri"/>
                <a:cs typeface="Arial"/>
              </a:rPr>
              <a:t>I Know Gender </a:t>
            </a:r>
            <a:r>
              <a:rPr lang="en-GB" sz="1200" dirty="0">
                <a:effectLst/>
                <a:latin typeface="Arial"/>
                <a:ea typeface="Calibri"/>
                <a:cs typeface="Arial"/>
              </a:rPr>
              <a:t>and other gender material as relevant</a:t>
            </a:r>
            <a:endParaRPr lang="it-IT" sz="1200" dirty="0">
              <a:effectLst/>
              <a:latin typeface="Arial"/>
              <a:ea typeface="Calibri"/>
              <a:cs typeface="Arial"/>
            </a:endParaRPr>
          </a:p>
          <a:p>
            <a:pPr marL="342900" lvl="0" indent="-342900">
              <a:lnSpc>
                <a:spcPct val="107000"/>
              </a:lnSpc>
              <a:spcAft>
                <a:spcPts val="1200"/>
              </a:spcAft>
              <a:buFont typeface="Arial"/>
              <a:buChar char="-"/>
            </a:pPr>
            <a:r>
              <a:rPr lang="en-GB" sz="1200" dirty="0">
                <a:effectLst/>
                <a:latin typeface="Arial"/>
                <a:ea typeface="Calibri"/>
                <a:cs typeface="Arial"/>
              </a:rPr>
              <a:t>Turn off phones and be present</a:t>
            </a:r>
            <a:endParaRPr lang="it-IT" sz="1200" dirty="0">
              <a:effectLst/>
              <a:latin typeface="Arial"/>
              <a:ea typeface="Calibri"/>
              <a:cs typeface="Arial"/>
            </a:endParaRPr>
          </a:p>
          <a:p>
            <a:r>
              <a:rPr lang="en-GB" sz="1200" dirty="0">
                <a:effectLst/>
                <a:latin typeface="Arial"/>
                <a:ea typeface="Calibri"/>
              </a:rPr>
              <a:t>Confidentiality – Chatham House Rule applies, the information provided can be shared, but no attribution to any specific individual is allowed</a:t>
            </a:r>
            <a:endParaRPr lang="en-GB"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5</a:t>
            </a:fld>
            <a:endParaRPr lang="it-IT"/>
          </a:p>
        </p:txBody>
      </p:sp>
    </p:spTree>
    <p:extLst>
      <p:ext uri="{BB962C8B-B14F-4D97-AF65-F5344CB8AC3E}">
        <p14:creationId xmlns:p14="http://schemas.microsoft.com/office/powerpoint/2010/main" val="179510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r>
              <a:rPr lang="en-GB" sz="1200" dirty="0">
                <a:effectLst/>
                <a:latin typeface="Arial"/>
                <a:ea typeface="Calibri"/>
              </a:rPr>
              <a:t>Close the session by inviting participants to ask any question or request for clarification they may have on the training objectives and content.</a:t>
            </a:r>
            <a:endParaRPr lang="en-GB" dirty="0"/>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M1|OBJECTIVES, AGENDA, &amp; GROUND RULES</a:t>
            </a:r>
            <a:endParaRPr lang="it-IT" dirty="0"/>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M1|OBJECTIVES, AGENDA, &amp; GROUND RULES</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M1|OBJECTIVES, AGENDA, &amp; GROUND RULES</a:t>
            </a:r>
          </a:p>
        </p:txBody>
      </p:sp>
    </p:spTree>
    <p:extLst>
      <p:ext uri="{BB962C8B-B14F-4D97-AF65-F5344CB8AC3E}">
        <p14:creationId xmlns:p14="http://schemas.microsoft.com/office/powerpoint/2010/main" val="120432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M1|OBJECTIVES, AGENDA, &amp; GROUND RULES</a:t>
            </a:r>
            <a:endParaRPr lang="it-IT" dirty="0"/>
          </a:p>
        </p:txBody>
      </p:sp>
    </p:spTree>
    <p:extLst>
      <p:ext uri="{BB962C8B-B14F-4D97-AF65-F5344CB8AC3E}">
        <p14:creationId xmlns:p14="http://schemas.microsoft.com/office/powerpoint/2010/main" val="14947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M1|OBJECTIVES, AGENDA, &amp; GROUND RULES</a:t>
            </a:r>
            <a:endParaRPr lang="it-IT" dirty="0"/>
          </a:p>
        </p:txBody>
      </p:sp>
    </p:spTree>
    <p:extLst>
      <p:ext uri="{BB962C8B-B14F-4D97-AF65-F5344CB8AC3E}">
        <p14:creationId xmlns:p14="http://schemas.microsoft.com/office/powerpoint/2010/main" val="34273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M1|OBJECTIVES, AGENDA, &amp; GROUND RULES</a:t>
            </a:r>
            <a:endParaRPr lang="it-IT" dirty="0"/>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M1|OBJECTIVES, AGENDA, &amp; GROUND RULES</a:t>
            </a:r>
            <a:endParaRPr lang="it-IT" dirty="0"/>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M1|OBJECTIVES, AGENDA, &amp; GROUND RULES</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M1|OBJECTIVES, AGENDA, &amp; GROUND RULES</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M1|OBJECTIVES, AGENDA, &amp; GROUND RULES</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M1|OBJECTIVES, AGENDA, &amp; GROUND RULES</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M1|OBJECTIVES, AGENDA, &amp; GROUND RULES</a:t>
            </a:r>
            <a:endParaRPr lang="it-IT" dirty="0"/>
          </a:p>
        </p:txBody>
      </p:sp>
      <p:sp>
        <p:nvSpPr>
          <p:cNvPr id="6" name="Rectangle 5"/>
          <p:cNvSpPr/>
          <p:nvPr userDrawn="1"/>
        </p:nvSpPr>
        <p:spPr>
          <a:xfrm>
            <a:off x="184150" y="0"/>
            <a:ext cx="260350" cy="2825750"/>
          </a:xfrm>
          <a:prstGeom prst="rect">
            <a:avLst/>
          </a:prstGeom>
          <a:solidFill>
            <a:srgbClr val="CD666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3600" b="0" kern="1200" baseline="0">
          <a:solidFill>
            <a:srgbClr val="CD666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CD6660"/>
                </a:solidFill>
                <a:effectLst>
                  <a:outerShdw blurRad="25400" algn="tl" rotWithShape="0">
                    <a:srgbClr val="000000">
                      <a:alpha val="43000"/>
                    </a:srgbClr>
                  </a:outerShdw>
                </a:effectLst>
                <a:latin typeface="Arial"/>
                <a:cs typeface="Arial"/>
              </a:rPr>
              <a:t>M1</a:t>
            </a:r>
          </a:p>
        </p:txBody>
      </p:sp>
      <p:sp>
        <p:nvSpPr>
          <p:cNvPr id="11" name="TextBox 10"/>
          <p:cNvSpPr txBox="1"/>
          <p:nvPr/>
        </p:nvSpPr>
        <p:spPr>
          <a:xfrm>
            <a:off x="4238625" y="3750042"/>
            <a:ext cx="4905376" cy="1980833"/>
          </a:xfrm>
          <a:prstGeom prst="rect">
            <a:avLst/>
          </a:prstGeom>
          <a:noFill/>
        </p:spPr>
        <p:txBody>
          <a:bodyPr wrap="square" rtlCol="0">
            <a:normAutofit fontScale="85000" lnSpcReduction="20000"/>
            <a:scene3d>
              <a:camera prst="orthographicFront"/>
              <a:lightRig rig="soft" dir="t">
                <a:rot lat="0" lon="0" rev="10800000"/>
              </a:lightRig>
            </a:scene3d>
            <a:sp3d>
              <a:bevelT w="27940" h="12700"/>
              <a:contourClr>
                <a:srgbClr val="DDDDDD"/>
              </a:contourClr>
            </a:sp3d>
          </a:bodyPr>
          <a:lstStyle/>
          <a:p>
            <a:r>
              <a:rPr lang="en-GB" sz="6000" b="1" spc="150" dirty="0">
                <a:ln w="11430"/>
                <a:solidFill>
                  <a:srgbClr val="CD6660"/>
                </a:solidFill>
                <a:effectLst>
                  <a:outerShdw blurRad="25400" algn="tl" rotWithShape="0">
                    <a:srgbClr val="000000">
                      <a:alpha val="43000"/>
                    </a:srgbClr>
                  </a:outerShdw>
                </a:effectLst>
                <a:latin typeface="Arial"/>
                <a:cs typeface="Arial"/>
              </a:rPr>
              <a:t>Objectives, Agenda, and Ground Rules </a:t>
            </a:r>
          </a:p>
        </p:txBody>
      </p:sp>
    </p:spTree>
    <p:extLst>
      <p:ext uri="{BB962C8B-B14F-4D97-AF65-F5344CB8AC3E}">
        <p14:creationId xmlns:p14="http://schemas.microsoft.com/office/powerpoint/2010/main" val="185583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Objectives</a:t>
            </a:r>
          </a:p>
        </p:txBody>
      </p:sp>
      <p:sp>
        <p:nvSpPr>
          <p:cNvPr id="4" name="Footer Placeholder 3"/>
          <p:cNvSpPr>
            <a:spLocks noGrp="1"/>
          </p:cNvSpPr>
          <p:nvPr>
            <p:ph type="ftr" sz="quarter" idx="3"/>
          </p:nvPr>
        </p:nvSpPr>
        <p:spPr/>
        <p:txBody>
          <a:bodyPr/>
          <a:lstStyle/>
          <a:p>
            <a:r>
              <a:rPr lang="it-IT"/>
              <a:t>M1|OBJECTIVES, AGENDA, &amp; GROUND RULES</a:t>
            </a:r>
            <a:endParaRPr lang="it-IT" dirty="0"/>
          </a:p>
        </p:txBody>
      </p:sp>
      <p:sp>
        <p:nvSpPr>
          <p:cNvPr id="6" name="Content Placeholder 5">
            <a:extLst>
              <a:ext uri="{FF2B5EF4-FFF2-40B4-BE49-F238E27FC236}">
                <a16:creationId xmlns:a16="http://schemas.microsoft.com/office/drawing/2014/main" id="{487ED1C1-D9DF-8140-8D4D-2936FBF9CA2E}"/>
              </a:ext>
            </a:extLst>
          </p:cNvPr>
          <p:cNvSpPr>
            <a:spLocks noGrp="1"/>
          </p:cNvSpPr>
          <p:nvPr>
            <p:ph idx="1"/>
          </p:nvPr>
        </p:nvSpPr>
        <p:spPr/>
        <p:txBody>
          <a:bodyPr>
            <a:normAutofit fontScale="77500" lnSpcReduction="20000"/>
          </a:bodyPr>
          <a:lstStyle/>
          <a:p>
            <a:pPr lvl="0">
              <a:spcBef>
                <a:spcPts val="400"/>
              </a:spcBef>
              <a:spcAft>
                <a:spcPts val="400"/>
              </a:spcAft>
            </a:pPr>
            <a:r>
              <a:rPr lang="en-GB" dirty="0"/>
              <a:t>Understand the gender dimension of the UN Reform and the UNSDCF;</a:t>
            </a:r>
            <a:endParaRPr lang="x-none" dirty="0"/>
          </a:p>
          <a:p>
            <a:pPr lvl="0">
              <a:spcBef>
                <a:spcPts val="400"/>
              </a:spcBef>
              <a:spcAft>
                <a:spcPts val="400"/>
              </a:spcAft>
            </a:pPr>
            <a:r>
              <a:rPr lang="en-GB" dirty="0"/>
              <a:t>Recall the basics of gender equality and women’s empowerment (GEWE) as one of the UNSCF programming principles; </a:t>
            </a:r>
            <a:endParaRPr lang="x-none" dirty="0"/>
          </a:p>
          <a:p>
            <a:pPr lvl="0">
              <a:spcBef>
                <a:spcPts val="400"/>
              </a:spcBef>
              <a:spcAft>
                <a:spcPts val="400"/>
              </a:spcAft>
            </a:pPr>
            <a:r>
              <a:rPr lang="en-GB" dirty="0"/>
              <a:t>Refer to the key elements of the normative framework on GEWE;</a:t>
            </a:r>
          </a:p>
          <a:p>
            <a:pPr lvl="0">
              <a:spcBef>
                <a:spcPts val="400"/>
              </a:spcBef>
              <a:spcAft>
                <a:spcPts val="400"/>
              </a:spcAft>
            </a:pPr>
            <a:r>
              <a:rPr lang="en-GB" dirty="0"/>
              <a:t>Mainstream gender through the UNSDCF process by:</a:t>
            </a:r>
          </a:p>
          <a:p>
            <a:pPr lvl="1">
              <a:spcBef>
                <a:spcPts val="400"/>
              </a:spcBef>
              <a:spcAft>
                <a:spcPts val="400"/>
              </a:spcAft>
            </a:pPr>
            <a:r>
              <a:rPr lang="en-GB" dirty="0"/>
              <a:t>Integrating the GEWE assessment and analysis in common country analysis (CCA); </a:t>
            </a:r>
          </a:p>
          <a:p>
            <a:pPr lvl="1">
              <a:spcBef>
                <a:spcPts val="400"/>
              </a:spcBef>
              <a:spcAft>
                <a:spcPts val="400"/>
              </a:spcAft>
            </a:pPr>
            <a:r>
              <a:rPr lang="en-GB" dirty="0"/>
              <a:t>Engendering the Theory of Change;</a:t>
            </a:r>
          </a:p>
          <a:p>
            <a:pPr lvl="1">
              <a:spcBef>
                <a:spcPts val="400"/>
              </a:spcBef>
              <a:spcAft>
                <a:spcPts val="400"/>
              </a:spcAft>
            </a:pPr>
            <a:r>
              <a:rPr lang="en-GB" dirty="0"/>
              <a:t>Translating gender analysis into collective gender-sensitive results and programmes; </a:t>
            </a:r>
            <a:endParaRPr lang="x-none" dirty="0"/>
          </a:p>
          <a:p>
            <a:pPr lvl="1">
              <a:spcBef>
                <a:spcPts val="400"/>
              </a:spcBef>
              <a:spcAft>
                <a:spcPts val="400"/>
              </a:spcAft>
            </a:pPr>
            <a:r>
              <a:rPr lang="en-GB" dirty="0"/>
              <a:t>Identify gender-sensitive indicators, and M&amp;E plans and frameworks;</a:t>
            </a:r>
            <a:endParaRPr lang="x-none" dirty="0"/>
          </a:p>
          <a:p>
            <a:pPr lvl="0"/>
            <a:r>
              <a:rPr lang="en-GB" dirty="0"/>
              <a:t>Rely on the gender analysis framework and tools for gender responsive UNSDCF engagement</a:t>
            </a:r>
            <a:endParaRPr lang="x-none" dirty="0"/>
          </a:p>
        </p:txBody>
      </p:sp>
    </p:spTree>
    <p:extLst>
      <p:ext uri="{BB962C8B-B14F-4D97-AF65-F5344CB8AC3E}">
        <p14:creationId xmlns:p14="http://schemas.microsoft.com/office/powerpoint/2010/main" val="316242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Objectives</a:t>
            </a:r>
          </a:p>
        </p:txBody>
      </p:sp>
      <p:sp>
        <p:nvSpPr>
          <p:cNvPr id="3" name="Content Placeholder 2"/>
          <p:cNvSpPr>
            <a:spLocks noGrp="1"/>
          </p:cNvSpPr>
          <p:nvPr>
            <p:ph idx="1"/>
          </p:nvPr>
        </p:nvSpPr>
        <p:spPr/>
        <p:txBody>
          <a:bodyPr/>
          <a:lstStyle/>
          <a:p>
            <a:pPr lvl="0">
              <a:spcBef>
                <a:spcPts val="600"/>
              </a:spcBef>
              <a:spcAft>
                <a:spcPts val="600"/>
              </a:spcAft>
            </a:pPr>
            <a:r>
              <a:rPr lang="en-GB" dirty="0"/>
              <a:t>Understand the objectives of the workshop, and the importance to discuss gender equality and women’s empowerment in the context of the UNSDCF;  </a:t>
            </a:r>
            <a:endParaRPr lang="x-none" dirty="0"/>
          </a:p>
          <a:p>
            <a:pPr lvl="0">
              <a:spcBef>
                <a:spcPts val="600"/>
              </a:spcBef>
              <a:spcAft>
                <a:spcPts val="600"/>
              </a:spcAft>
            </a:pPr>
            <a:r>
              <a:rPr lang="en-GB" dirty="0"/>
              <a:t>Navigate through the training agenda, and swiftly identify the content of modules and sessions; </a:t>
            </a:r>
            <a:endParaRPr lang="x-none" dirty="0"/>
          </a:p>
          <a:p>
            <a:pPr lvl="0">
              <a:spcBef>
                <a:spcPts val="600"/>
              </a:spcBef>
              <a:spcAft>
                <a:spcPts val="600"/>
              </a:spcAft>
            </a:pPr>
            <a:r>
              <a:rPr lang="en-GB" dirty="0"/>
              <a:t>Recall and adhere to the agreed working rules.</a:t>
            </a:r>
            <a:endParaRPr lang="x-none" dirty="0"/>
          </a:p>
        </p:txBody>
      </p:sp>
      <p:sp>
        <p:nvSpPr>
          <p:cNvPr id="4" name="Footer Placeholder 3"/>
          <p:cNvSpPr>
            <a:spLocks noGrp="1"/>
          </p:cNvSpPr>
          <p:nvPr>
            <p:ph type="ftr" sz="quarter" idx="3"/>
          </p:nvPr>
        </p:nvSpPr>
        <p:spPr/>
        <p:txBody>
          <a:bodyPr/>
          <a:lstStyle/>
          <a:p>
            <a:r>
              <a:rPr lang="it-IT"/>
              <a:t>M1|OBJECTIVES, AGENDA, &amp; GROUND RULES</a:t>
            </a:r>
            <a:endParaRPr lang="it-IT" dirty="0"/>
          </a:p>
        </p:txBody>
      </p:sp>
    </p:spTree>
    <p:extLst>
      <p:ext uri="{BB962C8B-B14F-4D97-AF65-F5344CB8AC3E}">
        <p14:creationId xmlns:p14="http://schemas.microsoft.com/office/powerpoint/2010/main" val="6797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a:t>
            </a:r>
          </a:p>
        </p:txBody>
      </p:sp>
      <p:sp>
        <p:nvSpPr>
          <p:cNvPr id="4" name="Footer Placeholder 3"/>
          <p:cNvSpPr>
            <a:spLocks noGrp="1"/>
          </p:cNvSpPr>
          <p:nvPr>
            <p:ph type="ftr" sz="quarter" idx="3"/>
          </p:nvPr>
        </p:nvSpPr>
        <p:spPr/>
        <p:txBody>
          <a:bodyPr/>
          <a:lstStyle/>
          <a:p>
            <a:r>
              <a:rPr lang="it-IT"/>
              <a:t>M1|OBJECTIVES, AGENDA, &amp; GROUND RULES</a:t>
            </a:r>
            <a:endParaRPr lang="it-IT" dirty="0"/>
          </a:p>
        </p:txBody>
      </p:sp>
      <p:pic>
        <p:nvPicPr>
          <p:cNvPr id="6" name="Picture 5" descr="A drawing of a person&#10;&#10;Description automatically generated">
            <a:extLst>
              <a:ext uri="{FF2B5EF4-FFF2-40B4-BE49-F238E27FC236}">
                <a16:creationId xmlns:a16="http://schemas.microsoft.com/office/drawing/2014/main" id="{BFE57121-0858-4FBC-88C9-9C50DA26DA65}"/>
              </a:ext>
            </a:extLst>
          </p:cNvPr>
          <p:cNvPicPr>
            <a:picLocks noChangeAspect="1"/>
          </p:cNvPicPr>
          <p:nvPr/>
        </p:nvPicPr>
        <p:blipFill>
          <a:blip r:embed="rId3"/>
          <a:stretch>
            <a:fillRect/>
          </a:stretch>
        </p:blipFill>
        <p:spPr>
          <a:xfrm>
            <a:off x="1147762" y="1071949"/>
            <a:ext cx="6848475" cy="4114800"/>
          </a:xfrm>
          <a:prstGeom prst="rect">
            <a:avLst/>
          </a:prstGeom>
        </p:spPr>
      </p:pic>
    </p:spTree>
    <p:extLst>
      <p:ext uri="{BB962C8B-B14F-4D97-AF65-F5344CB8AC3E}">
        <p14:creationId xmlns:p14="http://schemas.microsoft.com/office/powerpoint/2010/main" val="334356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it-IT"/>
              <a:t>M1|OBJECTIVES, AGENDA, &amp; GROUND RULES</a:t>
            </a:r>
            <a:endParaRPr lang="it-IT" dirty="0"/>
          </a:p>
        </p:txBody>
      </p:sp>
      <p:pic>
        <p:nvPicPr>
          <p:cNvPr id="15" name="Picture 14">
            <a:extLst>
              <a:ext uri="{FF2B5EF4-FFF2-40B4-BE49-F238E27FC236}">
                <a16:creationId xmlns:a16="http://schemas.microsoft.com/office/drawing/2014/main" id="{51AFEFA4-962B-1A4C-81FC-20F4D5C9F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904" y="-1"/>
            <a:ext cx="8016598" cy="5726141"/>
          </a:xfrm>
          <a:prstGeom prst="rect">
            <a:avLst/>
          </a:prstGeom>
        </p:spPr>
      </p:pic>
      <p:sp>
        <p:nvSpPr>
          <p:cNvPr id="2" name="Title 1"/>
          <p:cNvSpPr>
            <a:spLocks noGrp="1"/>
          </p:cNvSpPr>
          <p:nvPr>
            <p:ph type="title"/>
          </p:nvPr>
        </p:nvSpPr>
        <p:spPr>
          <a:xfrm rot="16200000">
            <a:off x="-1168146" y="3233414"/>
            <a:ext cx="3657600" cy="952500"/>
          </a:xfrm>
        </p:spPr>
        <p:txBody>
          <a:bodyPr/>
          <a:lstStyle/>
          <a:p>
            <a:r>
              <a:rPr lang="en-GB" sz="4400" dirty="0"/>
              <a:t>Ground Rules</a:t>
            </a:r>
          </a:p>
        </p:txBody>
      </p:sp>
      <p:sp>
        <p:nvSpPr>
          <p:cNvPr id="3" name="Rectangle 2">
            <a:extLst>
              <a:ext uri="{FF2B5EF4-FFF2-40B4-BE49-F238E27FC236}">
                <a16:creationId xmlns:a16="http://schemas.microsoft.com/office/drawing/2014/main" id="{1ED8C3AD-7EBC-404E-A0FC-292EC512EC0D}"/>
              </a:ext>
            </a:extLst>
          </p:cNvPr>
          <p:cNvSpPr/>
          <p:nvPr/>
        </p:nvSpPr>
        <p:spPr>
          <a:xfrm>
            <a:off x="2744095" y="2672834"/>
            <a:ext cx="248786" cy="369332"/>
          </a:xfrm>
          <a:prstGeom prst="rect">
            <a:avLst/>
          </a:prstGeom>
        </p:spPr>
        <p:txBody>
          <a:bodyPr wrap="none">
            <a:spAutoFit/>
          </a:bodyPr>
          <a:lstStyle/>
          <a:p>
            <a:r>
              <a:rPr lang="en-GB" dirty="0">
                <a:latin typeface="Helvetica" pitchFamily="2" charset="0"/>
              </a:rPr>
              <a:t> </a:t>
            </a:r>
            <a:endParaRPr lang="en-GB" dirty="0"/>
          </a:p>
        </p:txBody>
      </p:sp>
      <p:sp>
        <p:nvSpPr>
          <p:cNvPr id="6" name="Rectangle 5">
            <a:extLst>
              <a:ext uri="{FF2B5EF4-FFF2-40B4-BE49-F238E27FC236}">
                <a16:creationId xmlns:a16="http://schemas.microsoft.com/office/drawing/2014/main" id="{3B3E2FAC-3192-C541-87A5-72967233029F}"/>
              </a:ext>
            </a:extLst>
          </p:cNvPr>
          <p:cNvSpPr/>
          <p:nvPr/>
        </p:nvSpPr>
        <p:spPr>
          <a:xfrm rot="16200000">
            <a:off x="-35532" y="926215"/>
            <a:ext cx="2098651" cy="246221"/>
          </a:xfrm>
          <a:prstGeom prst="rect">
            <a:avLst/>
          </a:prstGeom>
          <a:noFill/>
        </p:spPr>
        <p:txBody>
          <a:bodyPr wrap="none" rtlCol="0">
            <a:spAutoFit/>
          </a:bodyPr>
          <a:lstStyle/>
          <a:p>
            <a:r>
              <a:rPr lang="en-GB" sz="1000" dirty="0"/>
              <a:t>Photo credit: </a:t>
            </a:r>
            <a:r>
              <a:rPr lang="en-GB" sz="1000" dirty="0" err="1"/>
              <a:t>BoWo</a:t>
            </a:r>
            <a:r>
              <a:rPr lang="en-GB" sz="1000" dirty="0"/>
              <a:t> - </a:t>
            </a:r>
            <a:r>
              <a:rPr lang="en-GB" sz="1000" dirty="0" err="1"/>
              <a:t>Behance</a:t>
            </a:r>
            <a:r>
              <a:rPr lang="en-GB" sz="1000" dirty="0"/>
              <a:t> </a:t>
            </a:r>
          </a:p>
        </p:txBody>
      </p:sp>
    </p:spTree>
    <p:extLst>
      <p:ext uri="{BB962C8B-B14F-4D97-AF65-F5344CB8AC3E}">
        <p14:creationId xmlns:p14="http://schemas.microsoft.com/office/powerpoint/2010/main" val="322439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a:t>M1|OBJECTIVES, AGENDA, &amp; GROUND RULES</a:t>
            </a:r>
            <a:endParaRPr lang="it-IT" dirty="0"/>
          </a:p>
        </p:txBody>
      </p:sp>
      <p:sp>
        <p:nvSpPr>
          <p:cNvPr id="6" name="TextBox 5"/>
          <p:cNvSpPr txBox="1"/>
          <p:nvPr/>
        </p:nvSpPr>
        <p:spPr>
          <a:xfrm>
            <a:off x="7150946" y="5168286"/>
            <a:ext cx="1964124" cy="246221"/>
          </a:xfrm>
          <a:prstGeom prst="rect">
            <a:avLst/>
          </a:prstGeom>
          <a:noFill/>
        </p:spPr>
        <p:txBody>
          <a:bodyPr wrap="none" rtlCol="0">
            <a:spAutoFit/>
          </a:bodyPr>
          <a:lstStyle/>
          <a:p>
            <a:r>
              <a:rPr lang="en-US" sz="1000" dirty="0"/>
              <a:t>Photo credit: </a:t>
            </a:r>
            <a:r>
              <a:rPr lang="en-US" sz="1000" dirty="0" err="1"/>
              <a:t>www.flickr.com</a:t>
            </a:r>
            <a:endParaRPr lang="en-US" sz="1000" dirty="0"/>
          </a:p>
        </p:txBody>
      </p:sp>
      <p:sp>
        <p:nvSpPr>
          <p:cNvPr id="2" name="Title 1"/>
          <p:cNvSpPr>
            <a:spLocks noGrp="1"/>
          </p:cNvSpPr>
          <p:nvPr>
            <p:ph type="title"/>
          </p:nvPr>
        </p:nvSpPr>
        <p:spPr>
          <a:xfrm>
            <a:off x="457200" y="1602403"/>
            <a:ext cx="8229600" cy="952500"/>
          </a:xfrm>
        </p:spPr>
        <p:txBody>
          <a:bodyPr/>
          <a:lstStyle/>
          <a:p>
            <a:r>
              <a:rPr lang="en-GB" dirty="0"/>
              <a:t>Questions?</a:t>
            </a:r>
          </a:p>
        </p:txBody>
      </p:sp>
      <p:pic>
        <p:nvPicPr>
          <p:cNvPr id="4" name="Picture 3" descr="A picture containing sport, person, person, game&#10;&#10;Description automatically generated">
            <a:extLst>
              <a:ext uri="{FF2B5EF4-FFF2-40B4-BE49-F238E27FC236}">
                <a16:creationId xmlns:a16="http://schemas.microsoft.com/office/drawing/2014/main" id="{EAD4E68A-3C7C-4ECC-82E5-0DB123ECE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24" y="1383384"/>
            <a:ext cx="8684956" cy="34310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S2JVWQHSHYPP-714118691-575</_dlc_DocId>
    <_dlc_DocIdUrl xmlns="a15e0e0f-4f4a-4916-abd0-83d6a9ed7276">
      <Url>https://unwomen.sharepoint.com/Policy-Programming/ProgrammeDivision/CF/_layouts/15/DocIdRedir.aspx?ID=S2JVWQHSHYPP-714118691-575</Url>
      <Description>S2JVWQHSHYPP-714118691-575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2164614-B9A6-44AC-8228-4ED95505A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5e0e0f-4f4a-4916-abd0-83d6a9ed7276"/>
    <ds:schemaRef ds:uri="0e608273-76ed-47c9-b5d8-b1ed69fc6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4EA32-460D-4B86-8B45-C113D8A2A3D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e608273-76ed-47c9-b5d8-b1ed69fc6eca"/>
    <ds:schemaRef ds:uri="http://purl.org/dc/terms/"/>
    <ds:schemaRef ds:uri="a15e0e0f-4f4a-4916-abd0-83d6a9ed7276"/>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A342338-D8DE-4DA1-AF97-9CD69012701C}">
  <ds:schemaRefs>
    <ds:schemaRef ds:uri="http://schemas.microsoft.com/sharepoint/v3/contenttype/forms"/>
  </ds:schemaRefs>
</ds:datastoreItem>
</file>

<file path=customXml/itemProps4.xml><?xml version="1.0" encoding="utf-8"?>
<ds:datastoreItem xmlns:ds="http://schemas.openxmlformats.org/officeDocument/2006/customXml" ds:itemID="{BEED5BAE-ACE7-4BFE-B601-D58FB6866F2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7445</TotalTime>
  <Words>695</Words>
  <Application>Microsoft Office PowerPoint</Application>
  <PresentationFormat>On-screen Show (16:10)</PresentationFormat>
  <Paragraphs>52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DIN Condensed Bold</vt:lpstr>
      <vt:lpstr>Geneva</vt:lpstr>
      <vt:lpstr>Arial</vt:lpstr>
      <vt:lpstr>Calibri</vt:lpstr>
      <vt:lpstr>Century Gothic</vt:lpstr>
      <vt:lpstr>Helvetica</vt:lpstr>
      <vt:lpstr>Office Theme</vt:lpstr>
      <vt:lpstr>PowerPoint Presentation</vt:lpstr>
      <vt:lpstr>Training Objectives</vt:lpstr>
      <vt:lpstr>Module Objectives</vt:lpstr>
      <vt:lpstr>Methods</vt:lpstr>
      <vt:lpstr>Ground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Sijia Cheng</cp:lastModifiedBy>
  <cp:revision>160</cp:revision>
  <cp:lastPrinted>2014-10-16T08:15:08Z</cp:lastPrinted>
  <dcterms:created xsi:type="dcterms:W3CDTF">2014-09-26T15:04:21Z</dcterms:created>
  <dcterms:modified xsi:type="dcterms:W3CDTF">2020-10-19T17:58:12Z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067954a6-5397-4a41-905c-3b07ab17583e</vt:lpwstr>
  </property>
</Properties>
</file>