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3.xml" ContentType="application/vnd.openxmlformats-officedocument.theme+xml"/>
  <Override PartName="/ppt/media/image6.jpg" ContentType="image/jpg"/>
  <Override PartName="/ppt/theme/theme1.xml" ContentType="application/vnd.openxmlformats-officedocument.theme+xml"/>
  <Override PartName="/ppt/theme/theme2.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media/image7.jpg" ContentType="image/jpg"/>
  <Override PartName="/ppt/diagrams/layout2.xml" ContentType="application/vnd.openxmlformats-officedocument.drawingml.diagramLayout+xml"/>
  <Override PartName="/ppt/diagrams/quickStyle2.xml" ContentType="application/vnd.openxmlformats-officedocument.drawingml.diagramStyle+xml"/>
  <Override PartName="/ppt/diagrams/drawing1.xml" ContentType="application/vnd.ms-office.drawingml.diagramDrawing+xml"/>
  <Override PartName="/ppt/commentAuthors.xml" ContentType="application/vnd.openxmlformats-officedocument.presentationml.commentAuthors+xml"/>
  <Override PartName="/ppt/diagrams/layout1.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277" r:id="rId3"/>
    <p:sldId id="319" r:id="rId4"/>
    <p:sldId id="297" r:id="rId5"/>
    <p:sldId id="341" r:id="rId6"/>
    <p:sldId id="322" r:id="rId7"/>
    <p:sldId id="323" r:id="rId8"/>
    <p:sldId id="342" r:id="rId9"/>
    <p:sldId id="306" r:id="rId10"/>
    <p:sldId id="500" r:id="rId11"/>
    <p:sldId id="293" r:id="rId12"/>
    <p:sldId id="289" r:id="rId13"/>
    <p:sldId id="270" r:id="rId1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61">
          <p15:clr>
            <a:srgbClr val="A4A3A4"/>
          </p15:clr>
        </p15:guide>
        <p15:guide id="2" pos="1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ngela Bizzarr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9B66"/>
    <a:srgbClr val="FFC000"/>
    <a:srgbClr val="62BCC8"/>
    <a:srgbClr val="CD6660"/>
    <a:srgbClr val="C0504D"/>
    <a:srgbClr val="31AFA3"/>
    <a:srgbClr val="31CFB6"/>
    <a:srgbClr val="17CAE0"/>
    <a:srgbClr val="1CE6FF"/>
    <a:srgbClr val="99C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62" autoAdjust="0"/>
    <p:restoredTop sz="80213" autoAdjust="0"/>
  </p:normalViewPr>
  <p:slideViewPr>
    <p:cSldViewPr snapToGrid="0" snapToObjects="1">
      <p:cViewPr>
        <p:scale>
          <a:sx n="124" d="100"/>
          <a:sy n="124" d="100"/>
        </p:scale>
        <p:origin x="4626" y="1974"/>
      </p:cViewPr>
      <p:guideLst>
        <p:guide orient="horz" pos="1461"/>
        <p:guide pos="19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4C58D3-FDDD-462F-95EC-0DBED8A5EC67}" type="doc">
      <dgm:prSet loTypeId="urn:microsoft.com/office/officeart/2005/8/layout/equation2" loCatId="process" qsTypeId="urn:microsoft.com/office/officeart/2005/8/quickstyle/3d7" qsCatId="3D" csTypeId="urn:microsoft.com/office/officeart/2005/8/colors/colorful5" csCatId="colorful" phldr="1"/>
      <dgm:spPr/>
    </dgm:pt>
    <dgm:pt modelId="{B6E92B75-939E-46EC-BEA3-6F0F58009538}">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System-Wide Strategic Document</a:t>
          </a:r>
        </a:p>
      </dgm:t>
    </dgm:pt>
    <dgm:pt modelId="{59B18992-143D-4A0F-8F9B-2247CDED9DBF}" type="parTrans" cxnId="{2F492340-BAC9-4438-A81F-1F19CF3A9B40}">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564D8CB1-6DA4-4F0B-86FF-73D30ED58BF7}" type="sibTrans" cxnId="{2F492340-BAC9-4438-A81F-1F19CF3A9B40}">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7F2C9B8E-6993-4EEC-8C8E-08C263A0FCCD}">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UN Cooperation Framework</a:t>
          </a:r>
        </a:p>
      </dgm:t>
    </dgm:pt>
    <dgm:pt modelId="{FB508069-C7F5-4790-9B96-9C46CC1154CD}" type="parTrans" cxnId="{349376E2-32B2-4146-8B26-98F76E52B6AE}">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818AF472-4DD3-4AFC-8E44-20B2C002DA75}" type="sibTrans" cxnId="{349376E2-32B2-4146-8B26-98F76E52B6AE}">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CCBEFFA2-5A4B-4DE5-90AB-2E2B19858C6C}">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Demand-driven &amp; open Integrated Transformative </a:t>
          </a:r>
        </a:p>
      </dgm:t>
    </dgm:pt>
    <dgm:pt modelId="{FD65D5EB-5A97-4440-8F32-1C1769960119}" type="parTrans" cxnId="{72906A3B-7199-4185-8313-E5E05351D073}">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B4D4B085-D56A-4D15-B070-BD248C012385}" type="sibTrans" cxnId="{72906A3B-7199-4185-8313-E5E05351D073}">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2FF86283-D099-4E90-8714-F099B5A882AA}" type="pres">
      <dgm:prSet presAssocID="{6C4C58D3-FDDD-462F-95EC-0DBED8A5EC67}" presName="Name0" presStyleCnt="0">
        <dgm:presLayoutVars>
          <dgm:dir/>
          <dgm:resizeHandles val="exact"/>
        </dgm:presLayoutVars>
      </dgm:prSet>
      <dgm:spPr/>
    </dgm:pt>
    <dgm:pt modelId="{F78BE23D-0559-4F0E-A380-E9A7D08B02F4}" type="pres">
      <dgm:prSet presAssocID="{6C4C58D3-FDDD-462F-95EC-0DBED8A5EC67}" presName="vNodes" presStyleCnt="0"/>
      <dgm:spPr/>
    </dgm:pt>
    <dgm:pt modelId="{54DB4F5F-3305-47EF-AA1D-18BDBFE6873D}" type="pres">
      <dgm:prSet presAssocID="{B6E92B75-939E-46EC-BEA3-6F0F58009538}" presName="node" presStyleLbl="node1" presStyleIdx="0" presStyleCnt="3">
        <dgm:presLayoutVars>
          <dgm:bulletEnabled val="1"/>
        </dgm:presLayoutVars>
      </dgm:prSet>
      <dgm:spPr/>
      <dgm:t>
        <a:bodyPr/>
        <a:lstStyle/>
        <a:p>
          <a:endParaRPr lang="it-IT"/>
        </a:p>
      </dgm:t>
    </dgm:pt>
    <dgm:pt modelId="{670D0C56-D7D5-4ED7-9B18-191AD715F250}" type="pres">
      <dgm:prSet presAssocID="{564D8CB1-6DA4-4F0B-86FF-73D30ED58BF7}" presName="spacerT" presStyleCnt="0"/>
      <dgm:spPr/>
    </dgm:pt>
    <dgm:pt modelId="{65612A32-C649-4C86-9178-EB22C7D1F1FB}" type="pres">
      <dgm:prSet presAssocID="{564D8CB1-6DA4-4F0B-86FF-73D30ED58BF7}" presName="sibTrans" presStyleLbl="sibTrans2D1" presStyleIdx="0" presStyleCnt="2"/>
      <dgm:spPr/>
      <dgm:t>
        <a:bodyPr/>
        <a:lstStyle/>
        <a:p>
          <a:endParaRPr lang="it-IT"/>
        </a:p>
      </dgm:t>
    </dgm:pt>
    <dgm:pt modelId="{C132BFF5-0529-4457-BAF8-B82C3B519317}" type="pres">
      <dgm:prSet presAssocID="{564D8CB1-6DA4-4F0B-86FF-73D30ED58BF7}" presName="spacerB" presStyleCnt="0"/>
      <dgm:spPr/>
    </dgm:pt>
    <dgm:pt modelId="{2D79D616-0910-47EF-BC29-A0BA5429729B}" type="pres">
      <dgm:prSet presAssocID="{7F2C9B8E-6993-4EEC-8C8E-08C263A0FCCD}" presName="node" presStyleLbl="node1" presStyleIdx="1" presStyleCnt="3">
        <dgm:presLayoutVars>
          <dgm:bulletEnabled val="1"/>
        </dgm:presLayoutVars>
      </dgm:prSet>
      <dgm:spPr/>
      <dgm:t>
        <a:bodyPr/>
        <a:lstStyle/>
        <a:p>
          <a:endParaRPr lang="it-IT"/>
        </a:p>
      </dgm:t>
    </dgm:pt>
    <dgm:pt modelId="{7815D95D-21C9-4B34-A768-0377050504F9}" type="pres">
      <dgm:prSet presAssocID="{6C4C58D3-FDDD-462F-95EC-0DBED8A5EC67}" presName="sibTransLast" presStyleLbl="sibTrans2D1" presStyleIdx="1" presStyleCnt="2"/>
      <dgm:spPr/>
      <dgm:t>
        <a:bodyPr/>
        <a:lstStyle/>
        <a:p>
          <a:endParaRPr lang="it-IT"/>
        </a:p>
      </dgm:t>
    </dgm:pt>
    <dgm:pt modelId="{3548C333-B166-42AB-9DD0-A8A5C0169CF1}" type="pres">
      <dgm:prSet presAssocID="{6C4C58D3-FDDD-462F-95EC-0DBED8A5EC67}" presName="connectorText" presStyleLbl="sibTrans2D1" presStyleIdx="1" presStyleCnt="2"/>
      <dgm:spPr/>
      <dgm:t>
        <a:bodyPr/>
        <a:lstStyle/>
        <a:p>
          <a:endParaRPr lang="it-IT"/>
        </a:p>
      </dgm:t>
    </dgm:pt>
    <dgm:pt modelId="{5C28C4B1-3814-4DBE-A5DA-21187723AA65}" type="pres">
      <dgm:prSet presAssocID="{6C4C58D3-FDDD-462F-95EC-0DBED8A5EC67}" presName="lastNode" presStyleLbl="node1" presStyleIdx="2" presStyleCnt="3">
        <dgm:presLayoutVars>
          <dgm:bulletEnabled val="1"/>
        </dgm:presLayoutVars>
      </dgm:prSet>
      <dgm:spPr/>
      <dgm:t>
        <a:bodyPr/>
        <a:lstStyle/>
        <a:p>
          <a:endParaRPr lang="it-IT"/>
        </a:p>
      </dgm:t>
    </dgm:pt>
  </dgm:ptLst>
  <dgm:cxnLst>
    <dgm:cxn modelId="{349376E2-32B2-4146-8B26-98F76E52B6AE}" srcId="{6C4C58D3-FDDD-462F-95EC-0DBED8A5EC67}" destId="{7F2C9B8E-6993-4EEC-8C8E-08C263A0FCCD}" srcOrd="1" destOrd="0" parTransId="{FB508069-C7F5-4790-9B96-9C46CC1154CD}" sibTransId="{818AF472-4DD3-4AFC-8E44-20B2C002DA75}"/>
    <dgm:cxn modelId="{80B9E2D9-EFAE-4E7A-858B-48D33F55C7DD}" type="presOf" srcId="{6C4C58D3-FDDD-462F-95EC-0DBED8A5EC67}" destId="{2FF86283-D099-4E90-8714-F099B5A882AA}" srcOrd="0" destOrd="0" presId="urn:microsoft.com/office/officeart/2005/8/layout/equation2"/>
    <dgm:cxn modelId="{73487D14-01D1-44DB-B143-F845D9CAE369}" type="presOf" srcId="{B6E92B75-939E-46EC-BEA3-6F0F58009538}" destId="{54DB4F5F-3305-47EF-AA1D-18BDBFE6873D}" srcOrd="0" destOrd="0" presId="urn:microsoft.com/office/officeart/2005/8/layout/equation2"/>
    <dgm:cxn modelId="{2F492340-BAC9-4438-A81F-1F19CF3A9B40}" srcId="{6C4C58D3-FDDD-462F-95EC-0DBED8A5EC67}" destId="{B6E92B75-939E-46EC-BEA3-6F0F58009538}" srcOrd="0" destOrd="0" parTransId="{59B18992-143D-4A0F-8F9B-2247CDED9DBF}" sibTransId="{564D8CB1-6DA4-4F0B-86FF-73D30ED58BF7}"/>
    <dgm:cxn modelId="{72906A3B-7199-4185-8313-E5E05351D073}" srcId="{6C4C58D3-FDDD-462F-95EC-0DBED8A5EC67}" destId="{CCBEFFA2-5A4B-4DE5-90AB-2E2B19858C6C}" srcOrd="2" destOrd="0" parTransId="{FD65D5EB-5A97-4440-8F32-1C1769960119}" sibTransId="{B4D4B085-D56A-4D15-B070-BD248C012385}"/>
    <dgm:cxn modelId="{BBF8CE08-4A05-472A-B911-66A55810A83A}" type="presOf" srcId="{564D8CB1-6DA4-4F0B-86FF-73D30ED58BF7}" destId="{65612A32-C649-4C86-9178-EB22C7D1F1FB}" srcOrd="0" destOrd="0" presId="urn:microsoft.com/office/officeart/2005/8/layout/equation2"/>
    <dgm:cxn modelId="{C44D2392-B6B4-4157-A0C0-E4B1758D3B92}" type="presOf" srcId="{818AF472-4DD3-4AFC-8E44-20B2C002DA75}" destId="{3548C333-B166-42AB-9DD0-A8A5C0169CF1}" srcOrd="1" destOrd="0" presId="urn:microsoft.com/office/officeart/2005/8/layout/equation2"/>
    <dgm:cxn modelId="{03B8E2AB-3853-4CD0-B80A-B244762CDE46}" type="presOf" srcId="{CCBEFFA2-5A4B-4DE5-90AB-2E2B19858C6C}" destId="{5C28C4B1-3814-4DBE-A5DA-21187723AA65}" srcOrd="0" destOrd="0" presId="urn:microsoft.com/office/officeart/2005/8/layout/equation2"/>
    <dgm:cxn modelId="{B49AF023-F9A4-4BB2-9DF7-30FDFFF978EC}" type="presOf" srcId="{818AF472-4DD3-4AFC-8E44-20B2C002DA75}" destId="{7815D95D-21C9-4B34-A768-0377050504F9}" srcOrd="0" destOrd="0" presId="urn:microsoft.com/office/officeart/2005/8/layout/equation2"/>
    <dgm:cxn modelId="{1BFD606C-D7D3-4AAC-B9D9-4EABC959E4F6}" type="presOf" srcId="{7F2C9B8E-6993-4EEC-8C8E-08C263A0FCCD}" destId="{2D79D616-0910-47EF-BC29-A0BA5429729B}" srcOrd="0" destOrd="0" presId="urn:microsoft.com/office/officeart/2005/8/layout/equation2"/>
    <dgm:cxn modelId="{D387CBB0-AA78-4B0A-848B-CE19D7A9883E}" type="presParOf" srcId="{2FF86283-D099-4E90-8714-F099B5A882AA}" destId="{F78BE23D-0559-4F0E-A380-E9A7D08B02F4}" srcOrd="0" destOrd="0" presId="urn:microsoft.com/office/officeart/2005/8/layout/equation2"/>
    <dgm:cxn modelId="{BE7269F1-B293-4DC5-BF11-9E9714F56327}" type="presParOf" srcId="{F78BE23D-0559-4F0E-A380-E9A7D08B02F4}" destId="{54DB4F5F-3305-47EF-AA1D-18BDBFE6873D}" srcOrd="0" destOrd="0" presId="urn:microsoft.com/office/officeart/2005/8/layout/equation2"/>
    <dgm:cxn modelId="{4F749361-5A79-4607-9BE9-DCF6BB9AA476}" type="presParOf" srcId="{F78BE23D-0559-4F0E-A380-E9A7D08B02F4}" destId="{670D0C56-D7D5-4ED7-9B18-191AD715F250}" srcOrd="1" destOrd="0" presId="urn:microsoft.com/office/officeart/2005/8/layout/equation2"/>
    <dgm:cxn modelId="{E5B36192-C631-4330-80EE-586297511A96}" type="presParOf" srcId="{F78BE23D-0559-4F0E-A380-E9A7D08B02F4}" destId="{65612A32-C649-4C86-9178-EB22C7D1F1FB}" srcOrd="2" destOrd="0" presId="urn:microsoft.com/office/officeart/2005/8/layout/equation2"/>
    <dgm:cxn modelId="{EABB5B4A-FEEC-49E2-9D5F-6EF05F676973}" type="presParOf" srcId="{F78BE23D-0559-4F0E-A380-E9A7D08B02F4}" destId="{C132BFF5-0529-4457-BAF8-B82C3B519317}" srcOrd="3" destOrd="0" presId="urn:microsoft.com/office/officeart/2005/8/layout/equation2"/>
    <dgm:cxn modelId="{4734DBA9-BD27-43A3-82FD-BC3058A2F101}" type="presParOf" srcId="{F78BE23D-0559-4F0E-A380-E9A7D08B02F4}" destId="{2D79D616-0910-47EF-BC29-A0BA5429729B}" srcOrd="4" destOrd="0" presId="urn:microsoft.com/office/officeart/2005/8/layout/equation2"/>
    <dgm:cxn modelId="{443C9F39-359E-48C7-97D5-C04F911A6396}" type="presParOf" srcId="{2FF86283-D099-4E90-8714-F099B5A882AA}" destId="{7815D95D-21C9-4B34-A768-0377050504F9}" srcOrd="1" destOrd="0" presId="urn:microsoft.com/office/officeart/2005/8/layout/equation2"/>
    <dgm:cxn modelId="{AC363A79-EF66-424F-A296-F27E382AFF28}" type="presParOf" srcId="{7815D95D-21C9-4B34-A768-0377050504F9}" destId="{3548C333-B166-42AB-9DD0-A8A5C0169CF1}" srcOrd="0" destOrd="0" presId="urn:microsoft.com/office/officeart/2005/8/layout/equation2"/>
    <dgm:cxn modelId="{08296F99-5F47-43C3-9300-407D3B076AAC}" type="presParOf" srcId="{2FF86283-D099-4E90-8714-F099B5A882AA}" destId="{5C28C4B1-3814-4DBE-A5DA-21187723AA6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E9FCFE-D08C-488F-9C41-C9BEE5CB6BF3}" type="doc">
      <dgm:prSet loTypeId="urn:microsoft.com/office/officeart/2005/8/layout/target1" loCatId="relationship" qsTypeId="urn:microsoft.com/office/officeart/2005/8/quickstyle/simple1" qsCatId="simple" csTypeId="urn:microsoft.com/office/officeart/2005/8/colors/colorful1" csCatId="colorful" phldr="1"/>
      <dgm:spPr/>
    </dgm:pt>
    <dgm:pt modelId="{0AD88C25-8EC7-490E-BC4B-3E4C28755FFE}">
      <dgm:prSet phldrT="[Text]"/>
      <dgm:spPr/>
      <dgm:t>
        <a:bodyPr/>
        <a:lstStyle/>
        <a:p>
          <a:r>
            <a:rPr lang="en-US" dirty="0"/>
            <a:t>Resident Coordinator (Office)</a:t>
          </a:r>
        </a:p>
      </dgm:t>
    </dgm:pt>
    <dgm:pt modelId="{DB183DAC-F7C2-4924-A2A4-251F9EE91DE9}" type="parTrans" cxnId="{CE9B23B6-5DB5-45E8-B477-8D94CAF5FE53}">
      <dgm:prSet/>
      <dgm:spPr/>
      <dgm:t>
        <a:bodyPr/>
        <a:lstStyle/>
        <a:p>
          <a:endParaRPr lang="en-US"/>
        </a:p>
      </dgm:t>
    </dgm:pt>
    <dgm:pt modelId="{9792AB91-8939-4B8F-9B5F-D771906A326C}" type="sibTrans" cxnId="{CE9B23B6-5DB5-45E8-B477-8D94CAF5FE53}">
      <dgm:prSet/>
      <dgm:spPr/>
      <dgm:t>
        <a:bodyPr/>
        <a:lstStyle/>
        <a:p>
          <a:endParaRPr lang="en-US"/>
        </a:p>
      </dgm:t>
    </dgm:pt>
    <dgm:pt modelId="{DDE456B2-8287-46D1-9309-8ECCC3D328D6}">
      <dgm:prSet phldrT="[Text]"/>
      <dgm:spPr/>
      <dgm:t>
        <a:bodyPr/>
        <a:lstStyle/>
        <a:p>
          <a:r>
            <a:rPr lang="en-US" dirty="0"/>
            <a:t>UNCT</a:t>
          </a:r>
        </a:p>
      </dgm:t>
    </dgm:pt>
    <dgm:pt modelId="{F752A8CB-A140-40A2-A725-B31D6C4A9499}" type="parTrans" cxnId="{A46FBBC9-8194-43BA-BFE3-E52F3F48AFDE}">
      <dgm:prSet/>
      <dgm:spPr/>
      <dgm:t>
        <a:bodyPr/>
        <a:lstStyle/>
        <a:p>
          <a:endParaRPr lang="en-US"/>
        </a:p>
      </dgm:t>
    </dgm:pt>
    <dgm:pt modelId="{8A54E499-ACF1-4ED6-94D0-EA41070B36A7}" type="sibTrans" cxnId="{A46FBBC9-8194-43BA-BFE3-E52F3F48AFDE}">
      <dgm:prSet/>
      <dgm:spPr/>
      <dgm:t>
        <a:bodyPr/>
        <a:lstStyle/>
        <a:p>
          <a:endParaRPr lang="en-US"/>
        </a:p>
      </dgm:t>
    </dgm:pt>
    <dgm:pt modelId="{F00BB803-251B-4305-AA56-2828521FFB16}">
      <dgm:prSet phldrT="[Text]"/>
      <dgm:spPr/>
      <dgm:t>
        <a:bodyPr/>
        <a:lstStyle/>
        <a:p>
          <a:r>
            <a:rPr lang="en-US" dirty="0"/>
            <a:t>Multi-country/ cross-border</a:t>
          </a:r>
        </a:p>
      </dgm:t>
    </dgm:pt>
    <dgm:pt modelId="{914FD233-3EBE-4B2E-BF4C-D132C44CFCE4}" type="parTrans" cxnId="{438FBEED-4542-4EE3-B5D2-8FF7DF6223C1}">
      <dgm:prSet/>
      <dgm:spPr/>
      <dgm:t>
        <a:bodyPr/>
        <a:lstStyle/>
        <a:p>
          <a:endParaRPr lang="en-US"/>
        </a:p>
      </dgm:t>
    </dgm:pt>
    <dgm:pt modelId="{ADFE6B84-0C96-48B6-893D-AF9E1CE35F07}" type="sibTrans" cxnId="{438FBEED-4542-4EE3-B5D2-8FF7DF6223C1}">
      <dgm:prSet/>
      <dgm:spPr/>
      <dgm:t>
        <a:bodyPr/>
        <a:lstStyle/>
        <a:p>
          <a:endParaRPr lang="en-US"/>
        </a:p>
      </dgm:t>
    </dgm:pt>
    <dgm:pt modelId="{20EED233-7E24-4804-B120-801C97572090}">
      <dgm:prSet phldrT="[Text]"/>
      <dgm:spPr/>
      <dgm:t>
        <a:bodyPr/>
        <a:lstStyle/>
        <a:p>
          <a:r>
            <a:rPr lang="en-US" dirty="0"/>
            <a:t>Regional</a:t>
          </a:r>
        </a:p>
      </dgm:t>
    </dgm:pt>
    <dgm:pt modelId="{756DCBC4-9776-4C49-978D-2ED0286141C6}" type="parTrans" cxnId="{E5D935B4-88D9-4DA5-B95A-5F247381E573}">
      <dgm:prSet/>
      <dgm:spPr/>
      <dgm:t>
        <a:bodyPr/>
        <a:lstStyle/>
        <a:p>
          <a:endParaRPr lang="en-US"/>
        </a:p>
      </dgm:t>
    </dgm:pt>
    <dgm:pt modelId="{6D9C4C17-B441-4E58-9900-8F0E18478919}" type="sibTrans" cxnId="{E5D935B4-88D9-4DA5-B95A-5F247381E573}">
      <dgm:prSet/>
      <dgm:spPr/>
      <dgm:t>
        <a:bodyPr/>
        <a:lstStyle/>
        <a:p>
          <a:endParaRPr lang="en-US"/>
        </a:p>
      </dgm:t>
    </dgm:pt>
    <dgm:pt modelId="{2E5A226F-83E4-4A77-B1D6-168E116E2773}">
      <dgm:prSet phldrT="[Text]"/>
      <dgm:spPr/>
      <dgm:t>
        <a:bodyPr/>
        <a:lstStyle/>
        <a:p>
          <a:r>
            <a:rPr lang="en-US" dirty="0"/>
            <a:t>HQ</a:t>
          </a:r>
        </a:p>
      </dgm:t>
    </dgm:pt>
    <dgm:pt modelId="{8CEC8A8C-8179-4994-8E45-1DFF461765C6}" type="parTrans" cxnId="{00DA03A3-5758-44B7-9901-269BDDBBF980}">
      <dgm:prSet/>
      <dgm:spPr/>
      <dgm:t>
        <a:bodyPr/>
        <a:lstStyle/>
        <a:p>
          <a:endParaRPr lang="en-US"/>
        </a:p>
      </dgm:t>
    </dgm:pt>
    <dgm:pt modelId="{E71B21FB-E04B-4699-BDC3-E7345B5CCEAF}" type="sibTrans" cxnId="{00DA03A3-5758-44B7-9901-269BDDBBF980}">
      <dgm:prSet/>
      <dgm:spPr/>
      <dgm:t>
        <a:bodyPr/>
        <a:lstStyle/>
        <a:p>
          <a:endParaRPr lang="en-US"/>
        </a:p>
      </dgm:t>
    </dgm:pt>
    <dgm:pt modelId="{839F8AC3-5BBD-4D8E-B787-C844526F80E2}" type="pres">
      <dgm:prSet presAssocID="{F7E9FCFE-D08C-488F-9C41-C9BEE5CB6BF3}" presName="composite" presStyleCnt="0">
        <dgm:presLayoutVars>
          <dgm:chMax val="5"/>
          <dgm:dir/>
          <dgm:resizeHandles val="exact"/>
        </dgm:presLayoutVars>
      </dgm:prSet>
      <dgm:spPr/>
    </dgm:pt>
    <dgm:pt modelId="{263A3A83-295F-4950-9130-FB6020212BD6}" type="pres">
      <dgm:prSet presAssocID="{0AD88C25-8EC7-490E-BC4B-3E4C28755FFE}" presName="circle1" presStyleLbl="lnNode1" presStyleIdx="0" presStyleCnt="5"/>
      <dgm:spPr/>
    </dgm:pt>
    <dgm:pt modelId="{F2A92FE1-C1CE-4903-9976-AA321C071461}" type="pres">
      <dgm:prSet presAssocID="{0AD88C25-8EC7-490E-BC4B-3E4C28755FFE}" presName="text1" presStyleLbl="revTx" presStyleIdx="0" presStyleCnt="5">
        <dgm:presLayoutVars>
          <dgm:bulletEnabled val="1"/>
        </dgm:presLayoutVars>
      </dgm:prSet>
      <dgm:spPr/>
      <dgm:t>
        <a:bodyPr/>
        <a:lstStyle/>
        <a:p>
          <a:endParaRPr lang="it-IT"/>
        </a:p>
      </dgm:t>
    </dgm:pt>
    <dgm:pt modelId="{A8AC2827-1B06-49F4-AB80-DCB0B64EDFB1}" type="pres">
      <dgm:prSet presAssocID="{0AD88C25-8EC7-490E-BC4B-3E4C28755FFE}" presName="line1" presStyleLbl="callout" presStyleIdx="0" presStyleCnt="10"/>
      <dgm:spPr/>
    </dgm:pt>
    <dgm:pt modelId="{663120C6-5886-4136-A43C-F07E5F664EED}" type="pres">
      <dgm:prSet presAssocID="{0AD88C25-8EC7-490E-BC4B-3E4C28755FFE}" presName="d1" presStyleLbl="callout" presStyleIdx="1" presStyleCnt="10"/>
      <dgm:spPr/>
    </dgm:pt>
    <dgm:pt modelId="{96BA34F6-4B45-420D-B2C4-4BFC616560D8}" type="pres">
      <dgm:prSet presAssocID="{DDE456B2-8287-46D1-9309-8ECCC3D328D6}" presName="circle2" presStyleLbl="lnNode1" presStyleIdx="1" presStyleCnt="5"/>
      <dgm:spPr/>
    </dgm:pt>
    <dgm:pt modelId="{8A6EC84E-403D-4C38-A783-10572173EAD2}" type="pres">
      <dgm:prSet presAssocID="{DDE456B2-8287-46D1-9309-8ECCC3D328D6}" presName="text2" presStyleLbl="revTx" presStyleIdx="1" presStyleCnt="5">
        <dgm:presLayoutVars>
          <dgm:bulletEnabled val="1"/>
        </dgm:presLayoutVars>
      </dgm:prSet>
      <dgm:spPr/>
      <dgm:t>
        <a:bodyPr/>
        <a:lstStyle/>
        <a:p>
          <a:endParaRPr lang="it-IT"/>
        </a:p>
      </dgm:t>
    </dgm:pt>
    <dgm:pt modelId="{B1DF008F-51F1-492F-8EB9-0A97C2C3D3D3}" type="pres">
      <dgm:prSet presAssocID="{DDE456B2-8287-46D1-9309-8ECCC3D328D6}" presName="line2" presStyleLbl="callout" presStyleIdx="2" presStyleCnt="10"/>
      <dgm:spPr/>
    </dgm:pt>
    <dgm:pt modelId="{20B7920C-C51C-4324-91EE-035E1B2B1E73}" type="pres">
      <dgm:prSet presAssocID="{DDE456B2-8287-46D1-9309-8ECCC3D328D6}" presName="d2" presStyleLbl="callout" presStyleIdx="3" presStyleCnt="10"/>
      <dgm:spPr/>
    </dgm:pt>
    <dgm:pt modelId="{CA5CCDCD-74E4-46C9-9E08-89CE62E9D46F}" type="pres">
      <dgm:prSet presAssocID="{F00BB803-251B-4305-AA56-2828521FFB16}" presName="circle3" presStyleLbl="lnNode1" presStyleIdx="2" presStyleCnt="5"/>
      <dgm:spPr/>
    </dgm:pt>
    <dgm:pt modelId="{6F24ECED-1A61-4581-B374-5A36056B55A1}" type="pres">
      <dgm:prSet presAssocID="{F00BB803-251B-4305-AA56-2828521FFB16}" presName="text3" presStyleLbl="revTx" presStyleIdx="2" presStyleCnt="5">
        <dgm:presLayoutVars>
          <dgm:bulletEnabled val="1"/>
        </dgm:presLayoutVars>
      </dgm:prSet>
      <dgm:spPr/>
      <dgm:t>
        <a:bodyPr/>
        <a:lstStyle/>
        <a:p>
          <a:endParaRPr lang="it-IT"/>
        </a:p>
      </dgm:t>
    </dgm:pt>
    <dgm:pt modelId="{A2A38ACE-4142-4E59-B28B-125E3800152D}" type="pres">
      <dgm:prSet presAssocID="{F00BB803-251B-4305-AA56-2828521FFB16}" presName="line3" presStyleLbl="callout" presStyleIdx="4" presStyleCnt="10"/>
      <dgm:spPr/>
    </dgm:pt>
    <dgm:pt modelId="{3EC4C608-AC76-4DED-AB7A-A624E3455727}" type="pres">
      <dgm:prSet presAssocID="{F00BB803-251B-4305-AA56-2828521FFB16}" presName="d3" presStyleLbl="callout" presStyleIdx="5" presStyleCnt="10"/>
      <dgm:spPr/>
    </dgm:pt>
    <dgm:pt modelId="{2046E5B5-2863-4D69-9FCC-E40F688155BF}" type="pres">
      <dgm:prSet presAssocID="{20EED233-7E24-4804-B120-801C97572090}" presName="circle4" presStyleLbl="lnNode1" presStyleIdx="3" presStyleCnt="5"/>
      <dgm:spPr/>
    </dgm:pt>
    <dgm:pt modelId="{3C39C58B-893B-47DE-BD5D-733E519837DD}" type="pres">
      <dgm:prSet presAssocID="{20EED233-7E24-4804-B120-801C97572090}" presName="text4" presStyleLbl="revTx" presStyleIdx="3" presStyleCnt="5">
        <dgm:presLayoutVars>
          <dgm:bulletEnabled val="1"/>
        </dgm:presLayoutVars>
      </dgm:prSet>
      <dgm:spPr/>
      <dgm:t>
        <a:bodyPr/>
        <a:lstStyle/>
        <a:p>
          <a:endParaRPr lang="it-IT"/>
        </a:p>
      </dgm:t>
    </dgm:pt>
    <dgm:pt modelId="{B503980F-FAB8-4989-AEE8-5DF13D45C0CF}" type="pres">
      <dgm:prSet presAssocID="{20EED233-7E24-4804-B120-801C97572090}" presName="line4" presStyleLbl="callout" presStyleIdx="6" presStyleCnt="10"/>
      <dgm:spPr/>
    </dgm:pt>
    <dgm:pt modelId="{3777355E-7386-444A-9FCE-7643330DE949}" type="pres">
      <dgm:prSet presAssocID="{20EED233-7E24-4804-B120-801C97572090}" presName="d4" presStyleLbl="callout" presStyleIdx="7" presStyleCnt="10"/>
      <dgm:spPr/>
    </dgm:pt>
    <dgm:pt modelId="{57C5DC42-19AC-4EC4-A91A-1F18C0583583}" type="pres">
      <dgm:prSet presAssocID="{2E5A226F-83E4-4A77-B1D6-168E116E2773}" presName="circle5" presStyleLbl="lnNode1" presStyleIdx="4" presStyleCnt="5"/>
      <dgm:spPr/>
    </dgm:pt>
    <dgm:pt modelId="{4C22AFEF-AA39-40E2-9BE0-01ABAF5362D1}" type="pres">
      <dgm:prSet presAssocID="{2E5A226F-83E4-4A77-B1D6-168E116E2773}" presName="text5" presStyleLbl="revTx" presStyleIdx="4" presStyleCnt="5">
        <dgm:presLayoutVars>
          <dgm:bulletEnabled val="1"/>
        </dgm:presLayoutVars>
      </dgm:prSet>
      <dgm:spPr/>
      <dgm:t>
        <a:bodyPr/>
        <a:lstStyle/>
        <a:p>
          <a:endParaRPr lang="it-IT"/>
        </a:p>
      </dgm:t>
    </dgm:pt>
    <dgm:pt modelId="{A5BE5824-71F0-4C3C-9325-A2BB3628C03B}" type="pres">
      <dgm:prSet presAssocID="{2E5A226F-83E4-4A77-B1D6-168E116E2773}" presName="line5" presStyleLbl="callout" presStyleIdx="8" presStyleCnt="10"/>
      <dgm:spPr/>
    </dgm:pt>
    <dgm:pt modelId="{30465F72-D4CE-4384-9B22-916E5DB4AADC}" type="pres">
      <dgm:prSet presAssocID="{2E5A226F-83E4-4A77-B1D6-168E116E2773}" presName="d5" presStyleLbl="callout" presStyleIdx="9" presStyleCnt="10"/>
      <dgm:spPr/>
    </dgm:pt>
  </dgm:ptLst>
  <dgm:cxnLst>
    <dgm:cxn modelId="{7690296C-0AE2-476C-A6D3-1DAF5678D42E}" type="presOf" srcId="{0AD88C25-8EC7-490E-BC4B-3E4C28755FFE}" destId="{F2A92FE1-C1CE-4903-9976-AA321C071461}" srcOrd="0" destOrd="0" presId="urn:microsoft.com/office/officeart/2005/8/layout/target1"/>
    <dgm:cxn modelId="{E5D935B4-88D9-4DA5-B95A-5F247381E573}" srcId="{F7E9FCFE-D08C-488F-9C41-C9BEE5CB6BF3}" destId="{20EED233-7E24-4804-B120-801C97572090}" srcOrd="3" destOrd="0" parTransId="{756DCBC4-9776-4C49-978D-2ED0286141C6}" sibTransId="{6D9C4C17-B441-4E58-9900-8F0E18478919}"/>
    <dgm:cxn modelId="{438FBEED-4542-4EE3-B5D2-8FF7DF6223C1}" srcId="{F7E9FCFE-D08C-488F-9C41-C9BEE5CB6BF3}" destId="{F00BB803-251B-4305-AA56-2828521FFB16}" srcOrd="2" destOrd="0" parTransId="{914FD233-3EBE-4B2E-BF4C-D132C44CFCE4}" sibTransId="{ADFE6B84-0C96-48B6-893D-AF9E1CE35F07}"/>
    <dgm:cxn modelId="{DF3EF1ED-B17C-49F0-82DB-909032188428}" type="presOf" srcId="{20EED233-7E24-4804-B120-801C97572090}" destId="{3C39C58B-893B-47DE-BD5D-733E519837DD}" srcOrd="0" destOrd="0" presId="urn:microsoft.com/office/officeart/2005/8/layout/target1"/>
    <dgm:cxn modelId="{E51D79DD-6759-4F06-B9E8-F22EFCD01183}" type="presOf" srcId="{2E5A226F-83E4-4A77-B1D6-168E116E2773}" destId="{4C22AFEF-AA39-40E2-9BE0-01ABAF5362D1}" srcOrd="0" destOrd="0" presId="urn:microsoft.com/office/officeart/2005/8/layout/target1"/>
    <dgm:cxn modelId="{CE9B23B6-5DB5-45E8-B477-8D94CAF5FE53}" srcId="{F7E9FCFE-D08C-488F-9C41-C9BEE5CB6BF3}" destId="{0AD88C25-8EC7-490E-BC4B-3E4C28755FFE}" srcOrd="0" destOrd="0" parTransId="{DB183DAC-F7C2-4924-A2A4-251F9EE91DE9}" sibTransId="{9792AB91-8939-4B8F-9B5F-D771906A326C}"/>
    <dgm:cxn modelId="{A46FBBC9-8194-43BA-BFE3-E52F3F48AFDE}" srcId="{F7E9FCFE-D08C-488F-9C41-C9BEE5CB6BF3}" destId="{DDE456B2-8287-46D1-9309-8ECCC3D328D6}" srcOrd="1" destOrd="0" parTransId="{F752A8CB-A140-40A2-A725-B31D6C4A9499}" sibTransId="{8A54E499-ACF1-4ED6-94D0-EA41070B36A7}"/>
    <dgm:cxn modelId="{60ECB2D8-465F-4B48-B4F5-8C943C8E9159}" type="presOf" srcId="{DDE456B2-8287-46D1-9309-8ECCC3D328D6}" destId="{8A6EC84E-403D-4C38-A783-10572173EAD2}" srcOrd="0" destOrd="0" presId="urn:microsoft.com/office/officeart/2005/8/layout/target1"/>
    <dgm:cxn modelId="{00DA03A3-5758-44B7-9901-269BDDBBF980}" srcId="{F7E9FCFE-D08C-488F-9C41-C9BEE5CB6BF3}" destId="{2E5A226F-83E4-4A77-B1D6-168E116E2773}" srcOrd="4" destOrd="0" parTransId="{8CEC8A8C-8179-4994-8E45-1DFF461765C6}" sibTransId="{E71B21FB-E04B-4699-BDC3-E7345B5CCEAF}"/>
    <dgm:cxn modelId="{A25EB39D-EE45-425C-A8F8-F30402EDE255}" type="presOf" srcId="{F7E9FCFE-D08C-488F-9C41-C9BEE5CB6BF3}" destId="{839F8AC3-5BBD-4D8E-B787-C844526F80E2}" srcOrd="0" destOrd="0" presId="urn:microsoft.com/office/officeart/2005/8/layout/target1"/>
    <dgm:cxn modelId="{4FA56933-5D11-49C0-BE5C-7291626F2236}" type="presOf" srcId="{F00BB803-251B-4305-AA56-2828521FFB16}" destId="{6F24ECED-1A61-4581-B374-5A36056B55A1}" srcOrd="0" destOrd="0" presId="urn:microsoft.com/office/officeart/2005/8/layout/target1"/>
    <dgm:cxn modelId="{8184C0F1-6D8F-495F-90A8-ED8FFAE11DF7}" type="presParOf" srcId="{839F8AC3-5BBD-4D8E-B787-C844526F80E2}" destId="{263A3A83-295F-4950-9130-FB6020212BD6}" srcOrd="0" destOrd="0" presId="urn:microsoft.com/office/officeart/2005/8/layout/target1"/>
    <dgm:cxn modelId="{E25D75DC-C6DA-462E-84A1-CAE5346A8FB8}" type="presParOf" srcId="{839F8AC3-5BBD-4D8E-B787-C844526F80E2}" destId="{F2A92FE1-C1CE-4903-9976-AA321C071461}" srcOrd="1" destOrd="0" presId="urn:microsoft.com/office/officeart/2005/8/layout/target1"/>
    <dgm:cxn modelId="{05315C8E-B442-4DBF-A1E7-DE6352FF4D92}" type="presParOf" srcId="{839F8AC3-5BBD-4D8E-B787-C844526F80E2}" destId="{A8AC2827-1B06-49F4-AB80-DCB0B64EDFB1}" srcOrd="2" destOrd="0" presId="urn:microsoft.com/office/officeart/2005/8/layout/target1"/>
    <dgm:cxn modelId="{DACBFB89-07C7-444B-B1B7-104677A75088}" type="presParOf" srcId="{839F8AC3-5BBD-4D8E-B787-C844526F80E2}" destId="{663120C6-5886-4136-A43C-F07E5F664EED}" srcOrd="3" destOrd="0" presId="urn:microsoft.com/office/officeart/2005/8/layout/target1"/>
    <dgm:cxn modelId="{22125134-6004-4F0D-BEBF-F9F7028ECAAF}" type="presParOf" srcId="{839F8AC3-5BBD-4D8E-B787-C844526F80E2}" destId="{96BA34F6-4B45-420D-B2C4-4BFC616560D8}" srcOrd="4" destOrd="0" presId="urn:microsoft.com/office/officeart/2005/8/layout/target1"/>
    <dgm:cxn modelId="{CF7F7B28-5AF6-446B-B4D3-A648237A5461}" type="presParOf" srcId="{839F8AC3-5BBD-4D8E-B787-C844526F80E2}" destId="{8A6EC84E-403D-4C38-A783-10572173EAD2}" srcOrd="5" destOrd="0" presId="urn:microsoft.com/office/officeart/2005/8/layout/target1"/>
    <dgm:cxn modelId="{FD3B46BC-0D49-4F75-856D-5CECCA1F645E}" type="presParOf" srcId="{839F8AC3-5BBD-4D8E-B787-C844526F80E2}" destId="{B1DF008F-51F1-492F-8EB9-0A97C2C3D3D3}" srcOrd="6" destOrd="0" presId="urn:microsoft.com/office/officeart/2005/8/layout/target1"/>
    <dgm:cxn modelId="{3D746D02-DF68-4335-9B1F-8849232E3192}" type="presParOf" srcId="{839F8AC3-5BBD-4D8E-B787-C844526F80E2}" destId="{20B7920C-C51C-4324-91EE-035E1B2B1E73}" srcOrd="7" destOrd="0" presId="urn:microsoft.com/office/officeart/2005/8/layout/target1"/>
    <dgm:cxn modelId="{2F6175F4-6397-4302-967F-0F875871123B}" type="presParOf" srcId="{839F8AC3-5BBD-4D8E-B787-C844526F80E2}" destId="{CA5CCDCD-74E4-46C9-9E08-89CE62E9D46F}" srcOrd="8" destOrd="0" presId="urn:microsoft.com/office/officeart/2005/8/layout/target1"/>
    <dgm:cxn modelId="{36EDA266-B9C6-4FF0-8155-2EAD33BD1DC4}" type="presParOf" srcId="{839F8AC3-5BBD-4D8E-B787-C844526F80E2}" destId="{6F24ECED-1A61-4581-B374-5A36056B55A1}" srcOrd="9" destOrd="0" presId="urn:microsoft.com/office/officeart/2005/8/layout/target1"/>
    <dgm:cxn modelId="{B54085E6-87D3-4B3D-BC23-07A5B0920412}" type="presParOf" srcId="{839F8AC3-5BBD-4D8E-B787-C844526F80E2}" destId="{A2A38ACE-4142-4E59-B28B-125E3800152D}" srcOrd="10" destOrd="0" presId="urn:microsoft.com/office/officeart/2005/8/layout/target1"/>
    <dgm:cxn modelId="{4BE16585-063D-4867-80B3-6F98A63060DD}" type="presParOf" srcId="{839F8AC3-5BBD-4D8E-B787-C844526F80E2}" destId="{3EC4C608-AC76-4DED-AB7A-A624E3455727}" srcOrd="11" destOrd="0" presId="urn:microsoft.com/office/officeart/2005/8/layout/target1"/>
    <dgm:cxn modelId="{E12D768B-A230-4EBD-8A9D-03889FED514C}" type="presParOf" srcId="{839F8AC3-5BBD-4D8E-B787-C844526F80E2}" destId="{2046E5B5-2863-4D69-9FCC-E40F688155BF}" srcOrd="12" destOrd="0" presId="urn:microsoft.com/office/officeart/2005/8/layout/target1"/>
    <dgm:cxn modelId="{7A455441-A4C0-464C-9EF5-60BB246A917C}" type="presParOf" srcId="{839F8AC3-5BBD-4D8E-B787-C844526F80E2}" destId="{3C39C58B-893B-47DE-BD5D-733E519837DD}" srcOrd="13" destOrd="0" presId="urn:microsoft.com/office/officeart/2005/8/layout/target1"/>
    <dgm:cxn modelId="{AC579E18-528A-4A68-82EE-E73390E06B67}" type="presParOf" srcId="{839F8AC3-5BBD-4D8E-B787-C844526F80E2}" destId="{B503980F-FAB8-4989-AEE8-5DF13D45C0CF}" srcOrd="14" destOrd="0" presId="urn:microsoft.com/office/officeart/2005/8/layout/target1"/>
    <dgm:cxn modelId="{622FADF3-BD68-4AF7-85FF-F1FE41F83938}" type="presParOf" srcId="{839F8AC3-5BBD-4D8E-B787-C844526F80E2}" destId="{3777355E-7386-444A-9FCE-7643330DE949}" srcOrd="15" destOrd="0" presId="urn:microsoft.com/office/officeart/2005/8/layout/target1"/>
    <dgm:cxn modelId="{014D1990-BF7B-43E9-B907-FF099A10DF5C}" type="presParOf" srcId="{839F8AC3-5BBD-4D8E-B787-C844526F80E2}" destId="{57C5DC42-19AC-4EC4-A91A-1F18C0583583}" srcOrd="16" destOrd="0" presId="urn:microsoft.com/office/officeart/2005/8/layout/target1"/>
    <dgm:cxn modelId="{09FE85C8-0797-4AC0-AAF7-23252B87D83B}" type="presParOf" srcId="{839F8AC3-5BBD-4D8E-B787-C844526F80E2}" destId="{4C22AFEF-AA39-40E2-9BE0-01ABAF5362D1}" srcOrd="17" destOrd="0" presId="urn:microsoft.com/office/officeart/2005/8/layout/target1"/>
    <dgm:cxn modelId="{8C94A441-F86C-4810-B458-F5130CCC81C4}" type="presParOf" srcId="{839F8AC3-5BBD-4D8E-B787-C844526F80E2}" destId="{A5BE5824-71F0-4C3C-9325-A2BB3628C03B}" srcOrd="18" destOrd="0" presId="urn:microsoft.com/office/officeart/2005/8/layout/target1"/>
    <dgm:cxn modelId="{51FBE88D-A00E-4C80-95E5-591EAC47F957}" type="presParOf" srcId="{839F8AC3-5BBD-4D8E-B787-C844526F80E2}" destId="{30465F72-D4CE-4384-9B22-916E5DB4AADC}"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B4F5F-3305-47EF-AA1D-18BDBFE6873D}">
      <dsp:nvSpPr>
        <dsp:cNvPr id="0" name=""/>
        <dsp:cNvSpPr/>
      </dsp:nvSpPr>
      <dsp:spPr>
        <a:xfrm>
          <a:off x="532119" y="1734"/>
          <a:ext cx="1596359" cy="1596359"/>
        </a:xfrm>
        <a:prstGeom prst="ellipse">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Verdana" panose="020B0604030504040204" pitchFamily="34" charset="0"/>
              <a:ea typeface="Verdana" panose="020B0604030504040204" pitchFamily="34" charset="0"/>
              <a:cs typeface="Verdana" panose="020B0604030504040204" pitchFamily="34" charset="0"/>
            </a:rPr>
            <a:t>System-Wide Strategic Document</a:t>
          </a:r>
        </a:p>
      </dsp:txBody>
      <dsp:txXfrm>
        <a:off x="765900" y="235515"/>
        <a:ext cx="1128797" cy="1128797"/>
      </dsp:txXfrm>
    </dsp:sp>
    <dsp:sp modelId="{65612A32-C649-4C86-9178-EB22C7D1F1FB}">
      <dsp:nvSpPr>
        <dsp:cNvPr id="0" name=""/>
        <dsp:cNvSpPr/>
      </dsp:nvSpPr>
      <dsp:spPr>
        <a:xfrm>
          <a:off x="867355" y="1727718"/>
          <a:ext cx="925888" cy="925888"/>
        </a:xfrm>
        <a:prstGeom prst="mathPlus">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Verdana" panose="020B0604030504040204" pitchFamily="34" charset="0"/>
            <a:ea typeface="Verdana" panose="020B0604030504040204" pitchFamily="34" charset="0"/>
            <a:cs typeface="Verdana" panose="020B0604030504040204" pitchFamily="34" charset="0"/>
          </a:endParaRPr>
        </a:p>
      </dsp:txBody>
      <dsp:txXfrm>
        <a:off x="990081" y="2081778"/>
        <a:ext cx="680436" cy="217768"/>
      </dsp:txXfrm>
    </dsp:sp>
    <dsp:sp modelId="{2D79D616-0910-47EF-BC29-A0BA5429729B}">
      <dsp:nvSpPr>
        <dsp:cNvPr id="0" name=""/>
        <dsp:cNvSpPr/>
      </dsp:nvSpPr>
      <dsp:spPr>
        <a:xfrm>
          <a:off x="532119" y="2783231"/>
          <a:ext cx="1596359" cy="1596359"/>
        </a:xfrm>
        <a:prstGeom prst="ellipse">
          <a:avLst/>
        </a:prstGeom>
        <a:solidFill>
          <a:schemeClr val="accent5">
            <a:hueOff val="-4966938"/>
            <a:satOff val="19906"/>
            <a:lumOff val="431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Verdana" panose="020B0604030504040204" pitchFamily="34" charset="0"/>
              <a:ea typeface="Verdana" panose="020B0604030504040204" pitchFamily="34" charset="0"/>
              <a:cs typeface="Verdana" panose="020B0604030504040204" pitchFamily="34" charset="0"/>
            </a:rPr>
            <a:t>UN Cooperation Framework</a:t>
          </a:r>
        </a:p>
      </dsp:txBody>
      <dsp:txXfrm>
        <a:off x="765900" y="3017012"/>
        <a:ext cx="1128797" cy="1128797"/>
      </dsp:txXfrm>
    </dsp:sp>
    <dsp:sp modelId="{7815D95D-21C9-4B34-A768-0377050504F9}">
      <dsp:nvSpPr>
        <dsp:cNvPr id="0" name=""/>
        <dsp:cNvSpPr/>
      </dsp:nvSpPr>
      <dsp:spPr>
        <a:xfrm>
          <a:off x="2367932" y="1893739"/>
          <a:ext cx="507642" cy="593845"/>
        </a:xfrm>
        <a:prstGeom prst="rightArrow">
          <a:avLst>
            <a:gd name="adj1" fmla="val 60000"/>
            <a:gd name="adj2" fmla="val 5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Verdana" panose="020B0604030504040204" pitchFamily="34" charset="0"/>
            <a:ea typeface="Verdana" panose="020B0604030504040204" pitchFamily="34" charset="0"/>
            <a:cs typeface="Verdana" panose="020B0604030504040204" pitchFamily="34" charset="0"/>
          </a:endParaRPr>
        </a:p>
      </dsp:txBody>
      <dsp:txXfrm>
        <a:off x="2367932" y="2012508"/>
        <a:ext cx="355349" cy="356307"/>
      </dsp:txXfrm>
    </dsp:sp>
    <dsp:sp modelId="{5C28C4B1-3814-4DBE-A5DA-21187723AA65}">
      <dsp:nvSpPr>
        <dsp:cNvPr id="0" name=""/>
        <dsp:cNvSpPr/>
      </dsp:nvSpPr>
      <dsp:spPr>
        <a:xfrm>
          <a:off x="3086294" y="594303"/>
          <a:ext cx="3192718" cy="3192718"/>
        </a:xfrm>
        <a:prstGeom prst="ellipse">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latin typeface="Verdana" panose="020B0604030504040204" pitchFamily="34" charset="0"/>
              <a:ea typeface="Verdana" panose="020B0604030504040204" pitchFamily="34" charset="0"/>
              <a:cs typeface="Verdana" panose="020B0604030504040204" pitchFamily="34" charset="0"/>
            </a:rPr>
            <a:t>Demand-driven &amp; open Integrated Transformative </a:t>
          </a:r>
        </a:p>
      </dsp:txBody>
      <dsp:txXfrm>
        <a:off x="3553857" y="1061866"/>
        <a:ext cx="2257592" cy="2257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5DC42-19AC-4EC4-A91A-1F18C0583583}">
      <dsp:nvSpPr>
        <dsp:cNvPr id="0" name=""/>
        <dsp:cNvSpPr/>
      </dsp:nvSpPr>
      <dsp:spPr>
        <a:xfrm>
          <a:off x="572941" y="959663"/>
          <a:ext cx="3300079" cy="330007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46E5B5-2863-4D69-9FCC-E40F688155BF}">
      <dsp:nvSpPr>
        <dsp:cNvPr id="0" name=""/>
        <dsp:cNvSpPr/>
      </dsp:nvSpPr>
      <dsp:spPr>
        <a:xfrm>
          <a:off x="939525" y="1326246"/>
          <a:ext cx="2566911" cy="256691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5CCDCD-74E4-46C9-9E08-89CE62E9D46F}">
      <dsp:nvSpPr>
        <dsp:cNvPr id="0" name=""/>
        <dsp:cNvSpPr/>
      </dsp:nvSpPr>
      <dsp:spPr>
        <a:xfrm>
          <a:off x="1306108" y="1692830"/>
          <a:ext cx="1833744" cy="183374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A34F6-4B45-420D-B2C4-4BFC616560D8}">
      <dsp:nvSpPr>
        <dsp:cNvPr id="0" name=""/>
        <dsp:cNvSpPr/>
      </dsp:nvSpPr>
      <dsp:spPr>
        <a:xfrm>
          <a:off x="1672967" y="2059689"/>
          <a:ext cx="1100026" cy="110002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3A3A83-295F-4950-9130-FB6020212BD6}">
      <dsp:nvSpPr>
        <dsp:cNvPr id="0" name=""/>
        <dsp:cNvSpPr/>
      </dsp:nvSpPr>
      <dsp:spPr>
        <a:xfrm>
          <a:off x="2039551" y="2426273"/>
          <a:ext cx="366858" cy="36685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A92FE1-C1CE-4903-9976-AA321C071461}">
      <dsp:nvSpPr>
        <dsp:cNvPr id="0" name=""/>
        <dsp:cNvSpPr/>
      </dsp:nvSpPr>
      <dsp:spPr>
        <a:xfrm>
          <a:off x="4423033" y="140363"/>
          <a:ext cx="1650039" cy="58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a:lnSpc>
              <a:spcPct val="90000"/>
            </a:lnSpc>
            <a:spcBef>
              <a:spcPct val="0"/>
            </a:spcBef>
            <a:spcAft>
              <a:spcPct val="35000"/>
            </a:spcAft>
          </a:pPr>
          <a:r>
            <a:rPr lang="en-US" sz="1300" kern="1200" dirty="0"/>
            <a:t>Resident Coordinator (Office)</a:t>
          </a:r>
        </a:p>
      </dsp:txBody>
      <dsp:txXfrm>
        <a:off x="4423033" y="140363"/>
        <a:ext cx="1650039" cy="582574"/>
      </dsp:txXfrm>
    </dsp:sp>
    <dsp:sp modelId="{A8AC2827-1B06-49F4-AB80-DCB0B64EDFB1}">
      <dsp:nvSpPr>
        <dsp:cNvPr id="0" name=""/>
        <dsp:cNvSpPr/>
      </dsp:nvSpPr>
      <dsp:spPr>
        <a:xfrm>
          <a:off x="4010524" y="431650"/>
          <a:ext cx="412509"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3120C6-5886-4136-A43C-F07E5F664EED}">
      <dsp:nvSpPr>
        <dsp:cNvPr id="0" name=""/>
        <dsp:cNvSpPr/>
      </dsp:nvSpPr>
      <dsp:spPr>
        <a:xfrm rot="5400000">
          <a:off x="2026351" y="628280"/>
          <a:ext cx="2178052" cy="1784792"/>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6EC84E-403D-4C38-A783-10572173EAD2}">
      <dsp:nvSpPr>
        <dsp:cNvPr id="0" name=""/>
        <dsp:cNvSpPr/>
      </dsp:nvSpPr>
      <dsp:spPr>
        <a:xfrm>
          <a:off x="4423033" y="756378"/>
          <a:ext cx="1650039" cy="58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a:lnSpc>
              <a:spcPct val="90000"/>
            </a:lnSpc>
            <a:spcBef>
              <a:spcPct val="0"/>
            </a:spcBef>
            <a:spcAft>
              <a:spcPct val="35000"/>
            </a:spcAft>
          </a:pPr>
          <a:r>
            <a:rPr lang="en-US" sz="1300" kern="1200" dirty="0"/>
            <a:t>UNCT</a:t>
          </a:r>
        </a:p>
      </dsp:txBody>
      <dsp:txXfrm>
        <a:off x="4423033" y="756378"/>
        <a:ext cx="1650039" cy="582574"/>
      </dsp:txXfrm>
    </dsp:sp>
    <dsp:sp modelId="{B1DF008F-51F1-492F-8EB9-0A97C2C3D3D3}">
      <dsp:nvSpPr>
        <dsp:cNvPr id="0" name=""/>
        <dsp:cNvSpPr/>
      </dsp:nvSpPr>
      <dsp:spPr>
        <a:xfrm>
          <a:off x="4010524" y="1047665"/>
          <a:ext cx="412509"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B7920C-C51C-4324-91EE-035E1B2B1E73}">
      <dsp:nvSpPr>
        <dsp:cNvPr id="0" name=""/>
        <dsp:cNvSpPr/>
      </dsp:nvSpPr>
      <dsp:spPr>
        <a:xfrm rot="5400000">
          <a:off x="2346403" y="1197488"/>
          <a:ext cx="1813503" cy="1512536"/>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24ECED-1A61-4581-B374-5A36056B55A1}">
      <dsp:nvSpPr>
        <dsp:cNvPr id="0" name=""/>
        <dsp:cNvSpPr/>
      </dsp:nvSpPr>
      <dsp:spPr>
        <a:xfrm>
          <a:off x="4423033" y="1372393"/>
          <a:ext cx="1650039" cy="58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a:lnSpc>
              <a:spcPct val="90000"/>
            </a:lnSpc>
            <a:spcBef>
              <a:spcPct val="0"/>
            </a:spcBef>
            <a:spcAft>
              <a:spcPct val="35000"/>
            </a:spcAft>
          </a:pPr>
          <a:r>
            <a:rPr lang="en-US" sz="1300" kern="1200" dirty="0"/>
            <a:t>Multi-country/ cross-border</a:t>
          </a:r>
        </a:p>
      </dsp:txBody>
      <dsp:txXfrm>
        <a:off x="4423033" y="1372393"/>
        <a:ext cx="1650039" cy="582574"/>
      </dsp:txXfrm>
    </dsp:sp>
    <dsp:sp modelId="{A2A38ACE-4142-4E59-B28B-125E3800152D}">
      <dsp:nvSpPr>
        <dsp:cNvPr id="0" name=""/>
        <dsp:cNvSpPr/>
      </dsp:nvSpPr>
      <dsp:spPr>
        <a:xfrm>
          <a:off x="4010524" y="1663680"/>
          <a:ext cx="412509"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C4C608-AC76-4DED-AB7A-A624E3455727}">
      <dsp:nvSpPr>
        <dsp:cNvPr id="0" name=""/>
        <dsp:cNvSpPr/>
      </dsp:nvSpPr>
      <dsp:spPr>
        <a:xfrm rot="5400000">
          <a:off x="2660241" y="1743431"/>
          <a:ext cx="1430034" cy="127053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39C58B-893B-47DE-BD5D-733E519837DD}">
      <dsp:nvSpPr>
        <dsp:cNvPr id="0" name=""/>
        <dsp:cNvSpPr/>
      </dsp:nvSpPr>
      <dsp:spPr>
        <a:xfrm>
          <a:off x="4423033" y="1975207"/>
          <a:ext cx="1650039" cy="58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a:lnSpc>
              <a:spcPct val="90000"/>
            </a:lnSpc>
            <a:spcBef>
              <a:spcPct val="0"/>
            </a:spcBef>
            <a:spcAft>
              <a:spcPct val="35000"/>
            </a:spcAft>
          </a:pPr>
          <a:r>
            <a:rPr lang="en-US" sz="1300" kern="1200" dirty="0"/>
            <a:t>Regional</a:t>
          </a:r>
        </a:p>
      </dsp:txBody>
      <dsp:txXfrm>
        <a:off x="4423033" y="1975207"/>
        <a:ext cx="1650039" cy="582574"/>
      </dsp:txXfrm>
    </dsp:sp>
    <dsp:sp modelId="{B503980F-FAB8-4989-AEE8-5DF13D45C0CF}">
      <dsp:nvSpPr>
        <dsp:cNvPr id="0" name=""/>
        <dsp:cNvSpPr/>
      </dsp:nvSpPr>
      <dsp:spPr>
        <a:xfrm>
          <a:off x="4010524" y="2266494"/>
          <a:ext cx="412509"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77355E-7386-444A-9FCE-7643330DE949}">
      <dsp:nvSpPr>
        <dsp:cNvPr id="0" name=""/>
        <dsp:cNvSpPr/>
      </dsp:nvSpPr>
      <dsp:spPr>
        <a:xfrm rot="5400000">
          <a:off x="2972649" y="2319845"/>
          <a:ext cx="1091226" cy="984523"/>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22AFEF-AA39-40E2-9BE0-01ABAF5362D1}">
      <dsp:nvSpPr>
        <dsp:cNvPr id="0" name=""/>
        <dsp:cNvSpPr/>
      </dsp:nvSpPr>
      <dsp:spPr>
        <a:xfrm>
          <a:off x="4423033" y="2560421"/>
          <a:ext cx="1650039" cy="58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a:lnSpc>
              <a:spcPct val="90000"/>
            </a:lnSpc>
            <a:spcBef>
              <a:spcPct val="0"/>
            </a:spcBef>
            <a:spcAft>
              <a:spcPct val="35000"/>
            </a:spcAft>
          </a:pPr>
          <a:r>
            <a:rPr lang="en-US" sz="1300" kern="1200" dirty="0"/>
            <a:t>HQ</a:t>
          </a:r>
        </a:p>
      </dsp:txBody>
      <dsp:txXfrm>
        <a:off x="4423033" y="2560421"/>
        <a:ext cx="1650039" cy="582574"/>
      </dsp:txXfrm>
    </dsp:sp>
    <dsp:sp modelId="{A5BE5824-71F0-4C3C-9325-A2BB3628C03B}">
      <dsp:nvSpPr>
        <dsp:cNvPr id="0" name=""/>
        <dsp:cNvSpPr/>
      </dsp:nvSpPr>
      <dsp:spPr>
        <a:xfrm>
          <a:off x="4010524" y="2851708"/>
          <a:ext cx="412509"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465F72-D4CE-4384-9B22-916E5DB4AADC}">
      <dsp:nvSpPr>
        <dsp:cNvPr id="0" name=""/>
        <dsp:cNvSpPr/>
      </dsp:nvSpPr>
      <dsp:spPr>
        <a:xfrm rot="5400000">
          <a:off x="3268006" y="2879209"/>
          <a:ext cx="770018" cy="715017"/>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AF24F0-2A9B-46A1-9C20-61FAAFCAFF66}" type="datetimeFigureOut">
              <a:rPr lang="it-IT" smtClean="0"/>
              <a:pPr/>
              <a:t>18/06/2020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D92DF6-2D34-4C35-8E72-EEC3033C18BC}" type="slidenum">
              <a:rPr lang="it-IT" smtClean="0"/>
              <a:pPr/>
              <a:t>‹N›</a:t>
            </a:fld>
            <a:endParaRPr lang="it-IT"/>
          </a:p>
        </p:txBody>
      </p:sp>
    </p:spTree>
    <p:extLst>
      <p:ext uri="{BB962C8B-B14F-4D97-AF65-F5344CB8AC3E}">
        <p14:creationId xmlns:p14="http://schemas.microsoft.com/office/powerpoint/2010/main" val="5843193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0C87A-600D-4ECB-B063-522A496BCD09}" type="datetimeFigureOut">
              <a:rPr lang="it-IT" smtClean="0"/>
              <a:pPr/>
              <a:t>18/06/2020</a:t>
            </a:fld>
            <a:endParaRPr lang="it-IT"/>
          </a:p>
        </p:txBody>
      </p:sp>
      <p:sp>
        <p:nvSpPr>
          <p:cNvPr id="4" name="Segnaposto immagine diapositiva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09F7A-B409-4498-BDAE-83CB333CDE40}" type="slidenum">
              <a:rPr lang="it-IT" smtClean="0"/>
              <a:pPr/>
              <a:t>‹N›</a:t>
            </a:fld>
            <a:endParaRPr lang="it-IT"/>
          </a:p>
        </p:txBody>
      </p:sp>
    </p:spTree>
    <p:extLst>
      <p:ext uri="{BB962C8B-B14F-4D97-AF65-F5344CB8AC3E}">
        <p14:creationId xmlns:p14="http://schemas.microsoft.com/office/powerpoint/2010/main" val="29951708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nsdg.un.org/resources/management-and-accountability-framework-un-development-and-resident-coordinator-system-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09F7A-B409-4498-BDAE-83CB333CDE40}" type="slidenum">
              <a:rPr lang="it-IT" smtClean="0"/>
              <a:pPr/>
              <a:t>1</a:t>
            </a:fld>
            <a:endParaRPr lang="it-IT"/>
          </a:p>
        </p:txBody>
      </p:sp>
    </p:spTree>
    <p:extLst>
      <p:ext uri="{BB962C8B-B14F-4D97-AF65-F5344CB8AC3E}">
        <p14:creationId xmlns:p14="http://schemas.microsoft.com/office/powerpoint/2010/main" val="366693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The diagram above illustrates the key steps of the UNSDCF process. The CF is intended as the core instrument for UNCTs as they plan, finance, deliver and evaluate their support to countries in achieving the Sustainable Development Goals (SDGs), typically over a five-year cycle, though the period is generally flexible to allow alignment to national cycles and ensure the UN offer remains relevant to the evolving context.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estimated timeframe for the development of the framework on the other side could vary between 6 and 9 month.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Rarely is a Cooperation Framework setting out an entirely new agenda. More typically, it contains both familiar results and the unfinished business of the previous Cooperation Framework, as well as new support areas.</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10</a:t>
            </a:fld>
            <a:endParaRPr lang="it-IT"/>
          </a:p>
        </p:txBody>
      </p:sp>
    </p:spTree>
    <p:extLst>
      <p:ext uri="{BB962C8B-B14F-4D97-AF65-F5344CB8AC3E}">
        <p14:creationId xmlns:p14="http://schemas.microsoft.com/office/powerpoint/2010/main" val="359543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Cooperation Framework now guides the entire programme cycle, driving planning, implementation, monitoring, reporting and evaluation of collective UN support for achieving the 2030 Agenda.</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Cooperation Framework’s expanded notion of partnerships offers a powerful opportunity to engage with relevant stakeholders in the UN CCA process through continuous and inclusive dialogue to address complex issues, such as inequality and exclusion, among others.</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CCA, and in general the whole analytical phase, is no longer a one-off event, but a real time core analytical function that should ideally inform the whole duration of the CF. </a:t>
            </a:r>
            <a:endParaRPr lang="en-US" dirty="0"/>
          </a:p>
        </p:txBody>
      </p:sp>
      <p:sp>
        <p:nvSpPr>
          <p:cNvPr id="4" name="Slide Number Placeholder 3"/>
          <p:cNvSpPr>
            <a:spLocks noGrp="1"/>
          </p:cNvSpPr>
          <p:nvPr>
            <p:ph type="sldNum" sz="quarter" idx="10"/>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BEC37205-CEE5-7941-8526-2C0EFEDD1C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30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1200"/>
              </a:spcAft>
            </a:pPr>
            <a:r>
              <a:rPr lang="en-US" sz="1200" dirty="0" smtClean="0">
                <a:effectLst/>
                <a:latin typeface="Arial"/>
                <a:ea typeface="Calibri"/>
                <a:cs typeface="Arial"/>
              </a:rPr>
              <a:t>The SDG targets and indicators are now “the default monitoring framework,” informed by country-defined and disaggregated baselines. These indicators are to be tracked online through UN INFO at country level. </a:t>
            </a:r>
            <a:endParaRPr lang="it-IT" sz="1200" dirty="0" smtClean="0">
              <a:effectLst/>
              <a:latin typeface="Arial"/>
              <a:ea typeface="Calibri"/>
              <a:cs typeface="Arial"/>
            </a:endParaRPr>
          </a:p>
          <a:p>
            <a:pPr>
              <a:lnSpc>
                <a:spcPct val="107000"/>
              </a:lnSpc>
              <a:spcBef>
                <a:spcPts val="200"/>
              </a:spcBef>
              <a:spcAft>
                <a:spcPts val="1200"/>
              </a:spcAft>
            </a:pPr>
            <a:r>
              <a:rPr lang="en-US" sz="1200" dirty="0" smtClean="0">
                <a:effectLst/>
                <a:latin typeface="Arial"/>
                <a:ea typeface="Calibri"/>
                <a:cs typeface="Arial"/>
              </a:rPr>
              <a:t>A new step, which did not exist in the previous UNDAF, is the review of the UNCT configuration (second step of the development phase), which is meant to ensure the UN country team has the capacity to deliver on stipulated commitments.  </a:t>
            </a:r>
            <a:endParaRPr lang="it-IT" sz="1200" dirty="0" smtClean="0">
              <a:effectLst/>
              <a:latin typeface="Arial"/>
              <a:ea typeface="Calibri"/>
              <a:cs typeface="Arial"/>
            </a:endParaRPr>
          </a:p>
          <a:p>
            <a:pPr>
              <a:lnSpc>
                <a:spcPct val="107000"/>
              </a:lnSpc>
              <a:spcBef>
                <a:spcPts val="200"/>
              </a:spcBef>
              <a:spcAft>
                <a:spcPts val="1200"/>
              </a:spcAft>
            </a:pPr>
            <a:r>
              <a:rPr lang="en-US" sz="1200" dirty="0" smtClean="0">
                <a:effectLst/>
                <a:latin typeface="Arial"/>
                <a:ea typeface="Calibri"/>
                <a:cs typeface="Arial"/>
              </a:rPr>
              <a:t>Budgeting is now placed within the larger context of SDG financing</a:t>
            </a:r>
            <a:endParaRPr lang="it-IT" sz="1200" dirty="0" smtClean="0">
              <a:effectLst/>
              <a:latin typeface="Arial"/>
              <a:ea typeface="Calibri"/>
              <a:cs typeface="Arial"/>
            </a:endParaRPr>
          </a:p>
          <a:p>
            <a:r>
              <a:rPr lang="en-US" sz="1200" dirty="0" smtClean="0">
                <a:effectLst/>
                <a:latin typeface="Arial"/>
                <a:ea typeface="Calibri"/>
              </a:rPr>
              <a:t>The Cooperation Framework is strengthened by the </a:t>
            </a:r>
            <a:r>
              <a:rPr lang="en-US" sz="1200" u="sng" dirty="0" smtClean="0">
                <a:solidFill>
                  <a:srgbClr val="0563C1"/>
                </a:solidFill>
                <a:effectLst/>
                <a:latin typeface="Arial"/>
                <a:ea typeface="Calibri"/>
                <a:cs typeface="Arial"/>
                <a:hlinkClick r:id="rId3"/>
              </a:rPr>
              <a:t>Management and Accountability Framework</a:t>
            </a:r>
            <a:r>
              <a:rPr lang="en-US" sz="1200" dirty="0" smtClean="0">
                <a:effectLst/>
                <a:latin typeface="Arial"/>
                <a:ea typeface="Calibri"/>
              </a:rPr>
              <a:t> which articulates how all members of the development system will work together and deliver on their obligations – both to their respective agency or </a:t>
            </a:r>
            <a:r>
              <a:rPr lang="en-US" sz="1200" dirty="0" err="1" smtClean="0">
                <a:effectLst/>
                <a:latin typeface="Arial"/>
                <a:ea typeface="Calibri"/>
              </a:rPr>
              <a:t>programme</a:t>
            </a:r>
            <a:r>
              <a:rPr lang="en-US" sz="1200" dirty="0" smtClean="0">
                <a:effectLst/>
                <a:latin typeface="Arial"/>
                <a:ea typeface="Calibri"/>
              </a:rPr>
              <a:t> and also to collective results in-country.</a:t>
            </a:r>
            <a:endParaRPr lang="en-US" dirty="0"/>
          </a:p>
        </p:txBody>
      </p:sp>
      <p:sp>
        <p:nvSpPr>
          <p:cNvPr id="4" name="Slide Number Placeholder 3"/>
          <p:cNvSpPr>
            <a:spLocks noGrp="1"/>
          </p:cNvSpPr>
          <p:nvPr>
            <p:ph type="sldNum" sz="quarter" idx="10"/>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BEC37205-CEE5-7941-8526-2C0EFEDD1C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951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a:lnSpc>
                <a:spcPct val="107000"/>
              </a:lnSpc>
              <a:spcBef>
                <a:spcPts val="200"/>
              </a:spcBef>
              <a:spcAft>
                <a:spcPts val="1200"/>
              </a:spcAft>
            </a:pPr>
            <a:r>
              <a:rPr lang="en-GB" sz="1200" dirty="0" smtClean="0">
                <a:effectLst/>
                <a:latin typeface="Arial"/>
                <a:ea typeface="Calibri"/>
              </a:rPr>
              <a:t>The Cooperation Framework is designed to be the primary instrument for planning and implementation of the UN development activities at country level in support of the implementation of the 2030 Agenda for Sustainable Development.  As such, the framework captures country needs and tailors the UN development system (UNDS) response and presence on the ground. </a:t>
            </a:r>
            <a:endParaRPr lang="en-GB" dirty="0"/>
          </a:p>
        </p:txBody>
      </p:sp>
      <p:sp>
        <p:nvSpPr>
          <p:cNvPr id="3174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1.1 </a:t>
            </a:r>
          </a:p>
        </p:txBody>
      </p:sp>
      <p:sp>
        <p:nvSpPr>
          <p:cNvPr id="3174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52769C2-239A-4604-8F2C-A8B939BAA710}" type="slidenum">
              <a:rPr lang="en-US"/>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smtClean="0">
                <a:solidFill>
                  <a:schemeClr val="tx1"/>
                </a:solidFill>
                <a:effectLst/>
                <a:latin typeface="+mn-lt"/>
                <a:ea typeface="+mn-ea"/>
                <a:cs typeface="+mn-cs"/>
              </a:rPr>
              <a:t>At the end of this module, participants are expected to…</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that the objectives detailed here refer to both this and the following presentation which will illustrate the GEWE dimension of the UN Reform.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Clarify that the purpose of this presentation is not to go through the UN Reform in details, but rather to recall those aspects that are particularly relevant in relation to the UNSDCF and the integration of GEWE therein.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2</a:t>
            </a:fld>
            <a:endParaRPr lang="it-IT"/>
          </a:p>
        </p:txBody>
      </p:sp>
    </p:spTree>
    <p:extLst>
      <p:ext uri="{BB962C8B-B14F-4D97-AF65-F5344CB8AC3E}">
        <p14:creationId xmlns:p14="http://schemas.microsoft.com/office/powerpoint/2010/main" val="1833113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Since the beginning of its mandate in January 2017, the UN Secretary-General has made proposals to reform the United Nations. These his remarks at the UN Reform event in September 2017.</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Reform responds to specific requests from the </a:t>
            </a:r>
            <a:r>
              <a:rPr lang="en-GB" sz="1200" b="1" kern="1200" dirty="0" smtClean="0">
                <a:solidFill>
                  <a:schemeClr val="tx1"/>
                </a:solidFill>
                <a:effectLst/>
                <a:latin typeface="+mn-lt"/>
                <a:ea typeface="+mn-ea"/>
                <a:cs typeface="+mn-cs"/>
              </a:rPr>
              <a:t>2016 Quadrennial Comprehensive Policy Review (QCPR), </a:t>
            </a:r>
            <a:r>
              <a:rPr lang="en-GB" sz="1200" kern="1200" dirty="0" smtClean="0">
                <a:solidFill>
                  <a:schemeClr val="tx1"/>
                </a:solidFill>
                <a:effectLst/>
                <a:latin typeface="+mn-lt"/>
                <a:ea typeface="+mn-ea"/>
                <a:cs typeface="+mn-cs"/>
              </a:rPr>
              <a:t>which is the mechanism through which the General Assembly assesses the effectiveness, efficiency, coherence and impact of UN operational activities for development,</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for the UN to be fit for purpose to deliver on the 2030 Agenda.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Though this is not the first Reform in the history of the UN, it is unparalleled in its scope, and it certainly benefits from strong leadership and unanimous support from Member States. </a:t>
            </a:r>
            <a:endParaRPr lang="en-US" dirty="0"/>
          </a:p>
        </p:txBody>
      </p:sp>
      <p:sp>
        <p:nvSpPr>
          <p:cNvPr id="4" name="Slide Number Placeholder 3"/>
          <p:cNvSpPr>
            <a:spLocks noGrp="1"/>
          </p:cNvSpPr>
          <p:nvPr>
            <p:ph type="sldNum" sz="quarter" idx="10"/>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BEC37205-CEE5-7941-8526-2C0EFEDD1C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95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2142" rtl="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mn-lt"/>
              <a:ea typeface="+mn-ea"/>
              <a:cs typeface="+mn-cs"/>
            </a:endParaRPr>
          </a:p>
          <a:p>
            <a:pPr>
              <a:lnSpc>
                <a:spcPct val="107000"/>
              </a:lnSpc>
              <a:spcBef>
                <a:spcPts val="200"/>
              </a:spcBef>
              <a:spcAft>
                <a:spcPts val="1200"/>
              </a:spcAft>
            </a:pPr>
            <a:r>
              <a:rPr lang="en-US" sz="1200" dirty="0" smtClean="0">
                <a:effectLst/>
                <a:latin typeface="Arial"/>
                <a:ea typeface="Calibri"/>
                <a:cs typeface="Arial"/>
              </a:rPr>
              <a:t>The Reform positions sustainable development at the heart of the UN’s work, with the </a:t>
            </a:r>
            <a:r>
              <a:rPr lang="en-US" sz="1200" b="1" dirty="0" smtClean="0">
                <a:effectLst/>
                <a:latin typeface="Arial"/>
                <a:ea typeface="Calibri"/>
                <a:cs typeface="Arial"/>
              </a:rPr>
              <a:t>2030 Agenda as the imperative for change.</a:t>
            </a:r>
            <a:endParaRPr lang="it-IT" sz="1200" dirty="0" smtClean="0">
              <a:effectLst/>
              <a:latin typeface="Arial"/>
              <a:ea typeface="Calibri"/>
              <a:cs typeface="Arial"/>
            </a:endParaRPr>
          </a:p>
          <a:p>
            <a:pPr>
              <a:lnSpc>
                <a:spcPct val="107000"/>
              </a:lnSpc>
              <a:spcBef>
                <a:spcPts val="200"/>
              </a:spcBef>
              <a:spcAft>
                <a:spcPts val="1200"/>
              </a:spcAft>
            </a:pPr>
            <a:r>
              <a:rPr lang="en-US" sz="1200" dirty="0" smtClean="0">
                <a:effectLst/>
                <a:latin typeface="Arial"/>
                <a:ea typeface="Calibri"/>
                <a:cs typeface="Arial"/>
              </a:rPr>
              <a:t>The UNDS repositioning is part of a </a:t>
            </a:r>
            <a:r>
              <a:rPr lang="en-US" sz="1200" b="1" dirty="0" smtClean="0">
                <a:effectLst/>
                <a:latin typeface="Arial"/>
                <a:ea typeface="Calibri"/>
                <a:cs typeface="Arial"/>
              </a:rPr>
              <a:t>wider set of changes</a:t>
            </a:r>
            <a:r>
              <a:rPr lang="en-US" sz="1200" dirty="0" smtClean="0">
                <a:effectLst/>
                <a:latin typeface="Arial"/>
                <a:ea typeface="Calibri"/>
                <a:cs typeface="Arial"/>
              </a:rPr>
              <a:t> in the UN system. The three streams that are undergoing sweeping changes are: development, management, and peace and security. </a:t>
            </a:r>
            <a:endParaRPr lang="it-IT" sz="1200" dirty="0" smtClean="0">
              <a:effectLst/>
              <a:latin typeface="Arial"/>
              <a:ea typeface="Calibri"/>
              <a:cs typeface="Arial"/>
            </a:endParaRPr>
          </a:p>
          <a:p>
            <a:r>
              <a:rPr lang="en-US" sz="1200" dirty="0" smtClean="0">
                <a:effectLst/>
                <a:latin typeface="Arial"/>
                <a:ea typeface="Calibri"/>
              </a:rPr>
              <a:t>Overall, the purpose is to be able to deliver on the 2030 Agenda.</a:t>
            </a:r>
            <a:endParaRPr lang="en-US" dirty="0"/>
          </a:p>
        </p:txBody>
      </p:sp>
      <p:sp>
        <p:nvSpPr>
          <p:cNvPr id="4" name="Slide Number Placeholder 3"/>
          <p:cNvSpPr>
            <a:spLocks noGrp="1"/>
          </p:cNvSpPr>
          <p:nvPr>
            <p:ph type="sldNum" sz="quarter" idx="10"/>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BEC37205-CEE5-7941-8526-2C0EFEDD1C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92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Bef>
                <a:spcPts val="200"/>
              </a:spcBef>
              <a:spcAft>
                <a:spcPts val="1200"/>
              </a:spcAft>
            </a:pPr>
            <a:r>
              <a:rPr lang="en-US" sz="1200" dirty="0" smtClean="0">
                <a:effectLst/>
                <a:latin typeface="Arial"/>
                <a:ea typeface="Calibri"/>
                <a:cs typeface="Arial"/>
              </a:rPr>
              <a:t>The UNDS repositioning respond directly to the paradigm shift ushered in by the 2030 Agenda and as such </a:t>
            </a:r>
            <a:r>
              <a:rPr lang="en-US" sz="1200" b="1" dirty="0" smtClean="0">
                <a:effectLst/>
                <a:latin typeface="Arial"/>
                <a:ea typeface="Calibri"/>
                <a:cs typeface="Arial"/>
              </a:rPr>
              <a:t>applies universally </a:t>
            </a:r>
            <a:r>
              <a:rPr lang="en-US" sz="1200" dirty="0" smtClean="0">
                <a:effectLst/>
                <a:latin typeface="Arial"/>
                <a:ea typeface="Calibri"/>
                <a:cs typeface="Arial"/>
              </a:rPr>
              <a:t>– to all entities of the UN development system and all UN country teams. It also seeks to address structural challenges in coordination mechanisms and mindsets, for a truly transformational impact and one UN response beyond mandates. </a:t>
            </a:r>
            <a:endParaRPr lang="it-IT" sz="1200" dirty="0" smtClean="0">
              <a:effectLst/>
              <a:latin typeface="Arial"/>
              <a:ea typeface="Calibri"/>
              <a:cs typeface="Arial"/>
            </a:endParaRPr>
          </a:p>
          <a:p>
            <a:r>
              <a:rPr lang="en-US" sz="1200" dirty="0" smtClean="0">
                <a:effectLst/>
                <a:latin typeface="Arial"/>
                <a:ea typeface="Calibri"/>
              </a:rPr>
              <a:t>The reform fundamentally shifts the development system to a needs-driven approach. All elements are inter-linked and focus on a UN offer to countries that is derived from a single Common Country Analysis with data that can inform national plans and identify national needs.</a:t>
            </a:r>
            <a:endParaRPr lang="en-US" dirty="0"/>
          </a:p>
        </p:txBody>
      </p:sp>
      <p:sp>
        <p:nvSpPr>
          <p:cNvPr id="4" name="Slide Number Placeholder 3"/>
          <p:cNvSpPr>
            <a:spLocks noGrp="1"/>
          </p:cNvSpPr>
          <p:nvPr>
            <p:ph type="sldNum" sz="quarter" idx="5"/>
          </p:nvPr>
        </p:nvSpPr>
        <p:spPr/>
        <p:txBody>
          <a:bodyPr/>
          <a:lstStyle/>
          <a:p>
            <a:pPr marL="0" marR="0" lvl="0" indent="0" algn="r" defTabSz="1238096" rtl="0" eaLnBrk="1" fontAlgn="auto" latinLnBrk="0" hangingPunct="1">
              <a:lnSpc>
                <a:spcPct val="100000"/>
              </a:lnSpc>
              <a:spcBef>
                <a:spcPts val="0"/>
              </a:spcBef>
              <a:spcAft>
                <a:spcPts val="0"/>
              </a:spcAft>
              <a:buClrTx/>
              <a:buSzTx/>
              <a:buFontTx/>
              <a:buNone/>
              <a:tabLst/>
              <a:defRPr/>
            </a:pPr>
            <a:fld id="{44306FE2-F1FA-4048-8D89-5CF03FF97839}" type="slidenum">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238096" rtl="0" eaLnBrk="1" fontAlgn="auto" latinLnBrk="0" hangingPunct="1">
                <a:lnSpc>
                  <a:spcPct val="100000"/>
                </a:lnSpc>
                <a:spcBef>
                  <a:spcPts val="0"/>
                </a:spcBef>
                <a:spcAft>
                  <a:spcPts val="0"/>
                </a:spcAft>
                <a:buClrTx/>
                <a:buSzTx/>
                <a:buFontTx/>
                <a:buNone/>
                <a:tabLst/>
                <a:defRPr/>
              </a:pPr>
              <a:t>5</a:t>
            </a:fld>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4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Bef>
                <a:spcPts val="200"/>
              </a:spcBef>
              <a:spcAft>
                <a:spcPts val="1200"/>
              </a:spcAft>
            </a:pPr>
            <a:r>
              <a:rPr lang="en-US" sz="1200" dirty="0" smtClean="0">
                <a:effectLst/>
                <a:latin typeface="Arial"/>
                <a:ea typeface="Calibri"/>
                <a:cs typeface="Arial"/>
              </a:rPr>
              <a:t>The 2019 </a:t>
            </a:r>
            <a:r>
              <a:rPr lang="en-US" sz="1200" b="1" dirty="0" smtClean="0">
                <a:effectLst/>
                <a:latin typeface="Arial"/>
                <a:ea typeface="Calibri"/>
                <a:cs typeface="Arial"/>
              </a:rPr>
              <a:t>UN System-Wide Strategic Document (SWSD)</a:t>
            </a:r>
            <a:r>
              <a:rPr lang="en-US" sz="1200" dirty="0" smtClean="0">
                <a:effectLst/>
                <a:latin typeface="Arial"/>
                <a:ea typeface="Calibri"/>
                <a:cs typeface="Arial"/>
              </a:rPr>
              <a:t> to support the implementation of the 2030 Agenda for Sustainable Development articulates the collective identity, comparative advantages, and transformative ambition of the UNDS and commits the UNDS to a more demand driven, integrated, and transformative response.</a:t>
            </a:r>
            <a:endParaRPr lang="it-IT" sz="1200" dirty="0" smtClean="0">
              <a:effectLst/>
              <a:latin typeface="Arial"/>
              <a:ea typeface="Calibri"/>
              <a:cs typeface="Arial"/>
            </a:endParaRPr>
          </a:p>
          <a:p>
            <a:pPr>
              <a:lnSpc>
                <a:spcPct val="107000"/>
              </a:lnSpc>
              <a:spcBef>
                <a:spcPts val="200"/>
              </a:spcBef>
              <a:spcAft>
                <a:spcPts val="1200"/>
              </a:spcAft>
            </a:pPr>
            <a:r>
              <a:rPr lang="en-US" sz="1200" dirty="0" smtClean="0">
                <a:effectLst/>
                <a:latin typeface="Arial"/>
                <a:ea typeface="Calibri"/>
                <a:cs typeface="Arial"/>
              </a:rPr>
              <a:t>Of relevance, it guides UN global, regional and country-level development plans, </a:t>
            </a:r>
            <a:r>
              <a:rPr lang="en-US" sz="1200" dirty="0" err="1" smtClean="0">
                <a:effectLst/>
                <a:latin typeface="Arial"/>
                <a:ea typeface="Calibri"/>
                <a:cs typeface="Arial"/>
              </a:rPr>
              <a:t>programmes</a:t>
            </a:r>
            <a:r>
              <a:rPr lang="en-US" sz="1200" dirty="0" smtClean="0">
                <a:effectLst/>
                <a:latin typeface="Arial"/>
                <a:ea typeface="Calibri"/>
                <a:cs typeface="Arial"/>
              </a:rPr>
              <a:t> and operations to be reflected in each Cooperation Framework.</a:t>
            </a:r>
            <a:endParaRPr lang="it-IT" sz="1200" dirty="0" smtClean="0">
              <a:effectLst/>
              <a:latin typeface="Arial"/>
              <a:ea typeface="Calibri"/>
              <a:cs typeface="Arial"/>
            </a:endParaRPr>
          </a:p>
          <a:p>
            <a:pPr>
              <a:lnSpc>
                <a:spcPct val="107000"/>
              </a:lnSpc>
              <a:spcBef>
                <a:spcPts val="200"/>
              </a:spcBef>
              <a:spcAft>
                <a:spcPts val="1200"/>
              </a:spcAft>
            </a:pPr>
            <a:r>
              <a:rPr lang="en-US" sz="1200" dirty="0" smtClean="0">
                <a:effectLst/>
                <a:latin typeface="Arial"/>
                <a:ea typeface="Calibri"/>
                <a:cs typeface="Arial"/>
              </a:rPr>
              <a:t>Let’s just focus a bit more on the transformative aspect for its relevance in relation to GEWE: </a:t>
            </a:r>
            <a:endParaRPr lang="it-IT" sz="1200" dirty="0" smtClean="0">
              <a:effectLst/>
              <a:latin typeface="Arial"/>
              <a:ea typeface="Calibri"/>
              <a:cs typeface="Arial"/>
            </a:endParaRPr>
          </a:p>
          <a:p>
            <a:pPr marL="342900" lvl="0" indent="-342900">
              <a:lnSpc>
                <a:spcPct val="107000"/>
              </a:lnSpc>
              <a:spcBef>
                <a:spcPts val="200"/>
              </a:spcBef>
              <a:spcAft>
                <a:spcPts val="1200"/>
              </a:spcAft>
              <a:buFont typeface="Arial"/>
              <a:buChar char="•"/>
              <a:tabLst>
                <a:tab pos="457200" algn="l"/>
              </a:tabLst>
            </a:pPr>
            <a:r>
              <a:rPr lang="en-US" sz="1200" dirty="0" smtClean="0">
                <a:effectLst/>
                <a:latin typeface="Arial"/>
                <a:ea typeface="Calibri"/>
                <a:cs typeface="Arial"/>
              </a:rPr>
              <a:t>The 2030 Agenda requires nothing less than a UNDS offer that reflects a truly, common transformative purpose. </a:t>
            </a:r>
            <a:endParaRPr lang="it-IT" sz="1200" dirty="0" smtClean="0">
              <a:effectLst/>
              <a:latin typeface="Arial"/>
              <a:ea typeface="Calibri"/>
              <a:cs typeface="Times New Roman"/>
            </a:endParaRPr>
          </a:p>
          <a:p>
            <a:pPr marL="342900" lvl="0" indent="-342900">
              <a:lnSpc>
                <a:spcPct val="107000"/>
              </a:lnSpc>
              <a:spcBef>
                <a:spcPts val="200"/>
              </a:spcBef>
              <a:spcAft>
                <a:spcPts val="1200"/>
              </a:spcAft>
              <a:buFont typeface="Arial"/>
              <a:buChar char="•"/>
              <a:tabLst>
                <a:tab pos="457200" algn="l"/>
              </a:tabLst>
            </a:pPr>
            <a:r>
              <a:rPr lang="en-US" sz="1200" dirty="0" smtClean="0">
                <a:effectLst/>
                <a:latin typeface="Arial"/>
                <a:ea typeface="Calibri"/>
                <a:cs typeface="Arial"/>
              </a:rPr>
              <a:t>UNDS support will reflect three </a:t>
            </a:r>
            <a:r>
              <a:rPr lang="en-US" sz="1200" i="1" dirty="0" smtClean="0">
                <a:effectLst/>
                <a:latin typeface="Arial"/>
                <a:ea typeface="Calibri"/>
                <a:cs typeface="Arial"/>
              </a:rPr>
              <a:t>integrating</a:t>
            </a:r>
            <a:r>
              <a:rPr lang="en-US" sz="1200" dirty="0" smtClean="0">
                <a:effectLst/>
                <a:latin typeface="Arial"/>
                <a:ea typeface="Calibri"/>
                <a:cs typeface="Arial"/>
              </a:rPr>
              <a:t> </a:t>
            </a:r>
            <a:r>
              <a:rPr lang="en-US" sz="1200" i="1" dirty="0" smtClean="0">
                <a:effectLst/>
                <a:latin typeface="Arial"/>
                <a:ea typeface="Calibri"/>
                <a:cs typeface="Arial"/>
              </a:rPr>
              <a:t>approaches</a:t>
            </a:r>
            <a:r>
              <a:rPr lang="en-US" sz="1200" dirty="0" smtClean="0">
                <a:effectLst/>
                <a:latin typeface="Arial"/>
                <a:ea typeface="Calibri"/>
                <a:cs typeface="Arial"/>
              </a:rPr>
              <a:t>:</a:t>
            </a:r>
            <a:endParaRPr lang="it-IT" sz="1200" dirty="0" smtClean="0">
              <a:effectLst/>
              <a:latin typeface="Arial"/>
              <a:ea typeface="Calibri"/>
              <a:cs typeface="Times New Roman"/>
            </a:endParaRPr>
          </a:p>
          <a:p>
            <a:pPr>
              <a:lnSpc>
                <a:spcPct val="107000"/>
              </a:lnSpc>
              <a:spcBef>
                <a:spcPts val="200"/>
              </a:spcBef>
              <a:spcAft>
                <a:spcPts val="1200"/>
              </a:spcAft>
            </a:pPr>
            <a:r>
              <a:rPr lang="en-US" sz="1200" dirty="0" smtClean="0">
                <a:effectLst/>
                <a:latin typeface="Arial"/>
                <a:ea typeface="Calibri"/>
                <a:cs typeface="Arial"/>
              </a:rPr>
              <a:t>1. Accelerate </a:t>
            </a:r>
            <a:r>
              <a:rPr lang="en-US" sz="1200" b="1" dirty="0" smtClean="0">
                <a:effectLst/>
                <a:latin typeface="Arial"/>
                <a:ea typeface="Calibri"/>
                <a:cs typeface="Arial"/>
              </a:rPr>
              <a:t>structural transformations</a:t>
            </a:r>
            <a:r>
              <a:rPr lang="en-US" sz="1200" dirty="0" smtClean="0">
                <a:effectLst/>
                <a:latin typeface="Arial"/>
                <a:ea typeface="Calibri"/>
                <a:cs typeface="Arial"/>
              </a:rPr>
              <a:t> that place countries on an inclusive and </a:t>
            </a:r>
            <a:r>
              <a:rPr lang="en-US" sz="1200" b="1" dirty="0" smtClean="0">
                <a:effectLst/>
                <a:latin typeface="Arial"/>
                <a:ea typeface="Calibri"/>
                <a:cs typeface="Arial"/>
              </a:rPr>
              <a:t>equitable sustainable development trajectory</a:t>
            </a:r>
            <a:r>
              <a:rPr lang="en-US" sz="1200" dirty="0" smtClean="0">
                <a:effectLst/>
                <a:latin typeface="Arial"/>
                <a:ea typeface="Calibri"/>
                <a:cs typeface="Arial"/>
              </a:rPr>
              <a:t>, by mitigating, adapting or capitalizing on far-reaching trends such as: growing inequalities, new trade and financial patterns, climate change and environment sustainability, the future of jobs, urbanization, and the impact of new technologies in all spheres of life.</a:t>
            </a:r>
            <a:endParaRPr lang="it-IT" sz="1200" dirty="0" smtClean="0">
              <a:effectLst/>
              <a:latin typeface="Arial"/>
              <a:ea typeface="Calibri"/>
              <a:cs typeface="Arial"/>
            </a:endParaRPr>
          </a:p>
          <a:p>
            <a:pPr>
              <a:lnSpc>
                <a:spcPct val="107000"/>
              </a:lnSpc>
              <a:spcBef>
                <a:spcPts val="200"/>
              </a:spcBef>
              <a:spcAft>
                <a:spcPts val="1200"/>
              </a:spcAft>
            </a:pPr>
            <a:r>
              <a:rPr lang="en-US" sz="1200" dirty="0" smtClean="0">
                <a:effectLst/>
                <a:latin typeface="Arial"/>
                <a:ea typeface="Calibri"/>
                <a:cs typeface="Arial"/>
              </a:rPr>
              <a:t>2. Identify options and implementation of actions designed to </a:t>
            </a:r>
            <a:r>
              <a:rPr lang="en-US" sz="1200" b="1" dirty="0" smtClean="0">
                <a:effectLst/>
                <a:latin typeface="Arial"/>
                <a:ea typeface="Calibri"/>
                <a:cs typeface="Arial"/>
              </a:rPr>
              <a:t>Leave No One Behind</a:t>
            </a:r>
            <a:r>
              <a:rPr lang="en-US" sz="1200" dirty="0" smtClean="0">
                <a:effectLst/>
                <a:latin typeface="Arial"/>
                <a:ea typeface="Calibri"/>
                <a:cs typeface="Arial"/>
              </a:rPr>
              <a:t>, as an indispensable dimension of inclusive structural transformation.</a:t>
            </a:r>
            <a:endParaRPr lang="it-IT" sz="1200" dirty="0" smtClean="0">
              <a:effectLst/>
              <a:latin typeface="Arial"/>
              <a:ea typeface="Calibri"/>
              <a:cs typeface="Arial"/>
            </a:endParaRPr>
          </a:p>
          <a:p>
            <a:r>
              <a:rPr lang="en-US" sz="1200" dirty="0" smtClean="0">
                <a:effectLst/>
                <a:latin typeface="Arial"/>
                <a:ea typeface="Calibri"/>
              </a:rPr>
              <a:t>3. Consider the </a:t>
            </a:r>
            <a:r>
              <a:rPr lang="en-US" sz="1200" b="1" dirty="0" smtClean="0">
                <a:effectLst/>
                <a:latin typeface="Arial"/>
                <a:ea typeface="Calibri"/>
              </a:rPr>
              <a:t>enabling environment</a:t>
            </a:r>
            <a:r>
              <a:rPr lang="en-US" sz="1200" dirty="0" smtClean="0">
                <a:effectLst/>
                <a:latin typeface="Arial"/>
                <a:ea typeface="Calibri"/>
              </a:rPr>
              <a:t> and what is needed to sustain inclusive structural transformations in the essential dimensions of people/leadership/human resources, institutions and partnerships. </a:t>
            </a:r>
            <a:endParaRPr lang="en-US" dirty="0"/>
          </a:p>
        </p:txBody>
      </p:sp>
      <p:sp>
        <p:nvSpPr>
          <p:cNvPr id="4" name="Slide Number Placeholder 3"/>
          <p:cNvSpPr>
            <a:spLocks noGrp="1"/>
          </p:cNvSpPr>
          <p:nvPr>
            <p:ph type="sldNum" sz="quarter" idx="10"/>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BEC37205-CEE5-7941-8526-2C0EFEDD1C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720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Bef>
                <a:spcPts val="200"/>
              </a:spcBef>
              <a:spcAft>
                <a:spcPts val="1200"/>
              </a:spcAft>
            </a:pPr>
            <a:r>
              <a:rPr lang="en-US" sz="1200" dirty="0" smtClean="0">
                <a:effectLst/>
                <a:latin typeface="Arial"/>
                <a:ea typeface="Calibri"/>
                <a:cs typeface="Arial"/>
              </a:rPr>
              <a:t>Among the revised capacities needed to sustain the reform, a </a:t>
            </a:r>
            <a:r>
              <a:rPr lang="en-US" sz="1200" b="1" dirty="0" smtClean="0">
                <a:effectLst/>
                <a:latin typeface="Arial"/>
                <a:ea typeface="Calibri"/>
                <a:cs typeface="Arial"/>
              </a:rPr>
              <a:t>new generation of UN Country Teams</a:t>
            </a:r>
            <a:r>
              <a:rPr lang="en-US" sz="1200" dirty="0" smtClean="0">
                <a:effectLst/>
                <a:latin typeface="Arial"/>
                <a:ea typeface="Calibri"/>
                <a:cs typeface="Arial"/>
              </a:rPr>
              <a:t>: the composition, roles and profiles of which are tailored to the context, and that deliver shared results. </a:t>
            </a:r>
            <a:endParaRPr lang="it-IT" sz="1200" dirty="0" smtClean="0">
              <a:effectLst/>
              <a:latin typeface="Arial"/>
              <a:ea typeface="Calibri"/>
              <a:cs typeface="Arial"/>
            </a:endParaRPr>
          </a:p>
          <a:p>
            <a:r>
              <a:rPr lang="en-US" sz="1200" dirty="0" smtClean="0">
                <a:effectLst/>
                <a:latin typeface="Arial"/>
                <a:ea typeface="Calibri"/>
              </a:rPr>
              <a:t>In this, the redesigned UN Sustainable Development Cooperation Framework is central! It becomes the main strategic instrument to respond to national needs and priorities. You’ll probably all recognize the sentiments expressed by the SG about UNDAFs: </a:t>
            </a:r>
            <a:r>
              <a:rPr lang="en-US" sz="1200" i="1" dirty="0" smtClean="0">
                <a:effectLst/>
                <a:latin typeface="Arial"/>
                <a:ea typeface="Calibri"/>
              </a:rPr>
              <a:t>“Most of them, not all, were cut-and-paste. Agencies present their papers, and everything will be put together and this will be delivered as the UNDAF. No way to avoid duplication and overlaps. Agencies do different things funded by different entities, but in the end a waste of money.”</a:t>
            </a:r>
            <a:r>
              <a:rPr lang="en-US" sz="1200" dirty="0" smtClean="0">
                <a:effectLst/>
                <a:latin typeface="Arial"/>
                <a:ea typeface="Calibri"/>
              </a:rPr>
              <a:t> </a:t>
            </a:r>
            <a:endParaRPr lang="en-US" dirty="0"/>
          </a:p>
        </p:txBody>
      </p:sp>
      <p:sp>
        <p:nvSpPr>
          <p:cNvPr id="4" name="Slide Number Placeholder 3"/>
          <p:cNvSpPr>
            <a:spLocks noGrp="1"/>
          </p:cNvSpPr>
          <p:nvPr>
            <p:ph type="sldNum" sz="quarter" idx="10"/>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BEC37205-CEE5-7941-8526-2C0EFEDD1C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61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The General Assembly resolution 72/279 (2018) on repositioning of the UN elevated the new Cooperation Framework to the </a:t>
            </a:r>
            <a:r>
              <a:rPr lang="en-US" sz="1200" b="1" kern="1200" dirty="0" smtClean="0">
                <a:solidFill>
                  <a:schemeClr val="tx1"/>
                </a:solidFill>
                <a:effectLst/>
                <a:latin typeface="+mn-lt"/>
                <a:ea typeface="+mn-ea"/>
                <a:cs typeface="+mn-cs"/>
              </a:rPr>
              <a:t>most important instrument</a:t>
            </a:r>
            <a:r>
              <a:rPr lang="en-US" sz="1200" kern="1200" dirty="0" smtClean="0">
                <a:solidFill>
                  <a:schemeClr val="tx1"/>
                </a:solidFill>
                <a:effectLst/>
                <a:latin typeface="+mn-lt"/>
                <a:ea typeface="+mn-ea"/>
                <a:cs typeface="+mn-cs"/>
              </a:rPr>
              <a:t> for </a:t>
            </a:r>
            <a:r>
              <a:rPr lang="en-US" sz="1200" b="1" kern="1200" dirty="0" smtClean="0">
                <a:solidFill>
                  <a:schemeClr val="tx1"/>
                </a:solidFill>
                <a:effectLst/>
                <a:latin typeface="+mn-lt"/>
                <a:ea typeface="+mn-ea"/>
                <a:cs typeface="+mn-cs"/>
              </a:rPr>
              <a:t>planning and implementation</a:t>
            </a:r>
            <a:r>
              <a:rPr lang="en-US" sz="1200" kern="1200" dirty="0" smtClean="0">
                <a:solidFill>
                  <a:schemeClr val="tx1"/>
                </a:solidFill>
                <a:effectLst/>
                <a:latin typeface="+mn-lt"/>
                <a:ea typeface="+mn-ea"/>
                <a:cs typeface="+mn-cs"/>
              </a:rPr>
              <a:t> of the UN development activities at country level in support of the implementation of the 2030 Agenda for Sustainable Development.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a </a:t>
            </a:r>
            <a:r>
              <a:rPr lang="en-US" sz="1200" b="1" kern="1200" dirty="0" smtClean="0">
                <a:solidFill>
                  <a:schemeClr val="tx1"/>
                </a:solidFill>
                <a:effectLst/>
                <a:latin typeface="+mn-lt"/>
                <a:ea typeface="+mn-ea"/>
                <a:cs typeface="+mn-cs"/>
              </a:rPr>
              <a:t>partnership compact</a:t>
            </a:r>
            <a:r>
              <a:rPr lang="en-US" sz="1200" kern="1200" dirty="0" smtClean="0">
                <a:solidFill>
                  <a:schemeClr val="tx1"/>
                </a:solidFill>
                <a:effectLst/>
                <a:latin typeface="+mn-lt"/>
                <a:ea typeface="+mn-ea"/>
                <a:cs typeface="+mn-cs"/>
              </a:rPr>
              <a:t> between the UN, governments and other stakeholders to improve people’s lives while leaving no one behind.</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Cooperation Framework </a:t>
            </a:r>
            <a:r>
              <a:rPr lang="en-US" sz="1200" b="1" kern="1200" dirty="0" smtClean="0">
                <a:solidFill>
                  <a:schemeClr val="tx1"/>
                </a:solidFill>
                <a:effectLst/>
                <a:latin typeface="+mn-lt"/>
                <a:ea typeface="+mn-ea"/>
                <a:cs typeface="+mn-cs"/>
              </a:rPr>
              <a:t>serves as a core accountability tool</a:t>
            </a:r>
            <a:r>
              <a:rPr lang="en-US" sz="1200" kern="1200" dirty="0" smtClean="0">
                <a:solidFill>
                  <a:schemeClr val="tx1"/>
                </a:solidFill>
                <a:effectLst/>
                <a:latin typeface="+mn-lt"/>
                <a:ea typeface="+mn-ea"/>
                <a:cs typeface="+mn-cs"/>
              </a:rPr>
              <a:t> between the UN Country Team (UNCT) and the host government, as well as between and among UNCT members for collectively-owned development results.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8</a:t>
            </a:fld>
            <a:endParaRPr lang="it-IT"/>
          </a:p>
        </p:txBody>
      </p:sp>
    </p:spTree>
    <p:extLst>
      <p:ext uri="{BB962C8B-B14F-4D97-AF65-F5344CB8AC3E}">
        <p14:creationId xmlns:p14="http://schemas.microsoft.com/office/powerpoint/2010/main" val="1487476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1200"/>
              </a:spcAft>
            </a:pPr>
            <a:r>
              <a:rPr lang="en-US" sz="1200" dirty="0" smtClean="0">
                <a:effectLst/>
                <a:latin typeface="Arial"/>
                <a:ea typeface="Calibri"/>
                <a:cs typeface="Arial"/>
              </a:rPr>
              <a:t>Cooperation Framework is a manifestation of a UN development system that is </a:t>
            </a:r>
            <a:r>
              <a:rPr lang="en-US" sz="1200" b="1" dirty="0" smtClean="0">
                <a:effectLst/>
                <a:latin typeface="Arial"/>
                <a:ea typeface="Calibri"/>
                <a:cs typeface="Arial"/>
              </a:rPr>
              <a:t>agile, cohesive, and responsive</a:t>
            </a:r>
            <a:r>
              <a:rPr lang="en-US" sz="1200" dirty="0" smtClean="0">
                <a:effectLst/>
                <a:latin typeface="Arial"/>
                <a:ea typeface="Calibri"/>
                <a:cs typeface="Arial"/>
              </a:rPr>
              <a:t> to a country’s priorities and people’s needs. </a:t>
            </a:r>
            <a:endParaRPr lang="it-IT" sz="1200" dirty="0" smtClean="0">
              <a:effectLst/>
              <a:latin typeface="Arial"/>
              <a:ea typeface="Calibri"/>
              <a:cs typeface="Arial"/>
            </a:endParaRPr>
          </a:p>
          <a:p>
            <a:pPr>
              <a:lnSpc>
                <a:spcPct val="107000"/>
              </a:lnSpc>
              <a:spcBef>
                <a:spcPts val="200"/>
              </a:spcBef>
              <a:spcAft>
                <a:spcPts val="1200"/>
              </a:spcAft>
            </a:pPr>
            <a:r>
              <a:rPr lang="en-US" sz="1200" dirty="0" smtClean="0">
                <a:effectLst/>
                <a:latin typeface="Arial"/>
                <a:ea typeface="Calibri"/>
                <a:cs typeface="Arial"/>
              </a:rPr>
              <a:t>It is the </a:t>
            </a:r>
            <a:r>
              <a:rPr lang="en-US" sz="1200" b="1" dirty="0" smtClean="0">
                <a:effectLst/>
                <a:latin typeface="Arial"/>
                <a:ea typeface="Calibri"/>
                <a:cs typeface="Arial"/>
              </a:rPr>
              <a:t>UN’s collective response</a:t>
            </a:r>
            <a:r>
              <a:rPr lang="en-US" sz="1200" dirty="0" smtClean="0">
                <a:effectLst/>
                <a:latin typeface="Arial"/>
                <a:ea typeface="Calibri"/>
                <a:cs typeface="Arial"/>
              </a:rPr>
              <a:t> to help countries address national priorities and gaps in their pathways towards meeting the SDGs. </a:t>
            </a:r>
            <a:endParaRPr lang="it-IT" sz="1200" dirty="0" smtClean="0">
              <a:effectLst/>
              <a:latin typeface="Arial"/>
              <a:ea typeface="Calibri"/>
              <a:cs typeface="Arial"/>
            </a:endParaRPr>
          </a:p>
          <a:p>
            <a:r>
              <a:rPr lang="en-US" sz="1200" dirty="0" smtClean="0">
                <a:effectLst/>
                <a:latin typeface="Arial"/>
                <a:ea typeface="Calibri"/>
              </a:rPr>
              <a:t>The new Cooperation Frameworks should be </a:t>
            </a:r>
            <a:r>
              <a:rPr lang="en-US" sz="1200" b="1" dirty="0" smtClean="0">
                <a:effectLst/>
                <a:latin typeface="Arial"/>
                <a:ea typeface="Calibri"/>
              </a:rPr>
              <a:t>strategic, demand-driven, and transformative. </a:t>
            </a:r>
            <a:endParaRPr lang="en-US" dirty="0"/>
          </a:p>
        </p:txBody>
      </p:sp>
      <p:sp>
        <p:nvSpPr>
          <p:cNvPr id="4" name="Slide Number Placeholder 3"/>
          <p:cNvSpPr>
            <a:spLocks noGrp="1"/>
          </p:cNvSpPr>
          <p:nvPr>
            <p:ph type="sldNum" sz="quarter" idx="10"/>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BEC37205-CEE5-7941-8526-2C0EFEDD1C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751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noAutofit/>
          </a:bodyPr>
          <a:lstStyle>
            <a:lvl1pPr>
              <a:defRPr sz="5400">
                <a:solidFill>
                  <a:schemeClr val="bg1"/>
                </a:solidFill>
                <a:latin typeface="Geneva"/>
                <a:cs typeface="Geneva"/>
              </a:defRPr>
            </a:lvl1pPr>
          </a:lstStyle>
          <a:p>
            <a:r>
              <a:rPr lang="en-US" dirty="0"/>
              <a:t>Click to edit Master title style</a:t>
            </a:r>
            <a:endParaRPr lang="it-IT" dirty="0"/>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rgbClr val="FFFFFF"/>
                </a:solidFill>
                <a:latin typeface="DIN Condensed Bold"/>
                <a:cs typeface="DIN Condense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M2|The UN Reform and the UNSDCF</a:t>
            </a:r>
            <a:endParaRPr lang="it-IT" dirty="0"/>
          </a:p>
        </p:txBody>
      </p:sp>
    </p:spTree>
    <p:extLst>
      <p:ext uri="{BB962C8B-B14F-4D97-AF65-F5344CB8AC3E}">
        <p14:creationId xmlns:p14="http://schemas.microsoft.com/office/powerpoint/2010/main" val="60725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11"/>
          </p:nvPr>
        </p:nvSpPr>
        <p:spPr/>
        <p:txBody>
          <a:bodyPr/>
          <a:lstStyle/>
          <a:p>
            <a:r>
              <a:rPr lang="it-IT"/>
              <a:t>M2|The UN Reform and the UNSDCF</a:t>
            </a:r>
          </a:p>
        </p:txBody>
      </p:sp>
    </p:spTree>
    <p:extLst>
      <p:ext uri="{BB962C8B-B14F-4D97-AF65-F5344CB8AC3E}">
        <p14:creationId xmlns:p14="http://schemas.microsoft.com/office/powerpoint/2010/main" val="355214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Footer Placeholder 4"/>
          <p:cNvSpPr>
            <a:spLocks noGrp="1"/>
          </p:cNvSpPr>
          <p:nvPr>
            <p:ph type="ftr" sz="quarter" idx="11"/>
          </p:nvPr>
        </p:nvSpPr>
        <p:spPr/>
        <p:txBody>
          <a:bodyPr/>
          <a:lstStyle/>
          <a:p>
            <a:r>
              <a:rPr lang="it-IT"/>
              <a:t>M2|The UN Reform and the UNSDCF</a:t>
            </a:r>
          </a:p>
        </p:txBody>
      </p:sp>
    </p:spTree>
    <p:extLst>
      <p:ext uri="{BB962C8B-B14F-4D97-AF65-F5344CB8AC3E}">
        <p14:creationId xmlns:p14="http://schemas.microsoft.com/office/powerpoint/2010/main" val="1204326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it-IT"/>
              <a:t>M2|The UN Reform and the UNSDCF</a:t>
            </a:r>
            <a:endParaRPr lang="it-IT" dirty="0"/>
          </a:p>
        </p:txBody>
      </p:sp>
    </p:spTree>
    <p:extLst>
      <p:ext uri="{BB962C8B-B14F-4D97-AF65-F5344CB8AC3E}">
        <p14:creationId xmlns:p14="http://schemas.microsoft.com/office/powerpoint/2010/main" val="194229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M2|The UN Reform and the UNSDCF</a:t>
            </a:r>
            <a:endParaRPr lang="it-IT" dirty="0"/>
          </a:p>
        </p:txBody>
      </p:sp>
    </p:spTree>
    <p:extLst>
      <p:ext uri="{BB962C8B-B14F-4D97-AF65-F5344CB8AC3E}">
        <p14:creationId xmlns:p14="http://schemas.microsoft.com/office/powerpoint/2010/main" val="1494714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dirty="0"/>
              <a:t>Click to edit Master title style</a:t>
            </a:r>
            <a:endParaRPr lang="it-IT"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M2|The UN Reform and the UNSDCF</a:t>
            </a:r>
            <a:endParaRPr lang="it-IT" dirty="0"/>
          </a:p>
        </p:txBody>
      </p:sp>
    </p:spTree>
    <p:extLst>
      <p:ext uri="{BB962C8B-B14F-4D97-AF65-F5344CB8AC3E}">
        <p14:creationId xmlns:p14="http://schemas.microsoft.com/office/powerpoint/2010/main" val="342730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M2|The UN Reform and the UNSDCF</a:t>
            </a:r>
            <a:endParaRPr lang="it-IT" dirty="0"/>
          </a:p>
        </p:txBody>
      </p:sp>
    </p:spTree>
    <p:extLst>
      <p:ext uri="{BB962C8B-B14F-4D97-AF65-F5344CB8AC3E}">
        <p14:creationId xmlns:p14="http://schemas.microsoft.com/office/powerpoint/2010/main" val="278464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9" name="Footer Placeholder 4"/>
          <p:cNvSpPr>
            <a:spLocks noGrp="1"/>
          </p:cNvSpPr>
          <p:nvPr>
            <p:ph type="ftr" sz="quarter" idx="10"/>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M2|The UN Reform and the UNSDCF</a:t>
            </a:r>
            <a:endParaRPr lang="it-IT" dirty="0"/>
          </a:p>
        </p:txBody>
      </p:sp>
    </p:spTree>
    <p:extLst>
      <p:ext uri="{BB962C8B-B14F-4D97-AF65-F5344CB8AC3E}">
        <p14:creationId xmlns:p14="http://schemas.microsoft.com/office/powerpoint/2010/main" val="283448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4" name="Footer Placeholder 3"/>
          <p:cNvSpPr>
            <a:spLocks noGrp="1"/>
          </p:cNvSpPr>
          <p:nvPr>
            <p:ph type="ftr" sz="quarter" idx="11"/>
          </p:nvPr>
        </p:nvSpPr>
        <p:spPr/>
        <p:txBody>
          <a:bodyPr/>
          <a:lstStyle/>
          <a:p>
            <a:r>
              <a:rPr lang="it-IT"/>
              <a:t>M2|The UN Reform and the UNSDCF</a:t>
            </a:r>
          </a:p>
        </p:txBody>
      </p:sp>
    </p:spTree>
    <p:extLst>
      <p:ext uri="{BB962C8B-B14F-4D97-AF65-F5344CB8AC3E}">
        <p14:creationId xmlns:p14="http://schemas.microsoft.com/office/powerpoint/2010/main" val="126151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it-IT" dirty="0"/>
              <a:t>M2|The UN </a:t>
            </a:r>
            <a:r>
              <a:rPr lang="it-IT" dirty="0" err="1"/>
              <a:t>Reform</a:t>
            </a:r>
            <a:r>
              <a:rPr lang="it-IT" dirty="0"/>
              <a:t> and the UNSDCF</a:t>
            </a:r>
          </a:p>
        </p:txBody>
      </p:sp>
    </p:spTree>
    <p:extLst>
      <p:ext uri="{BB962C8B-B14F-4D97-AF65-F5344CB8AC3E}">
        <p14:creationId xmlns:p14="http://schemas.microsoft.com/office/powerpoint/2010/main" val="93002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it-IT"/>
              <a:t>M2|The UN Reform and the UNSDCF</a:t>
            </a:r>
          </a:p>
        </p:txBody>
      </p:sp>
    </p:spTree>
    <p:extLst>
      <p:ext uri="{BB962C8B-B14F-4D97-AF65-F5344CB8AC3E}">
        <p14:creationId xmlns:p14="http://schemas.microsoft.com/office/powerpoint/2010/main" val="418507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it-IT"/>
              <a:t>M2|The UN Reform and the UNSDCF</a:t>
            </a:r>
          </a:p>
        </p:txBody>
      </p:sp>
    </p:spTree>
    <p:extLst>
      <p:ext uri="{BB962C8B-B14F-4D97-AF65-F5344CB8AC3E}">
        <p14:creationId xmlns:p14="http://schemas.microsoft.com/office/powerpoint/2010/main" val="38253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Autofit/>
          </a:bodyPr>
          <a:lstStyle/>
          <a:p>
            <a:r>
              <a:rPr lang="en-US" dirty="0"/>
              <a:t>CLICK TO ADD TITLE</a:t>
            </a:r>
            <a:endParaRPr lang="it-IT" dirty="0"/>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M2|The UN Reform and the UNSDCF</a:t>
            </a:r>
            <a:endParaRPr lang="it-IT" dirty="0"/>
          </a:p>
        </p:txBody>
      </p:sp>
      <p:sp>
        <p:nvSpPr>
          <p:cNvPr id="6" name="Rectangle 5"/>
          <p:cNvSpPr/>
          <p:nvPr userDrawn="1"/>
        </p:nvSpPr>
        <p:spPr>
          <a:xfrm>
            <a:off x="184150" y="0"/>
            <a:ext cx="260350" cy="2825750"/>
          </a:xfrm>
          <a:prstGeom prst="rect">
            <a:avLst/>
          </a:prstGeom>
          <a:solidFill>
            <a:srgbClr val="769B66"/>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156034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457200" rtl="0" eaLnBrk="1" latinLnBrk="0" hangingPunct="1">
        <a:spcBef>
          <a:spcPct val="0"/>
        </a:spcBef>
        <a:buNone/>
        <a:defRPr sz="3600" b="0" kern="1200" baseline="0">
          <a:solidFill>
            <a:srgbClr val="769B6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3pPr>
      <a:lvl4pPr marL="16002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4pPr>
      <a:lvl5pPr marL="20574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mea01.safelinks.protection.outlook.com/?url=http://undocs.org/a/res/72/279&amp;data=02|01|johannes.braun@wfp.org|4e0d498a14944326091208d67b8d7208|462ad9aed7d94206b87471b1e079776f|0|0|636832245842082565&amp;sdata=MgoK%2BD7EjXvRU%2BoL/CUfPv1HPOagWBmLHnPjpdNguzE%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0" name="TextBox 9"/>
          <p:cNvSpPr txBox="1"/>
          <p:nvPr/>
        </p:nvSpPr>
        <p:spPr>
          <a:xfrm>
            <a:off x="508000" y="184517"/>
            <a:ext cx="1985364" cy="1631216"/>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GB" sz="10000" b="1" spc="150" dirty="0">
                <a:ln w="11430"/>
                <a:solidFill>
                  <a:srgbClr val="769B66"/>
                </a:solidFill>
                <a:effectLst>
                  <a:outerShdw blurRad="25400" algn="tl" rotWithShape="0">
                    <a:srgbClr val="000000">
                      <a:alpha val="43000"/>
                    </a:srgbClr>
                  </a:outerShdw>
                </a:effectLst>
                <a:latin typeface="Arial"/>
                <a:cs typeface="Arial"/>
              </a:rPr>
              <a:t>M2</a:t>
            </a:r>
          </a:p>
        </p:txBody>
      </p:sp>
      <p:sp>
        <p:nvSpPr>
          <p:cNvPr id="11" name="TextBox 10"/>
          <p:cNvSpPr txBox="1"/>
          <p:nvPr/>
        </p:nvSpPr>
        <p:spPr>
          <a:xfrm>
            <a:off x="3857625" y="3159126"/>
            <a:ext cx="5286376" cy="2571750"/>
          </a:xfrm>
          <a:prstGeom prst="rect">
            <a:avLst/>
          </a:prstGeom>
          <a:noFill/>
        </p:spPr>
        <p:txBody>
          <a:bodyPr wrap="square" rtlCol="0">
            <a:normAutofit fontScale="92500" lnSpcReduction="10000"/>
            <a:scene3d>
              <a:camera prst="orthographicFront"/>
              <a:lightRig rig="soft" dir="t">
                <a:rot lat="0" lon="0" rev="10800000"/>
              </a:lightRig>
            </a:scene3d>
            <a:sp3d>
              <a:bevelT w="27940" h="12700"/>
              <a:contourClr>
                <a:srgbClr val="DDDDDD"/>
              </a:contourClr>
            </a:sp3d>
          </a:bodyPr>
          <a:lstStyle/>
          <a:p>
            <a:r>
              <a:rPr lang="en-US" sz="6000" b="1" spc="150" dirty="0">
                <a:ln w="11430"/>
                <a:solidFill>
                  <a:srgbClr val="769B66"/>
                </a:solidFill>
                <a:effectLst>
                  <a:outerShdw blurRad="25400" algn="tl" rotWithShape="0">
                    <a:srgbClr val="000000">
                      <a:alpha val="43000"/>
                    </a:srgbClr>
                  </a:outerShdw>
                </a:effectLst>
                <a:latin typeface="Arial"/>
                <a:cs typeface="Arial"/>
              </a:rPr>
              <a:t>The UN Reform and the UNSDCF</a:t>
            </a:r>
            <a:endParaRPr lang="en-GB" sz="6000" b="1" spc="150" dirty="0">
              <a:ln w="11430"/>
              <a:solidFill>
                <a:srgbClr val="769B66"/>
              </a:solidFill>
              <a:effectLst>
                <a:outerShdw blurRad="25400" algn="tl" rotWithShape="0">
                  <a:srgbClr val="000000">
                    <a:alpha val="43000"/>
                  </a:srgbClr>
                </a:outerShdw>
              </a:effectLst>
              <a:latin typeface="Arial"/>
              <a:cs typeface="Arial"/>
            </a:endParaRPr>
          </a:p>
        </p:txBody>
      </p:sp>
    </p:spTree>
    <p:extLst>
      <p:ext uri="{BB962C8B-B14F-4D97-AF65-F5344CB8AC3E}">
        <p14:creationId xmlns:p14="http://schemas.microsoft.com/office/powerpoint/2010/main" val="185583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xmlns="" id="{F4F812FC-85BE-46C9-A0B0-8E818697F32B}"/>
              </a:ext>
            </a:extLst>
          </p:cNvPr>
          <p:cNvSpPr/>
          <p:nvPr/>
        </p:nvSpPr>
        <p:spPr>
          <a:xfrm>
            <a:off x="326323" y="1781988"/>
            <a:ext cx="1160615" cy="859708"/>
          </a:xfrm>
          <a:prstGeom prst="roundRect">
            <a:avLst/>
          </a:prstGeom>
          <a:solidFill>
            <a:sysClr val="window" lastClr="FFFFFF"/>
          </a:solidFill>
          <a:ln w="25400" cap="flat" cmpd="sng" algn="ctr">
            <a:solidFill>
              <a:srgbClr val="33B1E3"/>
            </a:solidFill>
            <a:prstDash val="solid"/>
          </a:ln>
          <a:effectLst/>
        </p:spPr>
        <p:txBody>
          <a:bodyPr rtlCol="0" anchor="ctr"/>
          <a:lstStyle/>
          <a:p>
            <a:pPr algn="ctr" defTabSz="685800">
              <a:defRPr/>
            </a:pPr>
            <a:r>
              <a:rPr lang="en-US" sz="900" b="1" kern="0" dirty="0">
                <a:solidFill>
                  <a:srgbClr val="D8D8D8">
                    <a:lumMod val="10000"/>
                  </a:srgbClr>
                </a:solidFill>
                <a:latin typeface="Calibri" panose="020F0502020204030204"/>
                <a:sym typeface="Arial"/>
              </a:rPr>
              <a:t>National Development Plans</a:t>
            </a:r>
          </a:p>
        </p:txBody>
      </p:sp>
      <p:sp>
        <p:nvSpPr>
          <p:cNvPr id="34" name="Rectangle: Rounded Corners 33">
            <a:extLst>
              <a:ext uri="{FF2B5EF4-FFF2-40B4-BE49-F238E27FC236}">
                <a16:creationId xmlns:a16="http://schemas.microsoft.com/office/drawing/2014/main" xmlns="" id="{BCF74ADE-F6D3-4598-8FE3-C8CBECA73DE7}"/>
              </a:ext>
            </a:extLst>
          </p:cNvPr>
          <p:cNvSpPr/>
          <p:nvPr/>
        </p:nvSpPr>
        <p:spPr>
          <a:xfrm>
            <a:off x="321903" y="2745214"/>
            <a:ext cx="1147907" cy="859708"/>
          </a:xfrm>
          <a:prstGeom prst="roundRect">
            <a:avLst/>
          </a:prstGeom>
          <a:solidFill>
            <a:sysClr val="window" lastClr="FFFFFF"/>
          </a:solidFill>
          <a:ln w="25400" cap="flat" cmpd="sng" algn="ctr">
            <a:solidFill>
              <a:srgbClr val="33B1E3"/>
            </a:solidFill>
            <a:prstDash val="solid"/>
          </a:ln>
          <a:effectLst/>
        </p:spPr>
        <p:txBody>
          <a:bodyPr rtlCol="0" anchor="ctr"/>
          <a:lstStyle/>
          <a:p>
            <a:pPr algn="ctr" defTabSz="685800">
              <a:defRPr/>
            </a:pPr>
            <a:r>
              <a:rPr lang="en-US" sz="900" b="1" kern="0">
                <a:solidFill>
                  <a:srgbClr val="D8D8D8">
                    <a:lumMod val="10000"/>
                  </a:srgbClr>
                </a:solidFill>
                <a:latin typeface="Calibri" panose="020F0502020204030204"/>
                <a:sym typeface="Arial"/>
              </a:rPr>
              <a:t>Common Country Analysis</a:t>
            </a:r>
            <a:endParaRPr lang="en-US" sz="900" b="1" kern="0" dirty="0">
              <a:solidFill>
                <a:srgbClr val="D8D8D8">
                  <a:lumMod val="10000"/>
                </a:srgbClr>
              </a:solidFill>
              <a:latin typeface="Calibri" panose="020F0502020204030204"/>
              <a:sym typeface="Arial"/>
            </a:endParaRPr>
          </a:p>
        </p:txBody>
      </p:sp>
      <p:sp>
        <p:nvSpPr>
          <p:cNvPr id="35" name="Rectangle: Rounded Corners 34">
            <a:extLst>
              <a:ext uri="{FF2B5EF4-FFF2-40B4-BE49-F238E27FC236}">
                <a16:creationId xmlns:a16="http://schemas.microsoft.com/office/drawing/2014/main" xmlns="" id="{628AA8A0-AF9C-4219-815A-BE1DAEF5B2D5}"/>
              </a:ext>
            </a:extLst>
          </p:cNvPr>
          <p:cNvSpPr/>
          <p:nvPr/>
        </p:nvSpPr>
        <p:spPr>
          <a:xfrm>
            <a:off x="297650" y="3705546"/>
            <a:ext cx="1186029" cy="859708"/>
          </a:xfrm>
          <a:prstGeom prst="roundRect">
            <a:avLst/>
          </a:prstGeom>
          <a:solidFill>
            <a:sysClr val="window" lastClr="FFFFFF"/>
          </a:solidFill>
          <a:ln w="25400" cap="flat" cmpd="sng" algn="ctr">
            <a:solidFill>
              <a:srgbClr val="33B1E3"/>
            </a:solidFill>
            <a:prstDash val="solid"/>
          </a:ln>
          <a:effectLst/>
        </p:spPr>
        <p:txBody>
          <a:bodyPr rtlCol="0" anchor="ctr"/>
          <a:lstStyle/>
          <a:p>
            <a:pPr algn="ctr" defTabSz="685800">
              <a:defRPr/>
            </a:pPr>
            <a:r>
              <a:rPr lang="en-US" sz="900" b="1" kern="0">
                <a:solidFill>
                  <a:srgbClr val="D8D8D8">
                    <a:lumMod val="10000"/>
                  </a:srgbClr>
                </a:solidFill>
                <a:latin typeface="Calibri" panose="020F0502020204030204"/>
                <a:sym typeface="Arial"/>
              </a:rPr>
              <a:t>Other Analytic Inputs</a:t>
            </a:r>
            <a:endParaRPr lang="en-US" sz="900" b="1" kern="0" dirty="0">
              <a:solidFill>
                <a:srgbClr val="D8D8D8">
                  <a:lumMod val="10000"/>
                </a:srgbClr>
              </a:solidFill>
              <a:latin typeface="Calibri" panose="020F0502020204030204"/>
              <a:sym typeface="Arial"/>
            </a:endParaRPr>
          </a:p>
        </p:txBody>
      </p:sp>
      <p:sp>
        <p:nvSpPr>
          <p:cNvPr id="36" name="Rectangle: Rounded Corners 35">
            <a:extLst>
              <a:ext uri="{FF2B5EF4-FFF2-40B4-BE49-F238E27FC236}">
                <a16:creationId xmlns:a16="http://schemas.microsoft.com/office/drawing/2014/main" xmlns="" id="{2B95290E-A967-4CA8-A2B3-6CD6CC8412DD}"/>
              </a:ext>
            </a:extLst>
          </p:cNvPr>
          <p:cNvSpPr/>
          <p:nvPr/>
        </p:nvSpPr>
        <p:spPr>
          <a:xfrm>
            <a:off x="1547730" y="2722279"/>
            <a:ext cx="951336" cy="859708"/>
          </a:xfrm>
          <a:prstGeom prst="roundRect">
            <a:avLst/>
          </a:prstGeom>
          <a:solidFill>
            <a:sysClr val="window" lastClr="FFFFFF"/>
          </a:solidFill>
          <a:ln w="25400" cap="flat" cmpd="sng" algn="ctr">
            <a:solidFill>
              <a:srgbClr val="FF0000"/>
            </a:solidFill>
            <a:prstDash val="solid"/>
          </a:ln>
          <a:effectLst/>
        </p:spPr>
        <p:txBody>
          <a:bodyPr rtlCol="0" anchor="ctr"/>
          <a:lstStyle/>
          <a:p>
            <a:pPr algn="ctr" defTabSz="685800">
              <a:defRPr/>
            </a:pPr>
            <a:r>
              <a:rPr lang="en-US" sz="900" b="1" kern="0">
                <a:solidFill>
                  <a:srgbClr val="D8D8D8">
                    <a:lumMod val="10000"/>
                  </a:srgbClr>
                </a:solidFill>
                <a:latin typeface="Calibri" panose="020F0502020204030204"/>
                <a:sym typeface="Arial"/>
              </a:rPr>
              <a:t>Cooperation Framework Design</a:t>
            </a:r>
            <a:endParaRPr lang="en-US" sz="900" b="1" kern="0" dirty="0">
              <a:solidFill>
                <a:srgbClr val="D8D8D8">
                  <a:lumMod val="10000"/>
                </a:srgbClr>
              </a:solidFill>
              <a:latin typeface="Calibri" panose="020F0502020204030204"/>
              <a:sym typeface="Arial"/>
            </a:endParaRPr>
          </a:p>
        </p:txBody>
      </p:sp>
      <p:sp>
        <p:nvSpPr>
          <p:cNvPr id="37" name="Rectangle: Rounded Corners 36">
            <a:extLst>
              <a:ext uri="{FF2B5EF4-FFF2-40B4-BE49-F238E27FC236}">
                <a16:creationId xmlns:a16="http://schemas.microsoft.com/office/drawing/2014/main" xmlns="" id="{2278A443-0CBA-40BC-846B-3A606D458D7C}"/>
              </a:ext>
            </a:extLst>
          </p:cNvPr>
          <p:cNvSpPr/>
          <p:nvPr/>
        </p:nvSpPr>
        <p:spPr>
          <a:xfrm>
            <a:off x="2583890" y="2722278"/>
            <a:ext cx="951336" cy="859708"/>
          </a:xfrm>
          <a:prstGeom prst="roundRect">
            <a:avLst/>
          </a:prstGeom>
          <a:solidFill>
            <a:sysClr val="window" lastClr="FFFFFF"/>
          </a:solidFill>
          <a:ln w="25400" cap="flat" cmpd="sng" algn="ctr">
            <a:solidFill>
              <a:srgbClr val="FF0000"/>
            </a:solidFill>
            <a:prstDash val="solid"/>
          </a:ln>
          <a:effectLst/>
        </p:spPr>
        <p:txBody>
          <a:bodyPr rtlCol="0" anchor="ctr"/>
          <a:lstStyle/>
          <a:p>
            <a:pPr algn="ctr" defTabSz="685800">
              <a:defRPr/>
            </a:pPr>
            <a:r>
              <a:rPr lang="en-US" sz="900" b="1" kern="0">
                <a:solidFill>
                  <a:srgbClr val="D8D8D8">
                    <a:lumMod val="10000"/>
                  </a:srgbClr>
                </a:solidFill>
                <a:latin typeface="Calibri" panose="020F0502020204030204"/>
                <a:sym typeface="Arial"/>
              </a:rPr>
              <a:t>UNCT Configuration</a:t>
            </a:r>
            <a:endParaRPr lang="en-US" sz="900" b="1" kern="0" dirty="0">
              <a:solidFill>
                <a:srgbClr val="D8D8D8">
                  <a:lumMod val="10000"/>
                </a:srgbClr>
              </a:solidFill>
              <a:latin typeface="Calibri" panose="020F0502020204030204"/>
              <a:sym typeface="Arial"/>
            </a:endParaRPr>
          </a:p>
        </p:txBody>
      </p:sp>
      <p:sp>
        <p:nvSpPr>
          <p:cNvPr id="38" name="Rectangle: Rounded Corners 37">
            <a:extLst>
              <a:ext uri="{FF2B5EF4-FFF2-40B4-BE49-F238E27FC236}">
                <a16:creationId xmlns:a16="http://schemas.microsoft.com/office/drawing/2014/main" xmlns="" id="{1617F125-5FE1-444F-837A-3678CCF709CF}"/>
              </a:ext>
            </a:extLst>
          </p:cNvPr>
          <p:cNvSpPr/>
          <p:nvPr/>
        </p:nvSpPr>
        <p:spPr>
          <a:xfrm>
            <a:off x="3613033" y="2714813"/>
            <a:ext cx="942887" cy="868766"/>
          </a:xfrm>
          <a:prstGeom prst="roundRect">
            <a:avLst/>
          </a:prstGeom>
          <a:solidFill>
            <a:sysClr val="window" lastClr="FFFFFF"/>
          </a:solidFill>
          <a:ln w="25400" cap="flat" cmpd="sng" algn="ctr">
            <a:solidFill>
              <a:srgbClr val="FF0000"/>
            </a:solidFill>
            <a:prstDash val="solid"/>
          </a:ln>
          <a:effectLst/>
        </p:spPr>
        <p:txBody>
          <a:bodyPr rtlCol="0" anchor="ctr"/>
          <a:lstStyle/>
          <a:p>
            <a:pPr algn="ctr" defTabSz="685800">
              <a:defRPr/>
            </a:pPr>
            <a:r>
              <a:rPr lang="en-US" sz="900" b="1" kern="0">
                <a:solidFill>
                  <a:srgbClr val="D8D8D8">
                    <a:lumMod val="10000"/>
                  </a:srgbClr>
                </a:solidFill>
                <a:latin typeface="Calibri" panose="020F0502020204030204"/>
                <a:sym typeface="Arial"/>
              </a:rPr>
              <a:t>Cooperation Framework signed </a:t>
            </a:r>
            <a:endParaRPr lang="en-US" sz="900" b="1" kern="0" dirty="0">
              <a:solidFill>
                <a:srgbClr val="D8D8D8">
                  <a:lumMod val="10000"/>
                </a:srgbClr>
              </a:solidFill>
              <a:latin typeface="Calibri" panose="020F0502020204030204"/>
              <a:sym typeface="Arial"/>
            </a:endParaRPr>
          </a:p>
        </p:txBody>
      </p:sp>
      <p:sp>
        <p:nvSpPr>
          <p:cNvPr id="39" name="Rectangle: Rounded Corners 38">
            <a:extLst>
              <a:ext uri="{FF2B5EF4-FFF2-40B4-BE49-F238E27FC236}">
                <a16:creationId xmlns:a16="http://schemas.microsoft.com/office/drawing/2014/main" xmlns="" id="{1DF4D203-58C3-480B-BBB5-1D46B6968F59}"/>
              </a:ext>
            </a:extLst>
          </p:cNvPr>
          <p:cNvSpPr/>
          <p:nvPr/>
        </p:nvSpPr>
        <p:spPr>
          <a:xfrm>
            <a:off x="4641292" y="2722278"/>
            <a:ext cx="953191" cy="868481"/>
          </a:xfrm>
          <a:prstGeom prst="roundRect">
            <a:avLst/>
          </a:prstGeom>
          <a:solidFill>
            <a:sysClr val="window" lastClr="FFFFFF"/>
          </a:solidFill>
          <a:ln w="25400" cap="flat" cmpd="sng" algn="ctr">
            <a:solidFill>
              <a:srgbClr val="FF0000"/>
            </a:solidFill>
            <a:prstDash val="solid"/>
          </a:ln>
          <a:effectLst/>
        </p:spPr>
        <p:txBody>
          <a:bodyPr rtlCol="0" anchor="ctr"/>
          <a:lstStyle/>
          <a:p>
            <a:pPr algn="ctr" defTabSz="685800">
              <a:defRPr/>
            </a:pPr>
            <a:r>
              <a:rPr lang="en-US" sz="900" b="1" kern="0">
                <a:solidFill>
                  <a:srgbClr val="D8D8D8">
                    <a:lumMod val="10000"/>
                  </a:srgbClr>
                </a:solidFill>
                <a:latin typeface="Calibri" panose="020F0502020204030204"/>
                <a:sym typeface="Arial"/>
              </a:rPr>
              <a:t>Funding Framework and SDG Financing Strategy</a:t>
            </a:r>
            <a:endParaRPr lang="en-US" sz="900" b="1" kern="0" dirty="0">
              <a:solidFill>
                <a:srgbClr val="D8D8D8">
                  <a:lumMod val="10000"/>
                </a:srgbClr>
              </a:solidFill>
              <a:latin typeface="Calibri" panose="020F0502020204030204"/>
              <a:sym typeface="Arial"/>
            </a:endParaRPr>
          </a:p>
        </p:txBody>
      </p:sp>
      <p:sp>
        <p:nvSpPr>
          <p:cNvPr id="40" name="Rectangle: Rounded Corners 39">
            <a:extLst>
              <a:ext uri="{FF2B5EF4-FFF2-40B4-BE49-F238E27FC236}">
                <a16:creationId xmlns:a16="http://schemas.microsoft.com/office/drawing/2014/main" xmlns="" id="{6ACD28DA-CE5A-4E1C-8BB3-340004416593}"/>
              </a:ext>
            </a:extLst>
          </p:cNvPr>
          <p:cNvSpPr/>
          <p:nvPr/>
        </p:nvSpPr>
        <p:spPr>
          <a:xfrm>
            <a:off x="5674947" y="2714813"/>
            <a:ext cx="951335" cy="859708"/>
          </a:xfrm>
          <a:prstGeom prst="roundRect">
            <a:avLst/>
          </a:prstGeom>
          <a:solidFill>
            <a:sysClr val="window" lastClr="FFFFFF"/>
          </a:solidFill>
          <a:ln w="25400" cap="flat" cmpd="sng" algn="ctr">
            <a:solidFill>
              <a:srgbClr val="00B050"/>
            </a:solidFill>
            <a:prstDash val="solid"/>
          </a:ln>
          <a:effectLst/>
        </p:spPr>
        <p:txBody>
          <a:bodyPr rtlCol="0" anchor="ctr"/>
          <a:lstStyle/>
          <a:p>
            <a:pPr algn="ctr" defTabSz="685800">
              <a:defRPr/>
            </a:pPr>
            <a:r>
              <a:rPr lang="en-US" sz="900" b="1" kern="0">
                <a:solidFill>
                  <a:srgbClr val="D8D8D8">
                    <a:lumMod val="10000"/>
                  </a:srgbClr>
                </a:solidFill>
                <a:latin typeface="Calibri" panose="020F0502020204030204"/>
                <a:sym typeface="Arial"/>
              </a:rPr>
              <a:t>Agency Specific-Documents</a:t>
            </a:r>
            <a:endParaRPr lang="en-US" sz="900" b="1" kern="0" dirty="0">
              <a:solidFill>
                <a:srgbClr val="D8D8D8">
                  <a:lumMod val="10000"/>
                </a:srgbClr>
              </a:solidFill>
              <a:latin typeface="Calibri" panose="020F0502020204030204"/>
              <a:sym typeface="Arial"/>
            </a:endParaRPr>
          </a:p>
        </p:txBody>
      </p:sp>
      <p:sp>
        <p:nvSpPr>
          <p:cNvPr id="41" name="Rectangle: Rounded Corners 40">
            <a:extLst>
              <a:ext uri="{FF2B5EF4-FFF2-40B4-BE49-F238E27FC236}">
                <a16:creationId xmlns:a16="http://schemas.microsoft.com/office/drawing/2014/main" xmlns="" id="{9A67437B-D733-4D44-AFDB-1D0D5372E319}"/>
              </a:ext>
            </a:extLst>
          </p:cNvPr>
          <p:cNvSpPr/>
          <p:nvPr/>
        </p:nvSpPr>
        <p:spPr>
          <a:xfrm>
            <a:off x="6706709" y="2716173"/>
            <a:ext cx="951335" cy="859708"/>
          </a:xfrm>
          <a:prstGeom prst="roundRect">
            <a:avLst/>
          </a:prstGeom>
          <a:solidFill>
            <a:sysClr val="window" lastClr="FFFFFF"/>
          </a:solidFill>
          <a:ln w="25400" cap="flat" cmpd="sng" algn="ctr">
            <a:solidFill>
              <a:srgbClr val="00B050"/>
            </a:solidFill>
            <a:prstDash val="solid"/>
          </a:ln>
          <a:effectLst/>
        </p:spPr>
        <p:txBody>
          <a:bodyPr rtlCol="0" anchor="ctr"/>
          <a:lstStyle/>
          <a:p>
            <a:pPr algn="ctr" defTabSz="685800">
              <a:defRPr/>
            </a:pPr>
            <a:r>
              <a:rPr lang="en-US" sz="900" b="1" kern="0">
                <a:solidFill>
                  <a:srgbClr val="D8D8D8">
                    <a:lumMod val="10000"/>
                  </a:srgbClr>
                </a:solidFill>
                <a:latin typeface="Calibri" panose="020F0502020204030204"/>
                <a:sym typeface="Arial"/>
              </a:rPr>
              <a:t>Joint Workplans</a:t>
            </a:r>
            <a:endParaRPr lang="en-US" sz="900" b="1" kern="0" dirty="0">
              <a:solidFill>
                <a:srgbClr val="D8D8D8">
                  <a:lumMod val="10000"/>
                </a:srgbClr>
              </a:solidFill>
              <a:latin typeface="Calibri" panose="020F0502020204030204"/>
              <a:sym typeface="Arial"/>
            </a:endParaRPr>
          </a:p>
        </p:txBody>
      </p:sp>
      <p:sp>
        <p:nvSpPr>
          <p:cNvPr id="42" name="Rectangle: Rounded Corners 41">
            <a:extLst>
              <a:ext uri="{FF2B5EF4-FFF2-40B4-BE49-F238E27FC236}">
                <a16:creationId xmlns:a16="http://schemas.microsoft.com/office/drawing/2014/main" xmlns="" id="{4622D97F-6A33-4496-8B00-2F4B3A8B1E79}"/>
              </a:ext>
            </a:extLst>
          </p:cNvPr>
          <p:cNvSpPr/>
          <p:nvPr/>
        </p:nvSpPr>
        <p:spPr>
          <a:xfrm>
            <a:off x="7756205" y="2731051"/>
            <a:ext cx="951336" cy="859708"/>
          </a:xfrm>
          <a:prstGeom prst="roundRect">
            <a:avLst/>
          </a:prstGeom>
          <a:solidFill>
            <a:sysClr val="window" lastClr="FFFFFF"/>
          </a:solidFill>
          <a:ln w="25400" cap="flat" cmpd="sng" algn="ctr">
            <a:solidFill>
              <a:srgbClr val="9900FF"/>
            </a:solidFill>
            <a:prstDash val="solid"/>
          </a:ln>
          <a:effectLst/>
        </p:spPr>
        <p:txBody>
          <a:bodyPr rtlCol="0" anchor="ctr"/>
          <a:lstStyle/>
          <a:p>
            <a:pPr algn="ctr" defTabSz="685800">
              <a:defRPr/>
            </a:pPr>
            <a:r>
              <a:rPr lang="en-US" sz="900" b="1" kern="0">
                <a:solidFill>
                  <a:srgbClr val="D8D8D8">
                    <a:lumMod val="10000"/>
                  </a:srgbClr>
                </a:solidFill>
                <a:latin typeface="Calibri" panose="020F0502020204030204"/>
                <a:sym typeface="Arial"/>
              </a:rPr>
              <a:t>Annual Review + One UN Country Results Report</a:t>
            </a:r>
            <a:endParaRPr lang="en-US" sz="900" b="1" kern="0" dirty="0">
              <a:solidFill>
                <a:srgbClr val="D8D8D8">
                  <a:lumMod val="10000"/>
                </a:srgbClr>
              </a:solidFill>
              <a:latin typeface="Calibri" panose="020F0502020204030204"/>
              <a:sym typeface="Arial"/>
            </a:endParaRPr>
          </a:p>
        </p:txBody>
      </p:sp>
      <p:sp>
        <p:nvSpPr>
          <p:cNvPr id="43" name="TextBox 42">
            <a:extLst>
              <a:ext uri="{FF2B5EF4-FFF2-40B4-BE49-F238E27FC236}">
                <a16:creationId xmlns:a16="http://schemas.microsoft.com/office/drawing/2014/main" xmlns="" id="{9965504B-6C08-499A-BB61-57E4B52B5782}"/>
              </a:ext>
            </a:extLst>
          </p:cNvPr>
          <p:cNvSpPr txBox="1"/>
          <p:nvPr/>
        </p:nvSpPr>
        <p:spPr>
          <a:xfrm>
            <a:off x="3500905" y="3832954"/>
            <a:ext cx="2142190" cy="253916"/>
          </a:xfrm>
          <a:prstGeom prst="rect">
            <a:avLst/>
          </a:prstGeom>
          <a:noFill/>
        </p:spPr>
        <p:txBody>
          <a:bodyPr wrap="square" rtlCol="0">
            <a:spAutoFit/>
          </a:bodyPr>
          <a:lstStyle/>
          <a:p>
            <a:pPr defTabSz="685800">
              <a:defRPr/>
            </a:pPr>
            <a:r>
              <a:rPr lang="en-US" sz="1050" b="1" kern="0" dirty="0">
                <a:solidFill>
                  <a:srgbClr val="000000"/>
                </a:solidFill>
                <a:latin typeface="Arial"/>
                <a:cs typeface="Arial"/>
                <a:sym typeface="Arial"/>
              </a:rPr>
              <a:t>Feedback Loop into new cycle</a:t>
            </a:r>
          </a:p>
        </p:txBody>
      </p:sp>
      <p:sp>
        <p:nvSpPr>
          <p:cNvPr id="44" name="Rectangle: Rounded Corners 43">
            <a:extLst>
              <a:ext uri="{FF2B5EF4-FFF2-40B4-BE49-F238E27FC236}">
                <a16:creationId xmlns:a16="http://schemas.microsoft.com/office/drawing/2014/main" xmlns="" id="{233CC5C7-3DE7-4A10-97BE-D4E40EF1859E}"/>
              </a:ext>
            </a:extLst>
          </p:cNvPr>
          <p:cNvSpPr/>
          <p:nvPr/>
        </p:nvSpPr>
        <p:spPr>
          <a:xfrm>
            <a:off x="2400422" y="4481815"/>
            <a:ext cx="950858" cy="859708"/>
          </a:xfrm>
          <a:prstGeom prst="roundRect">
            <a:avLst/>
          </a:prstGeom>
          <a:solidFill>
            <a:sysClr val="window" lastClr="FFFFFF"/>
          </a:solidFill>
          <a:ln w="25400" cap="flat" cmpd="sng" algn="ctr">
            <a:solidFill>
              <a:srgbClr val="FFC000"/>
            </a:solidFill>
            <a:prstDash val="solid"/>
          </a:ln>
          <a:effectLst/>
        </p:spPr>
        <p:txBody>
          <a:bodyPr rtlCol="0" anchor="ctr"/>
          <a:lstStyle/>
          <a:p>
            <a:pPr algn="ctr" defTabSz="685800">
              <a:defRPr/>
            </a:pPr>
            <a:r>
              <a:rPr lang="en-US" sz="900" b="1" kern="0">
                <a:solidFill>
                  <a:srgbClr val="D8D8D8">
                    <a:lumMod val="10000"/>
                  </a:srgbClr>
                </a:solidFill>
                <a:latin typeface="Calibri" panose="020F0502020204030204"/>
                <a:sym typeface="Arial"/>
              </a:rPr>
              <a:t>Evaluation Management Response</a:t>
            </a:r>
            <a:endParaRPr lang="en-US" sz="900" b="1" kern="0" dirty="0">
              <a:solidFill>
                <a:srgbClr val="D8D8D8">
                  <a:lumMod val="10000"/>
                </a:srgbClr>
              </a:solidFill>
              <a:latin typeface="Calibri" panose="020F0502020204030204"/>
              <a:sym typeface="Arial"/>
            </a:endParaRPr>
          </a:p>
        </p:txBody>
      </p:sp>
      <p:sp>
        <p:nvSpPr>
          <p:cNvPr id="45" name="Rectangle: Rounded Corners 44">
            <a:extLst>
              <a:ext uri="{FF2B5EF4-FFF2-40B4-BE49-F238E27FC236}">
                <a16:creationId xmlns:a16="http://schemas.microsoft.com/office/drawing/2014/main" xmlns="" id="{AEA697FF-856F-4D79-BD32-4335503C8DCE}"/>
              </a:ext>
            </a:extLst>
          </p:cNvPr>
          <p:cNvSpPr/>
          <p:nvPr/>
        </p:nvSpPr>
        <p:spPr>
          <a:xfrm>
            <a:off x="4057940" y="4481897"/>
            <a:ext cx="1253803" cy="859708"/>
          </a:xfrm>
          <a:prstGeom prst="roundRect">
            <a:avLst/>
          </a:prstGeom>
          <a:solidFill>
            <a:sysClr val="window" lastClr="FFFFFF"/>
          </a:solidFill>
          <a:ln w="25400" cap="flat" cmpd="sng" algn="ctr">
            <a:solidFill>
              <a:srgbClr val="FFCD2D"/>
            </a:solidFill>
            <a:prstDash val="solid"/>
          </a:ln>
          <a:effectLst/>
        </p:spPr>
        <p:txBody>
          <a:bodyPr rtlCol="0" anchor="ctr"/>
          <a:lstStyle/>
          <a:p>
            <a:pPr algn="ctr" defTabSz="685800">
              <a:defRPr/>
            </a:pPr>
            <a:r>
              <a:rPr lang="en-US" sz="900" b="1" kern="0">
                <a:solidFill>
                  <a:srgbClr val="D8D8D8">
                    <a:lumMod val="10000"/>
                  </a:srgbClr>
                </a:solidFill>
                <a:latin typeface="Calibri" panose="020F0502020204030204"/>
                <a:sym typeface="Arial"/>
              </a:rPr>
              <a:t>Cooperation Framework Evaluation</a:t>
            </a:r>
            <a:endParaRPr lang="en-US" sz="900" b="1" kern="0" dirty="0">
              <a:solidFill>
                <a:srgbClr val="D8D8D8">
                  <a:lumMod val="10000"/>
                </a:srgbClr>
              </a:solidFill>
              <a:latin typeface="Calibri" panose="020F0502020204030204"/>
              <a:sym typeface="Arial"/>
            </a:endParaRPr>
          </a:p>
        </p:txBody>
      </p:sp>
      <p:sp>
        <p:nvSpPr>
          <p:cNvPr id="46" name="Arrow: Chevron 45">
            <a:extLst>
              <a:ext uri="{FF2B5EF4-FFF2-40B4-BE49-F238E27FC236}">
                <a16:creationId xmlns:a16="http://schemas.microsoft.com/office/drawing/2014/main" xmlns="" id="{6560078C-8EAD-46EC-9962-1680D9961835}"/>
              </a:ext>
            </a:extLst>
          </p:cNvPr>
          <p:cNvSpPr/>
          <p:nvPr/>
        </p:nvSpPr>
        <p:spPr>
          <a:xfrm>
            <a:off x="321903" y="1113481"/>
            <a:ext cx="1378072" cy="619034"/>
          </a:xfrm>
          <a:prstGeom prst="chevron">
            <a:avLst/>
          </a:prstGeom>
          <a:solidFill>
            <a:srgbClr val="33B1E3"/>
          </a:solidFill>
          <a:ln w="25400" cap="flat" cmpd="sng" algn="ctr">
            <a:solidFill>
              <a:srgbClr val="009DDC">
                <a:lumMod val="75000"/>
              </a:srgbClr>
            </a:solidFill>
            <a:prstDash val="solid"/>
          </a:ln>
          <a:effectLst/>
        </p:spPr>
        <p:txBody>
          <a:bodyPr anchor="ctr"/>
          <a:lstStyle/>
          <a:p>
            <a:pPr algn="ctr" defTabSz="685800">
              <a:defRPr/>
            </a:pPr>
            <a:r>
              <a:rPr lang="en-US" sz="1200" b="1" kern="0" dirty="0">
                <a:solidFill>
                  <a:prstClr val="white"/>
                </a:solidFill>
                <a:latin typeface="Calibri"/>
                <a:sym typeface="Arial"/>
              </a:rPr>
              <a:t>Analysis</a:t>
            </a:r>
            <a:endParaRPr lang="en-US" sz="788" b="1" kern="0" dirty="0">
              <a:solidFill>
                <a:prstClr val="white"/>
              </a:solidFill>
              <a:latin typeface="Calibri"/>
              <a:sym typeface="Arial"/>
            </a:endParaRPr>
          </a:p>
        </p:txBody>
      </p:sp>
      <p:sp>
        <p:nvSpPr>
          <p:cNvPr id="47" name="Arrow: Chevron 46">
            <a:extLst>
              <a:ext uri="{FF2B5EF4-FFF2-40B4-BE49-F238E27FC236}">
                <a16:creationId xmlns:a16="http://schemas.microsoft.com/office/drawing/2014/main" xmlns="" id="{67416C2D-E69B-4E48-89E2-1C98CE16D712}"/>
              </a:ext>
            </a:extLst>
          </p:cNvPr>
          <p:cNvSpPr/>
          <p:nvPr/>
        </p:nvSpPr>
        <p:spPr>
          <a:xfrm>
            <a:off x="1454053" y="1117483"/>
            <a:ext cx="4394801" cy="619034"/>
          </a:xfrm>
          <a:prstGeom prst="chevron">
            <a:avLst/>
          </a:prstGeom>
          <a:solidFill>
            <a:srgbClr val="FF0000"/>
          </a:solidFill>
          <a:ln w="25400" cap="flat" cmpd="sng" algn="ctr">
            <a:solidFill>
              <a:srgbClr val="990000"/>
            </a:solidFill>
            <a:prstDash val="solid"/>
          </a:ln>
          <a:effectLst/>
        </p:spPr>
        <p:txBody>
          <a:bodyPr anchor="ctr"/>
          <a:lstStyle/>
          <a:p>
            <a:pPr algn="ctr" defTabSz="685800">
              <a:defRPr/>
            </a:pPr>
            <a:r>
              <a:rPr lang="en-US" sz="1200" b="1" kern="0" dirty="0">
                <a:solidFill>
                  <a:prstClr val="white"/>
                </a:solidFill>
                <a:latin typeface="Calibri"/>
                <a:sym typeface="Arial"/>
              </a:rPr>
              <a:t>Development of the Cooperation Framework</a:t>
            </a:r>
          </a:p>
        </p:txBody>
      </p:sp>
      <p:sp>
        <p:nvSpPr>
          <p:cNvPr id="48" name="Arrow: Chevron 47">
            <a:extLst>
              <a:ext uri="{FF2B5EF4-FFF2-40B4-BE49-F238E27FC236}">
                <a16:creationId xmlns:a16="http://schemas.microsoft.com/office/drawing/2014/main" xmlns="" id="{C59B968A-9DF7-4CFB-B798-DB75B0C7FAAB}"/>
              </a:ext>
            </a:extLst>
          </p:cNvPr>
          <p:cNvSpPr/>
          <p:nvPr/>
        </p:nvSpPr>
        <p:spPr>
          <a:xfrm>
            <a:off x="5604433" y="1115116"/>
            <a:ext cx="2218018" cy="619034"/>
          </a:xfrm>
          <a:prstGeom prst="chevron">
            <a:avLst/>
          </a:prstGeom>
          <a:solidFill>
            <a:srgbClr val="00B050"/>
          </a:solidFill>
          <a:ln w="25400" cap="flat" cmpd="sng" algn="ctr">
            <a:solidFill>
              <a:srgbClr val="006600"/>
            </a:solidFill>
            <a:prstDash val="solid"/>
          </a:ln>
          <a:effectLst/>
        </p:spPr>
        <p:txBody>
          <a:bodyPr anchor="ctr"/>
          <a:lstStyle/>
          <a:p>
            <a:pPr algn="ctr" defTabSz="685800">
              <a:defRPr/>
            </a:pPr>
            <a:r>
              <a:rPr lang="en-US" sz="1200" b="1" kern="0" dirty="0">
                <a:solidFill>
                  <a:prstClr val="white"/>
                </a:solidFill>
                <a:latin typeface="Calibri"/>
                <a:sym typeface="Arial"/>
              </a:rPr>
              <a:t>Implementation</a:t>
            </a:r>
            <a:endParaRPr lang="en-US" sz="1050" b="1" kern="0" dirty="0">
              <a:solidFill>
                <a:prstClr val="white"/>
              </a:solidFill>
              <a:latin typeface="Calibri"/>
              <a:sym typeface="Arial"/>
            </a:endParaRPr>
          </a:p>
        </p:txBody>
      </p:sp>
      <p:sp>
        <p:nvSpPr>
          <p:cNvPr id="49" name="Arrow: Chevron 48">
            <a:extLst>
              <a:ext uri="{FF2B5EF4-FFF2-40B4-BE49-F238E27FC236}">
                <a16:creationId xmlns:a16="http://schemas.microsoft.com/office/drawing/2014/main" xmlns="" id="{1AC6DDA5-7768-4469-9486-E29FD48B7F16}"/>
              </a:ext>
            </a:extLst>
          </p:cNvPr>
          <p:cNvSpPr/>
          <p:nvPr/>
        </p:nvSpPr>
        <p:spPr>
          <a:xfrm>
            <a:off x="7629178" y="1117483"/>
            <a:ext cx="1298318" cy="619034"/>
          </a:xfrm>
          <a:prstGeom prst="chevron">
            <a:avLst/>
          </a:prstGeom>
          <a:solidFill>
            <a:srgbClr val="9900FF"/>
          </a:solidFill>
          <a:ln w="25400" cap="flat" cmpd="sng" algn="ctr">
            <a:solidFill>
              <a:srgbClr val="660066"/>
            </a:solidFill>
            <a:prstDash val="solid"/>
          </a:ln>
          <a:effectLst/>
        </p:spPr>
        <p:txBody>
          <a:bodyPr anchor="ctr"/>
          <a:lstStyle/>
          <a:p>
            <a:pPr algn="ctr" defTabSz="685800">
              <a:defRPr/>
            </a:pPr>
            <a:r>
              <a:rPr lang="en-US" sz="1200" b="1" kern="0" dirty="0">
                <a:solidFill>
                  <a:prstClr val="white"/>
                </a:solidFill>
                <a:latin typeface="Calibri"/>
                <a:sym typeface="Arial"/>
              </a:rPr>
              <a:t>Results</a:t>
            </a:r>
            <a:endParaRPr lang="en-US" sz="1350" b="1" kern="0" dirty="0">
              <a:solidFill>
                <a:prstClr val="white"/>
              </a:solidFill>
              <a:latin typeface="Calibri"/>
              <a:sym typeface="Arial"/>
            </a:endParaRPr>
          </a:p>
        </p:txBody>
      </p:sp>
      <p:sp>
        <p:nvSpPr>
          <p:cNvPr id="50" name="Arrow: Up-Down 49">
            <a:extLst>
              <a:ext uri="{FF2B5EF4-FFF2-40B4-BE49-F238E27FC236}">
                <a16:creationId xmlns:a16="http://schemas.microsoft.com/office/drawing/2014/main" xmlns="" id="{C14AF1BB-83C7-4480-8B2A-047F937557E9}"/>
              </a:ext>
            </a:extLst>
          </p:cNvPr>
          <p:cNvSpPr/>
          <p:nvPr/>
        </p:nvSpPr>
        <p:spPr>
          <a:xfrm>
            <a:off x="764857" y="2507076"/>
            <a:ext cx="283546" cy="343348"/>
          </a:xfrm>
          <a:prstGeom prst="upDownArrow">
            <a:avLst/>
          </a:prstGeom>
          <a:solidFill>
            <a:sysClr val="window" lastClr="FFFFFF"/>
          </a:solidFill>
          <a:ln w="25400" cap="flat" cmpd="sng" algn="ctr">
            <a:solidFill>
              <a:srgbClr val="33B1E3"/>
            </a:solidFill>
            <a:prstDash val="solid"/>
          </a:ln>
          <a:effectLst/>
        </p:spPr>
        <p:txBody>
          <a:bodyPr rtlCol="0" anchor="ctr"/>
          <a:lstStyle/>
          <a:p>
            <a:pPr algn="ctr" defTabSz="685800">
              <a:defRPr/>
            </a:pPr>
            <a:endParaRPr lang="en-US" sz="1500" kern="0">
              <a:solidFill>
                <a:prstClr val="white"/>
              </a:solidFill>
              <a:latin typeface="Calibri"/>
              <a:sym typeface="Arial"/>
            </a:endParaRPr>
          </a:p>
        </p:txBody>
      </p:sp>
      <p:sp>
        <p:nvSpPr>
          <p:cNvPr id="51" name="Arrow: Right 50">
            <a:extLst>
              <a:ext uri="{FF2B5EF4-FFF2-40B4-BE49-F238E27FC236}">
                <a16:creationId xmlns:a16="http://schemas.microsoft.com/office/drawing/2014/main" xmlns="" id="{47ACF2ED-A07F-4E49-822D-E1728CC40C4A}"/>
              </a:ext>
            </a:extLst>
          </p:cNvPr>
          <p:cNvSpPr/>
          <p:nvPr/>
        </p:nvSpPr>
        <p:spPr>
          <a:xfrm>
            <a:off x="1429302" y="3066200"/>
            <a:ext cx="171981" cy="228928"/>
          </a:xfrm>
          <a:prstGeom prst="rightArrow">
            <a:avLst/>
          </a:prstGeom>
          <a:solidFill>
            <a:sysClr val="window" lastClr="FFFFFF"/>
          </a:solidFill>
          <a:ln w="25400" cap="flat" cmpd="sng" algn="ctr">
            <a:solidFill>
              <a:srgbClr val="33B1E3"/>
            </a:solidFill>
            <a:prstDash val="solid"/>
          </a:ln>
          <a:effectLst/>
        </p:spPr>
        <p:txBody>
          <a:bodyPr rtlCol="0" anchor="ctr"/>
          <a:lstStyle/>
          <a:p>
            <a:pPr algn="ctr" defTabSz="685800">
              <a:defRPr/>
            </a:pPr>
            <a:endParaRPr lang="en-US" sz="1500" kern="0">
              <a:solidFill>
                <a:prstClr val="white"/>
              </a:solidFill>
              <a:latin typeface="Calibri"/>
              <a:sym typeface="Arial"/>
            </a:endParaRPr>
          </a:p>
        </p:txBody>
      </p:sp>
      <p:sp>
        <p:nvSpPr>
          <p:cNvPr id="52" name="Arrow: Right 51">
            <a:extLst>
              <a:ext uri="{FF2B5EF4-FFF2-40B4-BE49-F238E27FC236}">
                <a16:creationId xmlns:a16="http://schemas.microsoft.com/office/drawing/2014/main" xmlns="" id="{2D4250DF-4706-4F3F-9562-D09A799A3B81}"/>
              </a:ext>
            </a:extLst>
          </p:cNvPr>
          <p:cNvSpPr/>
          <p:nvPr/>
        </p:nvSpPr>
        <p:spPr>
          <a:xfrm>
            <a:off x="2448575" y="3066200"/>
            <a:ext cx="172471" cy="202012"/>
          </a:xfrm>
          <a:prstGeom prst="rightArrow">
            <a:avLst/>
          </a:prstGeom>
          <a:solidFill>
            <a:sysClr val="window" lastClr="FFFFFF"/>
          </a:solidFill>
          <a:ln w="25400" cap="flat" cmpd="sng" algn="ctr">
            <a:solidFill>
              <a:srgbClr val="FF0000"/>
            </a:solidFill>
            <a:prstDash val="solid"/>
          </a:ln>
          <a:effectLst/>
        </p:spPr>
        <p:txBody>
          <a:bodyPr rtlCol="0" anchor="ctr"/>
          <a:lstStyle/>
          <a:p>
            <a:pPr algn="ctr" defTabSz="685800">
              <a:defRPr/>
            </a:pPr>
            <a:endParaRPr lang="en-US" sz="1500" kern="0">
              <a:solidFill>
                <a:prstClr val="white"/>
              </a:solidFill>
              <a:latin typeface="Calibri"/>
              <a:sym typeface="Arial"/>
            </a:endParaRPr>
          </a:p>
        </p:txBody>
      </p:sp>
      <p:sp>
        <p:nvSpPr>
          <p:cNvPr id="53" name="Arrow: Right 52">
            <a:extLst>
              <a:ext uri="{FF2B5EF4-FFF2-40B4-BE49-F238E27FC236}">
                <a16:creationId xmlns:a16="http://schemas.microsoft.com/office/drawing/2014/main" xmlns="" id="{0987910B-4346-4A49-9828-61373B813A58}"/>
              </a:ext>
            </a:extLst>
          </p:cNvPr>
          <p:cNvSpPr/>
          <p:nvPr/>
        </p:nvSpPr>
        <p:spPr>
          <a:xfrm>
            <a:off x="3487515" y="3054102"/>
            <a:ext cx="172471" cy="202012"/>
          </a:xfrm>
          <a:prstGeom prst="rightArrow">
            <a:avLst/>
          </a:prstGeom>
          <a:solidFill>
            <a:sysClr val="window" lastClr="FFFFFF"/>
          </a:solidFill>
          <a:ln w="25400" cap="flat" cmpd="sng" algn="ctr">
            <a:solidFill>
              <a:srgbClr val="FF0000"/>
            </a:solidFill>
            <a:prstDash val="solid"/>
          </a:ln>
          <a:effectLst/>
        </p:spPr>
        <p:txBody>
          <a:bodyPr rtlCol="0" anchor="ctr"/>
          <a:lstStyle/>
          <a:p>
            <a:pPr algn="ctr" defTabSz="685800">
              <a:defRPr/>
            </a:pPr>
            <a:endParaRPr lang="en-US" sz="1500" kern="0">
              <a:solidFill>
                <a:prstClr val="white"/>
              </a:solidFill>
              <a:latin typeface="Calibri"/>
              <a:sym typeface="Arial"/>
            </a:endParaRPr>
          </a:p>
        </p:txBody>
      </p:sp>
      <p:sp>
        <p:nvSpPr>
          <p:cNvPr id="54" name="Arrow: Right 53">
            <a:extLst>
              <a:ext uri="{FF2B5EF4-FFF2-40B4-BE49-F238E27FC236}">
                <a16:creationId xmlns:a16="http://schemas.microsoft.com/office/drawing/2014/main" xmlns="" id="{DE246798-1174-4DFD-B19F-9CA12A8CFB0A}"/>
              </a:ext>
            </a:extLst>
          </p:cNvPr>
          <p:cNvSpPr/>
          <p:nvPr/>
        </p:nvSpPr>
        <p:spPr>
          <a:xfrm>
            <a:off x="4512371" y="3066200"/>
            <a:ext cx="172471" cy="202012"/>
          </a:xfrm>
          <a:prstGeom prst="rightArrow">
            <a:avLst/>
          </a:prstGeom>
          <a:solidFill>
            <a:sysClr val="window" lastClr="FFFFFF"/>
          </a:solidFill>
          <a:ln w="25400" cap="flat" cmpd="sng" algn="ctr">
            <a:solidFill>
              <a:srgbClr val="FF0000"/>
            </a:solidFill>
            <a:prstDash val="solid"/>
          </a:ln>
          <a:effectLst/>
        </p:spPr>
        <p:txBody>
          <a:bodyPr rtlCol="0" anchor="ctr"/>
          <a:lstStyle/>
          <a:p>
            <a:pPr algn="ctr" defTabSz="685800">
              <a:defRPr/>
            </a:pPr>
            <a:endParaRPr lang="en-US" sz="1500" kern="0">
              <a:solidFill>
                <a:prstClr val="white"/>
              </a:solidFill>
              <a:latin typeface="Calibri"/>
              <a:sym typeface="Arial"/>
            </a:endParaRPr>
          </a:p>
        </p:txBody>
      </p:sp>
      <p:sp>
        <p:nvSpPr>
          <p:cNvPr id="55" name="Arrow: Right 54">
            <a:extLst>
              <a:ext uri="{FF2B5EF4-FFF2-40B4-BE49-F238E27FC236}">
                <a16:creationId xmlns:a16="http://schemas.microsoft.com/office/drawing/2014/main" xmlns="" id="{B849F349-6065-478C-8A5F-6873C0A3B51E}"/>
              </a:ext>
            </a:extLst>
          </p:cNvPr>
          <p:cNvSpPr/>
          <p:nvPr/>
        </p:nvSpPr>
        <p:spPr>
          <a:xfrm>
            <a:off x="5548929" y="3079657"/>
            <a:ext cx="172471" cy="202012"/>
          </a:xfrm>
          <a:prstGeom prst="rightArrow">
            <a:avLst/>
          </a:prstGeom>
          <a:solidFill>
            <a:sysClr val="window" lastClr="FFFFFF"/>
          </a:solidFill>
          <a:ln w="25400" cap="flat" cmpd="sng" algn="ctr">
            <a:solidFill>
              <a:srgbClr val="FF0000"/>
            </a:solidFill>
            <a:prstDash val="solid"/>
          </a:ln>
          <a:effectLst/>
        </p:spPr>
        <p:txBody>
          <a:bodyPr rtlCol="0" anchor="ctr"/>
          <a:lstStyle/>
          <a:p>
            <a:pPr algn="ctr" defTabSz="685800">
              <a:defRPr/>
            </a:pPr>
            <a:endParaRPr lang="en-US" sz="1500" kern="0">
              <a:solidFill>
                <a:prstClr val="white"/>
              </a:solidFill>
              <a:latin typeface="Calibri"/>
              <a:sym typeface="Arial"/>
            </a:endParaRPr>
          </a:p>
        </p:txBody>
      </p:sp>
      <p:sp>
        <p:nvSpPr>
          <p:cNvPr id="56" name="Arrow: Right 55">
            <a:extLst>
              <a:ext uri="{FF2B5EF4-FFF2-40B4-BE49-F238E27FC236}">
                <a16:creationId xmlns:a16="http://schemas.microsoft.com/office/drawing/2014/main" xmlns="" id="{2073A52F-B93C-4FA6-8FA5-C27D77649F57}"/>
              </a:ext>
            </a:extLst>
          </p:cNvPr>
          <p:cNvSpPr/>
          <p:nvPr/>
        </p:nvSpPr>
        <p:spPr>
          <a:xfrm>
            <a:off x="6581388" y="3059898"/>
            <a:ext cx="172471" cy="202012"/>
          </a:xfrm>
          <a:prstGeom prst="rightArrow">
            <a:avLst/>
          </a:prstGeom>
          <a:solidFill>
            <a:sysClr val="window" lastClr="FFFFFF"/>
          </a:solidFill>
          <a:ln w="25400" cap="flat" cmpd="sng" algn="ctr">
            <a:solidFill>
              <a:srgbClr val="00B050"/>
            </a:solidFill>
            <a:prstDash val="solid"/>
          </a:ln>
          <a:effectLst/>
        </p:spPr>
        <p:txBody>
          <a:bodyPr rtlCol="0" anchor="ctr"/>
          <a:lstStyle/>
          <a:p>
            <a:pPr algn="ctr" defTabSz="685800">
              <a:defRPr/>
            </a:pPr>
            <a:endParaRPr lang="en-US" sz="1500" kern="0">
              <a:solidFill>
                <a:prstClr val="white"/>
              </a:solidFill>
              <a:latin typeface="Calibri"/>
              <a:sym typeface="Arial"/>
            </a:endParaRPr>
          </a:p>
        </p:txBody>
      </p:sp>
      <p:sp>
        <p:nvSpPr>
          <p:cNvPr id="57" name="Arrow: Right 56">
            <a:extLst>
              <a:ext uri="{FF2B5EF4-FFF2-40B4-BE49-F238E27FC236}">
                <a16:creationId xmlns:a16="http://schemas.microsoft.com/office/drawing/2014/main" xmlns="" id="{A673D7AC-247B-41BF-9835-65A3BCB680A6}"/>
              </a:ext>
            </a:extLst>
          </p:cNvPr>
          <p:cNvSpPr/>
          <p:nvPr/>
        </p:nvSpPr>
        <p:spPr>
          <a:xfrm>
            <a:off x="7640336" y="3054102"/>
            <a:ext cx="172471" cy="202012"/>
          </a:xfrm>
          <a:prstGeom prst="rightArrow">
            <a:avLst/>
          </a:prstGeom>
          <a:solidFill>
            <a:sysClr val="window" lastClr="FFFFFF"/>
          </a:solidFill>
          <a:ln w="25400" cap="flat" cmpd="sng" algn="ctr">
            <a:solidFill>
              <a:srgbClr val="00B050"/>
            </a:solidFill>
            <a:prstDash val="solid"/>
          </a:ln>
          <a:effectLst/>
        </p:spPr>
        <p:txBody>
          <a:bodyPr rtlCol="0" anchor="ctr"/>
          <a:lstStyle/>
          <a:p>
            <a:pPr algn="ctr" defTabSz="685800">
              <a:defRPr/>
            </a:pPr>
            <a:endParaRPr lang="en-US" sz="1500" kern="0">
              <a:solidFill>
                <a:prstClr val="white"/>
              </a:solidFill>
              <a:latin typeface="Calibri"/>
              <a:sym typeface="Arial"/>
            </a:endParaRPr>
          </a:p>
        </p:txBody>
      </p:sp>
      <p:sp>
        <p:nvSpPr>
          <p:cNvPr id="58" name="Arrow: Bent 57">
            <a:extLst>
              <a:ext uri="{FF2B5EF4-FFF2-40B4-BE49-F238E27FC236}">
                <a16:creationId xmlns:a16="http://schemas.microsoft.com/office/drawing/2014/main" xmlns="" id="{B8C48105-8B83-418B-8D63-9F389CA36E1B}"/>
              </a:ext>
            </a:extLst>
          </p:cNvPr>
          <p:cNvSpPr/>
          <p:nvPr/>
        </p:nvSpPr>
        <p:spPr>
          <a:xfrm rot="10800000">
            <a:off x="1483678" y="3609653"/>
            <a:ext cx="6657134" cy="710311"/>
          </a:xfrm>
          <a:prstGeom prst="bentArrow">
            <a:avLst>
              <a:gd name="adj1" fmla="val 24975"/>
              <a:gd name="adj2" fmla="val 23981"/>
              <a:gd name="adj3" fmla="val 25976"/>
              <a:gd name="adj4" fmla="val 43750"/>
            </a:avLst>
          </a:prstGeom>
          <a:solidFill>
            <a:sysClr val="window" lastClr="FFFFFF"/>
          </a:solidFill>
          <a:ln w="25400" cap="flat" cmpd="sng" algn="ctr">
            <a:solidFill>
              <a:srgbClr val="9900FF"/>
            </a:solidFill>
            <a:prstDash val="solid"/>
          </a:ln>
          <a:effectLst/>
        </p:spPr>
        <p:txBody>
          <a:bodyPr rtlCol="0" anchor="ctr"/>
          <a:lstStyle/>
          <a:p>
            <a:pPr algn="ctr" defTabSz="685800">
              <a:defRPr/>
            </a:pPr>
            <a:endParaRPr lang="en-US" sz="1500" kern="0">
              <a:solidFill>
                <a:srgbClr val="009DDC"/>
              </a:solidFill>
              <a:latin typeface="Calibri"/>
              <a:sym typeface="Arial"/>
            </a:endParaRPr>
          </a:p>
        </p:txBody>
      </p:sp>
      <p:sp>
        <p:nvSpPr>
          <p:cNvPr id="59" name="Arrow: Bent 58">
            <a:extLst>
              <a:ext uri="{FF2B5EF4-FFF2-40B4-BE49-F238E27FC236}">
                <a16:creationId xmlns:a16="http://schemas.microsoft.com/office/drawing/2014/main" xmlns="" id="{5B265280-EBEA-4CAF-9554-192053EBB6C8}"/>
              </a:ext>
            </a:extLst>
          </p:cNvPr>
          <p:cNvSpPr/>
          <p:nvPr/>
        </p:nvSpPr>
        <p:spPr>
          <a:xfrm rot="10800000">
            <a:off x="5336181" y="3609782"/>
            <a:ext cx="3249769" cy="1505016"/>
          </a:xfrm>
          <a:prstGeom prst="bentArrow">
            <a:avLst>
              <a:gd name="adj1" fmla="val 7831"/>
              <a:gd name="adj2" fmla="val 7880"/>
              <a:gd name="adj3" fmla="val 9517"/>
              <a:gd name="adj4" fmla="val 43750"/>
            </a:avLst>
          </a:prstGeom>
          <a:solidFill>
            <a:sysClr val="window" lastClr="FFFFFF"/>
          </a:solidFill>
          <a:ln w="25400" cap="flat" cmpd="sng" algn="ctr">
            <a:solidFill>
              <a:srgbClr val="9900FF"/>
            </a:solidFill>
            <a:prstDash val="solid"/>
          </a:ln>
          <a:effectLst/>
        </p:spPr>
        <p:txBody>
          <a:bodyPr rtlCol="0" anchor="ctr"/>
          <a:lstStyle/>
          <a:p>
            <a:pPr algn="ctr" defTabSz="685800">
              <a:defRPr/>
            </a:pPr>
            <a:endParaRPr lang="en-US" sz="1500" kern="0">
              <a:solidFill>
                <a:srgbClr val="009DDC"/>
              </a:solidFill>
              <a:latin typeface="Calibri"/>
              <a:sym typeface="Arial"/>
            </a:endParaRPr>
          </a:p>
        </p:txBody>
      </p:sp>
      <p:sp>
        <p:nvSpPr>
          <p:cNvPr id="60" name="Arrow: Right 59">
            <a:extLst>
              <a:ext uri="{FF2B5EF4-FFF2-40B4-BE49-F238E27FC236}">
                <a16:creationId xmlns:a16="http://schemas.microsoft.com/office/drawing/2014/main" xmlns="" id="{3C7558CD-D9C8-4C5A-92CA-C8CED8C4D681}"/>
              </a:ext>
            </a:extLst>
          </p:cNvPr>
          <p:cNvSpPr/>
          <p:nvPr/>
        </p:nvSpPr>
        <p:spPr>
          <a:xfrm rot="10800000">
            <a:off x="3368532" y="4875416"/>
            <a:ext cx="689407" cy="239381"/>
          </a:xfrm>
          <a:prstGeom prst="rightArrow">
            <a:avLst>
              <a:gd name="adj1" fmla="val 50000"/>
              <a:gd name="adj2" fmla="val 72992"/>
            </a:avLst>
          </a:prstGeom>
          <a:solidFill>
            <a:sysClr val="window" lastClr="FFFFFF"/>
          </a:solidFill>
          <a:ln w="25400" cap="flat" cmpd="sng" algn="ctr">
            <a:solidFill>
              <a:srgbClr val="FFC000"/>
            </a:solidFill>
            <a:prstDash val="solid"/>
          </a:ln>
          <a:effectLst/>
        </p:spPr>
        <p:txBody>
          <a:bodyPr rtlCol="0" anchor="ctr"/>
          <a:lstStyle/>
          <a:p>
            <a:pPr algn="ctr" defTabSz="685800">
              <a:defRPr/>
            </a:pPr>
            <a:endParaRPr lang="en-US" sz="1500" kern="0">
              <a:solidFill>
                <a:prstClr val="white"/>
              </a:solidFill>
              <a:latin typeface="Calibri"/>
              <a:sym typeface="Arial"/>
            </a:endParaRPr>
          </a:p>
        </p:txBody>
      </p:sp>
      <p:sp>
        <p:nvSpPr>
          <p:cNvPr id="61" name="Arrow: Bent 60">
            <a:extLst>
              <a:ext uri="{FF2B5EF4-FFF2-40B4-BE49-F238E27FC236}">
                <a16:creationId xmlns:a16="http://schemas.microsoft.com/office/drawing/2014/main" xmlns="" id="{C340F8D0-8166-4339-85F7-84DD025F8E3A}"/>
              </a:ext>
            </a:extLst>
          </p:cNvPr>
          <p:cNvSpPr/>
          <p:nvPr/>
        </p:nvSpPr>
        <p:spPr>
          <a:xfrm rot="16200000">
            <a:off x="1302336" y="3977878"/>
            <a:ext cx="510712" cy="1685461"/>
          </a:xfrm>
          <a:prstGeom prst="bentArrow">
            <a:avLst>
              <a:gd name="adj1" fmla="val 26351"/>
              <a:gd name="adj2" fmla="val 33379"/>
              <a:gd name="adj3" fmla="val 31715"/>
              <a:gd name="adj4" fmla="val 53073"/>
            </a:avLst>
          </a:prstGeom>
          <a:solidFill>
            <a:sysClr val="window" lastClr="FFFFFF"/>
          </a:solidFill>
          <a:ln w="25400" cap="flat" cmpd="sng" algn="ctr">
            <a:solidFill>
              <a:srgbClr val="FFC000"/>
            </a:solidFill>
            <a:prstDash val="solid"/>
          </a:ln>
          <a:effectLst/>
        </p:spPr>
        <p:txBody>
          <a:bodyPr rtlCol="0" anchor="ctr"/>
          <a:lstStyle/>
          <a:p>
            <a:pPr algn="ctr" defTabSz="685800">
              <a:defRPr/>
            </a:pPr>
            <a:endParaRPr lang="en-US" sz="1500" kern="0">
              <a:solidFill>
                <a:srgbClr val="009DDC"/>
              </a:solidFill>
              <a:latin typeface="Calibri"/>
              <a:sym typeface="Arial"/>
            </a:endParaRPr>
          </a:p>
        </p:txBody>
      </p:sp>
      <p:sp>
        <p:nvSpPr>
          <p:cNvPr id="62" name="Arrow: Up-Down 61">
            <a:extLst>
              <a:ext uri="{FF2B5EF4-FFF2-40B4-BE49-F238E27FC236}">
                <a16:creationId xmlns:a16="http://schemas.microsoft.com/office/drawing/2014/main" xmlns="" id="{253001BC-71ED-4880-AF91-2A7F7F4DEA66}"/>
              </a:ext>
            </a:extLst>
          </p:cNvPr>
          <p:cNvSpPr/>
          <p:nvPr/>
        </p:nvSpPr>
        <p:spPr>
          <a:xfrm>
            <a:off x="781392" y="3481188"/>
            <a:ext cx="283546" cy="348092"/>
          </a:xfrm>
          <a:prstGeom prst="upDownArrow">
            <a:avLst/>
          </a:prstGeom>
          <a:solidFill>
            <a:sysClr val="window" lastClr="FFFFFF"/>
          </a:solidFill>
          <a:ln w="25400" cap="flat" cmpd="sng" algn="ctr">
            <a:solidFill>
              <a:srgbClr val="33B1E3"/>
            </a:solidFill>
            <a:prstDash val="solid"/>
          </a:ln>
          <a:effectLst/>
        </p:spPr>
        <p:txBody>
          <a:bodyPr rtlCol="0" anchor="ctr"/>
          <a:lstStyle/>
          <a:p>
            <a:pPr algn="ctr" defTabSz="685800">
              <a:defRPr/>
            </a:pPr>
            <a:endParaRPr lang="en-US" sz="1500" kern="0" dirty="0">
              <a:solidFill>
                <a:prstClr val="white"/>
              </a:solidFill>
              <a:latin typeface="Calibri"/>
              <a:sym typeface="Arial"/>
            </a:endParaRPr>
          </a:p>
        </p:txBody>
      </p:sp>
      <p:sp>
        <p:nvSpPr>
          <p:cNvPr id="5" name="Title 4">
            <a:extLst>
              <a:ext uri="{FF2B5EF4-FFF2-40B4-BE49-F238E27FC236}">
                <a16:creationId xmlns:a16="http://schemas.microsoft.com/office/drawing/2014/main" xmlns="" id="{A9C7A0BB-0439-EB4C-8B8D-21D268E46D6C}"/>
              </a:ext>
            </a:extLst>
          </p:cNvPr>
          <p:cNvSpPr>
            <a:spLocks noGrp="1"/>
          </p:cNvSpPr>
          <p:nvPr>
            <p:ph type="title"/>
          </p:nvPr>
        </p:nvSpPr>
        <p:spPr/>
        <p:txBody>
          <a:bodyPr/>
          <a:lstStyle/>
          <a:p>
            <a:r>
              <a:rPr lang="en-GB" dirty="0"/>
              <a:t>The UNSDCF cycle</a:t>
            </a:r>
          </a:p>
        </p:txBody>
      </p:sp>
    </p:spTree>
    <p:extLst>
      <p:ext uri="{BB962C8B-B14F-4D97-AF65-F5344CB8AC3E}">
        <p14:creationId xmlns:p14="http://schemas.microsoft.com/office/powerpoint/2010/main" val="2242954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 descr="/tmp/-LgPpv1-aWSp_itV7_f2-HiRes.jpg">
            <a:extLst>
              <a:ext uri="{FF2B5EF4-FFF2-40B4-BE49-F238E27FC236}">
                <a16:creationId xmlns:a16="http://schemas.microsoft.com/office/drawing/2014/main" xmlns="" id="{D0E23E9C-C7B3-478E-AEB2-569E5210F52F}"/>
              </a:ext>
            </a:extLst>
          </p:cNvPr>
          <p:cNvPicPr>
            <a:picLocks noChangeAspect="1"/>
          </p:cNvPicPr>
          <p:nvPr/>
        </p:nvPicPr>
        <p:blipFill rotWithShape="1">
          <a:blip r:embed="rId3"/>
          <a:srcRect l="12496" t="21512" r="9641"/>
          <a:stretch/>
        </p:blipFill>
        <p:spPr>
          <a:xfrm>
            <a:off x="791003" y="1225800"/>
            <a:ext cx="7590998" cy="4304207"/>
          </a:xfrm>
          <a:prstGeom prst="rect">
            <a:avLst/>
          </a:prstGeom>
        </p:spPr>
      </p:pic>
      <p:sp>
        <p:nvSpPr>
          <p:cNvPr id="7" name="Title 1">
            <a:extLst>
              <a:ext uri="{FF2B5EF4-FFF2-40B4-BE49-F238E27FC236}">
                <a16:creationId xmlns:a16="http://schemas.microsoft.com/office/drawing/2014/main" xmlns="" id="{7884CE12-1C34-BD4C-A795-0E1F4F1C5553}"/>
              </a:ext>
            </a:extLst>
          </p:cNvPr>
          <p:cNvSpPr txBox="1">
            <a:spLocks/>
          </p:cNvSpPr>
          <p:nvPr/>
        </p:nvSpPr>
        <p:spPr>
          <a:xfrm>
            <a:off x="457200" y="228866"/>
            <a:ext cx="8229600" cy="952500"/>
          </a:xfrm>
          <a:prstGeom prst="rect">
            <a:avLst/>
          </a:prstGeom>
        </p:spPr>
        <p:txBody>
          <a:bodyPr/>
          <a:lstStyle>
            <a:lvl1pPr algn="ctr" defTabSz="457200" rtl="0" eaLnBrk="1" latinLnBrk="0" hangingPunct="1">
              <a:spcBef>
                <a:spcPct val="0"/>
              </a:spcBef>
              <a:buNone/>
              <a:defRPr sz="3600" b="0" kern="1200" baseline="0">
                <a:solidFill>
                  <a:srgbClr val="769B66"/>
                </a:solidFill>
                <a:latin typeface="Arial"/>
                <a:ea typeface="+mj-ea"/>
                <a:cs typeface="Arial"/>
              </a:defRPr>
            </a:lvl1pPr>
          </a:lstStyle>
          <a:p>
            <a:r>
              <a:rPr lang="en-GB" dirty="0"/>
              <a:t>New Features</a:t>
            </a:r>
          </a:p>
        </p:txBody>
      </p:sp>
      <p:sp>
        <p:nvSpPr>
          <p:cNvPr id="2" name="Footer Placeholder 1">
            <a:extLst>
              <a:ext uri="{FF2B5EF4-FFF2-40B4-BE49-F238E27FC236}">
                <a16:creationId xmlns:a16="http://schemas.microsoft.com/office/drawing/2014/main" xmlns="" id="{CFE9FF5F-E6D1-2A4E-95C8-4E8EDDF3E94A}"/>
              </a:ext>
            </a:extLst>
          </p:cNvPr>
          <p:cNvSpPr>
            <a:spLocks noGrp="1"/>
          </p:cNvSpPr>
          <p:nvPr>
            <p:ph type="ftr" sz="quarter" idx="11"/>
          </p:nvPr>
        </p:nvSpPr>
        <p:spPr/>
        <p:txBody>
          <a:bodyPr/>
          <a:lstStyle/>
          <a:p>
            <a:r>
              <a:rPr lang="it-IT"/>
              <a:t>M2|The UN Reform and the UNSDCF</a:t>
            </a:r>
            <a:endParaRPr lang="it-IT" dirty="0"/>
          </a:p>
        </p:txBody>
      </p:sp>
    </p:spTree>
    <p:extLst>
      <p:ext uri="{BB962C8B-B14F-4D97-AF65-F5344CB8AC3E}">
        <p14:creationId xmlns:p14="http://schemas.microsoft.com/office/powerpoint/2010/main" val="3316907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1" descr="/tmp/-LgQ4geBk3Vn0ygEmTAZ-HiRes.jpg">
            <a:extLst>
              <a:ext uri="{FF2B5EF4-FFF2-40B4-BE49-F238E27FC236}">
                <a16:creationId xmlns:a16="http://schemas.microsoft.com/office/drawing/2014/main" xmlns="" id="{6ADA515F-12E6-42A0-87DE-D2EE18C3EB74}"/>
              </a:ext>
            </a:extLst>
          </p:cNvPr>
          <p:cNvPicPr>
            <a:picLocks noChangeAspect="1"/>
          </p:cNvPicPr>
          <p:nvPr/>
        </p:nvPicPr>
        <p:blipFill rotWithShape="1">
          <a:blip r:embed="rId3"/>
          <a:srcRect l="16687" t="20004" r="16371" b="6760"/>
          <a:stretch/>
        </p:blipFill>
        <p:spPr>
          <a:xfrm>
            <a:off x="1037927" y="971928"/>
            <a:ext cx="7144987" cy="4397060"/>
          </a:xfrm>
          <a:prstGeom prst="rect">
            <a:avLst/>
          </a:prstGeom>
        </p:spPr>
      </p:pic>
      <p:sp>
        <p:nvSpPr>
          <p:cNvPr id="2" name="Footer Placeholder 1">
            <a:extLst>
              <a:ext uri="{FF2B5EF4-FFF2-40B4-BE49-F238E27FC236}">
                <a16:creationId xmlns:a16="http://schemas.microsoft.com/office/drawing/2014/main" xmlns="" id="{D0228AFA-FDBA-E845-A165-D9DAD070A942}"/>
              </a:ext>
            </a:extLst>
          </p:cNvPr>
          <p:cNvSpPr>
            <a:spLocks noGrp="1"/>
          </p:cNvSpPr>
          <p:nvPr>
            <p:ph type="ftr" sz="quarter" idx="11"/>
          </p:nvPr>
        </p:nvSpPr>
        <p:spPr/>
        <p:txBody>
          <a:bodyPr/>
          <a:lstStyle/>
          <a:p>
            <a:r>
              <a:rPr lang="it-IT"/>
              <a:t>M2|The UN Reform and the UNSDCF</a:t>
            </a:r>
            <a:endParaRPr lang="it-IT" dirty="0"/>
          </a:p>
        </p:txBody>
      </p:sp>
    </p:spTree>
    <p:extLst>
      <p:ext uri="{BB962C8B-B14F-4D97-AF65-F5344CB8AC3E}">
        <p14:creationId xmlns:p14="http://schemas.microsoft.com/office/powerpoint/2010/main" val="629818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r>
              <a:rPr lang="it-IT"/>
              <a:t>M2|The UN Reform and the UNSDCF</a:t>
            </a:r>
            <a:endParaRPr lang="it-IT" dirty="0"/>
          </a:p>
        </p:txBody>
      </p:sp>
      <p:pic>
        <p:nvPicPr>
          <p:cNvPr id="10" name="Picture 9" descr="Kids-with-hands-up.jp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b="26779"/>
          <a:stretch/>
        </p:blipFill>
        <p:spPr>
          <a:xfrm>
            <a:off x="0" y="1548162"/>
            <a:ext cx="9177423" cy="3605185"/>
          </a:xfrm>
          <a:prstGeom prst="rect">
            <a:avLst/>
          </a:prstGeom>
        </p:spPr>
      </p:pic>
      <p:sp>
        <p:nvSpPr>
          <p:cNvPr id="6" name="TextBox 5"/>
          <p:cNvSpPr txBox="1"/>
          <p:nvPr/>
        </p:nvSpPr>
        <p:spPr>
          <a:xfrm>
            <a:off x="7150946" y="5168286"/>
            <a:ext cx="1964124" cy="246221"/>
          </a:xfrm>
          <a:prstGeom prst="rect">
            <a:avLst/>
          </a:prstGeom>
          <a:noFill/>
        </p:spPr>
        <p:txBody>
          <a:bodyPr wrap="none" rtlCol="0">
            <a:spAutoFit/>
          </a:bodyPr>
          <a:lstStyle/>
          <a:p>
            <a:r>
              <a:rPr lang="en-US" sz="1000" dirty="0"/>
              <a:t>Photo credit: </a:t>
            </a:r>
            <a:r>
              <a:rPr lang="en-US" sz="1000" dirty="0" err="1"/>
              <a:t>www.flickr.com</a:t>
            </a:r>
            <a:endParaRPr lang="en-US" sz="1000" dirty="0"/>
          </a:p>
        </p:txBody>
      </p:sp>
      <p:sp>
        <p:nvSpPr>
          <p:cNvPr id="2" name="Title 1"/>
          <p:cNvSpPr>
            <a:spLocks noGrp="1"/>
          </p:cNvSpPr>
          <p:nvPr>
            <p:ph type="title"/>
          </p:nvPr>
        </p:nvSpPr>
        <p:spPr>
          <a:xfrm>
            <a:off x="457200" y="1602403"/>
            <a:ext cx="8229600" cy="952500"/>
          </a:xfrm>
        </p:spPr>
        <p:txBody>
          <a:bodyPr/>
          <a:lstStyle/>
          <a:p>
            <a:r>
              <a:rPr lang="en-GB" dirty="0"/>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Module Objectives</a:t>
            </a:r>
          </a:p>
        </p:txBody>
      </p:sp>
      <p:sp>
        <p:nvSpPr>
          <p:cNvPr id="4" name="Footer Placeholder 3"/>
          <p:cNvSpPr>
            <a:spLocks noGrp="1"/>
          </p:cNvSpPr>
          <p:nvPr>
            <p:ph type="ftr" sz="quarter" idx="3"/>
          </p:nvPr>
        </p:nvSpPr>
        <p:spPr/>
        <p:txBody>
          <a:bodyPr/>
          <a:lstStyle/>
          <a:p>
            <a:r>
              <a:rPr lang="it-IT"/>
              <a:t>M2|The UN Reform and the UNSDCF</a:t>
            </a:r>
            <a:endParaRPr lang="it-IT" dirty="0"/>
          </a:p>
        </p:txBody>
      </p:sp>
      <p:sp>
        <p:nvSpPr>
          <p:cNvPr id="5" name="Content Placeholder 4"/>
          <p:cNvSpPr>
            <a:spLocks noGrp="1"/>
          </p:cNvSpPr>
          <p:nvPr>
            <p:ph idx="1"/>
          </p:nvPr>
        </p:nvSpPr>
        <p:spPr/>
        <p:txBody>
          <a:bodyPr>
            <a:normAutofit/>
          </a:bodyPr>
          <a:lstStyle/>
          <a:p>
            <a:pPr lvl="0"/>
            <a:r>
              <a:rPr lang="en-GB" dirty="0"/>
              <a:t>Be aware of the key dimensions of the UN Reform and its implication </a:t>
            </a:r>
            <a:r>
              <a:rPr lang="en-US" dirty="0"/>
              <a:t>at the country level; </a:t>
            </a:r>
            <a:endParaRPr lang="x-none" dirty="0"/>
          </a:p>
          <a:p>
            <a:pPr lvl="0"/>
            <a:r>
              <a:rPr lang="en-GB" dirty="0"/>
              <a:t>Position the UNSDCF as a means to ensure demand-driven, integrated, and transformative UN support to countries for delivering on the 2030 Agenda;</a:t>
            </a:r>
            <a:endParaRPr lang="x-none" dirty="0"/>
          </a:p>
          <a:p>
            <a:pPr lvl="0"/>
            <a:r>
              <a:rPr lang="en-GB" dirty="0"/>
              <a:t>See the UN Reform, and the UNSDCF therein, as an opportunity to address gender equality and women’s empowerment; </a:t>
            </a:r>
            <a:endParaRPr lang="x-none" dirty="0"/>
          </a:p>
          <a:p>
            <a:pPr lvl="0"/>
            <a:r>
              <a:rPr lang="en-GB" dirty="0"/>
              <a:t>Refer to gender equality as one of the programming principles guiding the new UNSDCF</a:t>
            </a:r>
            <a:endParaRPr lang="x-none" dirty="0"/>
          </a:p>
        </p:txBody>
      </p:sp>
    </p:spTree>
    <p:extLst>
      <p:ext uri="{BB962C8B-B14F-4D97-AF65-F5344CB8AC3E}">
        <p14:creationId xmlns:p14="http://schemas.microsoft.com/office/powerpoint/2010/main" val="316242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62073" y="1599128"/>
            <a:ext cx="7519928" cy="1878510"/>
          </a:xfrm>
          <a:prstGeom prst="rect">
            <a:avLst/>
          </a:prstGeom>
        </p:spPr>
      </p:pic>
      <p:sp>
        <p:nvSpPr>
          <p:cNvPr id="2" name="Footer Placeholder 1">
            <a:extLst>
              <a:ext uri="{FF2B5EF4-FFF2-40B4-BE49-F238E27FC236}">
                <a16:creationId xmlns:a16="http://schemas.microsoft.com/office/drawing/2014/main" xmlns="" id="{FF13223B-CF1D-4C43-96BF-8C0E3EDD9970}"/>
              </a:ext>
            </a:extLst>
          </p:cNvPr>
          <p:cNvSpPr>
            <a:spLocks noGrp="1"/>
          </p:cNvSpPr>
          <p:nvPr>
            <p:ph type="ftr" sz="quarter" idx="11"/>
          </p:nvPr>
        </p:nvSpPr>
        <p:spPr/>
        <p:txBody>
          <a:bodyPr/>
          <a:lstStyle/>
          <a:p>
            <a:r>
              <a:rPr lang="it-IT"/>
              <a:t>M2|The UN Reform and the UNSDCF</a:t>
            </a:r>
            <a:endParaRPr lang="it-IT" dirty="0"/>
          </a:p>
        </p:txBody>
      </p:sp>
    </p:spTree>
    <p:extLst>
      <p:ext uri="{BB962C8B-B14F-4D97-AF65-F5344CB8AC3E}">
        <p14:creationId xmlns:p14="http://schemas.microsoft.com/office/powerpoint/2010/main" val="838005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72349" y="1332555"/>
            <a:ext cx="1239809" cy="1243614"/>
            <a:chOff x="909542" y="2282195"/>
            <a:chExt cx="1587472" cy="1592344"/>
          </a:xfrm>
        </p:grpSpPr>
        <p:grpSp>
          <p:nvGrpSpPr>
            <p:cNvPr id="11" name="Group 10">
              <a:extLst>
                <a:ext uri="{FF2B5EF4-FFF2-40B4-BE49-F238E27FC236}">
                  <a16:creationId xmlns:a16="http://schemas.microsoft.com/office/drawing/2014/main" xmlns="" id="{3126E215-D1EB-40BD-899F-55FC5A9714DF}"/>
                </a:ext>
              </a:extLst>
            </p:cNvPr>
            <p:cNvGrpSpPr/>
            <p:nvPr/>
          </p:nvGrpSpPr>
          <p:grpSpPr>
            <a:xfrm>
              <a:off x="909542" y="2282195"/>
              <a:ext cx="1587472" cy="1592344"/>
              <a:chOff x="1063159" y="2899688"/>
              <a:chExt cx="1270037" cy="1273937"/>
            </a:xfrm>
          </p:grpSpPr>
          <p:sp>
            <p:nvSpPr>
              <p:cNvPr id="56" name="Freeform 17">
                <a:extLst>
                  <a:ext uri="{FF2B5EF4-FFF2-40B4-BE49-F238E27FC236}">
                    <a16:creationId xmlns:a16="http://schemas.microsoft.com/office/drawing/2014/main" xmlns="" id="{8E826D22-38FE-4C9D-A615-EB793E98069D}"/>
                  </a:ext>
                </a:extLst>
              </p:cNvPr>
              <p:cNvSpPr>
                <a:spLocks/>
              </p:cNvSpPr>
              <p:nvPr/>
            </p:nvSpPr>
            <p:spPr bwMode="auto">
              <a:xfrm>
                <a:off x="1141195" y="3079170"/>
                <a:ext cx="306292" cy="278978"/>
              </a:xfrm>
              <a:custGeom>
                <a:avLst/>
                <a:gdLst>
                  <a:gd name="T0" fmla="*/ 47 w 58"/>
                  <a:gd name="T1" fmla="*/ 53 h 53"/>
                  <a:gd name="T2" fmla="*/ 58 w 58"/>
                  <a:gd name="T3" fmla="*/ 39 h 53"/>
                  <a:gd name="T4" fmla="*/ 22 w 58"/>
                  <a:gd name="T5" fmla="*/ 0 h 53"/>
                  <a:gd name="T6" fmla="*/ 0 w 58"/>
                  <a:gd name="T7" fmla="*/ 29 h 53"/>
                  <a:gd name="T8" fmla="*/ 47 w 58"/>
                  <a:gd name="T9" fmla="*/ 53 h 53"/>
                </a:gdLst>
                <a:ahLst/>
                <a:cxnLst>
                  <a:cxn ang="0">
                    <a:pos x="T0" y="T1"/>
                  </a:cxn>
                  <a:cxn ang="0">
                    <a:pos x="T2" y="T3"/>
                  </a:cxn>
                  <a:cxn ang="0">
                    <a:pos x="T4" y="T5"/>
                  </a:cxn>
                  <a:cxn ang="0">
                    <a:pos x="T6" y="T7"/>
                  </a:cxn>
                  <a:cxn ang="0">
                    <a:pos x="T8" y="T9"/>
                  </a:cxn>
                </a:cxnLst>
                <a:rect l="0" t="0" r="r" b="b"/>
                <a:pathLst>
                  <a:path w="58" h="53">
                    <a:moveTo>
                      <a:pt x="47" y="53"/>
                    </a:moveTo>
                    <a:cubicBezTo>
                      <a:pt x="50" y="48"/>
                      <a:pt x="53" y="43"/>
                      <a:pt x="58" y="39"/>
                    </a:cubicBezTo>
                    <a:cubicBezTo>
                      <a:pt x="22" y="0"/>
                      <a:pt x="22" y="0"/>
                      <a:pt x="22" y="0"/>
                    </a:cubicBezTo>
                    <a:cubicBezTo>
                      <a:pt x="13" y="8"/>
                      <a:pt x="6" y="18"/>
                      <a:pt x="0" y="29"/>
                    </a:cubicBezTo>
                    <a:lnTo>
                      <a:pt x="47" y="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57" name="Freeform 18">
                <a:extLst>
                  <a:ext uri="{FF2B5EF4-FFF2-40B4-BE49-F238E27FC236}">
                    <a16:creationId xmlns:a16="http://schemas.microsoft.com/office/drawing/2014/main" xmlns="" id="{DBD32CA1-3169-4E84-B38B-69CC163BFA2C}"/>
                  </a:ext>
                </a:extLst>
              </p:cNvPr>
              <p:cNvSpPr>
                <a:spLocks/>
              </p:cNvSpPr>
              <p:nvPr/>
            </p:nvSpPr>
            <p:spPr bwMode="auto">
              <a:xfrm>
                <a:off x="1847421" y="2952362"/>
                <a:ext cx="263372" cy="310193"/>
              </a:xfrm>
              <a:custGeom>
                <a:avLst/>
                <a:gdLst>
                  <a:gd name="T0" fmla="*/ 0 w 50"/>
                  <a:gd name="T1" fmla="*/ 49 h 59"/>
                  <a:gd name="T2" fmla="*/ 15 w 50"/>
                  <a:gd name="T3" fmla="*/ 59 h 59"/>
                  <a:gd name="T4" fmla="*/ 50 w 50"/>
                  <a:gd name="T5" fmla="*/ 20 h 59"/>
                  <a:gd name="T6" fmla="*/ 19 w 50"/>
                  <a:gd name="T7" fmla="*/ 0 h 59"/>
                  <a:gd name="T8" fmla="*/ 0 w 50"/>
                  <a:gd name="T9" fmla="*/ 49 h 59"/>
                </a:gdLst>
                <a:ahLst/>
                <a:cxnLst>
                  <a:cxn ang="0">
                    <a:pos x="T0" y="T1"/>
                  </a:cxn>
                  <a:cxn ang="0">
                    <a:pos x="T2" y="T3"/>
                  </a:cxn>
                  <a:cxn ang="0">
                    <a:pos x="T4" y="T5"/>
                  </a:cxn>
                  <a:cxn ang="0">
                    <a:pos x="T6" y="T7"/>
                  </a:cxn>
                  <a:cxn ang="0">
                    <a:pos x="T8" y="T9"/>
                  </a:cxn>
                </a:cxnLst>
                <a:rect l="0" t="0" r="r" b="b"/>
                <a:pathLst>
                  <a:path w="50" h="59">
                    <a:moveTo>
                      <a:pt x="0" y="49"/>
                    </a:moveTo>
                    <a:cubicBezTo>
                      <a:pt x="5" y="52"/>
                      <a:pt x="10" y="55"/>
                      <a:pt x="15" y="59"/>
                    </a:cubicBezTo>
                    <a:cubicBezTo>
                      <a:pt x="50" y="20"/>
                      <a:pt x="50" y="20"/>
                      <a:pt x="50" y="20"/>
                    </a:cubicBezTo>
                    <a:cubicBezTo>
                      <a:pt x="41" y="12"/>
                      <a:pt x="30" y="5"/>
                      <a:pt x="19" y="0"/>
                    </a:cubicBezTo>
                    <a:lnTo>
                      <a:pt x="0" y="4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58" name="Freeform 19">
                <a:extLst>
                  <a:ext uri="{FF2B5EF4-FFF2-40B4-BE49-F238E27FC236}">
                    <a16:creationId xmlns:a16="http://schemas.microsoft.com/office/drawing/2014/main" xmlns="" id="{42BD64A8-255E-4261-AC6A-437EEED4C3A0}"/>
                  </a:ext>
                </a:extLst>
              </p:cNvPr>
              <p:cNvSpPr>
                <a:spLocks/>
              </p:cNvSpPr>
              <p:nvPr/>
            </p:nvSpPr>
            <p:spPr bwMode="auto">
              <a:xfrm>
                <a:off x="2026904" y="3274260"/>
                <a:ext cx="300439" cy="210697"/>
              </a:xfrm>
              <a:custGeom>
                <a:avLst/>
                <a:gdLst>
                  <a:gd name="T0" fmla="*/ 47 w 57"/>
                  <a:gd name="T1" fmla="*/ 0 h 40"/>
                  <a:gd name="T2" fmla="*/ 0 w 57"/>
                  <a:gd name="T3" fmla="*/ 24 h 40"/>
                  <a:gd name="T4" fmla="*/ 5 w 57"/>
                  <a:gd name="T5" fmla="*/ 40 h 40"/>
                  <a:gd name="T6" fmla="*/ 57 w 57"/>
                  <a:gd name="T7" fmla="*/ 35 h 40"/>
                  <a:gd name="T8" fmla="*/ 47 w 57"/>
                  <a:gd name="T9" fmla="*/ 0 h 40"/>
                </a:gdLst>
                <a:ahLst/>
                <a:cxnLst>
                  <a:cxn ang="0">
                    <a:pos x="T0" y="T1"/>
                  </a:cxn>
                  <a:cxn ang="0">
                    <a:pos x="T2" y="T3"/>
                  </a:cxn>
                  <a:cxn ang="0">
                    <a:pos x="T4" y="T5"/>
                  </a:cxn>
                  <a:cxn ang="0">
                    <a:pos x="T6" y="T7"/>
                  </a:cxn>
                  <a:cxn ang="0">
                    <a:pos x="T8" y="T9"/>
                  </a:cxn>
                </a:cxnLst>
                <a:rect l="0" t="0" r="r" b="b"/>
                <a:pathLst>
                  <a:path w="57" h="40">
                    <a:moveTo>
                      <a:pt x="47" y="0"/>
                    </a:moveTo>
                    <a:cubicBezTo>
                      <a:pt x="0" y="24"/>
                      <a:pt x="0" y="24"/>
                      <a:pt x="0" y="24"/>
                    </a:cubicBezTo>
                    <a:cubicBezTo>
                      <a:pt x="2" y="29"/>
                      <a:pt x="4" y="34"/>
                      <a:pt x="5" y="40"/>
                    </a:cubicBezTo>
                    <a:cubicBezTo>
                      <a:pt x="57" y="35"/>
                      <a:pt x="57" y="35"/>
                      <a:pt x="57" y="35"/>
                    </a:cubicBezTo>
                    <a:cubicBezTo>
                      <a:pt x="56" y="23"/>
                      <a:pt x="52" y="11"/>
                      <a:pt x="47"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59" name="Freeform 20">
                <a:extLst>
                  <a:ext uri="{FF2B5EF4-FFF2-40B4-BE49-F238E27FC236}">
                    <a16:creationId xmlns:a16="http://schemas.microsoft.com/office/drawing/2014/main" xmlns="" id="{89516EFC-CD94-4BA1-8A36-1BF301A4AF1C}"/>
                  </a:ext>
                </a:extLst>
              </p:cNvPr>
              <p:cNvSpPr>
                <a:spLocks/>
              </p:cNvSpPr>
              <p:nvPr/>
            </p:nvSpPr>
            <p:spPr bwMode="auto">
              <a:xfrm>
                <a:off x="1952770" y="3085023"/>
                <a:ext cx="306292" cy="278978"/>
              </a:xfrm>
              <a:custGeom>
                <a:avLst/>
                <a:gdLst>
                  <a:gd name="T0" fmla="*/ 11 w 58"/>
                  <a:gd name="T1" fmla="*/ 53 h 53"/>
                  <a:gd name="T2" fmla="*/ 58 w 58"/>
                  <a:gd name="T3" fmla="*/ 29 h 53"/>
                  <a:gd name="T4" fmla="*/ 36 w 58"/>
                  <a:gd name="T5" fmla="*/ 0 h 53"/>
                  <a:gd name="T6" fmla="*/ 0 w 58"/>
                  <a:gd name="T7" fmla="*/ 39 h 53"/>
                  <a:gd name="T8" fmla="*/ 11 w 58"/>
                  <a:gd name="T9" fmla="*/ 53 h 53"/>
                </a:gdLst>
                <a:ahLst/>
                <a:cxnLst>
                  <a:cxn ang="0">
                    <a:pos x="T0" y="T1"/>
                  </a:cxn>
                  <a:cxn ang="0">
                    <a:pos x="T2" y="T3"/>
                  </a:cxn>
                  <a:cxn ang="0">
                    <a:pos x="T4" y="T5"/>
                  </a:cxn>
                  <a:cxn ang="0">
                    <a:pos x="T6" y="T7"/>
                  </a:cxn>
                  <a:cxn ang="0">
                    <a:pos x="T8" y="T9"/>
                  </a:cxn>
                </a:cxnLst>
                <a:rect l="0" t="0" r="r" b="b"/>
                <a:pathLst>
                  <a:path w="58" h="53">
                    <a:moveTo>
                      <a:pt x="11" y="53"/>
                    </a:moveTo>
                    <a:cubicBezTo>
                      <a:pt x="58" y="29"/>
                      <a:pt x="58" y="29"/>
                      <a:pt x="58" y="29"/>
                    </a:cubicBezTo>
                    <a:cubicBezTo>
                      <a:pt x="52" y="18"/>
                      <a:pt x="45" y="8"/>
                      <a:pt x="36" y="0"/>
                    </a:cubicBezTo>
                    <a:cubicBezTo>
                      <a:pt x="0" y="39"/>
                      <a:pt x="0" y="39"/>
                      <a:pt x="0" y="39"/>
                    </a:cubicBezTo>
                    <a:cubicBezTo>
                      <a:pt x="4" y="43"/>
                      <a:pt x="8" y="48"/>
                      <a:pt x="11" y="5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60" name="Freeform 21">
                <a:extLst>
                  <a:ext uri="{FF2B5EF4-FFF2-40B4-BE49-F238E27FC236}">
                    <a16:creationId xmlns:a16="http://schemas.microsoft.com/office/drawing/2014/main" xmlns="" id="{E4D3BF6E-F3CC-42CD-8A64-2145A9F265B6}"/>
                  </a:ext>
                </a:extLst>
              </p:cNvPr>
              <p:cNvSpPr>
                <a:spLocks/>
              </p:cNvSpPr>
              <p:nvPr/>
            </p:nvSpPr>
            <p:spPr bwMode="auto">
              <a:xfrm>
                <a:off x="1063159" y="3494712"/>
                <a:ext cx="284832" cy="195090"/>
              </a:xfrm>
              <a:custGeom>
                <a:avLst/>
                <a:gdLst>
                  <a:gd name="T0" fmla="*/ 52 w 54"/>
                  <a:gd name="T1" fmla="*/ 8 h 37"/>
                  <a:gd name="T2" fmla="*/ 52 w 54"/>
                  <a:gd name="T3" fmla="*/ 5 h 37"/>
                  <a:gd name="T4" fmla="*/ 0 w 54"/>
                  <a:gd name="T5" fmla="*/ 0 h 37"/>
                  <a:gd name="T6" fmla="*/ 0 w 54"/>
                  <a:gd name="T7" fmla="*/ 8 h 37"/>
                  <a:gd name="T8" fmla="*/ 3 w 54"/>
                  <a:gd name="T9" fmla="*/ 37 h 37"/>
                  <a:gd name="T10" fmla="*/ 54 w 54"/>
                  <a:gd name="T11" fmla="*/ 23 h 37"/>
                  <a:gd name="T12" fmla="*/ 52 w 54"/>
                  <a:gd name="T13" fmla="*/ 8 h 37"/>
                </a:gdLst>
                <a:ahLst/>
                <a:cxnLst>
                  <a:cxn ang="0">
                    <a:pos x="T0" y="T1"/>
                  </a:cxn>
                  <a:cxn ang="0">
                    <a:pos x="T2" y="T3"/>
                  </a:cxn>
                  <a:cxn ang="0">
                    <a:pos x="T4" y="T5"/>
                  </a:cxn>
                  <a:cxn ang="0">
                    <a:pos x="T6" y="T7"/>
                  </a:cxn>
                  <a:cxn ang="0">
                    <a:pos x="T8" y="T9"/>
                  </a:cxn>
                  <a:cxn ang="0">
                    <a:pos x="T10" y="T11"/>
                  </a:cxn>
                  <a:cxn ang="0">
                    <a:pos x="T12" y="T13"/>
                  </a:cxn>
                </a:cxnLst>
                <a:rect l="0" t="0" r="r" b="b"/>
                <a:pathLst>
                  <a:path w="54" h="37">
                    <a:moveTo>
                      <a:pt x="52" y="8"/>
                    </a:moveTo>
                    <a:cubicBezTo>
                      <a:pt x="52" y="7"/>
                      <a:pt x="52" y="6"/>
                      <a:pt x="52" y="5"/>
                    </a:cubicBezTo>
                    <a:cubicBezTo>
                      <a:pt x="0" y="0"/>
                      <a:pt x="0" y="0"/>
                      <a:pt x="0" y="0"/>
                    </a:cubicBezTo>
                    <a:cubicBezTo>
                      <a:pt x="0" y="3"/>
                      <a:pt x="0" y="6"/>
                      <a:pt x="0" y="8"/>
                    </a:cubicBezTo>
                    <a:cubicBezTo>
                      <a:pt x="0" y="18"/>
                      <a:pt x="1" y="28"/>
                      <a:pt x="3" y="37"/>
                    </a:cubicBezTo>
                    <a:cubicBezTo>
                      <a:pt x="54" y="23"/>
                      <a:pt x="54" y="23"/>
                      <a:pt x="54" y="23"/>
                    </a:cubicBezTo>
                    <a:cubicBezTo>
                      <a:pt x="53" y="18"/>
                      <a:pt x="52" y="13"/>
                      <a:pt x="52" y="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61" name="Freeform 22">
                <a:extLst>
                  <a:ext uri="{FF2B5EF4-FFF2-40B4-BE49-F238E27FC236}">
                    <a16:creationId xmlns:a16="http://schemas.microsoft.com/office/drawing/2014/main" xmlns="" id="{1D0A9C6E-50F2-4BDD-BFDB-EA1CCCC075C3}"/>
                  </a:ext>
                </a:extLst>
              </p:cNvPr>
              <p:cNvSpPr>
                <a:spLocks/>
              </p:cNvSpPr>
              <p:nvPr/>
            </p:nvSpPr>
            <p:spPr bwMode="auto">
              <a:xfrm>
                <a:off x="1905948" y="3761985"/>
                <a:ext cx="288733" cy="300439"/>
              </a:xfrm>
              <a:custGeom>
                <a:avLst/>
                <a:gdLst>
                  <a:gd name="T0" fmla="*/ 13 w 55"/>
                  <a:gd name="T1" fmla="*/ 0 h 57"/>
                  <a:gd name="T2" fmla="*/ 0 w 55"/>
                  <a:gd name="T3" fmla="*/ 12 h 57"/>
                  <a:gd name="T4" fmla="*/ 28 w 55"/>
                  <a:gd name="T5" fmla="*/ 57 h 57"/>
                  <a:gd name="T6" fmla="*/ 55 w 55"/>
                  <a:gd name="T7" fmla="*/ 32 h 57"/>
                  <a:gd name="T8" fmla="*/ 13 w 55"/>
                  <a:gd name="T9" fmla="*/ 0 h 57"/>
                </a:gdLst>
                <a:ahLst/>
                <a:cxnLst>
                  <a:cxn ang="0">
                    <a:pos x="T0" y="T1"/>
                  </a:cxn>
                  <a:cxn ang="0">
                    <a:pos x="T2" y="T3"/>
                  </a:cxn>
                  <a:cxn ang="0">
                    <a:pos x="T4" y="T5"/>
                  </a:cxn>
                  <a:cxn ang="0">
                    <a:pos x="T6" y="T7"/>
                  </a:cxn>
                  <a:cxn ang="0">
                    <a:pos x="T8" y="T9"/>
                  </a:cxn>
                </a:cxnLst>
                <a:rect l="0" t="0" r="r" b="b"/>
                <a:pathLst>
                  <a:path w="55" h="57">
                    <a:moveTo>
                      <a:pt x="13" y="0"/>
                    </a:moveTo>
                    <a:cubicBezTo>
                      <a:pt x="9" y="5"/>
                      <a:pt x="5" y="9"/>
                      <a:pt x="0" y="12"/>
                    </a:cubicBezTo>
                    <a:cubicBezTo>
                      <a:pt x="28" y="57"/>
                      <a:pt x="28" y="57"/>
                      <a:pt x="28" y="57"/>
                    </a:cubicBezTo>
                    <a:cubicBezTo>
                      <a:pt x="38" y="50"/>
                      <a:pt x="48" y="42"/>
                      <a:pt x="55" y="32"/>
                    </a:cubicBezTo>
                    <a:lnTo>
                      <a:pt x="1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62" name="Freeform 23">
                <a:extLst>
                  <a:ext uri="{FF2B5EF4-FFF2-40B4-BE49-F238E27FC236}">
                    <a16:creationId xmlns:a16="http://schemas.microsoft.com/office/drawing/2014/main" xmlns="" id="{132CCF52-AC3B-4D7D-A6D8-0FE9F9DB0E6A}"/>
                  </a:ext>
                </a:extLst>
              </p:cNvPr>
              <p:cNvSpPr>
                <a:spLocks/>
              </p:cNvSpPr>
              <p:nvPr/>
            </p:nvSpPr>
            <p:spPr bwMode="auto">
              <a:xfrm>
                <a:off x="2048364" y="3500565"/>
                <a:ext cx="284832" cy="189237"/>
              </a:xfrm>
              <a:custGeom>
                <a:avLst/>
                <a:gdLst>
                  <a:gd name="T0" fmla="*/ 2 w 54"/>
                  <a:gd name="T1" fmla="*/ 7 h 36"/>
                  <a:gd name="T2" fmla="*/ 0 w 54"/>
                  <a:gd name="T3" fmla="*/ 22 h 36"/>
                  <a:gd name="T4" fmla="*/ 51 w 54"/>
                  <a:gd name="T5" fmla="*/ 36 h 36"/>
                  <a:gd name="T6" fmla="*/ 54 w 54"/>
                  <a:gd name="T7" fmla="*/ 7 h 36"/>
                  <a:gd name="T8" fmla="*/ 54 w 54"/>
                  <a:gd name="T9" fmla="*/ 0 h 36"/>
                  <a:gd name="T10" fmla="*/ 2 w 54"/>
                  <a:gd name="T11" fmla="*/ 5 h 36"/>
                  <a:gd name="T12" fmla="*/ 2 w 54"/>
                  <a:gd name="T13" fmla="*/ 7 h 36"/>
                </a:gdLst>
                <a:ahLst/>
                <a:cxnLst>
                  <a:cxn ang="0">
                    <a:pos x="T0" y="T1"/>
                  </a:cxn>
                  <a:cxn ang="0">
                    <a:pos x="T2" y="T3"/>
                  </a:cxn>
                  <a:cxn ang="0">
                    <a:pos x="T4" y="T5"/>
                  </a:cxn>
                  <a:cxn ang="0">
                    <a:pos x="T6" y="T7"/>
                  </a:cxn>
                  <a:cxn ang="0">
                    <a:pos x="T8" y="T9"/>
                  </a:cxn>
                  <a:cxn ang="0">
                    <a:pos x="T10" y="T11"/>
                  </a:cxn>
                  <a:cxn ang="0">
                    <a:pos x="T12" y="T13"/>
                  </a:cxn>
                </a:cxnLst>
                <a:rect l="0" t="0" r="r" b="b"/>
                <a:pathLst>
                  <a:path w="54" h="36">
                    <a:moveTo>
                      <a:pt x="2" y="7"/>
                    </a:moveTo>
                    <a:cubicBezTo>
                      <a:pt x="2" y="12"/>
                      <a:pt x="1" y="17"/>
                      <a:pt x="0" y="22"/>
                    </a:cubicBezTo>
                    <a:cubicBezTo>
                      <a:pt x="51" y="36"/>
                      <a:pt x="51" y="36"/>
                      <a:pt x="51" y="36"/>
                    </a:cubicBezTo>
                    <a:cubicBezTo>
                      <a:pt x="53" y="27"/>
                      <a:pt x="54" y="17"/>
                      <a:pt x="54" y="7"/>
                    </a:cubicBezTo>
                    <a:cubicBezTo>
                      <a:pt x="54" y="5"/>
                      <a:pt x="54" y="2"/>
                      <a:pt x="54" y="0"/>
                    </a:cubicBezTo>
                    <a:cubicBezTo>
                      <a:pt x="2" y="5"/>
                      <a:pt x="2" y="5"/>
                      <a:pt x="2" y="5"/>
                    </a:cubicBezTo>
                    <a:cubicBezTo>
                      <a:pt x="2" y="6"/>
                      <a:pt x="2" y="6"/>
                      <a:pt x="2" y="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63" name="Freeform 24">
                <a:extLst>
                  <a:ext uri="{FF2B5EF4-FFF2-40B4-BE49-F238E27FC236}">
                    <a16:creationId xmlns:a16="http://schemas.microsoft.com/office/drawing/2014/main" xmlns="" id="{EE42372B-EEFC-42B9-9DB0-FBBD1524F715}"/>
                  </a:ext>
                </a:extLst>
              </p:cNvPr>
              <p:cNvSpPr>
                <a:spLocks/>
              </p:cNvSpPr>
              <p:nvPr/>
            </p:nvSpPr>
            <p:spPr bwMode="auto">
              <a:xfrm>
                <a:off x="1205574" y="3767839"/>
                <a:ext cx="288733" cy="300439"/>
              </a:xfrm>
              <a:custGeom>
                <a:avLst/>
                <a:gdLst>
                  <a:gd name="T0" fmla="*/ 42 w 55"/>
                  <a:gd name="T1" fmla="*/ 0 h 57"/>
                  <a:gd name="T2" fmla="*/ 0 w 55"/>
                  <a:gd name="T3" fmla="*/ 32 h 57"/>
                  <a:gd name="T4" fmla="*/ 27 w 55"/>
                  <a:gd name="T5" fmla="*/ 57 h 57"/>
                  <a:gd name="T6" fmla="*/ 55 w 55"/>
                  <a:gd name="T7" fmla="*/ 12 h 57"/>
                  <a:gd name="T8" fmla="*/ 42 w 55"/>
                  <a:gd name="T9" fmla="*/ 0 h 57"/>
                </a:gdLst>
                <a:ahLst/>
                <a:cxnLst>
                  <a:cxn ang="0">
                    <a:pos x="T0" y="T1"/>
                  </a:cxn>
                  <a:cxn ang="0">
                    <a:pos x="T2" y="T3"/>
                  </a:cxn>
                  <a:cxn ang="0">
                    <a:pos x="T4" y="T5"/>
                  </a:cxn>
                  <a:cxn ang="0">
                    <a:pos x="T6" y="T7"/>
                  </a:cxn>
                  <a:cxn ang="0">
                    <a:pos x="T8" y="T9"/>
                  </a:cxn>
                </a:cxnLst>
                <a:rect l="0" t="0" r="r" b="b"/>
                <a:pathLst>
                  <a:path w="55" h="57">
                    <a:moveTo>
                      <a:pt x="42" y="0"/>
                    </a:moveTo>
                    <a:cubicBezTo>
                      <a:pt x="0" y="32"/>
                      <a:pt x="0" y="32"/>
                      <a:pt x="0" y="32"/>
                    </a:cubicBezTo>
                    <a:cubicBezTo>
                      <a:pt x="8" y="42"/>
                      <a:pt x="17" y="50"/>
                      <a:pt x="27" y="57"/>
                    </a:cubicBezTo>
                    <a:cubicBezTo>
                      <a:pt x="55" y="12"/>
                      <a:pt x="55" y="12"/>
                      <a:pt x="55" y="12"/>
                    </a:cubicBezTo>
                    <a:cubicBezTo>
                      <a:pt x="50" y="9"/>
                      <a:pt x="46" y="5"/>
                      <a:pt x="42"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64" name="Freeform 25">
                <a:extLst>
                  <a:ext uri="{FF2B5EF4-FFF2-40B4-BE49-F238E27FC236}">
                    <a16:creationId xmlns:a16="http://schemas.microsoft.com/office/drawing/2014/main" xmlns="" id="{9DDF80D4-10E7-43A2-8158-F02C8DDE0E50}"/>
                  </a:ext>
                </a:extLst>
              </p:cNvPr>
              <p:cNvSpPr>
                <a:spLocks/>
              </p:cNvSpPr>
              <p:nvPr/>
            </p:nvSpPr>
            <p:spPr bwMode="auto">
              <a:xfrm>
                <a:off x="1069011" y="3268408"/>
                <a:ext cx="300439" cy="210697"/>
              </a:xfrm>
              <a:custGeom>
                <a:avLst/>
                <a:gdLst>
                  <a:gd name="T0" fmla="*/ 52 w 57"/>
                  <a:gd name="T1" fmla="*/ 40 h 40"/>
                  <a:gd name="T2" fmla="*/ 57 w 57"/>
                  <a:gd name="T3" fmla="*/ 24 h 40"/>
                  <a:gd name="T4" fmla="*/ 10 w 57"/>
                  <a:gd name="T5" fmla="*/ 0 h 40"/>
                  <a:gd name="T6" fmla="*/ 0 w 57"/>
                  <a:gd name="T7" fmla="*/ 36 h 40"/>
                  <a:gd name="T8" fmla="*/ 52 w 57"/>
                  <a:gd name="T9" fmla="*/ 40 h 40"/>
                </a:gdLst>
                <a:ahLst/>
                <a:cxnLst>
                  <a:cxn ang="0">
                    <a:pos x="T0" y="T1"/>
                  </a:cxn>
                  <a:cxn ang="0">
                    <a:pos x="T2" y="T3"/>
                  </a:cxn>
                  <a:cxn ang="0">
                    <a:pos x="T4" y="T5"/>
                  </a:cxn>
                  <a:cxn ang="0">
                    <a:pos x="T6" y="T7"/>
                  </a:cxn>
                  <a:cxn ang="0">
                    <a:pos x="T8" y="T9"/>
                  </a:cxn>
                </a:cxnLst>
                <a:rect l="0" t="0" r="r" b="b"/>
                <a:pathLst>
                  <a:path w="57" h="40">
                    <a:moveTo>
                      <a:pt x="52" y="40"/>
                    </a:moveTo>
                    <a:cubicBezTo>
                      <a:pt x="53" y="35"/>
                      <a:pt x="55" y="29"/>
                      <a:pt x="57" y="24"/>
                    </a:cubicBezTo>
                    <a:cubicBezTo>
                      <a:pt x="10" y="0"/>
                      <a:pt x="10" y="0"/>
                      <a:pt x="10" y="0"/>
                    </a:cubicBezTo>
                    <a:cubicBezTo>
                      <a:pt x="5" y="11"/>
                      <a:pt x="1" y="23"/>
                      <a:pt x="0" y="36"/>
                    </a:cubicBezTo>
                    <a:lnTo>
                      <a:pt x="52" y="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65" name="Freeform 26">
                <a:extLst>
                  <a:ext uri="{FF2B5EF4-FFF2-40B4-BE49-F238E27FC236}">
                    <a16:creationId xmlns:a16="http://schemas.microsoft.com/office/drawing/2014/main" xmlns="" id="{F52AF62D-50C2-4A95-8550-1AD255A1EA7C}"/>
                  </a:ext>
                </a:extLst>
              </p:cNvPr>
              <p:cNvSpPr>
                <a:spLocks/>
              </p:cNvSpPr>
              <p:nvPr/>
            </p:nvSpPr>
            <p:spPr bwMode="auto">
              <a:xfrm>
                <a:off x="1790844" y="3851727"/>
                <a:ext cx="230206" cy="306291"/>
              </a:xfrm>
              <a:custGeom>
                <a:avLst/>
                <a:gdLst>
                  <a:gd name="T0" fmla="*/ 44 w 44"/>
                  <a:gd name="T1" fmla="*/ 44 h 58"/>
                  <a:gd name="T2" fmla="*/ 16 w 44"/>
                  <a:gd name="T3" fmla="*/ 0 h 58"/>
                  <a:gd name="T4" fmla="*/ 0 w 44"/>
                  <a:gd name="T5" fmla="*/ 6 h 58"/>
                  <a:gd name="T6" fmla="*/ 10 w 44"/>
                  <a:gd name="T7" fmla="*/ 58 h 58"/>
                  <a:gd name="T8" fmla="*/ 44 w 44"/>
                  <a:gd name="T9" fmla="*/ 44 h 58"/>
                </a:gdLst>
                <a:ahLst/>
                <a:cxnLst>
                  <a:cxn ang="0">
                    <a:pos x="T0" y="T1"/>
                  </a:cxn>
                  <a:cxn ang="0">
                    <a:pos x="T2" y="T3"/>
                  </a:cxn>
                  <a:cxn ang="0">
                    <a:pos x="T4" y="T5"/>
                  </a:cxn>
                  <a:cxn ang="0">
                    <a:pos x="T6" y="T7"/>
                  </a:cxn>
                  <a:cxn ang="0">
                    <a:pos x="T8" y="T9"/>
                  </a:cxn>
                </a:cxnLst>
                <a:rect l="0" t="0" r="r" b="b"/>
                <a:pathLst>
                  <a:path w="44" h="58">
                    <a:moveTo>
                      <a:pt x="44" y="44"/>
                    </a:moveTo>
                    <a:cubicBezTo>
                      <a:pt x="16" y="0"/>
                      <a:pt x="16" y="0"/>
                      <a:pt x="16" y="0"/>
                    </a:cubicBezTo>
                    <a:cubicBezTo>
                      <a:pt x="11" y="2"/>
                      <a:pt x="6" y="5"/>
                      <a:pt x="0" y="6"/>
                    </a:cubicBezTo>
                    <a:cubicBezTo>
                      <a:pt x="10" y="58"/>
                      <a:pt x="10" y="58"/>
                      <a:pt x="10" y="58"/>
                    </a:cubicBezTo>
                    <a:cubicBezTo>
                      <a:pt x="22" y="55"/>
                      <a:pt x="33" y="51"/>
                      <a:pt x="44" y="4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66" name="Freeform 27">
                <a:extLst>
                  <a:ext uri="{FF2B5EF4-FFF2-40B4-BE49-F238E27FC236}">
                    <a16:creationId xmlns:a16="http://schemas.microsoft.com/office/drawing/2014/main" xmlns="" id="{441E4E42-DFE4-4378-9B6E-DD30D687BEAF}"/>
                  </a:ext>
                </a:extLst>
              </p:cNvPr>
              <p:cNvSpPr>
                <a:spLocks/>
              </p:cNvSpPr>
              <p:nvPr/>
            </p:nvSpPr>
            <p:spPr bwMode="auto">
              <a:xfrm>
                <a:off x="2001543" y="3652735"/>
                <a:ext cx="304341" cy="247764"/>
              </a:xfrm>
              <a:custGeom>
                <a:avLst/>
                <a:gdLst>
                  <a:gd name="T0" fmla="*/ 7 w 58"/>
                  <a:gd name="T1" fmla="*/ 0 h 47"/>
                  <a:gd name="T2" fmla="*/ 0 w 58"/>
                  <a:gd name="T3" fmla="*/ 15 h 47"/>
                  <a:gd name="T4" fmla="*/ 42 w 58"/>
                  <a:gd name="T5" fmla="*/ 47 h 47"/>
                  <a:gd name="T6" fmla="*/ 58 w 58"/>
                  <a:gd name="T7" fmla="*/ 15 h 47"/>
                  <a:gd name="T8" fmla="*/ 7 w 58"/>
                  <a:gd name="T9" fmla="*/ 0 h 47"/>
                </a:gdLst>
                <a:ahLst/>
                <a:cxnLst>
                  <a:cxn ang="0">
                    <a:pos x="T0" y="T1"/>
                  </a:cxn>
                  <a:cxn ang="0">
                    <a:pos x="T2" y="T3"/>
                  </a:cxn>
                  <a:cxn ang="0">
                    <a:pos x="T4" y="T5"/>
                  </a:cxn>
                  <a:cxn ang="0">
                    <a:pos x="T6" y="T7"/>
                  </a:cxn>
                  <a:cxn ang="0">
                    <a:pos x="T8" y="T9"/>
                  </a:cxn>
                </a:cxnLst>
                <a:rect l="0" t="0" r="r" b="b"/>
                <a:pathLst>
                  <a:path w="58" h="47">
                    <a:moveTo>
                      <a:pt x="7" y="0"/>
                    </a:moveTo>
                    <a:cubicBezTo>
                      <a:pt x="5" y="5"/>
                      <a:pt x="3" y="11"/>
                      <a:pt x="0" y="15"/>
                    </a:cubicBezTo>
                    <a:cubicBezTo>
                      <a:pt x="42" y="47"/>
                      <a:pt x="42" y="47"/>
                      <a:pt x="42" y="47"/>
                    </a:cubicBezTo>
                    <a:cubicBezTo>
                      <a:pt x="49" y="37"/>
                      <a:pt x="54" y="26"/>
                      <a:pt x="58" y="15"/>
                    </a:cubicBezTo>
                    <a:lnTo>
                      <a:pt x="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67" name="Freeform 28">
                <a:extLst>
                  <a:ext uri="{FF2B5EF4-FFF2-40B4-BE49-F238E27FC236}">
                    <a16:creationId xmlns:a16="http://schemas.microsoft.com/office/drawing/2014/main" xmlns="" id="{2599E102-2C58-4A82-B98E-AA9D57E93F66}"/>
                  </a:ext>
                </a:extLst>
              </p:cNvPr>
              <p:cNvSpPr>
                <a:spLocks/>
              </p:cNvSpPr>
              <p:nvPr/>
            </p:nvSpPr>
            <p:spPr bwMode="auto">
              <a:xfrm>
                <a:off x="1605509" y="3894647"/>
                <a:ext cx="195090" cy="278978"/>
              </a:xfrm>
              <a:custGeom>
                <a:avLst/>
                <a:gdLst>
                  <a:gd name="T0" fmla="*/ 27 w 37"/>
                  <a:gd name="T1" fmla="*/ 0 h 53"/>
                  <a:gd name="T2" fmla="*/ 18 w 37"/>
                  <a:gd name="T3" fmla="*/ 0 h 53"/>
                  <a:gd name="T4" fmla="*/ 10 w 37"/>
                  <a:gd name="T5" fmla="*/ 0 h 53"/>
                  <a:gd name="T6" fmla="*/ 0 w 37"/>
                  <a:gd name="T7" fmla="*/ 52 h 53"/>
                  <a:gd name="T8" fmla="*/ 18 w 37"/>
                  <a:gd name="T9" fmla="*/ 53 h 53"/>
                  <a:gd name="T10" fmla="*/ 37 w 37"/>
                  <a:gd name="T11" fmla="*/ 51 h 53"/>
                  <a:gd name="T12" fmla="*/ 27 w 37"/>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7" h="53">
                    <a:moveTo>
                      <a:pt x="27" y="0"/>
                    </a:moveTo>
                    <a:cubicBezTo>
                      <a:pt x="24" y="0"/>
                      <a:pt x="21" y="0"/>
                      <a:pt x="18" y="0"/>
                    </a:cubicBezTo>
                    <a:cubicBezTo>
                      <a:pt x="15" y="0"/>
                      <a:pt x="12" y="0"/>
                      <a:pt x="10" y="0"/>
                    </a:cubicBezTo>
                    <a:cubicBezTo>
                      <a:pt x="0" y="52"/>
                      <a:pt x="0" y="52"/>
                      <a:pt x="0" y="52"/>
                    </a:cubicBezTo>
                    <a:cubicBezTo>
                      <a:pt x="6" y="53"/>
                      <a:pt x="12" y="53"/>
                      <a:pt x="18" y="53"/>
                    </a:cubicBezTo>
                    <a:cubicBezTo>
                      <a:pt x="24" y="53"/>
                      <a:pt x="31" y="53"/>
                      <a:pt x="37" y="51"/>
                    </a:cubicBezTo>
                    <a:lnTo>
                      <a:pt x="2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68" name="Freeform 29">
                <a:extLst>
                  <a:ext uri="{FF2B5EF4-FFF2-40B4-BE49-F238E27FC236}">
                    <a16:creationId xmlns:a16="http://schemas.microsoft.com/office/drawing/2014/main" xmlns="" id="{6008FAB7-9AD1-47A6-8D90-6EE23AB464EC}"/>
                  </a:ext>
                </a:extLst>
              </p:cNvPr>
              <p:cNvSpPr>
                <a:spLocks/>
              </p:cNvSpPr>
              <p:nvPr/>
            </p:nvSpPr>
            <p:spPr bwMode="auto">
              <a:xfrm>
                <a:off x="1720612" y="2899688"/>
                <a:ext cx="191188" cy="294586"/>
              </a:xfrm>
              <a:custGeom>
                <a:avLst/>
                <a:gdLst>
                  <a:gd name="T0" fmla="*/ 0 w 36"/>
                  <a:gd name="T1" fmla="*/ 53 h 56"/>
                  <a:gd name="T2" fmla="*/ 17 w 36"/>
                  <a:gd name="T3" fmla="*/ 56 h 56"/>
                  <a:gd name="T4" fmla="*/ 36 w 36"/>
                  <a:gd name="T5" fmla="*/ 7 h 56"/>
                  <a:gd name="T6" fmla="*/ 0 w 36"/>
                  <a:gd name="T7" fmla="*/ 0 h 56"/>
                  <a:gd name="T8" fmla="*/ 0 w 36"/>
                  <a:gd name="T9" fmla="*/ 53 h 56"/>
                </a:gdLst>
                <a:ahLst/>
                <a:cxnLst>
                  <a:cxn ang="0">
                    <a:pos x="T0" y="T1"/>
                  </a:cxn>
                  <a:cxn ang="0">
                    <a:pos x="T2" y="T3"/>
                  </a:cxn>
                  <a:cxn ang="0">
                    <a:pos x="T4" y="T5"/>
                  </a:cxn>
                  <a:cxn ang="0">
                    <a:pos x="T6" y="T7"/>
                  </a:cxn>
                  <a:cxn ang="0">
                    <a:pos x="T8" y="T9"/>
                  </a:cxn>
                </a:cxnLst>
                <a:rect l="0" t="0" r="r" b="b"/>
                <a:pathLst>
                  <a:path w="36" h="56">
                    <a:moveTo>
                      <a:pt x="0" y="53"/>
                    </a:moveTo>
                    <a:cubicBezTo>
                      <a:pt x="6" y="54"/>
                      <a:pt x="11" y="55"/>
                      <a:pt x="17" y="56"/>
                    </a:cubicBezTo>
                    <a:cubicBezTo>
                      <a:pt x="36" y="7"/>
                      <a:pt x="36" y="7"/>
                      <a:pt x="36" y="7"/>
                    </a:cubicBezTo>
                    <a:cubicBezTo>
                      <a:pt x="24" y="3"/>
                      <a:pt x="12" y="1"/>
                      <a:pt x="0" y="0"/>
                    </a:cubicBezTo>
                    <a:lnTo>
                      <a:pt x="0" y="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69" name="Freeform 30">
                <a:extLst>
                  <a:ext uri="{FF2B5EF4-FFF2-40B4-BE49-F238E27FC236}">
                    <a16:creationId xmlns:a16="http://schemas.microsoft.com/office/drawing/2014/main" xmlns="" id="{516B5106-8AD4-4AFB-9831-8F24BE1146A8}"/>
                  </a:ext>
                </a:extLst>
              </p:cNvPr>
              <p:cNvSpPr>
                <a:spLocks/>
              </p:cNvSpPr>
              <p:nvPr/>
            </p:nvSpPr>
            <p:spPr bwMode="auto">
              <a:xfrm>
                <a:off x="1385057" y="3851727"/>
                <a:ext cx="230206" cy="306291"/>
              </a:xfrm>
              <a:custGeom>
                <a:avLst/>
                <a:gdLst>
                  <a:gd name="T0" fmla="*/ 44 w 44"/>
                  <a:gd name="T1" fmla="*/ 7 h 58"/>
                  <a:gd name="T2" fmla="*/ 27 w 44"/>
                  <a:gd name="T3" fmla="*/ 0 h 58"/>
                  <a:gd name="T4" fmla="*/ 0 w 44"/>
                  <a:gd name="T5" fmla="*/ 45 h 58"/>
                  <a:gd name="T6" fmla="*/ 34 w 44"/>
                  <a:gd name="T7" fmla="*/ 58 h 58"/>
                  <a:gd name="T8" fmla="*/ 44 w 44"/>
                  <a:gd name="T9" fmla="*/ 7 h 58"/>
                </a:gdLst>
                <a:ahLst/>
                <a:cxnLst>
                  <a:cxn ang="0">
                    <a:pos x="T0" y="T1"/>
                  </a:cxn>
                  <a:cxn ang="0">
                    <a:pos x="T2" y="T3"/>
                  </a:cxn>
                  <a:cxn ang="0">
                    <a:pos x="T4" y="T5"/>
                  </a:cxn>
                  <a:cxn ang="0">
                    <a:pos x="T6" y="T7"/>
                  </a:cxn>
                  <a:cxn ang="0">
                    <a:pos x="T8" y="T9"/>
                  </a:cxn>
                </a:cxnLst>
                <a:rect l="0" t="0" r="r" b="b"/>
                <a:pathLst>
                  <a:path w="44" h="58">
                    <a:moveTo>
                      <a:pt x="44" y="7"/>
                    </a:moveTo>
                    <a:cubicBezTo>
                      <a:pt x="38" y="5"/>
                      <a:pt x="33" y="3"/>
                      <a:pt x="27" y="0"/>
                    </a:cubicBezTo>
                    <a:cubicBezTo>
                      <a:pt x="0" y="45"/>
                      <a:pt x="0" y="45"/>
                      <a:pt x="0" y="45"/>
                    </a:cubicBezTo>
                    <a:cubicBezTo>
                      <a:pt x="10" y="51"/>
                      <a:pt x="22" y="56"/>
                      <a:pt x="34" y="58"/>
                    </a:cubicBezTo>
                    <a:lnTo>
                      <a:pt x="44"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70" name="Freeform 31">
                <a:extLst>
                  <a:ext uri="{FF2B5EF4-FFF2-40B4-BE49-F238E27FC236}">
                    <a16:creationId xmlns:a16="http://schemas.microsoft.com/office/drawing/2014/main" xmlns="" id="{6652EE7B-2D33-42EA-99DA-712C6A7D597E}"/>
                  </a:ext>
                </a:extLst>
              </p:cNvPr>
              <p:cNvSpPr>
                <a:spLocks/>
              </p:cNvSpPr>
              <p:nvPr/>
            </p:nvSpPr>
            <p:spPr bwMode="auto">
              <a:xfrm>
                <a:off x="1490406" y="2899688"/>
                <a:ext cx="189238" cy="294586"/>
              </a:xfrm>
              <a:custGeom>
                <a:avLst/>
                <a:gdLst>
                  <a:gd name="T0" fmla="*/ 19 w 36"/>
                  <a:gd name="T1" fmla="*/ 56 h 56"/>
                  <a:gd name="T2" fmla="*/ 36 w 36"/>
                  <a:gd name="T3" fmla="*/ 53 h 56"/>
                  <a:gd name="T4" fmla="*/ 36 w 36"/>
                  <a:gd name="T5" fmla="*/ 0 h 56"/>
                  <a:gd name="T6" fmla="*/ 0 w 36"/>
                  <a:gd name="T7" fmla="*/ 7 h 56"/>
                  <a:gd name="T8" fmla="*/ 19 w 36"/>
                  <a:gd name="T9" fmla="*/ 56 h 56"/>
                </a:gdLst>
                <a:ahLst/>
                <a:cxnLst>
                  <a:cxn ang="0">
                    <a:pos x="T0" y="T1"/>
                  </a:cxn>
                  <a:cxn ang="0">
                    <a:pos x="T2" y="T3"/>
                  </a:cxn>
                  <a:cxn ang="0">
                    <a:pos x="T4" y="T5"/>
                  </a:cxn>
                  <a:cxn ang="0">
                    <a:pos x="T6" y="T7"/>
                  </a:cxn>
                  <a:cxn ang="0">
                    <a:pos x="T8" y="T9"/>
                  </a:cxn>
                </a:cxnLst>
                <a:rect l="0" t="0" r="r" b="b"/>
                <a:pathLst>
                  <a:path w="36" h="56">
                    <a:moveTo>
                      <a:pt x="19" y="56"/>
                    </a:moveTo>
                    <a:cubicBezTo>
                      <a:pt x="25" y="54"/>
                      <a:pt x="30" y="53"/>
                      <a:pt x="36" y="53"/>
                    </a:cubicBezTo>
                    <a:cubicBezTo>
                      <a:pt x="36" y="0"/>
                      <a:pt x="36" y="0"/>
                      <a:pt x="36" y="0"/>
                    </a:cubicBezTo>
                    <a:cubicBezTo>
                      <a:pt x="24" y="1"/>
                      <a:pt x="11" y="3"/>
                      <a:pt x="0" y="7"/>
                    </a:cubicBezTo>
                    <a:lnTo>
                      <a:pt x="19" y="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71" name="Freeform 32">
                <a:extLst>
                  <a:ext uri="{FF2B5EF4-FFF2-40B4-BE49-F238E27FC236}">
                    <a16:creationId xmlns:a16="http://schemas.microsoft.com/office/drawing/2014/main" xmlns="" id="{90396A5F-46D2-4372-860A-D14E41F4B886}"/>
                  </a:ext>
                </a:extLst>
              </p:cNvPr>
              <p:cNvSpPr>
                <a:spLocks/>
              </p:cNvSpPr>
              <p:nvPr/>
            </p:nvSpPr>
            <p:spPr bwMode="auto">
              <a:xfrm>
                <a:off x="1088520" y="3652735"/>
                <a:ext cx="312144" cy="251666"/>
              </a:xfrm>
              <a:custGeom>
                <a:avLst/>
                <a:gdLst>
                  <a:gd name="T0" fmla="*/ 59 w 59"/>
                  <a:gd name="T1" fmla="*/ 16 h 48"/>
                  <a:gd name="T2" fmla="*/ 51 w 59"/>
                  <a:gd name="T3" fmla="*/ 0 h 48"/>
                  <a:gd name="T4" fmla="*/ 0 w 59"/>
                  <a:gd name="T5" fmla="*/ 15 h 48"/>
                  <a:gd name="T6" fmla="*/ 17 w 59"/>
                  <a:gd name="T7" fmla="*/ 48 h 48"/>
                  <a:gd name="T8" fmla="*/ 59 w 59"/>
                  <a:gd name="T9" fmla="*/ 16 h 48"/>
                </a:gdLst>
                <a:ahLst/>
                <a:cxnLst>
                  <a:cxn ang="0">
                    <a:pos x="T0" y="T1"/>
                  </a:cxn>
                  <a:cxn ang="0">
                    <a:pos x="T2" y="T3"/>
                  </a:cxn>
                  <a:cxn ang="0">
                    <a:pos x="T4" y="T5"/>
                  </a:cxn>
                  <a:cxn ang="0">
                    <a:pos x="T6" y="T7"/>
                  </a:cxn>
                  <a:cxn ang="0">
                    <a:pos x="T8" y="T9"/>
                  </a:cxn>
                </a:cxnLst>
                <a:rect l="0" t="0" r="r" b="b"/>
                <a:pathLst>
                  <a:path w="59" h="48">
                    <a:moveTo>
                      <a:pt x="59" y="16"/>
                    </a:moveTo>
                    <a:cubicBezTo>
                      <a:pt x="56" y="11"/>
                      <a:pt x="53" y="6"/>
                      <a:pt x="51" y="0"/>
                    </a:cubicBezTo>
                    <a:cubicBezTo>
                      <a:pt x="0" y="15"/>
                      <a:pt x="0" y="15"/>
                      <a:pt x="0" y="15"/>
                    </a:cubicBezTo>
                    <a:cubicBezTo>
                      <a:pt x="4" y="27"/>
                      <a:pt x="10" y="38"/>
                      <a:pt x="17" y="48"/>
                    </a:cubicBezTo>
                    <a:lnTo>
                      <a:pt x="59"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72" name="Freeform 33">
                <a:extLst>
                  <a:ext uri="{FF2B5EF4-FFF2-40B4-BE49-F238E27FC236}">
                    <a16:creationId xmlns:a16="http://schemas.microsoft.com/office/drawing/2014/main" xmlns="" id="{5D3506AE-33BA-47FC-B80F-F4C096794EFE}"/>
                  </a:ext>
                </a:extLst>
              </p:cNvPr>
              <p:cNvSpPr>
                <a:spLocks/>
              </p:cNvSpPr>
              <p:nvPr/>
            </p:nvSpPr>
            <p:spPr bwMode="auto">
              <a:xfrm>
                <a:off x="1289463" y="2952362"/>
                <a:ext cx="263372" cy="306291"/>
              </a:xfrm>
              <a:custGeom>
                <a:avLst/>
                <a:gdLst>
                  <a:gd name="T0" fmla="*/ 35 w 50"/>
                  <a:gd name="T1" fmla="*/ 58 h 58"/>
                  <a:gd name="T2" fmla="*/ 50 w 50"/>
                  <a:gd name="T3" fmla="*/ 49 h 58"/>
                  <a:gd name="T4" fmla="*/ 31 w 50"/>
                  <a:gd name="T5" fmla="*/ 0 h 58"/>
                  <a:gd name="T6" fmla="*/ 0 w 50"/>
                  <a:gd name="T7" fmla="*/ 19 h 58"/>
                  <a:gd name="T8" fmla="*/ 35 w 50"/>
                  <a:gd name="T9" fmla="*/ 58 h 58"/>
                </a:gdLst>
                <a:ahLst/>
                <a:cxnLst>
                  <a:cxn ang="0">
                    <a:pos x="T0" y="T1"/>
                  </a:cxn>
                  <a:cxn ang="0">
                    <a:pos x="T2" y="T3"/>
                  </a:cxn>
                  <a:cxn ang="0">
                    <a:pos x="T4" y="T5"/>
                  </a:cxn>
                  <a:cxn ang="0">
                    <a:pos x="T6" y="T7"/>
                  </a:cxn>
                  <a:cxn ang="0">
                    <a:pos x="T8" y="T9"/>
                  </a:cxn>
                </a:cxnLst>
                <a:rect l="0" t="0" r="r" b="b"/>
                <a:pathLst>
                  <a:path w="50" h="58">
                    <a:moveTo>
                      <a:pt x="35" y="58"/>
                    </a:moveTo>
                    <a:cubicBezTo>
                      <a:pt x="40" y="54"/>
                      <a:pt x="45" y="51"/>
                      <a:pt x="50" y="49"/>
                    </a:cubicBezTo>
                    <a:cubicBezTo>
                      <a:pt x="31" y="0"/>
                      <a:pt x="31" y="0"/>
                      <a:pt x="31" y="0"/>
                    </a:cubicBezTo>
                    <a:cubicBezTo>
                      <a:pt x="20" y="5"/>
                      <a:pt x="9" y="11"/>
                      <a:pt x="0" y="19"/>
                    </a:cubicBezTo>
                    <a:lnTo>
                      <a:pt x="35"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 name="Group 11">
              <a:extLst>
                <a:ext uri="{FF2B5EF4-FFF2-40B4-BE49-F238E27FC236}">
                  <a16:creationId xmlns:a16="http://schemas.microsoft.com/office/drawing/2014/main" xmlns="" id="{3D7082C0-2C8E-4055-919D-925E326F67B5}"/>
                </a:ext>
              </a:extLst>
            </p:cNvPr>
            <p:cNvGrpSpPr/>
            <p:nvPr/>
          </p:nvGrpSpPr>
          <p:grpSpPr>
            <a:xfrm>
              <a:off x="1411098" y="2934651"/>
              <a:ext cx="582010" cy="310121"/>
              <a:chOff x="1660235" y="4088510"/>
              <a:chExt cx="836673" cy="445819"/>
            </a:xfrm>
          </p:grpSpPr>
          <p:sp>
            <p:nvSpPr>
              <p:cNvPr id="13" name="Freeform 67">
                <a:extLst>
                  <a:ext uri="{FF2B5EF4-FFF2-40B4-BE49-F238E27FC236}">
                    <a16:creationId xmlns:a16="http://schemas.microsoft.com/office/drawing/2014/main" xmlns="" id="{EEFBFF92-37D1-4B4C-B733-FDACE16D28D0}"/>
                  </a:ext>
                </a:extLst>
              </p:cNvPr>
              <p:cNvSpPr>
                <a:spLocks noEditPoints="1"/>
              </p:cNvSpPr>
              <p:nvPr/>
            </p:nvSpPr>
            <p:spPr bwMode="auto">
              <a:xfrm>
                <a:off x="1664306" y="4219813"/>
                <a:ext cx="73794" cy="91607"/>
              </a:xfrm>
              <a:custGeom>
                <a:avLst/>
                <a:gdLst>
                  <a:gd name="T0" fmla="*/ 0 w 54"/>
                  <a:gd name="T1" fmla="*/ 0 h 67"/>
                  <a:gd name="T2" fmla="*/ 22 w 54"/>
                  <a:gd name="T3" fmla="*/ 0 h 67"/>
                  <a:gd name="T4" fmla="*/ 54 w 54"/>
                  <a:gd name="T5" fmla="*/ 33 h 67"/>
                  <a:gd name="T6" fmla="*/ 54 w 54"/>
                  <a:gd name="T7" fmla="*/ 34 h 67"/>
                  <a:gd name="T8" fmla="*/ 22 w 54"/>
                  <a:gd name="T9" fmla="*/ 67 h 67"/>
                  <a:gd name="T10" fmla="*/ 0 w 54"/>
                  <a:gd name="T11" fmla="*/ 67 h 67"/>
                  <a:gd name="T12" fmla="*/ 0 w 54"/>
                  <a:gd name="T13" fmla="*/ 0 h 67"/>
                  <a:gd name="T14" fmla="*/ 14 w 54"/>
                  <a:gd name="T15" fmla="*/ 13 h 67"/>
                  <a:gd name="T16" fmla="*/ 14 w 54"/>
                  <a:gd name="T17" fmla="*/ 55 h 67"/>
                  <a:gd name="T18" fmla="*/ 22 w 54"/>
                  <a:gd name="T19" fmla="*/ 55 h 67"/>
                  <a:gd name="T20" fmla="*/ 39 w 54"/>
                  <a:gd name="T21" fmla="*/ 34 h 67"/>
                  <a:gd name="T22" fmla="*/ 39 w 54"/>
                  <a:gd name="T23" fmla="*/ 33 h 67"/>
                  <a:gd name="T24" fmla="*/ 22 w 54"/>
                  <a:gd name="T25" fmla="*/ 13 h 67"/>
                  <a:gd name="T26" fmla="*/ 14 w 54"/>
                  <a:gd name="T27"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67">
                    <a:moveTo>
                      <a:pt x="0" y="0"/>
                    </a:moveTo>
                    <a:cubicBezTo>
                      <a:pt x="22" y="0"/>
                      <a:pt x="22" y="0"/>
                      <a:pt x="22" y="0"/>
                    </a:cubicBezTo>
                    <a:cubicBezTo>
                      <a:pt x="41" y="0"/>
                      <a:pt x="54" y="13"/>
                      <a:pt x="54" y="33"/>
                    </a:cubicBezTo>
                    <a:cubicBezTo>
                      <a:pt x="54" y="34"/>
                      <a:pt x="54" y="34"/>
                      <a:pt x="54" y="34"/>
                    </a:cubicBezTo>
                    <a:cubicBezTo>
                      <a:pt x="54" y="54"/>
                      <a:pt x="41" y="67"/>
                      <a:pt x="22" y="67"/>
                    </a:cubicBezTo>
                    <a:cubicBezTo>
                      <a:pt x="0" y="67"/>
                      <a:pt x="0" y="67"/>
                      <a:pt x="0" y="67"/>
                    </a:cubicBezTo>
                    <a:lnTo>
                      <a:pt x="0" y="0"/>
                    </a:lnTo>
                    <a:close/>
                    <a:moveTo>
                      <a:pt x="14" y="13"/>
                    </a:moveTo>
                    <a:cubicBezTo>
                      <a:pt x="14" y="55"/>
                      <a:pt x="14" y="55"/>
                      <a:pt x="14" y="55"/>
                    </a:cubicBezTo>
                    <a:cubicBezTo>
                      <a:pt x="22" y="55"/>
                      <a:pt x="22" y="55"/>
                      <a:pt x="22" y="55"/>
                    </a:cubicBezTo>
                    <a:cubicBezTo>
                      <a:pt x="32" y="55"/>
                      <a:pt x="39" y="47"/>
                      <a:pt x="39" y="34"/>
                    </a:cubicBezTo>
                    <a:cubicBezTo>
                      <a:pt x="39" y="33"/>
                      <a:pt x="39" y="33"/>
                      <a:pt x="39" y="33"/>
                    </a:cubicBezTo>
                    <a:cubicBezTo>
                      <a:pt x="39" y="20"/>
                      <a:pt x="32" y="13"/>
                      <a:pt x="22" y="13"/>
                    </a:cubicBezTo>
                    <a:lnTo>
                      <a:pt x="14"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Freeform 68">
                <a:extLst>
                  <a:ext uri="{FF2B5EF4-FFF2-40B4-BE49-F238E27FC236}">
                    <a16:creationId xmlns:a16="http://schemas.microsoft.com/office/drawing/2014/main" xmlns="" id="{FFFDCC9E-16A7-4286-B74D-2434170817B4}"/>
                  </a:ext>
                </a:extLst>
              </p:cNvPr>
              <p:cNvSpPr>
                <a:spLocks/>
              </p:cNvSpPr>
              <p:nvPr/>
            </p:nvSpPr>
            <p:spPr bwMode="auto">
              <a:xfrm>
                <a:off x="1747261" y="4219813"/>
                <a:ext cx="60053" cy="91607"/>
              </a:xfrm>
              <a:custGeom>
                <a:avLst/>
                <a:gdLst>
                  <a:gd name="T0" fmla="*/ 0 w 118"/>
                  <a:gd name="T1" fmla="*/ 0 h 180"/>
                  <a:gd name="T2" fmla="*/ 116 w 118"/>
                  <a:gd name="T3" fmla="*/ 0 h 180"/>
                  <a:gd name="T4" fmla="*/ 116 w 118"/>
                  <a:gd name="T5" fmla="*/ 35 h 180"/>
                  <a:gd name="T6" fmla="*/ 38 w 118"/>
                  <a:gd name="T7" fmla="*/ 35 h 180"/>
                  <a:gd name="T8" fmla="*/ 38 w 118"/>
                  <a:gd name="T9" fmla="*/ 72 h 180"/>
                  <a:gd name="T10" fmla="*/ 108 w 118"/>
                  <a:gd name="T11" fmla="*/ 72 h 180"/>
                  <a:gd name="T12" fmla="*/ 108 w 118"/>
                  <a:gd name="T13" fmla="*/ 107 h 180"/>
                  <a:gd name="T14" fmla="*/ 38 w 118"/>
                  <a:gd name="T15" fmla="*/ 107 h 180"/>
                  <a:gd name="T16" fmla="*/ 38 w 118"/>
                  <a:gd name="T17" fmla="*/ 148 h 180"/>
                  <a:gd name="T18" fmla="*/ 118 w 118"/>
                  <a:gd name="T19" fmla="*/ 148 h 180"/>
                  <a:gd name="T20" fmla="*/ 118 w 118"/>
                  <a:gd name="T21" fmla="*/ 180 h 180"/>
                  <a:gd name="T22" fmla="*/ 0 w 118"/>
                  <a:gd name="T23" fmla="*/ 180 h 180"/>
                  <a:gd name="T24" fmla="*/ 0 w 118"/>
                  <a:gd name="T2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80">
                    <a:moveTo>
                      <a:pt x="0" y="0"/>
                    </a:moveTo>
                    <a:lnTo>
                      <a:pt x="116" y="0"/>
                    </a:lnTo>
                    <a:lnTo>
                      <a:pt x="116" y="35"/>
                    </a:lnTo>
                    <a:lnTo>
                      <a:pt x="38" y="35"/>
                    </a:lnTo>
                    <a:lnTo>
                      <a:pt x="38" y="72"/>
                    </a:lnTo>
                    <a:lnTo>
                      <a:pt x="108" y="72"/>
                    </a:lnTo>
                    <a:lnTo>
                      <a:pt x="108" y="107"/>
                    </a:lnTo>
                    <a:lnTo>
                      <a:pt x="38" y="107"/>
                    </a:lnTo>
                    <a:lnTo>
                      <a:pt x="38" y="148"/>
                    </a:lnTo>
                    <a:lnTo>
                      <a:pt x="118" y="148"/>
                    </a:lnTo>
                    <a:lnTo>
                      <a:pt x="118" y="180"/>
                    </a:lnTo>
                    <a:lnTo>
                      <a:pt x="0" y="18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Freeform 69">
                <a:extLst>
                  <a:ext uri="{FF2B5EF4-FFF2-40B4-BE49-F238E27FC236}">
                    <a16:creationId xmlns:a16="http://schemas.microsoft.com/office/drawing/2014/main" xmlns="" id="{9EFC0124-3AFC-4545-8050-2A25824A1A77}"/>
                  </a:ext>
                </a:extLst>
              </p:cNvPr>
              <p:cNvSpPr>
                <a:spLocks/>
              </p:cNvSpPr>
              <p:nvPr/>
            </p:nvSpPr>
            <p:spPr bwMode="auto">
              <a:xfrm>
                <a:off x="1810368" y="4219813"/>
                <a:ext cx="78883" cy="92625"/>
              </a:xfrm>
              <a:custGeom>
                <a:avLst/>
                <a:gdLst>
                  <a:gd name="T0" fmla="*/ 0 w 155"/>
                  <a:gd name="T1" fmla="*/ 0 h 182"/>
                  <a:gd name="T2" fmla="*/ 40 w 155"/>
                  <a:gd name="T3" fmla="*/ 0 h 182"/>
                  <a:gd name="T4" fmla="*/ 77 w 155"/>
                  <a:gd name="T5" fmla="*/ 123 h 182"/>
                  <a:gd name="T6" fmla="*/ 117 w 155"/>
                  <a:gd name="T7" fmla="*/ 0 h 182"/>
                  <a:gd name="T8" fmla="*/ 155 w 155"/>
                  <a:gd name="T9" fmla="*/ 0 h 182"/>
                  <a:gd name="T10" fmla="*/ 96 w 155"/>
                  <a:gd name="T11" fmla="*/ 182 h 182"/>
                  <a:gd name="T12" fmla="*/ 61 w 155"/>
                  <a:gd name="T13" fmla="*/ 182 h 182"/>
                  <a:gd name="T14" fmla="*/ 0 w 155"/>
                  <a:gd name="T15" fmla="*/ 0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82">
                    <a:moveTo>
                      <a:pt x="0" y="0"/>
                    </a:moveTo>
                    <a:lnTo>
                      <a:pt x="40" y="0"/>
                    </a:lnTo>
                    <a:lnTo>
                      <a:pt x="77" y="123"/>
                    </a:lnTo>
                    <a:lnTo>
                      <a:pt x="117" y="0"/>
                    </a:lnTo>
                    <a:lnTo>
                      <a:pt x="155" y="0"/>
                    </a:lnTo>
                    <a:lnTo>
                      <a:pt x="96" y="182"/>
                    </a:lnTo>
                    <a:lnTo>
                      <a:pt x="61" y="182"/>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Freeform 70">
                <a:extLst>
                  <a:ext uri="{FF2B5EF4-FFF2-40B4-BE49-F238E27FC236}">
                    <a16:creationId xmlns:a16="http://schemas.microsoft.com/office/drawing/2014/main" xmlns="" id="{13AE9A23-06A5-454C-B869-C47E22E5DF6B}"/>
                  </a:ext>
                </a:extLst>
              </p:cNvPr>
              <p:cNvSpPr>
                <a:spLocks/>
              </p:cNvSpPr>
              <p:nvPr/>
            </p:nvSpPr>
            <p:spPr bwMode="auto">
              <a:xfrm>
                <a:off x="1895867" y="4219813"/>
                <a:ext cx="60053" cy="91607"/>
              </a:xfrm>
              <a:custGeom>
                <a:avLst/>
                <a:gdLst>
                  <a:gd name="T0" fmla="*/ 0 w 118"/>
                  <a:gd name="T1" fmla="*/ 0 h 180"/>
                  <a:gd name="T2" fmla="*/ 115 w 118"/>
                  <a:gd name="T3" fmla="*/ 0 h 180"/>
                  <a:gd name="T4" fmla="*/ 115 w 118"/>
                  <a:gd name="T5" fmla="*/ 35 h 180"/>
                  <a:gd name="T6" fmla="*/ 38 w 118"/>
                  <a:gd name="T7" fmla="*/ 35 h 180"/>
                  <a:gd name="T8" fmla="*/ 38 w 118"/>
                  <a:gd name="T9" fmla="*/ 72 h 180"/>
                  <a:gd name="T10" fmla="*/ 107 w 118"/>
                  <a:gd name="T11" fmla="*/ 72 h 180"/>
                  <a:gd name="T12" fmla="*/ 107 w 118"/>
                  <a:gd name="T13" fmla="*/ 107 h 180"/>
                  <a:gd name="T14" fmla="*/ 38 w 118"/>
                  <a:gd name="T15" fmla="*/ 107 h 180"/>
                  <a:gd name="T16" fmla="*/ 38 w 118"/>
                  <a:gd name="T17" fmla="*/ 148 h 180"/>
                  <a:gd name="T18" fmla="*/ 118 w 118"/>
                  <a:gd name="T19" fmla="*/ 148 h 180"/>
                  <a:gd name="T20" fmla="*/ 118 w 118"/>
                  <a:gd name="T21" fmla="*/ 180 h 180"/>
                  <a:gd name="T22" fmla="*/ 0 w 118"/>
                  <a:gd name="T23" fmla="*/ 180 h 180"/>
                  <a:gd name="T24" fmla="*/ 0 w 118"/>
                  <a:gd name="T2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80">
                    <a:moveTo>
                      <a:pt x="0" y="0"/>
                    </a:moveTo>
                    <a:lnTo>
                      <a:pt x="115" y="0"/>
                    </a:lnTo>
                    <a:lnTo>
                      <a:pt x="115" y="35"/>
                    </a:lnTo>
                    <a:lnTo>
                      <a:pt x="38" y="35"/>
                    </a:lnTo>
                    <a:lnTo>
                      <a:pt x="38" y="72"/>
                    </a:lnTo>
                    <a:lnTo>
                      <a:pt x="107" y="72"/>
                    </a:lnTo>
                    <a:lnTo>
                      <a:pt x="107" y="107"/>
                    </a:lnTo>
                    <a:lnTo>
                      <a:pt x="38" y="107"/>
                    </a:lnTo>
                    <a:lnTo>
                      <a:pt x="38" y="148"/>
                    </a:lnTo>
                    <a:lnTo>
                      <a:pt x="118" y="148"/>
                    </a:lnTo>
                    <a:lnTo>
                      <a:pt x="118" y="180"/>
                    </a:lnTo>
                    <a:lnTo>
                      <a:pt x="0" y="18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Freeform 71">
                <a:extLst>
                  <a:ext uri="{FF2B5EF4-FFF2-40B4-BE49-F238E27FC236}">
                    <a16:creationId xmlns:a16="http://schemas.microsoft.com/office/drawing/2014/main" xmlns="" id="{8305732E-9B5A-41C3-90E6-E32D32A33E7A}"/>
                  </a:ext>
                </a:extLst>
              </p:cNvPr>
              <p:cNvSpPr>
                <a:spLocks/>
              </p:cNvSpPr>
              <p:nvPr/>
            </p:nvSpPr>
            <p:spPr bwMode="auto">
              <a:xfrm>
                <a:off x="1965590" y="4219813"/>
                <a:ext cx="55982" cy="91607"/>
              </a:xfrm>
              <a:custGeom>
                <a:avLst/>
                <a:gdLst>
                  <a:gd name="T0" fmla="*/ 0 w 110"/>
                  <a:gd name="T1" fmla="*/ 0 h 180"/>
                  <a:gd name="T2" fmla="*/ 37 w 110"/>
                  <a:gd name="T3" fmla="*/ 0 h 180"/>
                  <a:gd name="T4" fmla="*/ 37 w 110"/>
                  <a:gd name="T5" fmla="*/ 145 h 180"/>
                  <a:gd name="T6" fmla="*/ 110 w 110"/>
                  <a:gd name="T7" fmla="*/ 145 h 180"/>
                  <a:gd name="T8" fmla="*/ 110 w 110"/>
                  <a:gd name="T9" fmla="*/ 180 h 180"/>
                  <a:gd name="T10" fmla="*/ 0 w 110"/>
                  <a:gd name="T11" fmla="*/ 180 h 180"/>
                  <a:gd name="T12" fmla="*/ 0 w 110"/>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110" h="180">
                    <a:moveTo>
                      <a:pt x="0" y="0"/>
                    </a:moveTo>
                    <a:lnTo>
                      <a:pt x="37" y="0"/>
                    </a:lnTo>
                    <a:lnTo>
                      <a:pt x="37" y="145"/>
                    </a:lnTo>
                    <a:lnTo>
                      <a:pt x="110" y="145"/>
                    </a:lnTo>
                    <a:lnTo>
                      <a:pt x="110" y="180"/>
                    </a:lnTo>
                    <a:lnTo>
                      <a:pt x="0" y="18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Freeform 72">
                <a:extLst>
                  <a:ext uri="{FF2B5EF4-FFF2-40B4-BE49-F238E27FC236}">
                    <a16:creationId xmlns:a16="http://schemas.microsoft.com/office/drawing/2014/main" xmlns="" id="{D58ECC0A-DE6C-4B05-BA9C-AF57141B9E0D}"/>
                  </a:ext>
                </a:extLst>
              </p:cNvPr>
              <p:cNvSpPr>
                <a:spLocks noEditPoints="1"/>
              </p:cNvSpPr>
              <p:nvPr/>
            </p:nvSpPr>
            <p:spPr bwMode="auto">
              <a:xfrm>
                <a:off x="2021572" y="4218286"/>
                <a:ext cx="82955" cy="94151"/>
              </a:xfrm>
              <a:custGeom>
                <a:avLst/>
                <a:gdLst>
                  <a:gd name="T0" fmla="*/ 0 w 61"/>
                  <a:gd name="T1" fmla="*/ 35 h 69"/>
                  <a:gd name="T2" fmla="*/ 0 w 61"/>
                  <a:gd name="T3" fmla="*/ 34 h 69"/>
                  <a:gd name="T4" fmla="*/ 30 w 61"/>
                  <a:gd name="T5" fmla="*/ 0 h 69"/>
                  <a:gd name="T6" fmla="*/ 61 w 61"/>
                  <a:gd name="T7" fmla="*/ 34 h 69"/>
                  <a:gd name="T8" fmla="*/ 61 w 61"/>
                  <a:gd name="T9" fmla="*/ 35 h 69"/>
                  <a:gd name="T10" fmla="*/ 30 w 61"/>
                  <a:gd name="T11" fmla="*/ 69 h 69"/>
                  <a:gd name="T12" fmla="*/ 0 w 61"/>
                  <a:gd name="T13" fmla="*/ 35 h 69"/>
                  <a:gd name="T14" fmla="*/ 46 w 61"/>
                  <a:gd name="T15" fmla="*/ 35 h 69"/>
                  <a:gd name="T16" fmla="*/ 46 w 61"/>
                  <a:gd name="T17" fmla="*/ 34 h 69"/>
                  <a:gd name="T18" fmla="*/ 30 w 61"/>
                  <a:gd name="T19" fmla="*/ 13 h 69"/>
                  <a:gd name="T20" fmla="*/ 14 w 61"/>
                  <a:gd name="T21" fmla="*/ 34 h 69"/>
                  <a:gd name="T22" fmla="*/ 14 w 61"/>
                  <a:gd name="T23" fmla="*/ 35 h 69"/>
                  <a:gd name="T24" fmla="*/ 30 w 61"/>
                  <a:gd name="T25" fmla="*/ 56 h 69"/>
                  <a:gd name="T26" fmla="*/ 46 w 61"/>
                  <a:gd name="T27"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9">
                    <a:moveTo>
                      <a:pt x="0" y="35"/>
                    </a:moveTo>
                    <a:cubicBezTo>
                      <a:pt x="0" y="34"/>
                      <a:pt x="0" y="34"/>
                      <a:pt x="0" y="34"/>
                    </a:cubicBezTo>
                    <a:cubicBezTo>
                      <a:pt x="0" y="14"/>
                      <a:pt x="13" y="0"/>
                      <a:pt x="30" y="0"/>
                    </a:cubicBezTo>
                    <a:cubicBezTo>
                      <a:pt x="48" y="0"/>
                      <a:pt x="61" y="14"/>
                      <a:pt x="61" y="34"/>
                    </a:cubicBezTo>
                    <a:cubicBezTo>
                      <a:pt x="61" y="35"/>
                      <a:pt x="61" y="35"/>
                      <a:pt x="61" y="35"/>
                    </a:cubicBezTo>
                    <a:cubicBezTo>
                      <a:pt x="61" y="55"/>
                      <a:pt x="48" y="69"/>
                      <a:pt x="30" y="69"/>
                    </a:cubicBezTo>
                    <a:cubicBezTo>
                      <a:pt x="13" y="69"/>
                      <a:pt x="0" y="55"/>
                      <a:pt x="0" y="35"/>
                    </a:cubicBezTo>
                    <a:close/>
                    <a:moveTo>
                      <a:pt x="46" y="35"/>
                    </a:moveTo>
                    <a:cubicBezTo>
                      <a:pt x="46" y="34"/>
                      <a:pt x="46" y="34"/>
                      <a:pt x="46" y="34"/>
                    </a:cubicBezTo>
                    <a:cubicBezTo>
                      <a:pt x="46" y="21"/>
                      <a:pt x="40" y="13"/>
                      <a:pt x="30" y="13"/>
                    </a:cubicBezTo>
                    <a:cubicBezTo>
                      <a:pt x="21" y="13"/>
                      <a:pt x="14" y="21"/>
                      <a:pt x="14" y="34"/>
                    </a:cubicBezTo>
                    <a:cubicBezTo>
                      <a:pt x="14" y="35"/>
                      <a:pt x="14" y="35"/>
                      <a:pt x="14" y="35"/>
                    </a:cubicBezTo>
                    <a:cubicBezTo>
                      <a:pt x="14" y="48"/>
                      <a:pt x="21" y="56"/>
                      <a:pt x="30" y="56"/>
                    </a:cubicBezTo>
                    <a:cubicBezTo>
                      <a:pt x="40" y="56"/>
                      <a:pt x="46" y="48"/>
                      <a:pt x="46"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Freeform 73">
                <a:extLst>
                  <a:ext uri="{FF2B5EF4-FFF2-40B4-BE49-F238E27FC236}">
                    <a16:creationId xmlns:a16="http://schemas.microsoft.com/office/drawing/2014/main" xmlns="" id="{08FE9C70-29D1-47FB-AE1A-4242CD582BC7}"/>
                  </a:ext>
                </a:extLst>
              </p:cNvPr>
              <p:cNvSpPr>
                <a:spLocks noEditPoints="1"/>
              </p:cNvSpPr>
              <p:nvPr/>
            </p:nvSpPr>
            <p:spPr bwMode="auto">
              <a:xfrm>
                <a:off x="2114196" y="4219813"/>
                <a:ext cx="64125" cy="91607"/>
              </a:xfrm>
              <a:custGeom>
                <a:avLst/>
                <a:gdLst>
                  <a:gd name="T0" fmla="*/ 0 w 47"/>
                  <a:gd name="T1" fmla="*/ 0 h 67"/>
                  <a:gd name="T2" fmla="*/ 23 w 47"/>
                  <a:gd name="T3" fmla="*/ 0 h 67"/>
                  <a:gd name="T4" fmla="*/ 47 w 47"/>
                  <a:gd name="T5" fmla="*/ 23 h 67"/>
                  <a:gd name="T6" fmla="*/ 47 w 47"/>
                  <a:gd name="T7" fmla="*/ 23 h 67"/>
                  <a:gd name="T8" fmla="*/ 22 w 47"/>
                  <a:gd name="T9" fmla="*/ 47 h 67"/>
                  <a:gd name="T10" fmla="*/ 14 w 47"/>
                  <a:gd name="T11" fmla="*/ 47 h 67"/>
                  <a:gd name="T12" fmla="*/ 14 w 47"/>
                  <a:gd name="T13" fmla="*/ 67 h 67"/>
                  <a:gd name="T14" fmla="*/ 0 w 47"/>
                  <a:gd name="T15" fmla="*/ 67 h 67"/>
                  <a:gd name="T16" fmla="*/ 0 w 47"/>
                  <a:gd name="T17" fmla="*/ 0 h 67"/>
                  <a:gd name="T18" fmla="*/ 22 w 47"/>
                  <a:gd name="T19" fmla="*/ 34 h 67"/>
                  <a:gd name="T20" fmla="*/ 33 w 47"/>
                  <a:gd name="T21" fmla="*/ 23 h 67"/>
                  <a:gd name="T22" fmla="*/ 33 w 47"/>
                  <a:gd name="T23" fmla="*/ 23 h 67"/>
                  <a:gd name="T24" fmla="*/ 22 w 47"/>
                  <a:gd name="T25" fmla="*/ 13 h 67"/>
                  <a:gd name="T26" fmla="*/ 14 w 47"/>
                  <a:gd name="T27" fmla="*/ 13 h 67"/>
                  <a:gd name="T28" fmla="*/ 14 w 47"/>
                  <a:gd name="T29" fmla="*/ 34 h 67"/>
                  <a:gd name="T30" fmla="*/ 22 w 47"/>
                  <a:gd name="T31"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67">
                    <a:moveTo>
                      <a:pt x="0" y="0"/>
                    </a:moveTo>
                    <a:cubicBezTo>
                      <a:pt x="23" y="0"/>
                      <a:pt x="23" y="0"/>
                      <a:pt x="23" y="0"/>
                    </a:cubicBezTo>
                    <a:cubicBezTo>
                      <a:pt x="38" y="0"/>
                      <a:pt x="47" y="9"/>
                      <a:pt x="47" y="23"/>
                    </a:cubicBezTo>
                    <a:cubicBezTo>
                      <a:pt x="47" y="23"/>
                      <a:pt x="47" y="23"/>
                      <a:pt x="47" y="23"/>
                    </a:cubicBezTo>
                    <a:cubicBezTo>
                      <a:pt x="47" y="39"/>
                      <a:pt x="36" y="46"/>
                      <a:pt x="22" y="47"/>
                    </a:cubicBezTo>
                    <a:cubicBezTo>
                      <a:pt x="14" y="47"/>
                      <a:pt x="14" y="47"/>
                      <a:pt x="14" y="47"/>
                    </a:cubicBezTo>
                    <a:cubicBezTo>
                      <a:pt x="14" y="67"/>
                      <a:pt x="14" y="67"/>
                      <a:pt x="14" y="67"/>
                    </a:cubicBezTo>
                    <a:cubicBezTo>
                      <a:pt x="0" y="67"/>
                      <a:pt x="0" y="67"/>
                      <a:pt x="0" y="67"/>
                    </a:cubicBezTo>
                    <a:lnTo>
                      <a:pt x="0" y="0"/>
                    </a:lnTo>
                    <a:close/>
                    <a:moveTo>
                      <a:pt x="22" y="34"/>
                    </a:moveTo>
                    <a:cubicBezTo>
                      <a:pt x="29" y="34"/>
                      <a:pt x="33" y="30"/>
                      <a:pt x="33" y="23"/>
                    </a:cubicBezTo>
                    <a:cubicBezTo>
                      <a:pt x="33" y="23"/>
                      <a:pt x="33" y="23"/>
                      <a:pt x="33" y="23"/>
                    </a:cubicBezTo>
                    <a:cubicBezTo>
                      <a:pt x="33" y="16"/>
                      <a:pt x="29" y="13"/>
                      <a:pt x="22" y="13"/>
                    </a:cubicBezTo>
                    <a:cubicBezTo>
                      <a:pt x="14" y="13"/>
                      <a:pt x="14" y="13"/>
                      <a:pt x="14" y="13"/>
                    </a:cubicBezTo>
                    <a:cubicBezTo>
                      <a:pt x="14" y="34"/>
                      <a:pt x="14" y="34"/>
                      <a:pt x="14" y="34"/>
                    </a:cubicBezTo>
                    <a:lnTo>
                      <a:pt x="22" y="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Freeform 74">
                <a:extLst>
                  <a:ext uri="{FF2B5EF4-FFF2-40B4-BE49-F238E27FC236}">
                    <a16:creationId xmlns:a16="http://schemas.microsoft.com/office/drawing/2014/main" xmlns="" id="{5D521B31-CAD2-41CF-9DCD-20DF05EFD513}"/>
                  </a:ext>
                </a:extLst>
              </p:cNvPr>
              <p:cNvSpPr>
                <a:spLocks/>
              </p:cNvSpPr>
              <p:nvPr/>
            </p:nvSpPr>
            <p:spPr bwMode="auto">
              <a:xfrm>
                <a:off x="2186464" y="4219813"/>
                <a:ext cx="80410" cy="91607"/>
              </a:xfrm>
              <a:custGeom>
                <a:avLst/>
                <a:gdLst>
                  <a:gd name="T0" fmla="*/ 0 w 158"/>
                  <a:gd name="T1" fmla="*/ 0 h 180"/>
                  <a:gd name="T2" fmla="*/ 37 w 158"/>
                  <a:gd name="T3" fmla="*/ 0 h 180"/>
                  <a:gd name="T4" fmla="*/ 77 w 158"/>
                  <a:gd name="T5" fmla="*/ 72 h 180"/>
                  <a:gd name="T6" fmla="*/ 117 w 158"/>
                  <a:gd name="T7" fmla="*/ 0 h 180"/>
                  <a:gd name="T8" fmla="*/ 158 w 158"/>
                  <a:gd name="T9" fmla="*/ 0 h 180"/>
                  <a:gd name="T10" fmla="*/ 158 w 158"/>
                  <a:gd name="T11" fmla="*/ 180 h 180"/>
                  <a:gd name="T12" fmla="*/ 120 w 158"/>
                  <a:gd name="T13" fmla="*/ 180 h 180"/>
                  <a:gd name="T14" fmla="*/ 120 w 158"/>
                  <a:gd name="T15" fmla="*/ 64 h 180"/>
                  <a:gd name="T16" fmla="*/ 77 w 158"/>
                  <a:gd name="T17" fmla="*/ 139 h 180"/>
                  <a:gd name="T18" fmla="*/ 77 w 158"/>
                  <a:gd name="T19" fmla="*/ 139 h 180"/>
                  <a:gd name="T20" fmla="*/ 34 w 158"/>
                  <a:gd name="T21" fmla="*/ 64 h 180"/>
                  <a:gd name="T22" fmla="*/ 34 w 158"/>
                  <a:gd name="T23" fmla="*/ 180 h 180"/>
                  <a:gd name="T24" fmla="*/ 0 w 158"/>
                  <a:gd name="T25" fmla="*/ 180 h 180"/>
                  <a:gd name="T26" fmla="*/ 0 w 158"/>
                  <a:gd name="T2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80">
                    <a:moveTo>
                      <a:pt x="0" y="0"/>
                    </a:moveTo>
                    <a:lnTo>
                      <a:pt x="37" y="0"/>
                    </a:lnTo>
                    <a:lnTo>
                      <a:pt x="77" y="72"/>
                    </a:lnTo>
                    <a:lnTo>
                      <a:pt x="117" y="0"/>
                    </a:lnTo>
                    <a:lnTo>
                      <a:pt x="158" y="0"/>
                    </a:lnTo>
                    <a:lnTo>
                      <a:pt x="158" y="180"/>
                    </a:lnTo>
                    <a:lnTo>
                      <a:pt x="120" y="180"/>
                    </a:lnTo>
                    <a:lnTo>
                      <a:pt x="120" y="64"/>
                    </a:lnTo>
                    <a:lnTo>
                      <a:pt x="77" y="139"/>
                    </a:lnTo>
                    <a:lnTo>
                      <a:pt x="77" y="139"/>
                    </a:lnTo>
                    <a:lnTo>
                      <a:pt x="34" y="64"/>
                    </a:lnTo>
                    <a:lnTo>
                      <a:pt x="34" y="180"/>
                    </a:lnTo>
                    <a:lnTo>
                      <a:pt x="0" y="18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Freeform 75">
                <a:extLst>
                  <a:ext uri="{FF2B5EF4-FFF2-40B4-BE49-F238E27FC236}">
                    <a16:creationId xmlns:a16="http://schemas.microsoft.com/office/drawing/2014/main" xmlns="" id="{1408DDE8-1B95-4E6E-AF65-477018727915}"/>
                  </a:ext>
                </a:extLst>
              </p:cNvPr>
              <p:cNvSpPr>
                <a:spLocks/>
              </p:cNvSpPr>
              <p:nvPr/>
            </p:nvSpPr>
            <p:spPr bwMode="auto">
              <a:xfrm>
                <a:off x="2280106" y="4219813"/>
                <a:ext cx="59035" cy="91607"/>
              </a:xfrm>
              <a:custGeom>
                <a:avLst/>
                <a:gdLst>
                  <a:gd name="T0" fmla="*/ 0 w 116"/>
                  <a:gd name="T1" fmla="*/ 0 h 180"/>
                  <a:gd name="T2" fmla="*/ 116 w 116"/>
                  <a:gd name="T3" fmla="*/ 0 h 180"/>
                  <a:gd name="T4" fmla="*/ 116 w 116"/>
                  <a:gd name="T5" fmla="*/ 35 h 180"/>
                  <a:gd name="T6" fmla="*/ 35 w 116"/>
                  <a:gd name="T7" fmla="*/ 35 h 180"/>
                  <a:gd name="T8" fmla="*/ 35 w 116"/>
                  <a:gd name="T9" fmla="*/ 72 h 180"/>
                  <a:gd name="T10" fmla="*/ 105 w 116"/>
                  <a:gd name="T11" fmla="*/ 72 h 180"/>
                  <a:gd name="T12" fmla="*/ 105 w 116"/>
                  <a:gd name="T13" fmla="*/ 107 h 180"/>
                  <a:gd name="T14" fmla="*/ 35 w 116"/>
                  <a:gd name="T15" fmla="*/ 107 h 180"/>
                  <a:gd name="T16" fmla="*/ 35 w 116"/>
                  <a:gd name="T17" fmla="*/ 148 h 180"/>
                  <a:gd name="T18" fmla="*/ 116 w 116"/>
                  <a:gd name="T19" fmla="*/ 148 h 180"/>
                  <a:gd name="T20" fmla="*/ 116 w 116"/>
                  <a:gd name="T21" fmla="*/ 180 h 180"/>
                  <a:gd name="T22" fmla="*/ 0 w 116"/>
                  <a:gd name="T23" fmla="*/ 180 h 180"/>
                  <a:gd name="T24" fmla="*/ 0 w 116"/>
                  <a:gd name="T2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80">
                    <a:moveTo>
                      <a:pt x="0" y="0"/>
                    </a:moveTo>
                    <a:lnTo>
                      <a:pt x="116" y="0"/>
                    </a:lnTo>
                    <a:lnTo>
                      <a:pt x="116" y="35"/>
                    </a:lnTo>
                    <a:lnTo>
                      <a:pt x="35" y="35"/>
                    </a:lnTo>
                    <a:lnTo>
                      <a:pt x="35" y="72"/>
                    </a:lnTo>
                    <a:lnTo>
                      <a:pt x="105" y="72"/>
                    </a:lnTo>
                    <a:lnTo>
                      <a:pt x="105" y="107"/>
                    </a:lnTo>
                    <a:lnTo>
                      <a:pt x="35" y="107"/>
                    </a:lnTo>
                    <a:lnTo>
                      <a:pt x="35" y="148"/>
                    </a:lnTo>
                    <a:lnTo>
                      <a:pt x="116" y="148"/>
                    </a:lnTo>
                    <a:lnTo>
                      <a:pt x="116" y="180"/>
                    </a:lnTo>
                    <a:lnTo>
                      <a:pt x="0" y="18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Freeform 76">
                <a:extLst>
                  <a:ext uri="{FF2B5EF4-FFF2-40B4-BE49-F238E27FC236}">
                    <a16:creationId xmlns:a16="http://schemas.microsoft.com/office/drawing/2014/main" xmlns="" id="{0E9B4590-F914-4CAF-922C-CF52D7D1D48D}"/>
                  </a:ext>
                </a:extLst>
              </p:cNvPr>
              <p:cNvSpPr>
                <a:spLocks/>
              </p:cNvSpPr>
              <p:nvPr/>
            </p:nvSpPr>
            <p:spPr bwMode="auto">
              <a:xfrm>
                <a:off x="2349829" y="4219813"/>
                <a:ext cx="70740" cy="91607"/>
              </a:xfrm>
              <a:custGeom>
                <a:avLst/>
                <a:gdLst>
                  <a:gd name="T0" fmla="*/ 0 w 139"/>
                  <a:gd name="T1" fmla="*/ 0 h 180"/>
                  <a:gd name="T2" fmla="*/ 32 w 139"/>
                  <a:gd name="T3" fmla="*/ 0 h 180"/>
                  <a:gd name="T4" fmla="*/ 102 w 139"/>
                  <a:gd name="T5" fmla="*/ 105 h 180"/>
                  <a:gd name="T6" fmla="*/ 102 w 139"/>
                  <a:gd name="T7" fmla="*/ 0 h 180"/>
                  <a:gd name="T8" fmla="*/ 139 w 139"/>
                  <a:gd name="T9" fmla="*/ 0 h 180"/>
                  <a:gd name="T10" fmla="*/ 139 w 139"/>
                  <a:gd name="T11" fmla="*/ 180 h 180"/>
                  <a:gd name="T12" fmla="*/ 107 w 139"/>
                  <a:gd name="T13" fmla="*/ 180 h 180"/>
                  <a:gd name="T14" fmla="*/ 35 w 139"/>
                  <a:gd name="T15" fmla="*/ 72 h 180"/>
                  <a:gd name="T16" fmla="*/ 35 w 139"/>
                  <a:gd name="T17" fmla="*/ 180 h 180"/>
                  <a:gd name="T18" fmla="*/ 0 w 139"/>
                  <a:gd name="T19" fmla="*/ 180 h 180"/>
                  <a:gd name="T20" fmla="*/ 0 w 139"/>
                  <a:gd name="T2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80">
                    <a:moveTo>
                      <a:pt x="0" y="0"/>
                    </a:moveTo>
                    <a:lnTo>
                      <a:pt x="32" y="0"/>
                    </a:lnTo>
                    <a:lnTo>
                      <a:pt x="102" y="105"/>
                    </a:lnTo>
                    <a:lnTo>
                      <a:pt x="102" y="0"/>
                    </a:lnTo>
                    <a:lnTo>
                      <a:pt x="139" y="0"/>
                    </a:lnTo>
                    <a:lnTo>
                      <a:pt x="139" y="180"/>
                    </a:lnTo>
                    <a:lnTo>
                      <a:pt x="107" y="180"/>
                    </a:lnTo>
                    <a:lnTo>
                      <a:pt x="35" y="72"/>
                    </a:lnTo>
                    <a:lnTo>
                      <a:pt x="35" y="180"/>
                    </a:lnTo>
                    <a:lnTo>
                      <a:pt x="0" y="18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Freeform 77">
                <a:extLst>
                  <a:ext uri="{FF2B5EF4-FFF2-40B4-BE49-F238E27FC236}">
                    <a16:creationId xmlns:a16="http://schemas.microsoft.com/office/drawing/2014/main" xmlns="" id="{4009E436-FF9E-4A5F-B738-65B0B5F74CC8}"/>
                  </a:ext>
                </a:extLst>
              </p:cNvPr>
              <p:cNvSpPr>
                <a:spLocks/>
              </p:cNvSpPr>
              <p:nvPr/>
            </p:nvSpPr>
            <p:spPr bwMode="auto">
              <a:xfrm>
                <a:off x="2428712" y="4219813"/>
                <a:ext cx="64125" cy="91607"/>
              </a:xfrm>
              <a:custGeom>
                <a:avLst/>
                <a:gdLst>
                  <a:gd name="T0" fmla="*/ 43 w 126"/>
                  <a:gd name="T1" fmla="*/ 35 h 180"/>
                  <a:gd name="T2" fmla="*/ 0 w 126"/>
                  <a:gd name="T3" fmla="*/ 35 h 180"/>
                  <a:gd name="T4" fmla="*/ 0 w 126"/>
                  <a:gd name="T5" fmla="*/ 0 h 180"/>
                  <a:gd name="T6" fmla="*/ 126 w 126"/>
                  <a:gd name="T7" fmla="*/ 0 h 180"/>
                  <a:gd name="T8" fmla="*/ 126 w 126"/>
                  <a:gd name="T9" fmla="*/ 35 h 180"/>
                  <a:gd name="T10" fmla="*/ 81 w 126"/>
                  <a:gd name="T11" fmla="*/ 35 h 180"/>
                  <a:gd name="T12" fmla="*/ 81 w 126"/>
                  <a:gd name="T13" fmla="*/ 180 h 180"/>
                  <a:gd name="T14" fmla="*/ 43 w 126"/>
                  <a:gd name="T15" fmla="*/ 180 h 180"/>
                  <a:gd name="T16" fmla="*/ 43 w 126"/>
                  <a:gd name="T17" fmla="*/ 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80">
                    <a:moveTo>
                      <a:pt x="43" y="35"/>
                    </a:moveTo>
                    <a:lnTo>
                      <a:pt x="0" y="35"/>
                    </a:lnTo>
                    <a:lnTo>
                      <a:pt x="0" y="0"/>
                    </a:lnTo>
                    <a:lnTo>
                      <a:pt x="126" y="0"/>
                    </a:lnTo>
                    <a:lnTo>
                      <a:pt x="126" y="35"/>
                    </a:lnTo>
                    <a:lnTo>
                      <a:pt x="81" y="35"/>
                    </a:lnTo>
                    <a:lnTo>
                      <a:pt x="81" y="180"/>
                    </a:lnTo>
                    <a:lnTo>
                      <a:pt x="43" y="180"/>
                    </a:lnTo>
                    <a:lnTo>
                      <a:pt x="43" y="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Freeform 78">
                <a:extLst>
                  <a:ext uri="{FF2B5EF4-FFF2-40B4-BE49-F238E27FC236}">
                    <a16:creationId xmlns:a16="http://schemas.microsoft.com/office/drawing/2014/main" xmlns="" id="{4ACE90B5-E71A-44B7-AC11-74552F6BAF49}"/>
                  </a:ext>
                </a:extLst>
              </p:cNvPr>
              <p:cNvSpPr>
                <a:spLocks/>
              </p:cNvSpPr>
              <p:nvPr/>
            </p:nvSpPr>
            <p:spPr bwMode="auto">
              <a:xfrm>
                <a:off x="1660235" y="4088510"/>
                <a:ext cx="70740" cy="102294"/>
              </a:xfrm>
              <a:custGeom>
                <a:avLst/>
                <a:gdLst>
                  <a:gd name="T0" fmla="*/ 0 w 52"/>
                  <a:gd name="T1" fmla="*/ 64 h 75"/>
                  <a:gd name="T2" fmla="*/ 9 w 52"/>
                  <a:gd name="T3" fmla="*/ 53 h 75"/>
                  <a:gd name="T4" fmla="*/ 28 w 52"/>
                  <a:gd name="T5" fmla="*/ 61 h 75"/>
                  <a:gd name="T6" fmla="*/ 37 w 52"/>
                  <a:gd name="T7" fmla="*/ 54 h 75"/>
                  <a:gd name="T8" fmla="*/ 37 w 52"/>
                  <a:gd name="T9" fmla="*/ 54 h 75"/>
                  <a:gd name="T10" fmla="*/ 25 w 52"/>
                  <a:gd name="T11" fmla="*/ 44 h 75"/>
                  <a:gd name="T12" fmla="*/ 3 w 52"/>
                  <a:gd name="T13" fmla="*/ 21 h 75"/>
                  <a:gd name="T14" fmla="*/ 3 w 52"/>
                  <a:gd name="T15" fmla="*/ 21 h 75"/>
                  <a:gd name="T16" fmla="*/ 28 w 52"/>
                  <a:gd name="T17" fmla="*/ 0 h 75"/>
                  <a:gd name="T18" fmla="*/ 51 w 52"/>
                  <a:gd name="T19" fmla="*/ 9 h 75"/>
                  <a:gd name="T20" fmla="*/ 43 w 52"/>
                  <a:gd name="T21" fmla="*/ 20 h 75"/>
                  <a:gd name="T22" fmla="*/ 27 w 52"/>
                  <a:gd name="T23" fmla="*/ 13 h 75"/>
                  <a:gd name="T24" fmla="*/ 19 w 52"/>
                  <a:gd name="T25" fmla="*/ 20 h 75"/>
                  <a:gd name="T26" fmla="*/ 19 w 52"/>
                  <a:gd name="T27" fmla="*/ 20 h 75"/>
                  <a:gd name="T28" fmla="*/ 33 w 52"/>
                  <a:gd name="T29" fmla="*/ 31 h 75"/>
                  <a:gd name="T30" fmla="*/ 52 w 52"/>
                  <a:gd name="T31" fmla="*/ 53 h 75"/>
                  <a:gd name="T32" fmla="*/ 52 w 52"/>
                  <a:gd name="T33" fmla="*/ 53 h 75"/>
                  <a:gd name="T34" fmla="*/ 28 w 52"/>
                  <a:gd name="T35" fmla="*/ 75 h 75"/>
                  <a:gd name="T36" fmla="*/ 0 w 52"/>
                  <a:gd name="T37" fmla="*/ 6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75">
                    <a:moveTo>
                      <a:pt x="0" y="64"/>
                    </a:moveTo>
                    <a:cubicBezTo>
                      <a:pt x="9" y="53"/>
                      <a:pt x="9" y="53"/>
                      <a:pt x="9" y="53"/>
                    </a:cubicBezTo>
                    <a:cubicBezTo>
                      <a:pt x="14" y="57"/>
                      <a:pt x="20" y="61"/>
                      <a:pt x="28" y="61"/>
                    </a:cubicBezTo>
                    <a:cubicBezTo>
                      <a:pt x="34" y="61"/>
                      <a:pt x="37" y="58"/>
                      <a:pt x="37" y="54"/>
                    </a:cubicBezTo>
                    <a:cubicBezTo>
                      <a:pt x="37" y="54"/>
                      <a:pt x="37" y="54"/>
                      <a:pt x="37" y="54"/>
                    </a:cubicBezTo>
                    <a:cubicBezTo>
                      <a:pt x="37" y="50"/>
                      <a:pt x="35" y="48"/>
                      <a:pt x="25" y="44"/>
                    </a:cubicBezTo>
                    <a:cubicBezTo>
                      <a:pt x="12" y="39"/>
                      <a:pt x="3" y="34"/>
                      <a:pt x="3" y="21"/>
                    </a:cubicBezTo>
                    <a:cubicBezTo>
                      <a:pt x="3" y="21"/>
                      <a:pt x="3" y="21"/>
                      <a:pt x="3" y="21"/>
                    </a:cubicBezTo>
                    <a:cubicBezTo>
                      <a:pt x="3" y="8"/>
                      <a:pt x="13" y="0"/>
                      <a:pt x="28" y="0"/>
                    </a:cubicBezTo>
                    <a:cubicBezTo>
                      <a:pt x="36" y="0"/>
                      <a:pt x="45" y="3"/>
                      <a:pt x="51" y="9"/>
                    </a:cubicBezTo>
                    <a:cubicBezTo>
                      <a:pt x="43" y="20"/>
                      <a:pt x="43" y="20"/>
                      <a:pt x="43" y="20"/>
                    </a:cubicBezTo>
                    <a:cubicBezTo>
                      <a:pt x="38" y="16"/>
                      <a:pt x="33" y="13"/>
                      <a:pt x="27" y="13"/>
                    </a:cubicBezTo>
                    <a:cubicBezTo>
                      <a:pt x="22" y="13"/>
                      <a:pt x="19" y="16"/>
                      <a:pt x="19" y="20"/>
                    </a:cubicBezTo>
                    <a:cubicBezTo>
                      <a:pt x="19" y="20"/>
                      <a:pt x="19" y="20"/>
                      <a:pt x="19" y="20"/>
                    </a:cubicBezTo>
                    <a:cubicBezTo>
                      <a:pt x="19" y="24"/>
                      <a:pt x="21" y="26"/>
                      <a:pt x="33" y="31"/>
                    </a:cubicBezTo>
                    <a:cubicBezTo>
                      <a:pt x="45" y="36"/>
                      <a:pt x="52" y="41"/>
                      <a:pt x="52" y="53"/>
                    </a:cubicBezTo>
                    <a:cubicBezTo>
                      <a:pt x="52" y="53"/>
                      <a:pt x="52" y="53"/>
                      <a:pt x="52" y="53"/>
                    </a:cubicBezTo>
                    <a:cubicBezTo>
                      <a:pt x="52" y="67"/>
                      <a:pt x="42" y="75"/>
                      <a:pt x="28" y="75"/>
                    </a:cubicBezTo>
                    <a:cubicBezTo>
                      <a:pt x="18" y="75"/>
                      <a:pt x="8" y="72"/>
                      <a:pt x="0" y="6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Freeform 79">
                <a:extLst>
                  <a:ext uri="{FF2B5EF4-FFF2-40B4-BE49-F238E27FC236}">
                    <a16:creationId xmlns:a16="http://schemas.microsoft.com/office/drawing/2014/main" xmlns="" id="{DC2017CC-135A-4179-9060-B5D0D95DFACF}"/>
                  </a:ext>
                </a:extLst>
              </p:cNvPr>
              <p:cNvSpPr>
                <a:spLocks/>
              </p:cNvSpPr>
              <p:nvPr/>
            </p:nvSpPr>
            <p:spPr bwMode="auto">
              <a:xfrm>
                <a:off x="1740645" y="4089528"/>
                <a:ext cx="76339" cy="101276"/>
              </a:xfrm>
              <a:custGeom>
                <a:avLst/>
                <a:gdLst>
                  <a:gd name="T0" fmla="*/ 0 w 56"/>
                  <a:gd name="T1" fmla="*/ 45 h 74"/>
                  <a:gd name="T2" fmla="*/ 0 w 56"/>
                  <a:gd name="T3" fmla="*/ 0 h 74"/>
                  <a:gd name="T4" fmla="*/ 15 w 56"/>
                  <a:gd name="T5" fmla="*/ 0 h 74"/>
                  <a:gd name="T6" fmla="*/ 15 w 56"/>
                  <a:gd name="T7" fmla="*/ 45 h 74"/>
                  <a:gd name="T8" fmla="*/ 28 w 56"/>
                  <a:gd name="T9" fmla="*/ 60 h 74"/>
                  <a:gd name="T10" fmla="*/ 41 w 56"/>
                  <a:gd name="T11" fmla="*/ 45 h 74"/>
                  <a:gd name="T12" fmla="*/ 41 w 56"/>
                  <a:gd name="T13" fmla="*/ 0 h 74"/>
                  <a:gd name="T14" fmla="*/ 56 w 56"/>
                  <a:gd name="T15" fmla="*/ 0 h 74"/>
                  <a:gd name="T16" fmla="*/ 56 w 56"/>
                  <a:gd name="T17" fmla="*/ 44 h 74"/>
                  <a:gd name="T18" fmla="*/ 28 w 56"/>
                  <a:gd name="T19" fmla="*/ 74 h 74"/>
                  <a:gd name="T20" fmla="*/ 0 w 56"/>
                  <a:gd name="T21" fmla="*/ 4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74">
                    <a:moveTo>
                      <a:pt x="0" y="45"/>
                    </a:moveTo>
                    <a:cubicBezTo>
                      <a:pt x="0" y="0"/>
                      <a:pt x="0" y="0"/>
                      <a:pt x="0" y="0"/>
                    </a:cubicBezTo>
                    <a:cubicBezTo>
                      <a:pt x="15" y="0"/>
                      <a:pt x="15" y="0"/>
                      <a:pt x="15" y="0"/>
                    </a:cubicBezTo>
                    <a:cubicBezTo>
                      <a:pt x="15" y="45"/>
                      <a:pt x="15" y="45"/>
                      <a:pt x="15" y="45"/>
                    </a:cubicBezTo>
                    <a:cubicBezTo>
                      <a:pt x="15" y="55"/>
                      <a:pt x="20" y="60"/>
                      <a:pt x="28" y="60"/>
                    </a:cubicBezTo>
                    <a:cubicBezTo>
                      <a:pt x="36" y="60"/>
                      <a:pt x="41" y="55"/>
                      <a:pt x="41" y="45"/>
                    </a:cubicBezTo>
                    <a:cubicBezTo>
                      <a:pt x="41" y="0"/>
                      <a:pt x="41" y="0"/>
                      <a:pt x="41" y="0"/>
                    </a:cubicBezTo>
                    <a:cubicBezTo>
                      <a:pt x="56" y="0"/>
                      <a:pt x="56" y="0"/>
                      <a:pt x="56" y="0"/>
                    </a:cubicBezTo>
                    <a:cubicBezTo>
                      <a:pt x="56" y="44"/>
                      <a:pt x="56" y="44"/>
                      <a:pt x="56" y="44"/>
                    </a:cubicBezTo>
                    <a:cubicBezTo>
                      <a:pt x="56" y="65"/>
                      <a:pt x="45" y="74"/>
                      <a:pt x="28" y="74"/>
                    </a:cubicBezTo>
                    <a:cubicBezTo>
                      <a:pt x="11" y="74"/>
                      <a:pt x="0" y="64"/>
                      <a:pt x="0" y="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Freeform 80">
                <a:extLst>
                  <a:ext uri="{FF2B5EF4-FFF2-40B4-BE49-F238E27FC236}">
                    <a16:creationId xmlns:a16="http://schemas.microsoft.com/office/drawing/2014/main" xmlns="" id="{C1C24CA9-F1A7-4B99-9F50-2D1EBA846682}"/>
                  </a:ext>
                </a:extLst>
              </p:cNvPr>
              <p:cNvSpPr>
                <a:spLocks/>
              </p:cNvSpPr>
              <p:nvPr/>
            </p:nvSpPr>
            <p:spPr bwMode="auto">
              <a:xfrm>
                <a:off x="1822582" y="4088510"/>
                <a:ext cx="70740" cy="102294"/>
              </a:xfrm>
              <a:custGeom>
                <a:avLst/>
                <a:gdLst>
                  <a:gd name="T0" fmla="*/ 0 w 52"/>
                  <a:gd name="T1" fmla="*/ 64 h 75"/>
                  <a:gd name="T2" fmla="*/ 9 w 52"/>
                  <a:gd name="T3" fmla="*/ 53 h 75"/>
                  <a:gd name="T4" fmla="*/ 28 w 52"/>
                  <a:gd name="T5" fmla="*/ 61 h 75"/>
                  <a:gd name="T6" fmla="*/ 37 w 52"/>
                  <a:gd name="T7" fmla="*/ 54 h 75"/>
                  <a:gd name="T8" fmla="*/ 37 w 52"/>
                  <a:gd name="T9" fmla="*/ 54 h 75"/>
                  <a:gd name="T10" fmla="*/ 25 w 52"/>
                  <a:gd name="T11" fmla="*/ 44 h 75"/>
                  <a:gd name="T12" fmla="*/ 3 w 52"/>
                  <a:gd name="T13" fmla="*/ 21 h 75"/>
                  <a:gd name="T14" fmla="*/ 3 w 52"/>
                  <a:gd name="T15" fmla="*/ 21 h 75"/>
                  <a:gd name="T16" fmla="*/ 28 w 52"/>
                  <a:gd name="T17" fmla="*/ 0 h 75"/>
                  <a:gd name="T18" fmla="*/ 51 w 52"/>
                  <a:gd name="T19" fmla="*/ 9 h 75"/>
                  <a:gd name="T20" fmla="*/ 43 w 52"/>
                  <a:gd name="T21" fmla="*/ 20 h 75"/>
                  <a:gd name="T22" fmla="*/ 27 w 52"/>
                  <a:gd name="T23" fmla="*/ 13 h 75"/>
                  <a:gd name="T24" fmla="*/ 19 w 52"/>
                  <a:gd name="T25" fmla="*/ 20 h 75"/>
                  <a:gd name="T26" fmla="*/ 19 w 52"/>
                  <a:gd name="T27" fmla="*/ 20 h 75"/>
                  <a:gd name="T28" fmla="*/ 33 w 52"/>
                  <a:gd name="T29" fmla="*/ 31 h 75"/>
                  <a:gd name="T30" fmla="*/ 52 w 52"/>
                  <a:gd name="T31" fmla="*/ 53 h 75"/>
                  <a:gd name="T32" fmla="*/ 52 w 52"/>
                  <a:gd name="T33" fmla="*/ 53 h 75"/>
                  <a:gd name="T34" fmla="*/ 28 w 52"/>
                  <a:gd name="T35" fmla="*/ 75 h 75"/>
                  <a:gd name="T36" fmla="*/ 0 w 52"/>
                  <a:gd name="T37" fmla="*/ 6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75">
                    <a:moveTo>
                      <a:pt x="0" y="64"/>
                    </a:moveTo>
                    <a:cubicBezTo>
                      <a:pt x="9" y="53"/>
                      <a:pt x="9" y="53"/>
                      <a:pt x="9" y="53"/>
                    </a:cubicBezTo>
                    <a:cubicBezTo>
                      <a:pt x="14" y="57"/>
                      <a:pt x="20" y="61"/>
                      <a:pt x="28" y="61"/>
                    </a:cubicBezTo>
                    <a:cubicBezTo>
                      <a:pt x="34" y="61"/>
                      <a:pt x="37" y="58"/>
                      <a:pt x="37" y="54"/>
                    </a:cubicBezTo>
                    <a:cubicBezTo>
                      <a:pt x="37" y="54"/>
                      <a:pt x="37" y="54"/>
                      <a:pt x="37" y="54"/>
                    </a:cubicBezTo>
                    <a:cubicBezTo>
                      <a:pt x="37" y="50"/>
                      <a:pt x="35" y="48"/>
                      <a:pt x="25" y="44"/>
                    </a:cubicBezTo>
                    <a:cubicBezTo>
                      <a:pt x="12" y="39"/>
                      <a:pt x="3" y="34"/>
                      <a:pt x="3" y="21"/>
                    </a:cubicBezTo>
                    <a:cubicBezTo>
                      <a:pt x="3" y="21"/>
                      <a:pt x="3" y="21"/>
                      <a:pt x="3" y="21"/>
                    </a:cubicBezTo>
                    <a:cubicBezTo>
                      <a:pt x="3" y="8"/>
                      <a:pt x="13" y="0"/>
                      <a:pt x="28" y="0"/>
                    </a:cubicBezTo>
                    <a:cubicBezTo>
                      <a:pt x="36" y="0"/>
                      <a:pt x="45" y="3"/>
                      <a:pt x="51" y="9"/>
                    </a:cubicBezTo>
                    <a:cubicBezTo>
                      <a:pt x="43" y="20"/>
                      <a:pt x="43" y="20"/>
                      <a:pt x="43" y="20"/>
                    </a:cubicBezTo>
                    <a:cubicBezTo>
                      <a:pt x="38" y="16"/>
                      <a:pt x="33" y="13"/>
                      <a:pt x="27" y="13"/>
                    </a:cubicBezTo>
                    <a:cubicBezTo>
                      <a:pt x="22" y="13"/>
                      <a:pt x="19" y="16"/>
                      <a:pt x="19" y="20"/>
                    </a:cubicBezTo>
                    <a:cubicBezTo>
                      <a:pt x="19" y="20"/>
                      <a:pt x="19" y="20"/>
                      <a:pt x="19" y="20"/>
                    </a:cubicBezTo>
                    <a:cubicBezTo>
                      <a:pt x="19" y="24"/>
                      <a:pt x="21" y="26"/>
                      <a:pt x="33" y="31"/>
                    </a:cubicBezTo>
                    <a:cubicBezTo>
                      <a:pt x="45" y="36"/>
                      <a:pt x="52" y="41"/>
                      <a:pt x="52" y="53"/>
                    </a:cubicBezTo>
                    <a:cubicBezTo>
                      <a:pt x="52" y="53"/>
                      <a:pt x="52" y="53"/>
                      <a:pt x="52" y="53"/>
                    </a:cubicBezTo>
                    <a:cubicBezTo>
                      <a:pt x="52" y="67"/>
                      <a:pt x="42" y="75"/>
                      <a:pt x="28" y="75"/>
                    </a:cubicBezTo>
                    <a:cubicBezTo>
                      <a:pt x="18" y="75"/>
                      <a:pt x="8" y="72"/>
                      <a:pt x="0" y="6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Freeform 81">
                <a:extLst>
                  <a:ext uri="{FF2B5EF4-FFF2-40B4-BE49-F238E27FC236}">
                    <a16:creationId xmlns:a16="http://schemas.microsoft.com/office/drawing/2014/main" xmlns="" id="{057E4FB3-996F-4571-B892-A981B5765085}"/>
                  </a:ext>
                </a:extLst>
              </p:cNvPr>
              <p:cNvSpPr>
                <a:spLocks/>
              </p:cNvSpPr>
              <p:nvPr/>
            </p:nvSpPr>
            <p:spPr bwMode="auto">
              <a:xfrm>
                <a:off x="1895867" y="4089528"/>
                <a:ext cx="71250" cy="100259"/>
              </a:xfrm>
              <a:custGeom>
                <a:avLst/>
                <a:gdLst>
                  <a:gd name="T0" fmla="*/ 49 w 140"/>
                  <a:gd name="T1" fmla="*/ 38 h 197"/>
                  <a:gd name="T2" fmla="*/ 0 w 140"/>
                  <a:gd name="T3" fmla="*/ 38 h 197"/>
                  <a:gd name="T4" fmla="*/ 0 w 140"/>
                  <a:gd name="T5" fmla="*/ 0 h 197"/>
                  <a:gd name="T6" fmla="*/ 140 w 140"/>
                  <a:gd name="T7" fmla="*/ 0 h 197"/>
                  <a:gd name="T8" fmla="*/ 140 w 140"/>
                  <a:gd name="T9" fmla="*/ 38 h 197"/>
                  <a:gd name="T10" fmla="*/ 89 w 140"/>
                  <a:gd name="T11" fmla="*/ 38 h 197"/>
                  <a:gd name="T12" fmla="*/ 89 w 140"/>
                  <a:gd name="T13" fmla="*/ 197 h 197"/>
                  <a:gd name="T14" fmla="*/ 49 w 140"/>
                  <a:gd name="T15" fmla="*/ 197 h 197"/>
                  <a:gd name="T16" fmla="*/ 49 w 140"/>
                  <a:gd name="T17" fmla="*/ 3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97">
                    <a:moveTo>
                      <a:pt x="49" y="38"/>
                    </a:moveTo>
                    <a:lnTo>
                      <a:pt x="0" y="38"/>
                    </a:lnTo>
                    <a:lnTo>
                      <a:pt x="0" y="0"/>
                    </a:lnTo>
                    <a:lnTo>
                      <a:pt x="140" y="0"/>
                    </a:lnTo>
                    <a:lnTo>
                      <a:pt x="140" y="38"/>
                    </a:lnTo>
                    <a:lnTo>
                      <a:pt x="89" y="38"/>
                    </a:lnTo>
                    <a:lnTo>
                      <a:pt x="89" y="197"/>
                    </a:lnTo>
                    <a:lnTo>
                      <a:pt x="49" y="197"/>
                    </a:lnTo>
                    <a:lnTo>
                      <a:pt x="49" y="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Freeform 82">
                <a:extLst>
                  <a:ext uri="{FF2B5EF4-FFF2-40B4-BE49-F238E27FC236}">
                    <a16:creationId xmlns:a16="http://schemas.microsoft.com/office/drawing/2014/main" xmlns="" id="{E9A3EBD1-B83E-4DFD-A99D-82A6C7E96717}"/>
                  </a:ext>
                </a:extLst>
              </p:cNvPr>
              <p:cNvSpPr>
                <a:spLocks noEditPoints="1"/>
              </p:cNvSpPr>
              <p:nvPr/>
            </p:nvSpPr>
            <p:spPr bwMode="auto">
              <a:xfrm>
                <a:off x="1957447" y="4088510"/>
                <a:ext cx="91097" cy="101276"/>
              </a:xfrm>
              <a:custGeom>
                <a:avLst/>
                <a:gdLst>
                  <a:gd name="T0" fmla="*/ 72 w 179"/>
                  <a:gd name="T1" fmla="*/ 0 h 199"/>
                  <a:gd name="T2" fmla="*/ 110 w 179"/>
                  <a:gd name="T3" fmla="*/ 0 h 199"/>
                  <a:gd name="T4" fmla="*/ 179 w 179"/>
                  <a:gd name="T5" fmla="*/ 199 h 199"/>
                  <a:gd name="T6" fmla="*/ 139 w 179"/>
                  <a:gd name="T7" fmla="*/ 199 h 199"/>
                  <a:gd name="T8" fmla="*/ 123 w 179"/>
                  <a:gd name="T9" fmla="*/ 156 h 199"/>
                  <a:gd name="T10" fmla="*/ 56 w 179"/>
                  <a:gd name="T11" fmla="*/ 156 h 199"/>
                  <a:gd name="T12" fmla="*/ 43 w 179"/>
                  <a:gd name="T13" fmla="*/ 199 h 199"/>
                  <a:gd name="T14" fmla="*/ 0 w 179"/>
                  <a:gd name="T15" fmla="*/ 199 h 199"/>
                  <a:gd name="T16" fmla="*/ 72 w 179"/>
                  <a:gd name="T17" fmla="*/ 0 h 199"/>
                  <a:gd name="T18" fmla="*/ 112 w 179"/>
                  <a:gd name="T19" fmla="*/ 121 h 199"/>
                  <a:gd name="T20" fmla="*/ 91 w 179"/>
                  <a:gd name="T21" fmla="*/ 56 h 199"/>
                  <a:gd name="T22" fmla="*/ 67 w 179"/>
                  <a:gd name="T23" fmla="*/ 121 h 199"/>
                  <a:gd name="T24" fmla="*/ 112 w 179"/>
                  <a:gd name="T25" fmla="*/ 12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99">
                    <a:moveTo>
                      <a:pt x="72" y="0"/>
                    </a:moveTo>
                    <a:lnTo>
                      <a:pt x="110" y="0"/>
                    </a:lnTo>
                    <a:lnTo>
                      <a:pt x="179" y="199"/>
                    </a:lnTo>
                    <a:lnTo>
                      <a:pt x="139" y="199"/>
                    </a:lnTo>
                    <a:lnTo>
                      <a:pt x="123" y="156"/>
                    </a:lnTo>
                    <a:lnTo>
                      <a:pt x="56" y="156"/>
                    </a:lnTo>
                    <a:lnTo>
                      <a:pt x="43" y="199"/>
                    </a:lnTo>
                    <a:lnTo>
                      <a:pt x="0" y="199"/>
                    </a:lnTo>
                    <a:lnTo>
                      <a:pt x="72" y="0"/>
                    </a:lnTo>
                    <a:close/>
                    <a:moveTo>
                      <a:pt x="112" y="121"/>
                    </a:moveTo>
                    <a:lnTo>
                      <a:pt x="91" y="56"/>
                    </a:lnTo>
                    <a:lnTo>
                      <a:pt x="67" y="121"/>
                    </a:lnTo>
                    <a:lnTo>
                      <a:pt x="112" y="1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Rectangle 83">
                <a:extLst>
                  <a:ext uri="{FF2B5EF4-FFF2-40B4-BE49-F238E27FC236}">
                    <a16:creationId xmlns:a16="http://schemas.microsoft.com/office/drawing/2014/main" xmlns="" id="{05235E92-4660-4799-AB0D-76D38E5CF78F}"/>
                  </a:ext>
                </a:extLst>
              </p:cNvPr>
              <p:cNvSpPr>
                <a:spLocks noChangeArrowheads="1"/>
              </p:cNvSpPr>
              <p:nvPr/>
            </p:nvSpPr>
            <p:spPr bwMode="auto">
              <a:xfrm>
                <a:off x="2056688" y="4089528"/>
                <a:ext cx="21884" cy="1002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Freeform 84">
                <a:extLst>
                  <a:ext uri="{FF2B5EF4-FFF2-40B4-BE49-F238E27FC236}">
                    <a16:creationId xmlns:a16="http://schemas.microsoft.com/office/drawing/2014/main" xmlns="" id="{F05CA0B7-34C9-4B7D-9C96-325E15FD47A1}"/>
                  </a:ext>
                </a:extLst>
              </p:cNvPr>
              <p:cNvSpPr>
                <a:spLocks/>
              </p:cNvSpPr>
              <p:nvPr/>
            </p:nvSpPr>
            <p:spPr bwMode="auto">
              <a:xfrm>
                <a:off x="2093839" y="4089528"/>
                <a:ext cx="77357" cy="100259"/>
              </a:xfrm>
              <a:custGeom>
                <a:avLst/>
                <a:gdLst>
                  <a:gd name="T0" fmla="*/ 0 w 152"/>
                  <a:gd name="T1" fmla="*/ 0 h 197"/>
                  <a:gd name="T2" fmla="*/ 37 w 152"/>
                  <a:gd name="T3" fmla="*/ 0 h 197"/>
                  <a:gd name="T4" fmla="*/ 112 w 152"/>
                  <a:gd name="T5" fmla="*/ 113 h 197"/>
                  <a:gd name="T6" fmla="*/ 112 w 152"/>
                  <a:gd name="T7" fmla="*/ 0 h 197"/>
                  <a:gd name="T8" fmla="*/ 152 w 152"/>
                  <a:gd name="T9" fmla="*/ 0 h 197"/>
                  <a:gd name="T10" fmla="*/ 152 w 152"/>
                  <a:gd name="T11" fmla="*/ 197 h 197"/>
                  <a:gd name="T12" fmla="*/ 117 w 152"/>
                  <a:gd name="T13" fmla="*/ 197 h 197"/>
                  <a:gd name="T14" fmla="*/ 40 w 152"/>
                  <a:gd name="T15" fmla="*/ 78 h 197"/>
                  <a:gd name="T16" fmla="*/ 40 w 152"/>
                  <a:gd name="T17" fmla="*/ 197 h 197"/>
                  <a:gd name="T18" fmla="*/ 0 w 152"/>
                  <a:gd name="T19" fmla="*/ 197 h 197"/>
                  <a:gd name="T20" fmla="*/ 0 w 152"/>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97">
                    <a:moveTo>
                      <a:pt x="0" y="0"/>
                    </a:moveTo>
                    <a:lnTo>
                      <a:pt x="37" y="0"/>
                    </a:lnTo>
                    <a:lnTo>
                      <a:pt x="112" y="113"/>
                    </a:lnTo>
                    <a:lnTo>
                      <a:pt x="112" y="0"/>
                    </a:lnTo>
                    <a:lnTo>
                      <a:pt x="152" y="0"/>
                    </a:lnTo>
                    <a:lnTo>
                      <a:pt x="152" y="197"/>
                    </a:lnTo>
                    <a:lnTo>
                      <a:pt x="117" y="197"/>
                    </a:lnTo>
                    <a:lnTo>
                      <a:pt x="40" y="78"/>
                    </a:lnTo>
                    <a:lnTo>
                      <a:pt x="40" y="197"/>
                    </a:lnTo>
                    <a:lnTo>
                      <a:pt x="0" y="197"/>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Freeform 85">
                <a:extLst>
                  <a:ext uri="{FF2B5EF4-FFF2-40B4-BE49-F238E27FC236}">
                    <a16:creationId xmlns:a16="http://schemas.microsoft.com/office/drawing/2014/main" xmlns="" id="{1E9B0422-58DF-493A-88AC-945135C838E6}"/>
                  </a:ext>
                </a:extLst>
              </p:cNvPr>
              <p:cNvSpPr>
                <a:spLocks noEditPoints="1"/>
              </p:cNvSpPr>
              <p:nvPr/>
            </p:nvSpPr>
            <p:spPr bwMode="auto">
              <a:xfrm>
                <a:off x="2178321" y="4088510"/>
                <a:ext cx="92624" cy="101276"/>
              </a:xfrm>
              <a:custGeom>
                <a:avLst/>
                <a:gdLst>
                  <a:gd name="T0" fmla="*/ 72 w 182"/>
                  <a:gd name="T1" fmla="*/ 0 h 199"/>
                  <a:gd name="T2" fmla="*/ 109 w 182"/>
                  <a:gd name="T3" fmla="*/ 0 h 199"/>
                  <a:gd name="T4" fmla="*/ 182 w 182"/>
                  <a:gd name="T5" fmla="*/ 199 h 199"/>
                  <a:gd name="T6" fmla="*/ 139 w 182"/>
                  <a:gd name="T7" fmla="*/ 199 h 199"/>
                  <a:gd name="T8" fmla="*/ 123 w 182"/>
                  <a:gd name="T9" fmla="*/ 156 h 199"/>
                  <a:gd name="T10" fmla="*/ 56 w 182"/>
                  <a:gd name="T11" fmla="*/ 156 h 199"/>
                  <a:gd name="T12" fmla="*/ 42 w 182"/>
                  <a:gd name="T13" fmla="*/ 199 h 199"/>
                  <a:gd name="T14" fmla="*/ 0 w 182"/>
                  <a:gd name="T15" fmla="*/ 199 h 199"/>
                  <a:gd name="T16" fmla="*/ 72 w 182"/>
                  <a:gd name="T17" fmla="*/ 0 h 199"/>
                  <a:gd name="T18" fmla="*/ 112 w 182"/>
                  <a:gd name="T19" fmla="*/ 121 h 199"/>
                  <a:gd name="T20" fmla="*/ 91 w 182"/>
                  <a:gd name="T21" fmla="*/ 56 h 199"/>
                  <a:gd name="T22" fmla="*/ 69 w 182"/>
                  <a:gd name="T23" fmla="*/ 121 h 199"/>
                  <a:gd name="T24" fmla="*/ 112 w 182"/>
                  <a:gd name="T25" fmla="*/ 12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99">
                    <a:moveTo>
                      <a:pt x="72" y="0"/>
                    </a:moveTo>
                    <a:lnTo>
                      <a:pt x="109" y="0"/>
                    </a:lnTo>
                    <a:lnTo>
                      <a:pt x="182" y="199"/>
                    </a:lnTo>
                    <a:lnTo>
                      <a:pt x="139" y="199"/>
                    </a:lnTo>
                    <a:lnTo>
                      <a:pt x="123" y="156"/>
                    </a:lnTo>
                    <a:lnTo>
                      <a:pt x="56" y="156"/>
                    </a:lnTo>
                    <a:lnTo>
                      <a:pt x="42" y="199"/>
                    </a:lnTo>
                    <a:lnTo>
                      <a:pt x="0" y="199"/>
                    </a:lnTo>
                    <a:lnTo>
                      <a:pt x="72" y="0"/>
                    </a:lnTo>
                    <a:close/>
                    <a:moveTo>
                      <a:pt x="112" y="121"/>
                    </a:moveTo>
                    <a:lnTo>
                      <a:pt x="91" y="56"/>
                    </a:lnTo>
                    <a:lnTo>
                      <a:pt x="69" y="121"/>
                    </a:lnTo>
                    <a:lnTo>
                      <a:pt x="112" y="1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Freeform 86">
                <a:extLst>
                  <a:ext uri="{FF2B5EF4-FFF2-40B4-BE49-F238E27FC236}">
                    <a16:creationId xmlns:a16="http://schemas.microsoft.com/office/drawing/2014/main" xmlns="" id="{41297962-D635-4A44-AAFA-AD0DEC52D362}"/>
                  </a:ext>
                </a:extLst>
              </p:cNvPr>
              <p:cNvSpPr>
                <a:spLocks noEditPoints="1"/>
              </p:cNvSpPr>
              <p:nvPr/>
            </p:nvSpPr>
            <p:spPr bwMode="auto">
              <a:xfrm>
                <a:off x="2277561" y="4089528"/>
                <a:ext cx="74812" cy="100259"/>
              </a:xfrm>
              <a:custGeom>
                <a:avLst/>
                <a:gdLst>
                  <a:gd name="T0" fmla="*/ 0 w 55"/>
                  <a:gd name="T1" fmla="*/ 0 h 73"/>
                  <a:gd name="T2" fmla="*/ 27 w 55"/>
                  <a:gd name="T3" fmla="*/ 0 h 73"/>
                  <a:gd name="T4" fmla="*/ 46 w 55"/>
                  <a:gd name="T5" fmla="*/ 6 h 73"/>
                  <a:gd name="T6" fmla="*/ 51 w 55"/>
                  <a:gd name="T7" fmla="*/ 19 h 73"/>
                  <a:gd name="T8" fmla="*/ 51 w 55"/>
                  <a:gd name="T9" fmla="*/ 19 h 73"/>
                  <a:gd name="T10" fmla="*/ 41 w 55"/>
                  <a:gd name="T11" fmla="*/ 35 h 73"/>
                  <a:gd name="T12" fmla="*/ 55 w 55"/>
                  <a:gd name="T13" fmla="*/ 52 h 73"/>
                  <a:gd name="T14" fmla="*/ 55 w 55"/>
                  <a:gd name="T15" fmla="*/ 53 h 73"/>
                  <a:gd name="T16" fmla="*/ 28 w 55"/>
                  <a:gd name="T17" fmla="*/ 73 h 73"/>
                  <a:gd name="T18" fmla="*/ 0 w 55"/>
                  <a:gd name="T19" fmla="*/ 73 h 73"/>
                  <a:gd name="T20" fmla="*/ 0 w 55"/>
                  <a:gd name="T21" fmla="*/ 0 h 73"/>
                  <a:gd name="T22" fmla="*/ 36 w 55"/>
                  <a:gd name="T23" fmla="*/ 21 h 73"/>
                  <a:gd name="T24" fmla="*/ 26 w 55"/>
                  <a:gd name="T25" fmla="*/ 13 h 73"/>
                  <a:gd name="T26" fmla="*/ 15 w 55"/>
                  <a:gd name="T27" fmla="*/ 13 h 73"/>
                  <a:gd name="T28" fmla="*/ 15 w 55"/>
                  <a:gd name="T29" fmla="*/ 30 h 73"/>
                  <a:gd name="T30" fmla="*/ 25 w 55"/>
                  <a:gd name="T31" fmla="*/ 30 h 73"/>
                  <a:gd name="T32" fmla="*/ 36 w 55"/>
                  <a:gd name="T33" fmla="*/ 21 h 73"/>
                  <a:gd name="T34" fmla="*/ 28 w 55"/>
                  <a:gd name="T35" fmla="*/ 42 h 73"/>
                  <a:gd name="T36" fmla="*/ 15 w 55"/>
                  <a:gd name="T37" fmla="*/ 42 h 73"/>
                  <a:gd name="T38" fmla="*/ 15 w 55"/>
                  <a:gd name="T39" fmla="*/ 60 h 73"/>
                  <a:gd name="T40" fmla="*/ 28 w 55"/>
                  <a:gd name="T41" fmla="*/ 60 h 73"/>
                  <a:gd name="T42" fmla="*/ 40 w 55"/>
                  <a:gd name="T43" fmla="*/ 51 h 73"/>
                  <a:gd name="T44" fmla="*/ 40 w 55"/>
                  <a:gd name="T45" fmla="*/ 51 h 73"/>
                  <a:gd name="T46" fmla="*/ 28 w 55"/>
                  <a:gd name="T47" fmla="*/ 4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73">
                    <a:moveTo>
                      <a:pt x="0" y="0"/>
                    </a:moveTo>
                    <a:cubicBezTo>
                      <a:pt x="27" y="0"/>
                      <a:pt x="27" y="0"/>
                      <a:pt x="27" y="0"/>
                    </a:cubicBezTo>
                    <a:cubicBezTo>
                      <a:pt x="35" y="0"/>
                      <a:pt x="42" y="2"/>
                      <a:pt x="46" y="6"/>
                    </a:cubicBezTo>
                    <a:cubicBezTo>
                      <a:pt x="50" y="9"/>
                      <a:pt x="51" y="13"/>
                      <a:pt x="51" y="19"/>
                    </a:cubicBezTo>
                    <a:cubicBezTo>
                      <a:pt x="51" y="19"/>
                      <a:pt x="51" y="19"/>
                      <a:pt x="51" y="19"/>
                    </a:cubicBezTo>
                    <a:cubicBezTo>
                      <a:pt x="51" y="27"/>
                      <a:pt x="47" y="32"/>
                      <a:pt x="41" y="35"/>
                    </a:cubicBezTo>
                    <a:cubicBezTo>
                      <a:pt x="49" y="38"/>
                      <a:pt x="55" y="43"/>
                      <a:pt x="55" y="52"/>
                    </a:cubicBezTo>
                    <a:cubicBezTo>
                      <a:pt x="55" y="53"/>
                      <a:pt x="55" y="53"/>
                      <a:pt x="55" y="53"/>
                    </a:cubicBezTo>
                    <a:cubicBezTo>
                      <a:pt x="55" y="66"/>
                      <a:pt x="44" y="73"/>
                      <a:pt x="28" y="73"/>
                    </a:cubicBezTo>
                    <a:cubicBezTo>
                      <a:pt x="0" y="73"/>
                      <a:pt x="0" y="73"/>
                      <a:pt x="0" y="73"/>
                    </a:cubicBezTo>
                    <a:lnTo>
                      <a:pt x="0" y="0"/>
                    </a:lnTo>
                    <a:close/>
                    <a:moveTo>
                      <a:pt x="36" y="21"/>
                    </a:moveTo>
                    <a:cubicBezTo>
                      <a:pt x="36" y="16"/>
                      <a:pt x="33" y="13"/>
                      <a:pt x="26" y="13"/>
                    </a:cubicBezTo>
                    <a:cubicBezTo>
                      <a:pt x="15" y="13"/>
                      <a:pt x="15" y="13"/>
                      <a:pt x="15" y="13"/>
                    </a:cubicBezTo>
                    <a:cubicBezTo>
                      <a:pt x="15" y="30"/>
                      <a:pt x="15" y="30"/>
                      <a:pt x="15" y="30"/>
                    </a:cubicBezTo>
                    <a:cubicBezTo>
                      <a:pt x="25" y="30"/>
                      <a:pt x="25" y="30"/>
                      <a:pt x="25" y="30"/>
                    </a:cubicBezTo>
                    <a:cubicBezTo>
                      <a:pt x="32" y="30"/>
                      <a:pt x="36" y="27"/>
                      <a:pt x="36" y="21"/>
                    </a:cubicBezTo>
                    <a:close/>
                    <a:moveTo>
                      <a:pt x="28" y="42"/>
                    </a:moveTo>
                    <a:cubicBezTo>
                      <a:pt x="15" y="42"/>
                      <a:pt x="15" y="42"/>
                      <a:pt x="15" y="42"/>
                    </a:cubicBezTo>
                    <a:cubicBezTo>
                      <a:pt x="15" y="60"/>
                      <a:pt x="15" y="60"/>
                      <a:pt x="15" y="60"/>
                    </a:cubicBezTo>
                    <a:cubicBezTo>
                      <a:pt x="28" y="60"/>
                      <a:pt x="28" y="60"/>
                      <a:pt x="28" y="60"/>
                    </a:cubicBezTo>
                    <a:cubicBezTo>
                      <a:pt x="35" y="60"/>
                      <a:pt x="40" y="57"/>
                      <a:pt x="40" y="51"/>
                    </a:cubicBezTo>
                    <a:cubicBezTo>
                      <a:pt x="40" y="51"/>
                      <a:pt x="40" y="51"/>
                      <a:pt x="40" y="51"/>
                    </a:cubicBezTo>
                    <a:cubicBezTo>
                      <a:pt x="40" y="46"/>
                      <a:pt x="36" y="42"/>
                      <a:pt x="28" y="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Freeform 87">
                <a:extLst>
                  <a:ext uri="{FF2B5EF4-FFF2-40B4-BE49-F238E27FC236}">
                    <a16:creationId xmlns:a16="http://schemas.microsoft.com/office/drawing/2014/main" xmlns="" id="{F0667E76-5B2C-4ECF-B79B-717839127238}"/>
                  </a:ext>
                </a:extLst>
              </p:cNvPr>
              <p:cNvSpPr>
                <a:spLocks/>
              </p:cNvSpPr>
              <p:nvPr/>
            </p:nvSpPr>
            <p:spPr bwMode="auto">
              <a:xfrm>
                <a:off x="2362043" y="4089528"/>
                <a:ext cx="61580" cy="100259"/>
              </a:xfrm>
              <a:custGeom>
                <a:avLst/>
                <a:gdLst>
                  <a:gd name="T0" fmla="*/ 0 w 121"/>
                  <a:gd name="T1" fmla="*/ 0 h 197"/>
                  <a:gd name="T2" fmla="*/ 40 w 121"/>
                  <a:gd name="T3" fmla="*/ 0 h 197"/>
                  <a:gd name="T4" fmla="*/ 40 w 121"/>
                  <a:gd name="T5" fmla="*/ 159 h 197"/>
                  <a:gd name="T6" fmla="*/ 121 w 121"/>
                  <a:gd name="T7" fmla="*/ 159 h 197"/>
                  <a:gd name="T8" fmla="*/ 121 w 121"/>
                  <a:gd name="T9" fmla="*/ 197 h 197"/>
                  <a:gd name="T10" fmla="*/ 0 w 121"/>
                  <a:gd name="T11" fmla="*/ 197 h 197"/>
                  <a:gd name="T12" fmla="*/ 0 w 121"/>
                  <a:gd name="T13" fmla="*/ 0 h 197"/>
                </a:gdLst>
                <a:ahLst/>
                <a:cxnLst>
                  <a:cxn ang="0">
                    <a:pos x="T0" y="T1"/>
                  </a:cxn>
                  <a:cxn ang="0">
                    <a:pos x="T2" y="T3"/>
                  </a:cxn>
                  <a:cxn ang="0">
                    <a:pos x="T4" y="T5"/>
                  </a:cxn>
                  <a:cxn ang="0">
                    <a:pos x="T6" y="T7"/>
                  </a:cxn>
                  <a:cxn ang="0">
                    <a:pos x="T8" y="T9"/>
                  </a:cxn>
                  <a:cxn ang="0">
                    <a:pos x="T10" y="T11"/>
                  </a:cxn>
                  <a:cxn ang="0">
                    <a:pos x="T12" y="T13"/>
                  </a:cxn>
                </a:cxnLst>
                <a:rect l="0" t="0" r="r" b="b"/>
                <a:pathLst>
                  <a:path w="121" h="197">
                    <a:moveTo>
                      <a:pt x="0" y="0"/>
                    </a:moveTo>
                    <a:lnTo>
                      <a:pt x="40" y="0"/>
                    </a:lnTo>
                    <a:lnTo>
                      <a:pt x="40" y="159"/>
                    </a:lnTo>
                    <a:lnTo>
                      <a:pt x="121" y="159"/>
                    </a:lnTo>
                    <a:lnTo>
                      <a:pt x="121" y="197"/>
                    </a:lnTo>
                    <a:lnTo>
                      <a:pt x="0" y="197"/>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Freeform 88">
                <a:extLst>
                  <a:ext uri="{FF2B5EF4-FFF2-40B4-BE49-F238E27FC236}">
                    <a16:creationId xmlns:a16="http://schemas.microsoft.com/office/drawing/2014/main" xmlns="" id="{014B68DD-970E-4FB9-B1A6-18F04EB5A917}"/>
                  </a:ext>
                </a:extLst>
              </p:cNvPr>
              <p:cNvSpPr>
                <a:spLocks/>
              </p:cNvSpPr>
              <p:nvPr/>
            </p:nvSpPr>
            <p:spPr bwMode="auto">
              <a:xfrm>
                <a:off x="2431766" y="4089528"/>
                <a:ext cx="65142" cy="100259"/>
              </a:xfrm>
              <a:custGeom>
                <a:avLst/>
                <a:gdLst>
                  <a:gd name="T0" fmla="*/ 0 w 128"/>
                  <a:gd name="T1" fmla="*/ 0 h 197"/>
                  <a:gd name="T2" fmla="*/ 126 w 128"/>
                  <a:gd name="T3" fmla="*/ 0 h 197"/>
                  <a:gd name="T4" fmla="*/ 126 w 128"/>
                  <a:gd name="T5" fmla="*/ 35 h 197"/>
                  <a:gd name="T6" fmla="*/ 40 w 128"/>
                  <a:gd name="T7" fmla="*/ 35 h 197"/>
                  <a:gd name="T8" fmla="*/ 40 w 128"/>
                  <a:gd name="T9" fmla="*/ 78 h 197"/>
                  <a:gd name="T10" fmla="*/ 117 w 128"/>
                  <a:gd name="T11" fmla="*/ 78 h 197"/>
                  <a:gd name="T12" fmla="*/ 117 w 128"/>
                  <a:gd name="T13" fmla="*/ 116 h 197"/>
                  <a:gd name="T14" fmla="*/ 40 w 128"/>
                  <a:gd name="T15" fmla="*/ 116 h 197"/>
                  <a:gd name="T16" fmla="*/ 40 w 128"/>
                  <a:gd name="T17" fmla="*/ 159 h 197"/>
                  <a:gd name="T18" fmla="*/ 128 w 128"/>
                  <a:gd name="T19" fmla="*/ 159 h 197"/>
                  <a:gd name="T20" fmla="*/ 128 w 128"/>
                  <a:gd name="T21" fmla="*/ 197 h 197"/>
                  <a:gd name="T22" fmla="*/ 0 w 128"/>
                  <a:gd name="T23" fmla="*/ 197 h 197"/>
                  <a:gd name="T24" fmla="*/ 0 w 128"/>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97">
                    <a:moveTo>
                      <a:pt x="0" y="0"/>
                    </a:moveTo>
                    <a:lnTo>
                      <a:pt x="126" y="0"/>
                    </a:lnTo>
                    <a:lnTo>
                      <a:pt x="126" y="35"/>
                    </a:lnTo>
                    <a:lnTo>
                      <a:pt x="40" y="35"/>
                    </a:lnTo>
                    <a:lnTo>
                      <a:pt x="40" y="78"/>
                    </a:lnTo>
                    <a:lnTo>
                      <a:pt x="117" y="78"/>
                    </a:lnTo>
                    <a:lnTo>
                      <a:pt x="117" y="116"/>
                    </a:lnTo>
                    <a:lnTo>
                      <a:pt x="40" y="116"/>
                    </a:lnTo>
                    <a:lnTo>
                      <a:pt x="40" y="159"/>
                    </a:lnTo>
                    <a:lnTo>
                      <a:pt x="128" y="159"/>
                    </a:lnTo>
                    <a:lnTo>
                      <a:pt x="128" y="197"/>
                    </a:lnTo>
                    <a:lnTo>
                      <a:pt x="0" y="197"/>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Freeform 89">
                <a:extLst>
                  <a:ext uri="{FF2B5EF4-FFF2-40B4-BE49-F238E27FC236}">
                    <a16:creationId xmlns:a16="http://schemas.microsoft.com/office/drawing/2014/main" xmlns="" id="{F658549A-183C-40CA-979E-A0A1BE02B19E}"/>
                  </a:ext>
                </a:extLst>
              </p:cNvPr>
              <p:cNvSpPr>
                <a:spLocks/>
              </p:cNvSpPr>
              <p:nvPr/>
            </p:nvSpPr>
            <p:spPr bwMode="auto">
              <a:xfrm>
                <a:off x="1664306" y="4334321"/>
                <a:ext cx="188302" cy="200008"/>
              </a:xfrm>
              <a:custGeom>
                <a:avLst/>
                <a:gdLst>
                  <a:gd name="T0" fmla="*/ 73 w 138"/>
                  <a:gd name="T1" fmla="*/ 68 h 146"/>
                  <a:gd name="T2" fmla="*/ 138 w 138"/>
                  <a:gd name="T3" fmla="*/ 68 h 146"/>
                  <a:gd name="T4" fmla="*/ 69 w 138"/>
                  <a:gd name="T5" fmla="*/ 146 h 146"/>
                  <a:gd name="T6" fmla="*/ 0 w 138"/>
                  <a:gd name="T7" fmla="*/ 73 h 146"/>
                  <a:gd name="T8" fmla="*/ 69 w 138"/>
                  <a:gd name="T9" fmla="*/ 0 h 146"/>
                  <a:gd name="T10" fmla="*/ 133 w 138"/>
                  <a:gd name="T11" fmla="*/ 44 h 146"/>
                  <a:gd name="T12" fmla="*/ 104 w 138"/>
                  <a:gd name="T13" fmla="*/ 46 h 146"/>
                  <a:gd name="T14" fmla="*/ 69 w 138"/>
                  <a:gd name="T15" fmla="*/ 25 h 146"/>
                  <a:gd name="T16" fmla="*/ 30 w 138"/>
                  <a:gd name="T17" fmla="*/ 73 h 146"/>
                  <a:gd name="T18" fmla="*/ 71 w 138"/>
                  <a:gd name="T19" fmla="*/ 121 h 146"/>
                  <a:gd name="T20" fmla="*/ 106 w 138"/>
                  <a:gd name="T21" fmla="*/ 92 h 146"/>
                  <a:gd name="T22" fmla="*/ 73 w 138"/>
                  <a:gd name="T23" fmla="*/ 92 h 146"/>
                  <a:gd name="T24" fmla="*/ 73 w 138"/>
                  <a:gd name="T25" fmla="*/ 6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46">
                    <a:moveTo>
                      <a:pt x="73" y="68"/>
                    </a:moveTo>
                    <a:cubicBezTo>
                      <a:pt x="138" y="68"/>
                      <a:pt x="138" y="68"/>
                      <a:pt x="138" y="68"/>
                    </a:cubicBezTo>
                    <a:cubicBezTo>
                      <a:pt x="137" y="120"/>
                      <a:pt x="108" y="146"/>
                      <a:pt x="69" y="146"/>
                    </a:cubicBezTo>
                    <a:cubicBezTo>
                      <a:pt x="27" y="146"/>
                      <a:pt x="0" y="111"/>
                      <a:pt x="0" y="73"/>
                    </a:cubicBezTo>
                    <a:cubicBezTo>
                      <a:pt x="0" y="35"/>
                      <a:pt x="27" y="0"/>
                      <a:pt x="69" y="0"/>
                    </a:cubicBezTo>
                    <a:cubicBezTo>
                      <a:pt x="115" y="0"/>
                      <a:pt x="128" y="29"/>
                      <a:pt x="133" y="44"/>
                    </a:cubicBezTo>
                    <a:cubicBezTo>
                      <a:pt x="104" y="46"/>
                      <a:pt x="104" y="46"/>
                      <a:pt x="104" y="46"/>
                    </a:cubicBezTo>
                    <a:cubicBezTo>
                      <a:pt x="99" y="33"/>
                      <a:pt x="89" y="25"/>
                      <a:pt x="69" y="25"/>
                    </a:cubicBezTo>
                    <a:cubicBezTo>
                      <a:pt x="47" y="25"/>
                      <a:pt x="30" y="43"/>
                      <a:pt x="30" y="73"/>
                    </a:cubicBezTo>
                    <a:cubicBezTo>
                      <a:pt x="30" y="99"/>
                      <a:pt x="46" y="121"/>
                      <a:pt x="71" y="121"/>
                    </a:cubicBezTo>
                    <a:cubicBezTo>
                      <a:pt x="94" y="121"/>
                      <a:pt x="104" y="105"/>
                      <a:pt x="106" y="92"/>
                    </a:cubicBezTo>
                    <a:cubicBezTo>
                      <a:pt x="73" y="92"/>
                      <a:pt x="73" y="92"/>
                      <a:pt x="73" y="92"/>
                    </a:cubicBezTo>
                    <a:lnTo>
                      <a:pt x="73" y="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Freeform 90">
                <a:extLst>
                  <a:ext uri="{FF2B5EF4-FFF2-40B4-BE49-F238E27FC236}">
                    <a16:creationId xmlns:a16="http://schemas.microsoft.com/office/drawing/2014/main" xmlns="" id="{1BEFE9EA-457B-4EC4-9691-76915313BA89}"/>
                  </a:ext>
                </a:extLst>
              </p:cNvPr>
              <p:cNvSpPr>
                <a:spLocks/>
              </p:cNvSpPr>
              <p:nvPr/>
            </p:nvSpPr>
            <p:spPr bwMode="auto">
              <a:xfrm>
                <a:off x="2231249" y="4338901"/>
                <a:ext cx="111964" cy="192374"/>
              </a:xfrm>
              <a:custGeom>
                <a:avLst/>
                <a:gdLst>
                  <a:gd name="T0" fmla="*/ 0 w 220"/>
                  <a:gd name="T1" fmla="*/ 0 h 378"/>
                  <a:gd name="T2" fmla="*/ 75 w 220"/>
                  <a:gd name="T3" fmla="*/ 0 h 378"/>
                  <a:gd name="T4" fmla="*/ 75 w 220"/>
                  <a:gd name="T5" fmla="*/ 309 h 378"/>
                  <a:gd name="T6" fmla="*/ 220 w 220"/>
                  <a:gd name="T7" fmla="*/ 309 h 378"/>
                  <a:gd name="T8" fmla="*/ 220 w 220"/>
                  <a:gd name="T9" fmla="*/ 378 h 378"/>
                  <a:gd name="T10" fmla="*/ 0 w 220"/>
                  <a:gd name="T11" fmla="*/ 378 h 378"/>
                  <a:gd name="T12" fmla="*/ 0 w 220"/>
                  <a:gd name="T13" fmla="*/ 0 h 378"/>
                </a:gdLst>
                <a:ahLst/>
                <a:cxnLst>
                  <a:cxn ang="0">
                    <a:pos x="T0" y="T1"/>
                  </a:cxn>
                  <a:cxn ang="0">
                    <a:pos x="T2" y="T3"/>
                  </a:cxn>
                  <a:cxn ang="0">
                    <a:pos x="T4" y="T5"/>
                  </a:cxn>
                  <a:cxn ang="0">
                    <a:pos x="T6" y="T7"/>
                  </a:cxn>
                  <a:cxn ang="0">
                    <a:pos x="T8" y="T9"/>
                  </a:cxn>
                  <a:cxn ang="0">
                    <a:pos x="T10" y="T11"/>
                  </a:cxn>
                  <a:cxn ang="0">
                    <a:pos x="T12" y="T13"/>
                  </a:cxn>
                </a:cxnLst>
                <a:rect l="0" t="0" r="r" b="b"/>
                <a:pathLst>
                  <a:path w="220" h="378">
                    <a:moveTo>
                      <a:pt x="0" y="0"/>
                    </a:moveTo>
                    <a:lnTo>
                      <a:pt x="75" y="0"/>
                    </a:lnTo>
                    <a:lnTo>
                      <a:pt x="75" y="309"/>
                    </a:lnTo>
                    <a:lnTo>
                      <a:pt x="220" y="309"/>
                    </a:lnTo>
                    <a:lnTo>
                      <a:pt x="220" y="378"/>
                    </a:lnTo>
                    <a:lnTo>
                      <a:pt x="0" y="37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Freeform 91">
                <a:extLst>
                  <a:ext uri="{FF2B5EF4-FFF2-40B4-BE49-F238E27FC236}">
                    <a16:creationId xmlns:a16="http://schemas.microsoft.com/office/drawing/2014/main" xmlns="" id="{FF3060E1-BC1B-4C95-B9DC-2F633A0E9C30}"/>
                  </a:ext>
                </a:extLst>
              </p:cNvPr>
              <p:cNvSpPr>
                <a:spLocks/>
              </p:cNvSpPr>
              <p:nvPr/>
            </p:nvSpPr>
            <p:spPr bwMode="auto">
              <a:xfrm>
                <a:off x="2349829" y="4334321"/>
                <a:ext cx="143008" cy="200008"/>
              </a:xfrm>
              <a:custGeom>
                <a:avLst/>
                <a:gdLst>
                  <a:gd name="T0" fmla="*/ 74 w 105"/>
                  <a:gd name="T1" fmla="*/ 40 h 146"/>
                  <a:gd name="T2" fmla="*/ 53 w 105"/>
                  <a:gd name="T3" fmla="*/ 24 h 146"/>
                  <a:gd name="T4" fmla="*/ 31 w 105"/>
                  <a:gd name="T5" fmla="*/ 40 h 146"/>
                  <a:gd name="T6" fmla="*/ 47 w 105"/>
                  <a:gd name="T7" fmla="*/ 57 h 146"/>
                  <a:gd name="T8" fmla="*/ 73 w 105"/>
                  <a:gd name="T9" fmla="*/ 65 h 146"/>
                  <a:gd name="T10" fmla="*/ 105 w 105"/>
                  <a:gd name="T11" fmla="*/ 103 h 146"/>
                  <a:gd name="T12" fmla="*/ 54 w 105"/>
                  <a:gd name="T13" fmla="*/ 146 h 146"/>
                  <a:gd name="T14" fmla="*/ 0 w 105"/>
                  <a:gd name="T15" fmla="*/ 102 h 146"/>
                  <a:gd name="T16" fmla="*/ 28 w 105"/>
                  <a:gd name="T17" fmla="*/ 102 h 146"/>
                  <a:gd name="T18" fmla="*/ 54 w 105"/>
                  <a:gd name="T19" fmla="*/ 122 h 146"/>
                  <a:gd name="T20" fmla="*/ 77 w 105"/>
                  <a:gd name="T21" fmla="*/ 107 h 146"/>
                  <a:gd name="T22" fmla="*/ 60 w 105"/>
                  <a:gd name="T23" fmla="*/ 90 h 146"/>
                  <a:gd name="T24" fmla="*/ 29 w 105"/>
                  <a:gd name="T25" fmla="*/ 79 h 146"/>
                  <a:gd name="T26" fmla="*/ 3 w 105"/>
                  <a:gd name="T27" fmla="*/ 44 h 146"/>
                  <a:gd name="T28" fmla="*/ 52 w 105"/>
                  <a:gd name="T29" fmla="*/ 0 h 146"/>
                  <a:gd name="T30" fmla="*/ 102 w 105"/>
                  <a:gd name="T31" fmla="*/ 40 h 146"/>
                  <a:gd name="T32" fmla="*/ 74 w 105"/>
                  <a:gd name="T33" fmla="*/ 4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46">
                    <a:moveTo>
                      <a:pt x="74" y="40"/>
                    </a:moveTo>
                    <a:cubicBezTo>
                      <a:pt x="74" y="30"/>
                      <a:pt x="65" y="24"/>
                      <a:pt x="53" y="24"/>
                    </a:cubicBezTo>
                    <a:cubicBezTo>
                      <a:pt x="39" y="24"/>
                      <a:pt x="31" y="31"/>
                      <a:pt x="31" y="40"/>
                    </a:cubicBezTo>
                    <a:cubicBezTo>
                      <a:pt x="31" y="50"/>
                      <a:pt x="40" y="54"/>
                      <a:pt x="47" y="57"/>
                    </a:cubicBezTo>
                    <a:cubicBezTo>
                      <a:pt x="73" y="65"/>
                      <a:pt x="73" y="65"/>
                      <a:pt x="73" y="65"/>
                    </a:cubicBezTo>
                    <a:cubicBezTo>
                      <a:pt x="92" y="71"/>
                      <a:pt x="105" y="82"/>
                      <a:pt x="105" y="103"/>
                    </a:cubicBezTo>
                    <a:cubicBezTo>
                      <a:pt x="105" y="121"/>
                      <a:pt x="93" y="146"/>
                      <a:pt x="54" y="146"/>
                    </a:cubicBezTo>
                    <a:cubicBezTo>
                      <a:pt x="5" y="146"/>
                      <a:pt x="0" y="115"/>
                      <a:pt x="0" y="102"/>
                    </a:cubicBezTo>
                    <a:cubicBezTo>
                      <a:pt x="28" y="102"/>
                      <a:pt x="28" y="102"/>
                      <a:pt x="28" y="102"/>
                    </a:cubicBezTo>
                    <a:cubicBezTo>
                      <a:pt x="28" y="117"/>
                      <a:pt x="40" y="122"/>
                      <a:pt x="54" y="122"/>
                    </a:cubicBezTo>
                    <a:cubicBezTo>
                      <a:pt x="63" y="122"/>
                      <a:pt x="77" y="118"/>
                      <a:pt x="77" y="107"/>
                    </a:cubicBezTo>
                    <a:cubicBezTo>
                      <a:pt x="77" y="99"/>
                      <a:pt x="74" y="96"/>
                      <a:pt x="60" y="90"/>
                    </a:cubicBezTo>
                    <a:cubicBezTo>
                      <a:pt x="29" y="79"/>
                      <a:pt x="29" y="79"/>
                      <a:pt x="29" y="79"/>
                    </a:cubicBezTo>
                    <a:cubicBezTo>
                      <a:pt x="14" y="74"/>
                      <a:pt x="3" y="60"/>
                      <a:pt x="3" y="44"/>
                    </a:cubicBezTo>
                    <a:cubicBezTo>
                      <a:pt x="3" y="26"/>
                      <a:pt x="15" y="0"/>
                      <a:pt x="52" y="0"/>
                    </a:cubicBezTo>
                    <a:cubicBezTo>
                      <a:pt x="95" y="0"/>
                      <a:pt x="102" y="29"/>
                      <a:pt x="102" y="40"/>
                    </a:cubicBezTo>
                    <a:lnTo>
                      <a:pt x="74" y="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Freeform 92">
                <a:extLst>
                  <a:ext uri="{FF2B5EF4-FFF2-40B4-BE49-F238E27FC236}">
                    <a16:creationId xmlns:a16="http://schemas.microsoft.com/office/drawing/2014/main" xmlns="" id="{4E81C49D-D178-4AD1-BE05-27DC16CD9F7D}"/>
                  </a:ext>
                </a:extLst>
              </p:cNvPr>
              <p:cNvSpPr>
                <a:spLocks/>
              </p:cNvSpPr>
              <p:nvPr/>
            </p:nvSpPr>
            <p:spPr bwMode="auto">
              <a:xfrm>
                <a:off x="1877037" y="4369946"/>
                <a:ext cx="44785" cy="41223"/>
              </a:xfrm>
              <a:custGeom>
                <a:avLst/>
                <a:gdLst>
                  <a:gd name="T0" fmla="*/ 27 w 33"/>
                  <a:gd name="T1" fmla="*/ 30 h 30"/>
                  <a:gd name="T2" fmla="*/ 33 w 33"/>
                  <a:gd name="T3" fmla="*/ 22 h 30"/>
                  <a:gd name="T4" fmla="*/ 13 w 33"/>
                  <a:gd name="T5" fmla="*/ 0 h 30"/>
                  <a:gd name="T6" fmla="*/ 0 w 33"/>
                  <a:gd name="T7" fmla="*/ 16 h 30"/>
                  <a:gd name="T8" fmla="*/ 27 w 33"/>
                  <a:gd name="T9" fmla="*/ 30 h 30"/>
                </a:gdLst>
                <a:ahLst/>
                <a:cxnLst>
                  <a:cxn ang="0">
                    <a:pos x="T0" y="T1"/>
                  </a:cxn>
                  <a:cxn ang="0">
                    <a:pos x="T2" y="T3"/>
                  </a:cxn>
                  <a:cxn ang="0">
                    <a:pos x="T4" y="T5"/>
                  </a:cxn>
                  <a:cxn ang="0">
                    <a:pos x="T6" y="T7"/>
                  </a:cxn>
                  <a:cxn ang="0">
                    <a:pos x="T8" y="T9"/>
                  </a:cxn>
                </a:cxnLst>
                <a:rect l="0" t="0" r="r" b="b"/>
                <a:pathLst>
                  <a:path w="33" h="30">
                    <a:moveTo>
                      <a:pt x="27" y="30"/>
                    </a:moveTo>
                    <a:cubicBezTo>
                      <a:pt x="28" y="27"/>
                      <a:pt x="31" y="24"/>
                      <a:pt x="33" y="22"/>
                    </a:cubicBezTo>
                    <a:cubicBezTo>
                      <a:pt x="13" y="0"/>
                      <a:pt x="13" y="0"/>
                      <a:pt x="13" y="0"/>
                    </a:cubicBezTo>
                    <a:cubicBezTo>
                      <a:pt x="7" y="4"/>
                      <a:pt x="3" y="10"/>
                      <a:pt x="0" y="16"/>
                    </a:cubicBezTo>
                    <a:lnTo>
                      <a:pt x="27" y="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39" name="Freeform 93">
                <a:extLst>
                  <a:ext uri="{FF2B5EF4-FFF2-40B4-BE49-F238E27FC236}">
                    <a16:creationId xmlns:a16="http://schemas.microsoft.com/office/drawing/2014/main" xmlns="" id="{EB0D6FB9-3AC7-4D1F-B41F-9EE265F16A5F}"/>
                  </a:ext>
                </a:extLst>
              </p:cNvPr>
              <p:cNvSpPr>
                <a:spLocks/>
              </p:cNvSpPr>
              <p:nvPr/>
            </p:nvSpPr>
            <p:spPr bwMode="auto">
              <a:xfrm>
                <a:off x="1981876" y="4351116"/>
                <a:ext cx="39696" cy="46312"/>
              </a:xfrm>
              <a:custGeom>
                <a:avLst/>
                <a:gdLst>
                  <a:gd name="T0" fmla="*/ 0 w 29"/>
                  <a:gd name="T1" fmla="*/ 28 h 34"/>
                  <a:gd name="T2" fmla="*/ 8 w 29"/>
                  <a:gd name="T3" fmla="*/ 34 h 34"/>
                  <a:gd name="T4" fmla="*/ 29 w 29"/>
                  <a:gd name="T5" fmla="*/ 11 h 34"/>
                  <a:gd name="T6" fmla="*/ 11 w 29"/>
                  <a:gd name="T7" fmla="*/ 0 h 34"/>
                  <a:gd name="T8" fmla="*/ 0 w 29"/>
                  <a:gd name="T9" fmla="*/ 28 h 34"/>
                </a:gdLst>
                <a:ahLst/>
                <a:cxnLst>
                  <a:cxn ang="0">
                    <a:pos x="T0" y="T1"/>
                  </a:cxn>
                  <a:cxn ang="0">
                    <a:pos x="T2" y="T3"/>
                  </a:cxn>
                  <a:cxn ang="0">
                    <a:pos x="T4" y="T5"/>
                  </a:cxn>
                  <a:cxn ang="0">
                    <a:pos x="T6" y="T7"/>
                  </a:cxn>
                  <a:cxn ang="0">
                    <a:pos x="T8" y="T9"/>
                  </a:cxn>
                </a:cxnLst>
                <a:rect l="0" t="0" r="r" b="b"/>
                <a:pathLst>
                  <a:path w="29" h="34">
                    <a:moveTo>
                      <a:pt x="0" y="28"/>
                    </a:moveTo>
                    <a:cubicBezTo>
                      <a:pt x="3" y="30"/>
                      <a:pt x="6" y="31"/>
                      <a:pt x="8" y="34"/>
                    </a:cubicBezTo>
                    <a:cubicBezTo>
                      <a:pt x="29" y="11"/>
                      <a:pt x="29" y="11"/>
                      <a:pt x="29" y="11"/>
                    </a:cubicBezTo>
                    <a:cubicBezTo>
                      <a:pt x="23" y="7"/>
                      <a:pt x="17" y="3"/>
                      <a:pt x="11" y="0"/>
                    </a:cubicBezTo>
                    <a:lnTo>
                      <a:pt x="0"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Freeform 94">
                <a:extLst>
                  <a:ext uri="{FF2B5EF4-FFF2-40B4-BE49-F238E27FC236}">
                    <a16:creationId xmlns:a16="http://schemas.microsoft.com/office/drawing/2014/main" xmlns="" id="{7AD628FD-9EBF-4233-8B9E-3A8499773953}"/>
                  </a:ext>
                </a:extLst>
              </p:cNvPr>
              <p:cNvSpPr>
                <a:spLocks/>
              </p:cNvSpPr>
              <p:nvPr/>
            </p:nvSpPr>
            <p:spPr bwMode="auto">
              <a:xfrm>
                <a:off x="2007831" y="4398955"/>
                <a:ext cx="44785" cy="31553"/>
              </a:xfrm>
              <a:custGeom>
                <a:avLst/>
                <a:gdLst>
                  <a:gd name="T0" fmla="*/ 28 w 33"/>
                  <a:gd name="T1" fmla="*/ 0 h 23"/>
                  <a:gd name="T2" fmla="*/ 0 w 33"/>
                  <a:gd name="T3" fmla="*/ 13 h 23"/>
                  <a:gd name="T4" fmla="*/ 3 w 33"/>
                  <a:gd name="T5" fmla="*/ 23 h 23"/>
                  <a:gd name="T6" fmla="*/ 33 w 33"/>
                  <a:gd name="T7" fmla="*/ 20 h 23"/>
                  <a:gd name="T8" fmla="*/ 28 w 33"/>
                  <a:gd name="T9" fmla="*/ 0 h 23"/>
                </a:gdLst>
                <a:ahLst/>
                <a:cxnLst>
                  <a:cxn ang="0">
                    <a:pos x="T0" y="T1"/>
                  </a:cxn>
                  <a:cxn ang="0">
                    <a:pos x="T2" y="T3"/>
                  </a:cxn>
                  <a:cxn ang="0">
                    <a:pos x="T4" y="T5"/>
                  </a:cxn>
                  <a:cxn ang="0">
                    <a:pos x="T6" y="T7"/>
                  </a:cxn>
                  <a:cxn ang="0">
                    <a:pos x="T8" y="T9"/>
                  </a:cxn>
                </a:cxnLst>
                <a:rect l="0" t="0" r="r" b="b"/>
                <a:pathLst>
                  <a:path w="33" h="23">
                    <a:moveTo>
                      <a:pt x="28" y="0"/>
                    </a:moveTo>
                    <a:cubicBezTo>
                      <a:pt x="0" y="13"/>
                      <a:pt x="0" y="13"/>
                      <a:pt x="0" y="13"/>
                    </a:cubicBezTo>
                    <a:cubicBezTo>
                      <a:pt x="2" y="16"/>
                      <a:pt x="3" y="20"/>
                      <a:pt x="3" y="23"/>
                    </a:cubicBezTo>
                    <a:cubicBezTo>
                      <a:pt x="33" y="20"/>
                      <a:pt x="33" y="20"/>
                      <a:pt x="33" y="20"/>
                    </a:cubicBezTo>
                    <a:cubicBezTo>
                      <a:pt x="32" y="13"/>
                      <a:pt x="30" y="6"/>
                      <a:pt x="28"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41" name="Freeform 95">
                <a:extLst>
                  <a:ext uri="{FF2B5EF4-FFF2-40B4-BE49-F238E27FC236}">
                    <a16:creationId xmlns:a16="http://schemas.microsoft.com/office/drawing/2014/main" xmlns="" id="{7028E0B4-B0EB-4F49-804B-63D0D05BB19D}"/>
                  </a:ext>
                </a:extLst>
              </p:cNvPr>
              <p:cNvSpPr>
                <a:spLocks/>
              </p:cNvSpPr>
              <p:nvPr/>
            </p:nvSpPr>
            <p:spPr bwMode="auto">
              <a:xfrm>
                <a:off x="1998161" y="4369946"/>
                <a:ext cx="45294" cy="41223"/>
              </a:xfrm>
              <a:custGeom>
                <a:avLst/>
                <a:gdLst>
                  <a:gd name="T0" fmla="*/ 6 w 33"/>
                  <a:gd name="T1" fmla="*/ 30 h 30"/>
                  <a:gd name="T2" fmla="*/ 33 w 33"/>
                  <a:gd name="T3" fmla="*/ 17 h 30"/>
                  <a:gd name="T4" fmla="*/ 20 w 33"/>
                  <a:gd name="T5" fmla="*/ 0 h 30"/>
                  <a:gd name="T6" fmla="*/ 0 w 33"/>
                  <a:gd name="T7" fmla="*/ 22 h 30"/>
                  <a:gd name="T8" fmla="*/ 6 w 33"/>
                  <a:gd name="T9" fmla="*/ 30 h 30"/>
                </a:gdLst>
                <a:ahLst/>
                <a:cxnLst>
                  <a:cxn ang="0">
                    <a:pos x="T0" y="T1"/>
                  </a:cxn>
                  <a:cxn ang="0">
                    <a:pos x="T2" y="T3"/>
                  </a:cxn>
                  <a:cxn ang="0">
                    <a:pos x="T4" y="T5"/>
                  </a:cxn>
                  <a:cxn ang="0">
                    <a:pos x="T6" y="T7"/>
                  </a:cxn>
                  <a:cxn ang="0">
                    <a:pos x="T8" y="T9"/>
                  </a:cxn>
                </a:cxnLst>
                <a:rect l="0" t="0" r="r" b="b"/>
                <a:pathLst>
                  <a:path w="33" h="30">
                    <a:moveTo>
                      <a:pt x="6" y="30"/>
                    </a:moveTo>
                    <a:cubicBezTo>
                      <a:pt x="33" y="17"/>
                      <a:pt x="33" y="17"/>
                      <a:pt x="33" y="17"/>
                    </a:cubicBezTo>
                    <a:cubicBezTo>
                      <a:pt x="29" y="11"/>
                      <a:pt x="25" y="5"/>
                      <a:pt x="20" y="0"/>
                    </a:cubicBezTo>
                    <a:cubicBezTo>
                      <a:pt x="0" y="22"/>
                      <a:pt x="0" y="22"/>
                      <a:pt x="0" y="22"/>
                    </a:cubicBezTo>
                    <a:cubicBezTo>
                      <a:pt x="2" y="25"/>
                      <a:pt x="4" y="28"/>
                      <a:pt x="6" y="3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42" name="Freeform 96">
                <a:extLst>
                  <a:ext uri="{FF2B5EF4-FFF2-40B4-BE49-F238E27FC236}">
                    <a16:creationId xmlns:a16="http://schemas.microsoft.com/office/drawing/2014/main" xmlns="" id="{D941BD9D-A108-4BA1-B1D1-638C2097F3F0}"/>
                  </a:ext>
                </a:extLst>
              </p:cNvPr>
              <p:cNvSpPr>
                <a:spLocks/>
              </p:cNvSpPr>
              <p:nvPr/>
            </p:nvSpPr>
            <p:spPr bwMode="auto">
              <a:xfrm>
                <a:off x="1864823" y="4431526"/>
                <a:ext cx="42241" cy="30027"/>
              </a:xfrm>
              <a:custGeom>
                <a:avLst/>
                <a:gdLst>
                  <a:gd name="T0" fmla="*/ 30 w 31"/>
                  <a:gd name="T1" fmla="*/ 5 h 22"/>
                  <a:gd name="T2" fmla="*/ 30 w 31"/>
                  <a:gd name="T3" fmla="*/ 3 h 22"/>
                  <a:gd name="T4" fmla="*/ 0 w 31"/>
                  <a:gd name="T5" fmla="*/ 0 h 22"/>
                  <a:gd name="T6" fmla="*/ 0 w 31"/>
                  <a:gd name="T7" fmla="*/ 5 h 22"/>
                  <a:gd name="T8" fmla="*/ 2 w 31"/>
                  <a:gd name="T9" fmla="*/ 22 h 22"/>
                  <a:gd name="T10" fmla="*/ 31 w 31"/>
                  <a:gd name="T11" fmla="*/ 13 h 22"/>
                  <a:gd name="T12" fmla="*/ 30 w 31"/>
                  <a:gd name="T13" fmla="*/ 5 h 22"/>
                </a:gdLst>
                <a:ahLst/>
                <a:cxnLst>
                  <a:cxn ang="0">
                    <a:pos x="T0" y="T1"/>
                  </a:cxn>
                  <a:cxn ang="0">
                    <a:pos x="T2" y="T3"/>
                  </a:cxn>
                  <a:cxn ang="0">
                    <a:pos x="T4" y="T5"/>
                  </a:cxn>
                  <a:cxn ang="0">
                    <a:pos x="T6" y="T7"/>
                  </a:cxn>
                  <a:cxn ang="0">
                    <a:pos x="T8" y="T9"/>
                  </a:cxn>
                  <a:cxn ang="0">
                    <a:pos x="T10" y="T11"/>
                  </a:cxn>
                  <a:cxn ang="0">
                    <a:pos x="T12" y="T13"/>
                  </a:cxn>
                </a:cxnLst>
                <a:rect l="0" t="0" r="r" b="b"/>
                <a:pathLst>
                  <a:path w="31" h="22">
                    <a:moveTo>
                      <a:pt x="30" y="5"/>
                    </a:moveTo>
                    <a:cubicBezTo>
                      <a:pt x="30" y="4"/>
                      <a:pt x="30" y="4"/>
                      <a:pt x="30" y="3"/>
                    </a:cubicBezTo>
                    <a:cubicBezTo>
                      <a:pt x="0" y="0"/>
                      <a:pt x="0" y="0"/>
                      <a:pt x="0" y="0"/>
                    </a:cubicBezTo>
                    <a:cubicBezTo>
                      <a:pt x="0" y="2"/>
                      <a:pt x="0" y="3"/>
                      <a:pt x="0" y="5"/>
                    </a:cubicBezTo>
                    <a:cubicBezTo>
                      <a:pt x="0" y="11"/>
                      <a:pt x="1" y="16"/>
                      <a:pt x="2" y="22"/>
                    </a:cubicBezTo>
                    <a:cubicBezTo>
                      <a:pt x="31" y="13"/>
                      <a:pt x="31" y="13"/>
                      <a:pt x="31" y="13"/>
                    </a:cubicBezTo>
                    <a:cubicBezTo>
                      <a:pt x="31" y="10"/>
                      <a:pt x="30" y="8"/>
                      <a:pt x="30"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Freeform 97">
                <a:extLst>
                  <a:ext uri="{FF2B5EF4-FFF2-40B4-BE49-F238E27FC236}">
                    <a16:creationId xmlns:a16="http://schemas.microsoft.com/office/drawing/2014/main" xmlns="" id="{48CD8926-0037-4C84-B145-45AF8C5898BE}"/>
                  </a:ext>
                </a:extLst>
              </p:cNvPr>
              <p:cNvSpPr>
                <a:spLocks/>
              </p:cNvSpPr>
              <p:nvPr/>
            </p:nvSpPr>
            <p:spPr bwMode="auto">
              <a:xfrm>
                <a:off x="1990019" y="4472749"/>
                <a:ext cx="43768" cy="43768"/>
              </a:xfrm>
              <a:custGeom>
                <a:avLst/>
                <a:gdLst>
                  <a:gd name="T0" fmla="*/ 8 w 32"/>
                  <a:gd name="T1" fmla="*/ 0 h 32"/>
                  <a:gd name="T2" fmla="*/ 0 w 32"/>
                  <a:gd name="T3" fmla="*/ 6 h 32"/>
                  <a:gd name="T4" fmla="*/ 16 w 32"/>
                  <a:gd name="T5" fmla="*/ 32 h 32"/>
                  <a:gd name="T6" fmla="*/ 32 w 32"/>
                  <a:gd name="T7" fmla="*/ 18 h 32"/>
                  <a:gd name="T8" fmla="*/ 8 w 32"/>
                  <a:gd name="T9" fmla="*/ 0 h 32"/>
                </a:gdLst>
                <a:ahLst/>
                <a:cxnLst>
                  <a:cxn ang="0">
                    <a:pos x="T0" y="T1"/>
                  </a:cxn>
                  <a:cxn ang="0">
                    <a:pos x="T2" y="T3"/>
                  </a:cxn>
                  <a:cxn ang="0">
                    <a:pos x="T4" y="T5"/>
                  </a:cxn>
                  <a:cxn ang="0">
                    <a:pos x="T6" y="T7"/>
                  </a:cxn>
                  <a:cxn ang="0">
                    <a:pos x="T8" y="T9"/>
                  </a:cxn>
                </a:cxnLst>
                <a:rect l="0" t="0" r="r" b="b"/>
                <a:pathLst>
                  <a:path w="32" h="32">
                    <a:moveTo>
                      <a:pt x="8" y="0"/>
                    </a:moveTo>
                    <a:cubicBezTo>
                      <a:pt x="6" y="2"/>
                      <a:pt x="3" y="5"/>
                      <a:pt x="0" y="6"/>
                    </a:cubicBezTo>
                    <a:cubicBezTo>
                      <a:pt x="16" y="32"/>
                      <a:pt x="16" y="32"/>
                      <a:pt x="16" y="32"/>
                    </a:cubicBezTo>
                    <a:cubicBezTo>
                      <a:pt x="22" y="28"/>
                      <a:pt x="27" y="23"/>
                      <a:pt x="32" y="18"/>
                    </a:cubicBezTo>
                    <a:lnTo>
                      <a:pt x="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44" name="Freeform 98">
                <a:extLst>
                  <a:ext uri="{FF2B5EF4-FFF2-40B4-BE49-F238E27FC236}">
                    <a16:creationId xmlns:a16="http://schemas.microsoft.com/office/drawing/2014/main" xmlns="" id="{E4107E9F-4B9F-4CBF-9FAE-3ACD6C3F1EC6}"/>
                  </a:ext>
                </a:extLst>
              </p:cNvPr>
              <p:cNvSpPr>
                <a:spLocks/>
              </p:cNvSpPr>
              <p:nvPr/>
            </p:nvSpPr>
            <p:spPr bwMode="auto">
              <a:xfrm>
                <a:off x="2011902" y="4431526"/>
                <a:ext cx="42241" cy="29009"/>
              </a:xfrm>
              <a:custGeom>
                <a:avLst/>
                <a:gdLst>
                  <a:gd name="T0" fmla="*/ 1 w 31"/>
                  <a:gd name="T1" fmla="*/ 5 h 21"/>
                  <a:gd name="T2" fmla="*/ 0 w 31"/>
                  <a:gd name="T3" fmla="*/ 13 h 21"/>
                  <a:gd name="T4" fmla="*/ 29 w 31"/>
                  <a:gd name="T5" fmla="*/ 21 h 21"/>
                  <a:gd name="T6" fmla="*/ 31 w 31"/>
                  <a:gd name="T7" fmla="*/ 5 h 21"/>
                  <a:gd name="T8" fmla="*/ 31 w 31"/>
                  <a:gd name="T9" fmla="*/ 0 h 21"/>
                  <a:gd name="T10" fmla="*/ 1 w 31"/>
                  <a:gd name="T11" fmla="*/ 3 h 21"/>
                  <a:gd name="T12" fmla="*/ 1 w 31"/>
                  <a:gd name="T13" fmla="*/ 5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1" y="5"/>
                    </a:moveTo>
                    <a:cubicBezTo>
                      <a:pt x="1" y="8"/>
                      <a:pt x="0" y="10"/>
                      <a:pt x="0" y="13"/>
                    </a:cubicBezTo>
                    <a:cubicBezTo>
                      <a:pt x="29" y="21"/>
                      <a:pt x="29" y="21"/>
                      <a:pt x="29" y="21"/>
                    </a:cubicBezTo>
                    <a:cubicBezTo>
                      <a:pt x="30" y="16"/>
                      <a:pt x="31" y="11"/>
                      <a:pt x="31" y="5"/>
                    </a:cubicBezTo>
                    <a:cubicBezTo>
                      <a:pt x="31" y="3"/>
                      <a:pt x="31" y="2"/>
                      <a:pt x="31" y="0"/>
                    </a:cubicBezTo>
                    <a:cubicBezTo>
                      <a:pt x="1" y="3"/>
                      <a:pt x="1" y="3"/>
                      <a:pt x="1" y="3"/>
                    </a:cubicBezTo>
                    <a:cubicBezTo>
                      <a:pt x="1" y="4"/>
                      <a:pt x="1" y="4"/>
                      <a:pt x="1"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Freeform 99">
                <a:extLst>
                  <a:ext uri="{FF2B5EF4-FFF2-40B4-BE49-F238E27FC236}">
                    <a16:creationId xmlns:a16="http://schemas.microsoft.com/office/drawing/2014/main" xmlns="" id="{86B2F298-5AA6-450E-AA35-8B892B0EC269}"/>
                  </a:ext>
                </a:extLst>
              </p:cNvPr>
              <p:cNvSpPr>
                <a:spLocks/>
              </p:cNvSpPr>
              <p:nvPr/>
            </p:nvSpPr>
            <p:spPr bwMode="auto">
              <a:xfrm>
                <a:off x="1886707" y="4472749"/>
                <a:ext cx="42241" cy="45295"/>
              </a:xfrm>
              <a:custGeom>
                <a:avLst/>
                <a:gdLst>
                  <a:gd name="T0" fmla="*/ 24 w 31"/>
                  <a:gd name="T1" fmla="*/ 0 h 33"/>
                  <a:gd name="T2" fmla="*/ 0 w 31"/>
                  <a:gd name="T3" fmla="*/ 18 h 33"/>
                  <a:gd name="T4" fmla="*/ 15 w 31"/>
                  <a:gd name="T5" fmla="*/ 33 h 33"/>
                  <a:gd name="T6" fmla="*/ 31 w 31"/>
                  <a:gd name="T7" fmla="*/ 7 h 33"/>
                  <a:gd name="T8" fmla="*/ 24 w 31"/>
                  <a:gd name="T9" fmla="*/ 0 h 33"/>
                </a:gdLst>
                <a:ahLst/>
                <a:cxnLst>
                  <a:cxn ang="0">
                    <a:pos x="T0" y="T1"/>
                  </a:cxn>
                  <a:cxn ang="0">
                    <a:pos x="T2" y="T3"/>
                  </a:cxn>
                  <a:cxn ang="0">
                    <a:pos x="T4" y="T5"/>
                  </a:cxn>
                  <a:cxn ang="0">
                    <a:pos x="T6" y="T7"/>
                  </a:cxn>
                  <a:cxn ang="0">
                    <a:pos x="T8" y="T9"/>
                  </a:cxn>
                </a:cxnLst>
                <a:rect l="0" t="0" r="r" b="b"/>
                <a:pathLst>
                  <a:path w="31" h="33">
                    <a:moveTo>
                      <a:pt x="24" y="0"/>
                    </a:moveTo>
                    <a:cubicBezTo>
                      <a:pt x="0" y="18"/>
                      <a:pt x="0" y="18"/>
                      <a:pt x="0" y="18"/>
                    </a:cubicBezTo>
                    <a:cubicBezTo>
                      <a:pt x="4" y="24"/>
                      <a:pt x="9" y="29"/>
                      <a:pt x="15" y="33"/>
                    </a:cubicBezTo>
                    <a:cubicBezTo>
                      <a:pt x="31" y="7"/>
                      <a:pt x="31" y="7"/>
                      <a:pt x="31" y="7"/>
                    </a:cubicBezTo>
                    <a:cubicBezTo>
                      <a:pt x="28" y="5"/>
                      <a:pt x="26" y="3"/>
                      <a:pt x="24"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46" name="Freeform 100">
                <a:extLst>
                  <a:ext uri="{FF2B5EF4-FFF2-40B4-BE49-F238E27FC236}">
                    <a16:creationId xmlns:a16="http://schemas.microsoft.com/office/drawing/2014/main" xmlns="" id="{BD8ACEB3-0419-4732-BA74-C1E9F08DE3C9}"/>
                  </a:ext>
                </a:extLst>
              </p:cNvPr>
              <p:cNvSpPr>
                <a:spLocks/>
              </p:cNvSpPr>
              <p:nvPr/>
            </p:nvSpPr>
            <p:spPr bwMode="auto">
              <a:xfrm>
                <a:off x="1865841" y="4397428"/>
                <a:ext cx="45294" cy="33080"/>
              </a:xfrm>
              <a:custGeom>
                <a:avLst/>
                <a:gdLst>
                  <a:gd name="T0" fmla="*/ 30 w 33"/>
                  <a:gd name="T1" fmla="*/ 24 h 24"/>
                  <a:gd name="T2" fmla="*/ 33 w 33"/>
                  <a:gd name="T3" fmla="*/ 14 h 24"/>
                  <a:gd name="T4" fmla="*/ 6 w 33"/>
                  <a:gd name="T5" fmla="*/ 0 h 24"/>
                  <a:gd name="T6" fmla="*/ 0 w 33"/>
                  <a:gd name="T7" fmla="*/ 21 h 24"/>
                  <a:gd name="T8" fmla="*/ 30 w 33"/>
                  <a:gd name="T9" fmla="*/ 24 h 24"/>
                </a:gdLst>
                <a:ahLst/>
                <a:cxnLst>
                  <a:cxn ang="0">
                    <a:pos x="T0" y="T1"/>
                  </a:cxn>
                  <a:cxn ang="0">
                    <a:pos x="T2" y="T3"/>
                  </a:cxn>
                  <a:cxn ang="0">
                    <a:pos x="T4" y="T5"/>
                  </a:cxn>
                  <a:cxn ang="0">
                    <a:pos x="T6" y="T7"/>
                  </a:cxn>
                  <a:cxn ang="0">
                    <a:pos x="T8" y="T9"/>
                  </a:cxn>
                </a:cxnLst>
                <a:rect l="0" t="0" r="r" b="b"/>
                <a:pathLst>
                  <a:path w="33" h="24">
                    <a:moveTo>
                      <a:pt x="30" y="24"/>
                    </a:moveTo>
                    <a:cubicBezTo>
                      <a:pt x="30" y="20"/>
                      <a:pt x="31" y="17"/>
                      <a:pt x="33" y="14"/>
                    </a:cubicBezTo>
                    <a:cubicBezTo>
                      <a:pt x="6" y="0"/>
                      <a:pt x="6" y="0"/>
                      <a:pt x="6" y="0"/>
                    </a:cubicBezTo>
                    <a:cubicBezTo>
                      <a:pt x="3" y="7"/>
                      <a:pt x="1" y="14"/>
                      <a:pt x="0" y="21"/>
                    </a:cubicBezTo>
                    <a:lnTo>
                      <a:pt x="30"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47" name="Freeform 101">
                <a:extLst>
                  <a:ext uri="{FF2B5EF4-FFF2-40B4-BE49-F238E27FC236}">
                    <a16:creationId xmlns:a16="http://schemas.microsoft.com/office/drawing/2014/main" xmlns="" id="{A11C402A-E1B3-405F-92C7-41EC47639E71}"/>
                  </a:ext>
                </a:extLst>
              </p:cNvPr>
              <p:cNvSpPr>
                <a:spLocks/>
              </p:cNvSpPr>
              <p:nvPr/>
            </p:nvSpPr>
            <p:spPr bwMode="auto">
              <a:xfrm>
                <a:off x="1972206" y="4484963"/>
                <a:ext cx="35625" cy="45295"/>
              </a:xfrm>
              <a:custGeom>
                <a:avLst/>
                <a:gdLst>
                  <a:gd name="T0" fmla="*/ 26 w 26"/>
                  <a:gd name="T1" fmla="*/ 26 h 33"/>
                  <a:gd name="T2" fmla="*/ 10 w 26"/>
                  <a:gd name="T3" fmla="*/ 0 h 33"/>
                  <a:gd name="T4" fmla="*/ 0 w 26"/>
                  <a:gd name="T5" fmla="*/ 4 h 33"/>
                  <a:gd name="T6" fmla="*/ 6 w 26"/>
                  <a:gd name="T7" fmla="*/ 33 h 33"/>
                  <a:gd name="T8" fmla="*/ 26 w 26"/>
                  <a:gd name="T9" fmla="*/ 26 h 33"/>
                </a:gdLst>
                <a:ahLst/>
                <a:cxnLst>
                  <a:cxn ang="0">
                    <a:pos x="T0" y="T1"/>
                  </a:cxn>
                  <a:cxn ang="0">
                    <a:pos x="T2" y="T3"/>
                  </a:cxn>
                  <a:cxn ang="0">
                    <a:pos x="T4" y="T5"/>
                  </a:cxn>
                  <a:cxn ang="0">
                    <a:pos x="T6" y="T7"/>
                  </a:cxn>
                  <a:cxn ang="0">
                    <a:pos x="T8" y="T9"/>
                  </a:cxn>
                </a:cxnLst>
                <a:rect l="0" t="0" r="r" b="b"/>
                <a:pathLst>
                  <a:path w="26" h="33">
                    <a:moveTo>
                      <a:pt x="26" y="26"/>
                    </a:moveTo>
                    <a:cubicBezTo>
                      <a:pt x="10" y="0"/>
                      <a:pt x="10" y="0"/>
                      <a:pt x="10" y="0"/>
                    </a:cubicBezTo>
                    <a:cubicBezTo>
                      <a:pt x="7" y="1"/>
                      <a:pt x="4" y="3"/>
                      <a:pt x="0" y="4"/>
                    </a:cubicBezTo>
                    <a:cubicBezTo>
                      <a:pt x="6" y="33"/>
                      <a:pt x="6" y="33"/>
                      <a:pt x="6" y="33"/>
                    </a:cubicBezTo>
                    <a:cubicBezTo>
                      <a:pt x="13" y="32"/>
                      <a:pt x="20" y="29"/>
                      <a:pt x="26" y="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48" name="Freeform 102">
                <a:extLst>
                  <a:ext uri="{FF2B5EF4-FFF2-40B4-BE49-F238E27FC236}">
                    <a16:creationId xmlns:a16="http://schemas.microsoft.com/office/drawing/2014/main" xmlns="" id="{9BF3AC49-1511-4BC5-88BA-B089C425D229}"/>
                  </a:ext>
                </a:extLst>
              </p:cNvPr>
              <p:cNvSpPr>
                <a:spLocks/>
              </p:cNvSpPr>
              <p:nvPr/>
            </p:nvSpPr>
            <p:spPr bwMode="auto">
              <a:xfrm>
                <a:off x="2003759" y="4454937"/>
                <a:ext cx="46312" cy="37152"/>
              </a:xfrm>
              <a:custGeom>
                <a:avLst/>
                <a:gdLst>
                  <a:gd name="T0" fmla="*/ 5 w 34"/>
                  <a:gd name="T1" fmla="*/ 0 h 27"/>
                  <a:gd name="T2" fmla="*/ 0 w 34"/>
                  <a:gd name="T3" fmla="*/ 9 h 27"/>
                  <a:gd name="T4" fmla="*/ 25 w 34"/>
                  <a:gd name="T5" fmla="*/ 27 h 27"/>
                  <a:gd name="T6" fmla="*/ 34 w 34"/>
                  <a:gd name="T7" fmla="*/ 9 h 27"/>
                  <a:gd name="T8" fmla="*/ 5 w 34"/>
                  <a:gd name="T9" fmla="*/ 0 h 27"/>
                </a:gdLst>
                <a:ahLst/>
                <a:cxnLst>
                  <a:cxn ang="0">
                    <a:pos x="T0" y="T1"/>
                  </a:cxn>
                  <a:cxn ang="0">
                    <a:pos x="T2" y="T3"/>
                  </a:cxn>
                  <a:cxn ang="0">
                    <a:pos x="T4" y="T5"/>
                  </a:cxn>
                  <a:cxn ang="0">
                    <a:pos x="T6" y="T7"/>
                  </a:cxn>
                  <a:cxn ang="0">
                    <a:pos x="T8" y="T9"/>
                  </a:cxn>
                </a:cxnLst>
                <a:rect l="0" t="0" r="r" b="b"/>
                <a:pathLst>
                  <a:path w="34" h="27">
                    <a:moveTo>
                      <a:pt x="5" y="0"/>
                    </a:moveTo>
                    <a:cubicBezTo>
                      <a:pt x="3" y="3"/>
                      <a:pt x="2" y="6"/>
                      <a:pt x="0" y="9"/>
                    </a:cubicBezTo>
                    <a:cubicBezTo>
                      <a:pt x="25" y="27"/>
                      <a:pt x="25" y="27"/>
                      <a:pt x="25" y="27"/>
                    </a:cubicBezTo>
                    <a:cubicBezTo>
                      <a:pt x="28" y="22"/>
                      <a:pt x="32" y="15"/>
                      <a:pt x="34" y="9"/>
                    </a:cubicBezTo>
                    <a:lnTo>
                      <a:pt x="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Freeform 103">
                <a:extLst>
                  <a:ext uri="{FF2B5EF4-FFF2-40B4-BE49-F238E27FC236}">
                    <a16:creationId xmlns:a16="http://schemas.microsoft.com/office/drawing/2014/main" xmlns="" id="{7DD2E2F6-698B-437F-9215-9CEDEEC719E9}"/>
                  </a:ext>
                </a:extLst>
              </p:cNvPr>
              <p:cNvSpPr>
                <a:spLocks/>
              </p:cNvSpPr>
              <p:nvPr/>
            </p:nvSpPr>
            <p:spPr bwMode="auto">
              <a:xfrm>
                <a:off x="1945233" y="4490561"/>
                <a:ext cx="30026" cy="42241"/>
              </a:xfrm>
              <a:custGeom>
                <a:avLst/>
                <a:gdLst>
                  <a:gd name="T0" fmla="*/ 16 w 22"/>
                  <a:gd name="T1" fmla="*/ 0 h 31"/>
                  <a:gd name="T2" fmla="*/ 10 w 22"/>
                  <a:gd name="T3" fmla="*/ 1 h 31"/>
                  <a:gd name="T4" fmla="*/ 6 w 22"/>
                  <a:gd name="T5" fmla="*/ 1 h 31"/>
                  <a:gd name="T6" fmla="*/ 0 w 22"/>
                  <a:gd name="T7" fmla="*/ 30 h 31"/>
                  <a:gd name="T8" fmla="*/ 10 w 22"/>
                  <a:gd name="T9" fmla="*/ 31 h 31"/>
                  <a:gd name="T10" fmla="*/ 22 w 22"/>
                  <a:gd name="T11" fmla="*/ 30 h 31"/>
                  <a:gd name="T12" fmla="*/ 16 w 2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2" h="31">
                    <a:moveTo>
                      <a:pt x="16" y="0"/>
                    </a:moveTo>
                    <a:cubicBezTo>
                      <a:pt x="14" y="1"/>
                      <a:pt x="12" y="1"/>
                      <a:pt x="10" y="1"/>
                    </a:cubicBezTo>
                    <a:cubicBezTo>
                      <a:pt x="9" y="1"/>
                      <a:pt x="7" y="1"/>
                      <a:pt x="6" y="1"/>
                    </a:cubicBezTo>
                    <a:cubicBezTo>
                      <a:pt x="0" y="30"/>
                      <a:pt x="0" y="30"/>
                      <a:pt x="0" y="30"/>
                    </a:cubicBezTo>
                    <a:cubicBezTo>
                      <a:pt x="4" y="31"/>
                      <a:pt x="7" y="31"/>
                      <a:pt x="10" y="31"/>
                    </a:cubicBezTo>
                    <a:cubicBezTo>
                      <a:pt x="14" y="31"/>
                      <a:pt x="18" y="31"/>
                      <a:pt x="22" y="30"/>
                    </a:cubicBezTo>
                    <a:lnTo>
                      <a:pt x="1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50" name="Freeform 104">
                <a:extLst>
                  <a:ext uri="{FF2B5EF4-FFF2-40B4-BE49-F238E27FC236}">
                    <a16:creationId xmlns:a16="http://schemas.microsoft.com/office/drawing/2014/main" xmlns="" id="{46FD151B-EEBA-41A2-AB88-AF4D3BDE1D51}"/>
                  </a:ext>
                </a:extLst>
              </p:cNvPr>
              <p:cNvSpPr>
                <a:spLocks/>
              </p:cNvSpPr>
              <p:nvPr/>
            </p:nvSpPr>
            <p:spPr bwMode="auto">
              <a:xfrm>
                <a:off x="1963045" y="4342973"/>
                <a:ext cx="28500" cy="44785"/>
              </a:xfrm>
              <a:custGeom>
                <a:avLst/>
                <a:gdLst>
                  <a:gd name="T0" fmla="*/ 0 w 21"/>
                  <a:gd name="T1" fmla="*/ 31 h 33"/>
                  <a:gd name="T2" fmla="*/ 10 w 21"/>
                  <a:gd name="T3" fmla="*/ 33 h 33"/>
                  <a:gd name="T4" fmla="*/ 21 w 21"/>
                  <a:gd name="T5" fmla="*/ 4 h 33"/>
                  <a:gd name="T6" fmla="*/ 0 w 21"/>
                  <a:gd name="T7" fmla="*/ 0 h 33"/>
                  <a:gd name="T8" fmla="*/ 0 w 21"/>
                  <a:gd name="T9" fmla="*/ 31 h 33"/>
                </a:gdLst>
                <a:ahLst/>
                <a:cxnLst>
                  <a:cxn ang="0">
                    <a:pos x="T0" y="T1"/>
                  </a:cxn>
                  <a:cxn ang="0">
                    <a:pos x="T2" y="T3"/>
                  </a:cxn>
                  <a:cxn ang="0">
                    <a:pos x="T4" y="T5"/>
                  </a:cxn>
                  <a:cxn ang="0">
                    <a:pos x="T6" y="T7"/>
                  </a:cxn>
                  <a:cxn ang="0">
                    <a:pos x="T8" y="T9"/>
                  </a:cxn>
                </a:cxnLst>
                <a:rect l="0" t="0" r="r" b="b"/>
                <a:pathLst>
                  <a:path w="21" h="33">
                    <a:moveTo>
                      <a:pt x="0" y="31"/>
                    </a:moveTo>
                    <a:cubicBezTo>
                      <a:pt x="3" y="31"/>
                      <a:pt x="7" y="32"/>
                      <a:pt x="10" y="33"/>
                    </a:cubicBezTo>
                    <a:cubicBezTo>
                      <a:pt x="21" y="4"/>
                      <a:pt x="21" y="4"/>
                      <a:pt x="21" y="4"/>
                    </a:cubicBezTo>
                    <a:cubicBezTo>
                      <a:pt x="14" y="2"/>
                      <a:pt x="7" y="1"/>
                      <a:pt x="0" y="0"/>
                    </a:cubicBezTo>
                    <a:lnTo>
                      <a:pt x="0"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51" name="Freeform 105">
                <a:extLst>
                  <a:ext uri="{FF2B5EF4-FFF2-40B4-BE49-F238E27FC236}">
                    <a16:creationId xmlns:a16="http://schemas.microsoft.com/office/drawing/2014/main" xmlns="" id="{74445BDE-8D39-40C3-9600-3A345919AA7F}"/>
                  </a:ext>
                </a:extLst>
              </p:cNvPr>
              <p:cNvSpPr>
                <a:spLocks/>
              </p:cNvSpPr>
              <p:nvPr/>
            </p:nvSpPr>
            <p:spPr bwMode="auto">
              <a:xfrm>
                <a:off x="1912153" y="4484963"/>
                <a:ext cx="35625" cy="46312"/>
              </a:xfrm>
              <a:custGeom>
                <a:avLst/>
                <a:gdLst>
                  <a:gd name="T0" fmla="*/ 26 w 26"/>
                  <a:gd name="T1" fmla="*/ 4 h 34"/>
                  <a:gd name="T2" fmla="*/ 16 w 26"/>
                  <a:gd name="T3" fmla="*/ 0 h 34"/>
                  <a:gd name="T4" fmla="*/ 0 w 26"/>
                  <a:gd name="T5" fmla="*/ 26 h 34"/>
                  <a:gd name="T6" fmla="*/ 20 w 26"/>
                  <a:gd name="T7" fmla="*/ 34 h 34"/>
                  <a:gd name="T8" fmla="*/ 26 w 26"/>
                  <a:gd name="T9" fmla="*/ 4 h 34"/>
                </a:gdLst>
                <a:ahLst/>
                <a:cxnLst>
                  <a:cxn ang="0">
                    <a:pos x="T0" y="T1"/>
                  </a:cxn>
                  <a:cxn ang="0">
                    <a:pos x="T2" y="T3"/>
                  </a:cxn>
                  <a:cxn ang="0">
                    <a:pos x="T4" y="T5"/>
                  </a:cxn>
                  <a:cxn ang="0">
                    <a:pos x="T6" y="T7"/>
                  </a:cxn>
                  <a:cxn ang="0">
                    <a:pos x="T8" y="T9"/>
                  </a:cxn>
                </a:cxnLst>
                <a:rect l="0" t="0" r="r" b="b"/>
                <a:pathLst>
                  <a:path w="26" h="34">
                    <a:moveTo>
                      <a:pt x="26" y="4"/>
                    </a:moveTo>
                    <a:cubicBezTo>
                      <a:pt x="22" y="3"/>
                      <a:pt x="19" y="2"/>
                      <a:pt x="16" y="0"/>
                    </a:cubicBezTo>
                    <a:cubicBezTo>
                      <a:pt x="0" y="26"/>
                      <a:pt x="0" y="26"/>
                      <a:pt x="0" y="26"/>
                    </a:cubicBezTo>
                    <a:cubicBezTo>
                      <a:pt x="6" y="30"/>
                      <a:pt x="13" y="32"/>
                      <a:pt x="20" y="34"/>
                    </a:cubicBezTo>
                    <a:lnTo>
                      <a:pt x="26"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52" name="Freeform 106">
                <a:extLst>
                  <a:ext uri="{FF2B5EF4-FFF2-40B4-BE49-F238E27FC236}">
                    <a16:creationId xmlns:a16="http://schemas.microsoft.com/office/drawing/2014/main" xmlns="" id="{9730BAFA-33C3-4D6E-B925-A6104DF82A79}"/>
                  </a:ext>
                </a:extLst>
              </p:cNvPr>
              <p:cNvSpPr>
                <a:spLocks/>
              </p:cNvSpPr>
              <p:nvPr/>
            </p:nvSpPr>
            <p:spPr bwMode="auto">
              <a:xfrm>
                <a:off x="1928948" y="4342973"/>
                <a:ext cx="28500" cy="43768"/>
              </a:xfrm>
              <a:custGeom>
                <a:avLst/>
                <a:gdLst>
                  <a:gd name="T0" fmla="*/ 11 w 21"/>
                  <a:gd name="T1" fmla="*/ 32 h 32"/>
                  <a:gd name="T2" fmla="*/ 21 w 21"/>
                  <a:gd name="T3" fmla="*/ 31 h 32"/>
                  <a:gd name="T4" fmla="*/ 21 w 21"/>
                  <a:gd name="T5" fmla="*/ 0 h 32"/>
                  <a:gd name="T6" fmla="*/ 0 w 21"/>
                  <a:gd name="T7" fmla="*/ 4 h 32"/>
                  <a:gd name="T8" fmla="*/ 11 w 21"/>
                  <a:gd name="T9" fmla="*/ 32 h 32"/>
                </a:gdLst>
                <a:ahLst/>
                <a:cxnLst>
                  <a:cxn ang="0">
                    <a:pos x="T0" y="T1"/>
                  </a:cxn>
                  <a:cxn ang="0">
                    <a:pos x="T2" y="T3"/>
                  </a:cxn>
                  <a:cxn ang="0">
                    <a:pos x="T4" y="T5"/>
                  </a:cxn>
                  <a:cxn ang="0">
                    <a:pos x="T6" y="T7"/>
                  </a:cxn>
                  <a:cxn ang="0">
                    <a:pos x="T8" y="T9"/>
                  </a:cxn>
                </a:cxnLst>
                <a:rect l="0" t="0" r="r" b="b"/>
                <a:pathLst>
                  <a:path w="21" h="32">
                    <a:moveTo>
                      <a:pt x="11" y="32"/>
                    </a:moveTo>
                    <a:cubicBezTo>
                      <a:pt x="14" y="31"/>
                      <a:pt x="17" y="31"/>
                      <a:pt x="21" y="31"/>
                    </a:cubicBezTo>
                    <a:cubicBezTo>
                      <a:pt x="21" y="0"/>
                      <a:pt x="21" y="0"/>
                      <a:pt x="21" y="0"/>
                    </a:cubicBezTo>
                    <a:cubicBezTo>
                      <a:pt x="13" y="1"/>
                      <a:pt x="6" y="2"/>
                      <a:pt x="0" y="4"/>
                    </a:cubicBezTo>
                    <a:lnTo>
                      <a:pt x="11"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53" name="Freeform 107">
                <a:extLst>
                  <a:ext uri="{FF2B5EF4-FFF2-40B4-BE49-F238E27FC236}">
                    <a16:creationId xmlns:a16="http://schemas.microsoft.com/office/drawing/2014/main" xmlns="" id="{F37E088F-CF63-4FD1-AC64-8D9C8F5DB1EF}"/>
                  </a:ext>
                </a:extLst>
              </p:cNvPr>
              <p:cNvSpPr>
                <a:spLocks/>
              </p:cNvSpPr>
              <p:nvPr/>
            </p:nvSpPr>
            <p:spPr bwMode="auto">
              <a:xfrm>
                <a:off x="1868894" y="4454937"/>
                <a:ext cx="46312" cy="38170"/>
              </a:xfrm>
              <a:custGeom>
                <a:avLst/>
                <a:gdLst>
                  <a:gd name="T0" fmla="*/ 34 w 34"/>
                  <a:gd name="T1" fmla="*/ 10 h 28"/>
                  <a:gd name="T2" fmla="*/ 29 w 34"/>
                  <a:gd name="T3" fmla="*/ 0 h 28"/>
                  <a:gd name="T4" fmla="*/ 0 w 34"/>
                  <a:gd name="T5" fmla="*/ 9 h 28"/>
                  <a:gd name="T6" fmla="*/ 10 w 34"/>
                  <a:gd name="T7" fmla="*/ 28 h 28"/>
                  <a:gd name="T8" fmla="*/ 34 w 34"/>
                  <a:gd name="T9" fmla="*/ 10 h 28"/>
                </a:gdLst>
                <a:ahLst/>
                <a:cxnLst>
                  <a:cxn ang="0">
                    <a:pos x="T0" y="T1"/>
                  </a:cxn>
                  <a:cxn ang="0">
                    <a:pos x="T2" y="T3"/>
                  </a:cxn>
                  <a:cxn ang="0">
                    <a:pos x="T4" y="T5"/>
                  </a:cxn>
                  <a:cxn ang="0">
                    <a:pos x="T6" y="T7"/>
                  </a:cxn>
                  <a:cxn ang="0">
                    <a:pos x="T8" y="T9"/>
                  </a:cxn>
                </a:cxnLst>
                <a:rect l="0" t="0" r="r" b="b"/>
                <a:pathLst>
                  <a:path w="34" h="28">
                    <a:moveTo>
                      <a:pt x="34" y="10"/>
                    </a:moveTo>
                    <a:cubicBezTo>
                      <a:pt x="32" y="7"/>
                      <a:pt x="31" y="4"/>
                      <a:pt x="29" y="0"/>
                    </a:cubicBezTo>
                    <a:cubicBezTo>
                      <a:pt x="0" y="9"/>
                      <a:pt x="0" y="9"/>
                      <a:pt x="0" y="9"/>
                    </a:cubicBezTo>
                    <a:cubicBezTo>
                      <a:pt x="2" y="16"/>
                      <a:pt x="6" y="22"/>
                      <a:pt x="10" y="28"/>
                    </a:cubicBezTo>
                    <a:lnTo>
                      <a:pt x="34"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54" name="Freeform 108">
                <a:extLst>
                  <a:ext uri="{FF2B5EF4-FFF2-40B4-BE49-F238E27FC236}">
                    <a16:creationId xmlns:a16="http://schemas.microsoft.com/office/drawing/2014/main" xmlns="" id="{82793041-30EA-4D0D-B5A7-43920E525A12}"/>
                  </a:ext>
                </a:extLst>
              </p:cNvPr>
              <p:cNvSpPr>
                <a:spLocks/>
              </p:cNvSpPr>
              <p:nvPr/>
            </p:nvSpPr>
            <p:spPr bwMode="auto">
              <a:xfrm>
                <a:off x="1898921" y="4351116"/>
                <a:ext cx="39187" cy="44785"/>
              </a:xfrm>
              <a:custGeom>
                <a:avLst/>
                <a:gdLst>
                  <a:gd name="T0" fmla="*/ 20 w 29"/>
                  <a:gd name="T1" fmla="*/ 33 h 33"/>
                  <a:gd name="T2" fmla="*/ 29 w 29"/>
                  <a:gd name="T3" fmla="*/ 28 h 33"/>
                  <a:gd name="T4" fmla="*/ 18 w 29"/>
                  <a:gd name="T5" fmla="*/ 0 h 33"/>
                  <a:gd name="T6" fmla="*/ 0 w 29"/>
                  <a:gd name="T7" fmla="*/ 11 h 33"/>
                  <a:gd name="T8" fmla="*/ 20 w 29"/>
                  <a:gd name="T9" fmla="*/ 33 h 33"/>
                </a:gdLst>
                <a:ahLst/>
                <a:cxnLst>
                  <a:cxn ang="0">
                    <a:pos x="T0" y="T1"/>
                  </a:cxn>
                  <a:cxn ang="0">
                    <a:pos x="T2" y="T3"/>
                  </a:cxn>
                  <a:cxn ang="0">
                    <a:pos x="T4" y="T5"/>
                  </a:cxn>
                  <a:cxn ang="0">
                    <a:pos x="T6" y="T7"/>
                  </a:cxn>
                  <a:cxn ang="0">
                    <a:pos x="T8" y="T9"/>
                  </a:cxn>
                </a:cxnLst>
                <a:rect l="0" t="0" r="r" b="b"/>
                <a:pathLst>
                  <a:path w="29" h="33">
                    <a:moveTo>
                      <a:pt x="20" y="33"/>
                    </a:moveTo>
                    <a:cubicBezTo>
                      <a:pt x="23" y="31"/>
                      <a:pt x="26" y="29"/>
                      <a:pt x="29" y="28"/>
                    </a:cubicBezTo>
                    <a:cubicBezTo>
                      <a:pt x="18" y="0"/>
                      <a:pt x="18" y="0"/>
                      <a:pt x="18" y="0"/>
                    </a:cubicBezTo>
                    <a:cubicBezTo>
                      <a:pt x="11" y="2"/>
                      <a:pt x="5" y="6"/>
                      <a:pt x="0" y="11"/>
                    </a:cubicBezTo>
                    <a:lnTo>
                      <a:pt x="20" y="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55" name="Freeform 109">
                <a:extLst>
                  <a:ext uri="{FF2B5EF4-FFF2-40B4-BE49-F238E27FC236}">
                    <a16:creationId xmlns:a16="http://schemas.microsoft.com/office/drawing/2014/main" xmlns="" id="{7A3BDF18-4340-4062-9E9D-E413C8D7D252}"/>
                  </a:ext>
                </a:extLst>
              </p:cNvPr>
              <p:cNvSpPr>
                <a:spLocks noEditPoints="1"/>
              </p:cNvSpPr>
              <p:nvPr/>
            </p:nvSpPr>
            <p:spPr bwMode="auto">
              <a:xfrm>
                <a:off x="2043456" y="4335848"/>
                <a:ext cx="181177" cy="195428"/>
              </a:xfrm>
              <a:custGeom>
                <a:avLst/>
                <a:gdLst>
                  <a:gd name="T0" fmla="*/ 246 w 356"/>
                  <a:gd name="T1" fmla="*/ 304 h 384"/>
                  <a:gd name="T2" fmla="*/ 107 w 356"/>
                  <a:gd name="T3" fmla="*/ 304 h 384"/>
                  <a:gd name="T4" fmla="*/ 83 w 356"/>
                  <a:gd name="T5" fmla="*/ 384 h 384"/>
                  <a:gd name="T6" fmla="*/ 0 w 356"/>
                  <a:gd name="T7" fmla="*/ 384 h 384"/>
                  <a:gd name="T8" fmla="*/ 139 w 356"/>
                  <a:gd name="T9" fmla="*/ 0 h 384"/>
                  <a:gd name="T10" fmla="*/ 219 w 356"/>
                  <a:gd name="T11" fmla="*/ 0 h 384"/>
                  <a:gd name="T12" fmla="*/ 356 w 356"/>
                  <a:gd name="T13" fmla="*/ 384 h 384"/>
                  <a:gd name="T14" fmla="*/ 273 w 356"/>
                  <a:gd name="T15" fmla="*/ 384 h 384"/>
                  <a:gd name="T16" fmla="*/ 246 w 356"/>
                  <a:gd name="T17" fmla="*/ 304 h 384"/>
                  <a:gd name="T18" fmla="*/ 176 w 356"/>
                  <a:gd name="T19" fmla="*/ 92 h 384"/>
                  <a:gd name="T20" fmla="*/ 176 w 356"/>
                  <a:gd name="T21" fmla="*/ 92 h 384"/>
                  <a:gd name="T22" fmla="*/ 128 w 356"/>
                  <a:gd name="T23" fmla="*/ 242 h 384"/>
                  <a:gd name="T24" fmla="*/ 224 w 356"/>
                  <a:gd name="T25" fmla="*/ 242 h 384"/>
                  <a:gd name="T26" fmla="*/ 176 w 356"/>
                  <a:gd name="T27" fmla="*/ 9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6" h="384">
                    <a:moveTo>
                      <a:pt x="246" y="304"/>
                    </a:moveTo>
                    <a:lnTo>
                      <a:pt x="107" y="304"/>
                    </a:lnTo>
                    <a:lnTo>
                      <a:pt x="83" y="384"/>
                    </a:lnTo>
                    <a:lnTo>
                      <a:pt x="0" y="384"/>
                    </a:lnTo>
                    <a:lnTo>
                      <a:pt x="139" y="0"/>
                    </a:lnTo>
                    <a:lnTo>
                      <a:pt x="219" y="0"/>
                    </a:lnTo>
                    <a:lnTo>
                      <a:pt x="356" y="384"/>
                    </a:lnTo>
                    <a:lnTo>
                      <a:pt x="273" y="384"/>
                    </a:lnTo>
                    <a:lnTo>
                      <a:pt x="246" y="304"/>
                    </a:lnTo>
                    <a:close/>
                    <a:moveTo>
                      <a:pt x="176" y="92"/>
                    </a:moveTo>
                    <a:lnTo>
                      <a:pt x="176" y="92"/>
                    </a:lnTo>
                    <a:lnTo>
                      <a:pt x="128" y="242"/>
                    </a:lnTo>
                    <a:lnTo>
                      <a:pt x="224" y="242"/>
                    </a:lnTo>
                    <a:lnTo>
                      <a:pt x="176" y="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grpSp>
      </p:grpSp>
      <p:sp>
        <p:nvSpPr>
          <p:cNvPr id="73" name="Rectangle 72">
            <a:extLst>
              <a:ext uri="{FF2B5EF4-FFF2-40B4-BE49-F238E27FC236}">
                <a16:creationId xmlns:a16="http://schemas.microsoft.com/office/drawing/2014/main" xmlns="" id="{B0B30439-D735-4E11-86C3-26A4208EBB61}"/>
              </a:ext>
            </a:extLst>
          </p:cNvPr>
          <p:cNvSpPr/>
          <p:nvPr/>
        </p:nvSpPr>
        <p:spPr>
          <a:xfrm>
            <a:off x="1266974" y="3506957"/>
            <a:ext cx="1630719" cy="1015663"/>
          </a:xfrm>
          <a:prstGeom prst="rect">
            <a:avLst/>
          </a:prstGeom>
        </p:spPr>
        <p:txBody>
          <a:bodyPr wrap="square">
            <a:spAutoFit/>
          </a:bodyPr>
          <a:lstStyle/>
          <a:p>
            <a:pPr defTabSz="761821">
              <a:defRPr/>
            </a:pPr>
            <a:r>
              <a:rPr lang="en-US" sz="1000" dirty="0">
                <a:solidFill>
                  <a:srgbClr val="7F7F7F">
                    <a:lumMod val="75000"/>
                  </a:srgbClr>
                </a:solidFill>
                <a:latin typeface="Verdana" panose="020B0604030504040204" pitchFamily="34" charset="0"/>
                <a:ea typeface="Verdana" panose="020B0604030504040204" pitchFamily="34" charset="0"/>
                <a:cs typeface="Verdana" panose="020B0604030504040204" pitchFamily="34" charset="0"/>
              </a:rPr>
              <a:t>Position sustainable development at the heart of UN’s work, with the 2030 Agenda as our imperative for change</a:t>
            </a:r>
          </a:p>
        </p:txBody>
      </p:sp>
      <p:sp>
        <p:nvSpPr>
          <p:cNvPr id="74" name="TextBox 73">
            <a:extLst>
              <a:ext uri="{FF2B5EF4-FFF2-40B4-BE49-F238E27FC236}">
                <a16:creationId xmlns:a16="http://schemas.microsoft.com/office/drawing/2014/main" xmlns="" id="{B69F0AD3-F4AC-4DA6-9887-27839CCB2A6A}"/>
              </a:ext>
            </a:extLst>
          </p:cNvPr>
          <p:cNvSpPr txBox="1"/>
          <p:nvPr/>
        </p:nvSpPr>
        <p:spPr>
          <a:xfrm>
            <a:off x="1275944" y="2886317"/>
            <a:ext cx="1560042" cy="477054"/>
          </a:xfrm>
          <a:prstGeom prst="rect">
            <a:avLst/>
          </a:prstGeom>
          <a:noFill/>
        </p:spPr>
        <p:txBody>
          <a:bodyPr wrap="none" rtlCol="0">
            <a:spAutoFit/>
          </a:bodyPr>
          <a:lstStyle/>
          <a:p>
            <a:pPr defTabSz="761821">
              <a:defRPr/>
            </a:pPr>
            <a:r>
              <a:rPr lang="en-US" sz="1250" b="1" dirty="0">
                <a:solidFill>
                  <a:srgbClr val="0A84C0"/>
                </a:solidFill>
                <a:latin typeface="Verdana" panose="020B0604030504040204" pitchFamily="34" charset="0"/>
                <a:ea typeface="Verdana" panose="020B0604030504040204" pitchFamily="34" charset="0"/>
                <a:cs typeface="Verdana" panose="020B0604030504040204" pitchFamily="34" charset="0"/>
              </a:rPr>
              <a:t>Development </a:t>
            </a:r>
            <a:br>
              <a:rPr lang="en-US" sz="1250" b="1" dirty="0">
                <a:solidFill>
                  <a:srgbClr val="0A84C0"/>
                </a:solidFill>
                <a:latin typeface="Verdana" panose="020B0604030504040204" pitchFamily="34" charset="0"/>
                <a:ea typeface="Verdana" panose="020B0604030504040204" pitchFamily="34" charset="0"/>
                <a:cs typeface="Verdana" panose="020B0604030504040204" pitchFamily="34" charset="0"/>
              </a:rPr>
            </a:br>
            <a:r>
              <a:rPr lang="en-US" sz="1250" b="1" dirty="0">
                <a:solidFill>
                  <a:srgbClr val="0A84C0"/>
                </a:solidFill>
                <a:latin typeface="Verdana" panose="020B0604030504040204" pitchFamily="34" charset="0"/>
                <a:ea typeface="Verdana" panose="020B0604030504040204" pitchFamily="34" charset="0"/>
                <a:cs typeface="Verdana" panose="020B0604030504040204" pitchFamily="34" charset="0"/>
              </a:rPr>
              <a:t>System Reform</a:t>
            </a:r>
          </a:p>
        </p:txBody>
      </p:sp>
      <p:cxnSp>
        <p:nvCxnSpPr>
          <p:cNvPr id="75" name="Straight Connector 74">
            <a:extLst>
              <a:ext uri="{FF2B5EF4-FFF2-40B4-BE49-F238E27FC236}">
                <a16:creationId xmlns:a16="http://schemas.microsoft.com/office/drawing/2014/main" xmlns="" id="{E71D8C35-29CF-4DB5-9158-03526D1EA489}"/>
              </a:ext>
            </a:extLst>
          </p:cNvPr>
          <p:cNvCxnSpPr/>
          <p:nvPr/>
        </p:nvCxnSpPr>
        <p:spPr>
          <a:xfrm>
            <a:off x="1338523" y="3368498"/>
            <a:ext cx="150807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xmlns="" id="{835E7D9F-85CF-49AF-9F12-9A45F7B12147}"/>
              </a:ext>
            </a:extLst>
          </p:cNvPr>
          <p:cNvSpPr/>
          <p:nvPr/>
        </p:nvSpPr>
        <p:spPr>
          <a:xfrm>
            <a:off x="3614150" y="3506956"/>
            <a:ext cx="1799414" cy="1015663"/>
          </a:xfrm>
          <a:prstGeom prst="rect">
            <a:avLst/>
          </a:prstGeom>
        </p:spPr>
        <p:txBody>
          <a:bodyPr wrap="square">
            <a:spAutoFit/>
          </a:bodyPr>
          <a:lstStyle/>
          <a:p>
            <a:pPr defTabSz="761821">
              <a:defRPr/>
            </a:pPr>
            <a:r>
              <a:rPr lang="en-US" sz="1000" dirty="0">
                <a:solidFill>
                  <a:srgbClr val="7F7F7F">
                    <a:lumMod val="75000"/>
                  </a:srgbClr>
                </a:solidFill>
                <a:latin typeface="Verdana" panose="020B0604030504040204" pitchFamily="34" charset="0"/>
                <a:ea typeface="Verdana" panose="020B0604030504040204" pitchFamily="34" charset="0"/>
                <a:cs typeface="Verdana" panose="020B0604030504040204" pitchFamily="34" charset="0"/>
              </a:rPr>
              <a:t>Recalibrate the Secretariat’s management framework to enable and support action, especially in the field</a:t>
            </a:r>
          </a:p>
        </p:txBody>
      </p:sp>
      <p:sp>
        <p:nvSpPr>
          <p:cNvPr id="78" name="TextBox 77">
            <a:extLst>
              <a:ext uri="{FF2B5EF4-FFF2-40B4-BE49-F238E27FC236}">
                <a16:creationId xmlns:a16="http://schemas.microsoft.com/office/drawing/2014/main" xmlns="" id="{98AE9A4A-6190-4C46-908B-A227120DE395}"/>
              </a:ext>
            </a:extLst>
          </p:cNvPr>
          <p:cNvSpPr txBox="1"/>
          <p:nvPr/>
        </p:nvSpPr>
        <p:spPr>
          <a:xfrm>
            <a:off x="3624043" y="2886317"/>
            <a:ext cx="1346844" cy="477054"/>
          </a:xfrm>
          <a:prstGeom prst="rect">
            <a:avLst/>
          </a:prstGeom>
          <a:noFill/>
        </p:spPr>
        <p:txBody>
          <a:bodyPr wrap="none" rtlCol="0">
            <a:spAutoFit/>
          </a:bodyPr>
          <a:lstStyle/>
          <a:p>
            <a:pPr defTabSz="761821">
              <a:defRPr/>
            </a:pPr>
            <a:r>
              <a:rPr lang="en-US" sz="1250" b="1" dirty="0">
                <a:solidFill>
                  <a:srgbClr val="FF0000"/>
                </a:solidFill>
                <a:latin typeface="Verdana" panose="020B0604030504040204" pitchFamily="34" charset="0"/>
                <a:ea typeface="Verdana" panose="020B0604030504040204" pitchFamily="34" charset="0"/>
                <a:cs typeface="Verdana" panose="020B0604030504040204" pitchFamily="34" charset="0"/>
              </a:rPr>
              <a:t>Management</a:t>
            </a:r>
            <a:br>
              <a:rPr lang="en-US" sz="1250" b="1" dirty="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sz="1250" b="1" dirty="0">
                <a:solidFill>
                  <a:srgbClr val="FF0000"/>
                </a:solidFill>
                <a:latin typeface="Verdana" panose="020B0604030504040204" pitchFamily="34" charset="0"/>
                <a:ea typeface="Verdana" panose="020B0604030504040204" pitchFamily="34" charset="0"/>
                <a:cs typeface="Verdana" panose="020B0604030504040204" pitchFamily="34" charset="0"/>
              </a:rPr>
              <a:t>Reform</a:t>
            </a:r>
          </a:p>
        </p:txBody>
      </p:sp>
      <p:cxnSp>
        <p:nvCxnSpPr>
          <p:cNvPr id="79" name="Straight Connector 78">
            <a:extLst>
              <a:ext uri="{FF2B5EF4-FFF2-40B4-BE49-F238E27FC236}">
                <a16:creationId xmlns:a16="http://schemas.microsoft.com/office/drawing/2014/main" xmlns="" id="{A300A815-1D60-4EB2-878A-98BD8D6744F2}"/>
              </a:ext>
            </a:extLst>
          </p:cNvPr>
          <p:cNvCxnSpPr/>
          <p:nvPr/>
        </p:nvCxnSpPr>
        <p:spPr>
          <a:xfrm>
            <a:off x="3692524" y="3368498"/>
            <a:ext cx="1508078"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xmlns="" id="{FFD55589-8D88-4675-A92D-0B4B4F46E4C2}"/>
              </a:ext>
            </a:extLst>
          </p:cNvPr>
          <p:cNvSpPr/>
          <p:nvPr/>
        </p:nvSpPr>
        <p:spPr>
          <a:xfrm>
            <a:off x="5979527" y="3506957"/>
            <a:ext cx="1731861" cy="1015663"/>
          </a:xfrm>
          <a:prstGeom prst="rect">
            <a:avLst/>
          </a:prstGeom>
        </p:spPr>
        <p:txBody>
          <a:bodyPr wrap="square">
            <a:spAutoFit/>
          </a:bodyPr>
          <a:lstStyle/>
          <a:p>
            <a:pPr defTabSz="761821">
              <a:defRPr/>
            </a:pPr>
            <a:r>
              <a:rPr lang="en-US" sz="1000" dirty="0">
                <a:solidFill>
                  <a:srgbClr val="7F7F7F">
                    <a:lumMod val="75000"/>
                  </a:srgbClr>
                </a:solidFill>
                <a:latin typeface="Verdana" panose="020B0604030504040204" pitchFamily="34" charset="0"/>
                <a:ea typeface="Verdana" panose="020B0604030504040204" pitchFamily="34" charset="0"/>
                <a:cs typeface="Verdana" panose="020B0604030504040204" pitchFamily="34" charset="0"/>
              </a:rPr>
              <a:t>Improve the structure and operation of the peace and security pillar in UN HQ to better prevent and alleviate crises</a:t>
            </a:r>
          </a:p>
        </p:txBody>
      </p:sp>
      <p:sp>
        <p:nvSpPr>
          <p:cNvPr id="82" name="TextBox 81">
            <a:extLst>
              <a:ext uri="{FF2B5EF4-FFF2-40B4-BE49-F238E27FC236}">
                <a16:creationId xmlns:a16="http://schemas.microsoft.com/office/drawing/2014/main" xmlns="" id="{BFE11803-BDF5-4B36-A4CA-ED8EFA238DB5}"/>
              </a:ext>
            </a:extLst>
          </p:cNvPr>
          <p:cNvSpPr txBox="1"/>
          <p:nvPr/>
        </p:nvSpPr>
        <p:spPr>
          <a:xfrm>
            <a:off x="5971619" y="2886317"/>
            <a:ext cx="1638590" cy="477054"/>
          </a:xfrm>
          <a:prstGeom prst="rect">
            <a:avLst/>
          </a:prstGeom>
          <a:noFill/>
        </p:spPr>
        <p:txBody>
          <a:bodyPr wrap="none" rtlCol="0">
            <a:spAutoFit/>
          </a:bodyPr>
          <a:lstStyle/>
          <a:p>
            <a:pPr defTabSz="761821">
              <a:defRPr/>
            </a:pPr>
            <a:r>
              <a:rPr lang="en-US" sz="1250" b="1" dirty="0">
                <a:solidFill>
                  <a:srgbClr val="7F7F7F">
                    <a:lumMod val="50000"/>
                  </a:srgbClr>
                </a:solidFill>
                <a:latin typeface="Verdana" panose="020B0604030504040204" pitchFamily="34" charset="0"/>
                <a:ea typeface="Verdana" panose="020B0604030504040204" pitchFamily="34" charset="0"/>
                <a:cs typeface="Verdana" panose="020B0604030504040204" pitchFamily="34" charset="0"/>
              </a:rPr>
              <a:t>Peace and </a:t>
            </a:r>
            <a:br>
              <a:rPr lang="en-US" sz="1250" b="1" dirty="0">
                <a:solidFill>
                  <a:srgbClr val="7F7F7F">
                    <a:lumMod val="50000"/>
                  </a:srgbClr>
                </a:solidFill>
                <a:latin typeface="Verdana" panose="020B0604030504040204" pitchFamily="34" charset="0"/>
                <a:ea typeface="Verdana" panose="020B0604030504040204" pitchFamily="34" charset="0"/>
                <a:cs typeface="Verdana" panose="020B0604030504040204" pitchFamily="34" charset="0"/>
              </a:rPr>
            </a:br>
            <a:r>
              <a:rPr lang="en-US" sz="1250" b="1" dirty="0">
                <a:solidFill>
                  <a:srgbClr val="7F7F7F">
                    <a:lumMod val="50000"/>
                  </a:srgbClr>
                </a:solidFill>
                <a:latin typeface="Verdana" panose="020B0604030504040204" pitchFamily="34" charset="0"/>
                <a:ea typeface="Verdana" panose="020B0604030504040204" pitchFamily="34" charset="0"/>
                <a:cs typeface="Verdana" panose="020B0604030504040204" pitchFamily="34" charset="0"/>
              </a:rPr>
              <a:t>Security Reform</a:t>
            </a:r>
          </a:p>
        </p:txBody>
      </p:sp>
      <p:cxnSp>
        <p:nvCxnSpPr>
          <p:cNvPr id="83" name="Straight Connector 82">
            <a:extLst>
              <a:ext uri="{FF2B5EF4-FFF2-40B4-BE49-F238E27FC236}">
                <a16:creationId xmlns:a16="http://schemas.microsoft.com/office/drawing/2014/main" xmlns="" id="{108ADFA5-2276-4279-8363-1F08FE02DB18}"/>
              </a:ext>
            </a:extLst>
          </p:cNvPr>
          <p:cNvCxnSpPr/>
          <p:nvPr/>
        </p:nvCxnSpPr>
        <p:spPr>
          <a:xfrm>
            <a:off x="6055419" y="3368498"/>
            <a:ext cx="1508078"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xmlns="" id="{9F707F1A-53E7-4397-85E6-77E386A44CE4}"/>
              </a:ext>
            </a:extLst>
          </p:cNvPr>
          <p:cNvGrpSpPr/>
          <p:nvPr/>
        </p:nvGrpSpPr>
        <p:grpSpPr>
          <a:xfrm rot="18900000">
            <a:off x="3879536" y="1548951"/>
            <a:ext cx="1210401" cy="813329"/>
            <a:chOff x="3991744" y="2559272"/>
            <a:chExt cx="1549817" cy="1041400"/>
          </a:xfrm>
        </p:grpSpPr>
        <p:sp>
          <p:nvSpPr>
            <p:cNvPr id="86" name="Freeform 18">
              <a:extLst>
                <a:ext uri="{FF2B5EF4-FFF2-40B4-BE49-F238E27FC236}">
                  <a16:creationId xmlns:a16="http://schemas.microsoft.com/office/drawing/2014/main" xmlns="" id="{1BF73F1C-275B-48B3-95AF-FA06104FF8E1}"/>
                </a:ext>
              </a:extLst>
            </p:cNvPr>
            <p:cNvSpPr>
              <a:spLocks noEditPoints="1"/>
            </p:cNvSpPr>
            <p:nvPr/>
          </p:nvSpPr>
          <p:spPr bwMode="auto">
            <a:xfrm rot="2700000">
              <a:off x="3991744" y="2559272"/>
              <a:ext cx="1041400" cy="1041400"/>
            </a:xfrm>
            <a:custGeom>
              <a:avLst/>
              <a:gdLst>
                <a:gd name="T0" fmla="*/ 521 w 656"/>
                <a:gd name="T1" fmla="*/ 252 h 656"/>
                <a:gd name="T2" fmla="*/ 497 w 656"/>
                <a:gd name="T3" fmla="*/ 204 h 656"/>
                <a:gd name="T4" fmla="*/ 459 w 656"/>
                <a:gd name="T5" fmla="*/ 164 h 656"/>
                <a:gd name="T6" fmla="*/ 411 w 656"/>
                <a:gd name="T7" fmla="*/ 137 h 656"/>
                <a:gd name="T8" fmla="*/ 360 w 656"/>
                <a:gd name="T9" fmla="*/ 121 h 656"/>
                <a:gd name="T10" fmla="*/ 306 w 656"/>
                <a:gd name="T11" fmla="*/ 121 h 656"/>
                <a:gd name="T12" fmla="*/ 252 w 656"/>
                <a:gd name="T13" fmla="*/ 134 h 656"/>
                <a:gd name="T14" fmla="*/ 204 w 656"/>
                <a:gd name="T15" fmla="*/ 158 h 656"/>
                <a:gd name="T16" fmla="*/ 164 w 656"/>
                <a:gd name="T17" fmla="*/ 196 h 656"/>
                <a:gd name="T18" fmla="*/ 137 w 656"/>
                <a:gd name="T19" fmla="*/ 244 h 656"/>
                <a:gd name="T20" fmla="*/ 121 w 656"/>
                <a:gd name="T21" fmla="*/ 295 h 656"/>
                <a:gd name="T22" fmla="*/ 121 w 656"/>
                <a:gd name="T23" fmla="*/ 349 h 656"/>
                <a:gd name="T24" fmla="*/ 134 w 656"/>
                <a:gd name="T25" fmla="*/ 403 h 656"/>
                <a:gd name="T26" fmla="*/ 158 w 656"/>
                <a:gd name="T27" fmla="*/ 451 h 656"/>
                <a:gd name="T28" fmla="*/ 196 w 656"/>
                <a:gd name="T29" fmla="*/ 492 h 656"/>
                <a:gd name="T30" fmla="*/ 244 w 656"/>
                <a:gd name="T31" fmla="*/ 519 h 656"/>
                <a:gd name="T32" fmla="*/ 295 w 656"/>
                <a:gd name="T33" fmla="*/ 535 h 656"/>
                <a:gd name="T34" fmla="*/ 349 w 656"/>
                <a:gd name="T35" fmla="*/ 535 h 656"/>
                <a:gd name="T36" fmla="*/ 403 w 656"/>
                <a:gd name="T37" fmla="*/ 521 h 656"/>
                <a:gd name="T38" fmla="*/ 451 w 656"/>
                <a:gd name="T39" fmla="*/ 497 h 656"/>
                <a:gd name="T40" fmla="*/ 492 w 656"/>
                <a:gd name="T41" fmla="*/ 459 h 656"/>
                <a:gd name="T42" fmla="*/ 519 w 656"/>
                <a:gd name="T43" fmla="*/ 411 h 656"/>
                <a:gd name="T44" fmla="*/ 535 w 656"/>
                <a:gd name="T45" fmla="*/ 360 h 656"/>
                <a:gd name="T46" fmla="*/ 535 w 656"/>
                <a:gd name="T47" fmla="*/ 303 h 656"/>
                <a:gd name="T48" fmla="*/ 2 w 656"/>
                <a:gd name="T49" fmla="*/ 392 h 656"/>
                <a:gd name="T50" fmla="*/ 35 w 656"/>
                <a:gd name="T51" fmla="*/ 336 h 656"/>
                <a:gd name="T52" fmla="*/ 0 w 656"/>
                <a:gd name="T53" fmla="*/ 285 h 656"/>
                <a:gd name="T54" fmla="*/ 48 w 656"/>
                <a:gd name="T55" fmla="*/ 239 h 656"/>
                <a:gd name="T56" fmla="*/ 67 w 656"/>
                <a:gd name="T57" fmla="*/ 193 h 656"/>
                <a:gd name="T58" fmla="*/ 67 w 656"/>
                <a:gd name="T59" fmla="*/ 123 h 656"/>
                <a:gd name="T60" fmla="*/ 126 w 656"/>
                <a:gd name="T61" fmla="*/ 115 h 656"/>
                <a:gd name="T62" fmla="*/ 145 w 656"/>
                <a:gd name="T63" fmla="*/ 51 h 656"/>
                <a:gd name="T64" fmla="*/ 209 w 656"/>
                <a:gd name="T65" fmla="*/ 59 h 656"/>
                <a:gd name="T66" fmla="*/ 242 w 656"/>
                <a:gd name="T67" fmla="*/ 8 h 656"/>
                <a:gd name="T68" fmla="*/ 304 w 656"/>
                <a:gd name="T69" fmla="*/ 35 h 656"/>
                <a:gd name="T70" fmla="*/ 352 w 656"/>
                <a:gd name="T71" fmla="*/ 35 h 656"/>
                <a:gd name="T72" fmla="*/ 414 w 656"/>
                <a:gd name="T73" fmla="*/ 8 h 656"/>
                <a:gd name="T74" fmla="*/ 449 w 656"/>
                <a:gd name="T75" fmla="*/ 59 h 656"/>
                <a:gd name="T76" fmla="*/ 511 w 656"/>
                <a:gd name="T77" fmla="*/ 51 h 656"/>
                <a:gd name="T78" fmla="*/ 529 w 656"/>
                <a:gd name="T79" fmla="*/ 115 h 656"/>
                <a:gd name="T80" fmla="*/ 589 w 656"/>
                <a:gd name="T81" fmla="*/ 123 h 656"/>
                <a:gd name="T82" fmla="*/ 589 w 656"/>
                <a:gd name="T83" fmla="*/ 193 h 656"/>
                <a:gd name="T84" fmla="*/ 607 w 656"/>
                <a:gd name="T85" fmla="*/ 239 h 656"/>
                <a:gd name="T86" fmla="*/ 656 w 656"/>
                <a:gd name="T87" fmla="*/ 285 h 656"/>
                <a:gd name="T88" fmla="*/ 621 w 656"/>
                <a:gd name="T89" fmla="*/ 336 h 656"/>
                <a:gd name="T90" fmla="*/ 653 w 656"/>
                <a:gd name="T91" fmla="*/ 392 h 656"/>
                <a:gd name="T92" fmla="*/ 602 w 656"/>
                <a:gd name="T93" fmla="*/ 433 h 656"/>
                <a:gd name="T94" fmla="*/ 615 w 656"/>
                <a:gd name="T95" fmla="*/ 492 h 656"/>
                <a:gd name="T96" fmla="*/ 551 w 656"/>
                <a:gd name="T97" fmla="*/ 519 h 656"/>
                <a:gd name="T98" fmla="*/ 519 w 656"/>
                <a:gd name="T99" fmla="*/ 551 h 656"/>
                <a:gd name="T100" fmla="*/ 492 w 656"/>
                <a:gd name="T101" fmla="*/ 615 h 656"/>
                <a:gd name="T102" fmla="*/ 433 w 656"/>
                <a:gd name="T103" fmla="*/ 602 h 656"/>
                <a:gd name="T104" fmla="*/ 392 w 656"/>
                <a:gd name="T105" fmla="*/ 653 h 656"/>
                <a:gd name="T106" fmla="*/ 336 w 656"/>
                <a:gd name="T107" fmla="*/ 621 h 656"/>
                <a:gd name="T108" fmla="*/ 285 w 656"/>
                <a:gd name="T109" fmla="*/ 656 h 656"/>
                <a:gd name="T110" fmla="*/ 239 w 656"/>
                <a:gd name="T111" fmla="*/ 607 h 656"/>
                <a:gd name="T112" fmla="*/ 193 w 656"/>
                <a:gd name="T113" fmla="*/ 588 h 656"/>
                <a:gd name="T114" fmla="*/ 126 w 656"/>
                <a:gd name="T115" fmla="*/ 588 h 656"/>
                <a:gd name="T116" fmla="*/ 115 w 656"/>
                <a:gd name="T117" fmla="*/ 529 h 656"/>
                <a:gd name="T118" fmla="*/ 53 w 656"/>
                <a:gd name="T119" fmla="*/ 510 h 656"/>
                <a:gd name="T120" fmla="*/ 59 w 656"/>
                <a:gd name="T121" fmla="*/ 446 h 656"/>
                <a:gd name="T122" fmla="*/ 8 w 656"/>
                <a:gd name="T123" fmla="*/ 414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6" h="656">
                  <a:moveTo>
                    <a:pt x="532" y="287"/>
                  </a:moveTo>
                  <a:lnTo>
                    <a:pt x="529" y="268"/>
                  </a:lnTo>
                  <a:lnTo>
                    <a:pt x="521" y="252"/>
                  </a:lnTo>
                  <a:lnTo>
                    <a:pt x="516" y="236"/>
                  </a:lnTo>
                  <a:lnTo>
                    <a:pt x="505" y="220"/>
                  </a:lnTo>
                  <a:lnTo>
                    <a:pt x="497" y="204"/>
                  </a:lnTo>
                  <a:lnTo>
                    <a:pt x="484" y="190"/>
                  </a:lnTo>
                  <a:lnTo>
                    <a:pt x="473" y="177"/>
                  </a:lnTo>
                  <a:lnTo>
                    <a:pt x="459" y="164"/>
                  </a:lnTo>
                  <a:lnTo>
                    <a:pt x="443" y="153"/>
                  </a:lnTo>
                  <a:lnTo>
                    <a:pt x="427" y="145"/>
                  </a:lnTo>
                  <a:lnTo>
                    <a:pt x="411" y="137"/>
                  </a:lnTo>
                  <a:lnTo>
                    <a:pt x="395" y="129"/>
                  </a:lnTo>
                  <a:lnTo>
                    <a:pt x="379" y="123"/>
                  </a:lnTo>
                  <a:lnTo>
                    <a:pt x="360" y="121"/>
                  </a:lnTo>
                  <a:lnTo>
                    <a:pt x="341" y="118"/>
                  </a:lnTo>
                  <a:lnTo>
                    <a:pt x="322" y="118"/>
                  </a:lnTo>
                  <a:lnTo>
                    <a:pt x="306" y="121"/>
                  </a:lnTo>
                  <a:lnTo>
                    <a:pt x="287" y="123"/>
                  </a:lnTo>
                  <a:lnTo>
                    <a:pt x="269" y="126"/>
                  </a:lnTo>
                  <a:lnTo>
                    <a:pt x="252" y="134"/>
                  </a:lnTo>
                  <a:lnTo>
                    <a:pt x="236" y="139"/>
                  </a:lnTo>
                  <a:lnTo>
                    <a:pt x="220" y="150"/>
                  </a:lnTo>
                  <a:lnTo>
                    <a:pt x="204" y="158"/>
                  </a:lnTo>
                  <a:lnTo>
                    <a:pt x="191" y="172"/>
                  </a:lnTo>
                  <a:lnTo>
                    <a:pt x="177" y="182"/>
                  </a:lnTo>
                  <a:lnTo>
                    <a:pt x="164" y="196"/>
                  </a:lnTo>
                  <a:lnTo>
                    <a:pt x="153" y="212"/>
                  </a:lnTo>
                  <a:lnTo>
                    <a:pt x="145" y="228"/>
                  </a:lnTo>
                  <a:lnTo>
                    <a:pt x="137" y="244"/>
                  </a:lnTo>
                  <a:lnTo>
                    <a:pt x="129" y="260"/>
                  </a:lnTo>
                  <a:lnTo>
                    <a:pt x="126" y="277"/>
                  </a:lnTo>
                  <a:lnTo>
                    <a:pt x="121" y="295"/>
                  </a:lnTo>
                  <a:lnTo>
                    <a:pt x="121" y="314"/>
                  </a:lnTo>
                  <a:lnTo>
                    <a:pt x="118" y="333"/>
                  </a:lnTo>
                  <a:lnTo>
                    <a:pt x="121" y="349"/>
                  </a:lnTo>
                  <a:lnTo>
                    <a:pt x="123" y="368"/>
                  </a:lnTo>
                  <a:lnTo>
                    <a:pt x="126" y="387"/>
                  </a:lnTo>
                  <a:lnTo>
                    <a:pt x="134" y="403"/>
                  </a:lnTo>
                  <a:lnTo>
                    <a:pt x="139" y="419"/>
                  </a:lnTo>
                  <a:lnTo>
                    <a:pt x="150" y="435"/>
                  </a:lnTo>
                  <a:lnTo>
                    <a:pt x="158" y="451"/>
                  </a:lnTo>
                  <a:lnTo>
                    <a:pt x="172" y="465"/>
                  </a:lnTo>
                  <a:lnTo>
                    <a:pt x="182" y="478"/>
                  </a:lnTo>
                  <a:lnTo>
                    <a:pt x="196" y="492"/>
                  </a:lnTo>
                  <a:lnTo>
                    <a:pt x="212" y="502"/>
                  </a:lnTo>
                  <a:lnTo>
                    <a:pt x="228" y="510"/>
                  </a:lnTo>
                  <a:lnTo>
                    <a:pt x="244" y="519"/>
                  </a:lnTo>
                  <a:lnTo>
                    <a:pt x="260" y="524"/>
                  </a:lnTo>
                  <a:lnTo>
                    <a:pt x="279" y="529"/>
                  </a:lnTo>
                  <a:lnTo>
                    <a:pt x="295" y="535"/>
                  </a:lnTo>
                  <a:lnTo>
                    <a:pt x="314" y="535"/>
                  </a:lnTo>
                  <a:lnTo>
                    <a:pt x="333" y="537"/>
                  </a:lnTo>
                  <a:lnTo>
                    <a:pt x="349" y="535"/>
                  </a:lnTo>
                  <a:lnTo>
                    <a:pt x="368" y="532"/>
                  </a:lnTo>
                  <a:lnTo>
                    <a:pt x="387" y="529"/>
                  </a:lnTo>
                  <a:lnTo>
                    <a:pt x="403" y="521"/>
                  </a:lnTo>
                  <a:lnTo>
                    <a:pt x="419" y="516"/>
                  </a:lnTo>
                  <a:lnTo>
                    <a:pt x="435" y="505"/>
                  </a:lnTo>
                  <a:lnTo>
                    <a:pt x="451" y="497"/>
                  </a:lnTo>
                  <a:lnTo>
                    <a:pt x="465" y="484"/>
                  </a:lnTo>
                  <a:lnTo>
                    <a:pt x="478" y="473"/>
                  </a:lnTo>
                  <a:lnTo>
                    <a:pt x="492" y="459"/>
                  </a:lnTo>
                  <a:lnTo>
                    <a:pt x="503" y="443"/>
                  </a:lnTo>
                  <a:lnTo>
                    <a:pt x="511" y="427"/>
                  </a:lnTo>
                  <a:lnTo>
                    <a:pt x="519" y="411"/>
                  </a:lnTo>
                  <a:lnTo>
                    <a:pt x="527" y="395"/>
                  </a:lnTo>
                  <a:lnTo>
                    <a:pt x="529" y="376"/>
                  </a:lnTo>
                  <a:lnTo>
                    <a:pt x="535" y="360"/>
                  </a:lnTo>
                  <a:lnTo>
                    <a:pt x="537" y="341"/>
                  </a:lnTo>
                  <a:lnTo>
                    <a:pt x="537" y="322"/>
                  </a:lnTo>
                  <a:lnTo>
                    <a:pt x="535" y="303"/>
                  </a:lnTo>
                  <a:lnTo>
                    <a:pt x="532" y="287"/>
                  </a:lnTo>
                  <a:close/>
                  <a:moveTo>
                    <a:pt x="8" y="414"/>
                  </a:moveTo>
                  <a:lnTo>
                    <a:pt x="2" y="392"/>
                  </a:lnTo>
                  <a:lnTo>
                    <a:pt x="0" y="368"/>
                  </a:lnTo>
                  <a:lnTo>
                    <a:pt x="35" y="352"/>
                  </a:lnTo>
                  <a:lnTo>
                    <a:pt x="35" y="336"/>
                  </a:lnTo>
                  <a:lnTo>
                    <a:pt x="35" y="320"/>
                  </a:lnTo>
                  <a:lnTo>
                    <a:pt x="35" y="303"/>
                  </a:lnTo>
                  <a:lnTo>
                    <a:pt x="0" y="285"/>
                  </a:lnTo>
                  <a:lnTo>
                    <a:pt x="2" y="263"/>
                  </a:lnTo>
                  <a:lnTo>
                    <a:pt x="8" y="242"/>
                  </a:lnTo>
                  <a:lnTo>
                    <a:pt x="48" y="239"/>
                  </a:lnTo>
                  <a:lnTo>
                    <a:pt x="53" y="223"/>
                  </a:lnTo>
                  <a:lnTo>
                    <a:pt x="59" y="207"/>
                  </a:lnTo>
                  <a:lnTo>
                    <a:pt x="67" y="193"/>
                  </a:lnTo>
                  <a:lnTo>
                    <a:pt x="40" y="164"/>
                  </a:lnTo>
                  <a:lnTo>
                    <a:pt x="53" y="142"/>
                  </a:lnTo>
                  <a:lnTo>
                    <a:pt x="67" y="123"/>
                  </a:lnTo>
                  <a:lnTo>
                    <a:pt x="105" y="137"/>
                  </a:lnTo>
                  <a:lnTo>
                    <a:pt x="115" y="126"/>
                  </a:lnTo>
                  <a:lnTo>
                    <a:pt x="126" y="115"/>
                  </a:lnTo>
                  <a:lnTo>
                    <a:pt x="137" y="104"/>
                  </a:lnTo>
                  <a:lnTo>
                    <a:pt x="126" y="67"/>
                  </a:lnTo>
                  <a:lnTo>
                    <a:pt x="145" y="51"/>
                  </a:lnTo>
                  <a:lnTo>
                    <a:pt x="164" y="40"/>
                  </a:lnTo>
                  <a:lnTo>
                    <a:pt x="193" y="67"/>
                  </a:lnTo>
                  <a:lnTo>
                    <a:pt x="209" y="59"/>
                  </a:lnTo>
                  <a:lnTo>
                    <a:pt x="223" y="53"/>
                  </a:lnTo>
                  <a:lnTo>
                    <a:pt x="239" y="48"/>
                  </a:lnTo>
                  <a:lnTo>
                    <a:pt x="242" y="8"/>
                  </a:lnTo>
                  <a:lnTo>
                    <a:pt x="263" y="2"/>
                  </a:lnTo>
                  <a:lnTo>
                    <a:pt x="285" y="0"/>
                  </a:lnTo>
                  <a:lnTo>
                    <a:pt x="304" y="35"/>
                  </a:lnTo>
                  <a:lnTo>
                    <a:pt x="320" y="35"/>
                  </a:lnTo>
                  <a:lnTo>
                    <a:pt x="336" y="35"/>
                  </a:lnTo>
                  <a:lnTo>
                    <a:pt x="352" y="35"/>
                  </a:lnTo>
                  <a:lnTo>
                    <a:pt x="371" y="0"/>
                  </a:lnTo>
                  <a:lnTo>
                    <a:pt x="392" y="2"/>
                  </a:lnTo>
                  <a:lnTo>
                    <a:pt x="414" y="8"/>
                  </a:lnTo>
                  <a:lnTo>
                    <a:pt x="416" y="48"/>
                  </a:lnTo>
                  <a:lnTo>
                    <a:pt x="433" y="53"/>
                  </a:lnTo>
                  <a:lnTo>
                    <a:pt x="449" y="59"/>
                  </a:lnTo>
                  <a:lnTo>
                    <a:pt x="462" y="67"/>
                  </a:lnTo>
                  <a:lnTo>
                    <a:pt x="492" y="40"/>
                  </a:lnTo>
                  <a:lnTo>
                    <a:pt x="511" y="51"/>
                  </a:lnTo>
                  <a:lnTo>
                    <a:pt x="529" y="67"/>
                  </a:lnTo>
                  <a:lnTo>
                    <a:pt x="519" y="104"/>
                  </a:lnTo>
                  <a:lnTo>
                    <a:pt x="529" y="115"/>
                  </a:lnTo>
                  <a:lnTo>
                    <a:pt x="540" y="126"/>
                  </a:lnTo>
                  <a:lnTo>
                    <a:pt x="551" y="137"/>
                  </a:lnTo>
                  <a:lnTo>
                    <a:pt x="589" y="123"/>
                  </a:lnTo>
                  <a:lnTo>
                    <a:pt x="602" y="142"/>
                  </a:lnTo>
                  <a:lnTo>
                    <a:pt x="615" y="164"/>
                  </a:lnTo>
                  <a:lnTo>
                    <a:pt x="589" y="193"/>
                  </a:lnTo>
                  <a:lnTo>
                    <a:pt x="597" y="207"/>
                  </a:lnTo>
                  <a:lnTo>
                    <a:pt x="602" y="223"/>
                  </a:lnTo>
                  <a:lnTo>
                    <a:pt x="607" y="239"/>
                  </a:lnTo>
                  <a:lnTo>
                    <a:pt x="648" y="242"/>
                  </a:lnTo>
                  <a:lnTo>
                    <a:pt x="653" y="263"/>
                  </a:lnTo>
                  <a:lnTo>
                    <a:pt x="656" y="285"/>
                  </a:lnTo>
                  <a:lnTo>
                    <a:pt x="621" y="303"/>
                  </a:lnTo>
                  <a:lnTo>
                    <a:pt x="621" y="320"/>
                  </a:lnTo>
                  <a:lnTo>
                    <a:pt x="621" y="336"/>
                  </a:lnTo>
                  <a:lnTo>
                    <a:pt x="621" y="352"/>
                  </a:lnTo>
                  <a:lnTo>
                    <a:pt x="656" y="368"/>
                  </a:lnTo>
                  <a:lnTo>
                    <a:pt x="653" y="392"/>
                  </a:lnTo>
                  <a:lnTo>
                    <a:pt x="648" y="414"/>
                  </a:lnTo>
                  <a:lnTo>
                    <a:pt x="607" y="416"/>
                  </a:lnTo>
                  <a:lnTo>
                    <a:pt x="602" y="433"/>
                  </a:lnTo>
                  <a:lnTo>
                    <a:pt x="597" y="446"/>
                  </a:lnTo>
                  <a:lnTo>
                    <a:pt x="589" y="462"/>
                  </a:lnTo>
                  <a:lnTo>
                    <a:pt x="615" y="492"/>
                  </a:lnTo>
                  <a:lnTo>
                    <a:pt x="602" y="510"/>
                  </a:lnTo>
                  <a:lnTo>
                    <a:pt x="589" y="529"/>
                  </a:lnTo>
                  <a:lnTo>
                    <a:pt x="551" y="519"/>
                  </a:lnTo>
                  <a:lnTo>
                    <a:pt x="540" y="529"/>
                  </a:lnTo>
                  <a:lnTo>
                    <a:pt x="529" y="540"/>
                  </a:lnTo>
                  <a:lnTo>
                    <a:pt x="519" y="551"/>
                  </a:lnTo>
                  <a:lnTo>
                    <a:pt x="529" y="588"/>
                  </a:lnTo>
                  <a:lnTo>
                    <a:pt x="511" y="602"/>
                  </a:lnTo>
                  <a:lnTo>
                    <a:pt x="492" y="615"/>
                  </a:lnTo>
                  <a:lnTo>
                    <a:pt x="462" y="588"/>
                  </a:lnTo>
                  <a:lnTo>
                    <a:pt x="449" y="597"/>
                  </a:lnTo>
                  <a:lnTo>
                    <a:pt x="433" y="602"/>
                  </a:lnTo>
                  <a:lnTo>
                    <a:pt x="416" y="607"/>
                  </a:lnTo>
                  <a:lnTo>
                    <a:pt x="414" y="648"/>
                  </a:lnTo>
                  <a:lnTo>
                    <a:pt x="392" y="653"/>
                  </a:lnTo>
                  <a:lnTo>
                    <a:pt x="371" y="656"/>
                  </a:lnTo>
                  <a:lnTo>
                    <a:pt x="352" y="621"/>
                  </a:lnTo>
                  <a:lnTo>
                    <a:pt x="336" y="621"/>
                  </a:lnTo>
                  <a:lnTo>
                    <a:pt x="320" y="621"/>
                  </a:lnTo>
                  <a:lnTo>
                    <a:pt x="304" y="621"/>
                  </a:lnTo>
                  <a:lnTo>
                    <a:pt x="285" y="656"/>
                  </a:lnTo>
                  <a:lnTo>
                    <a:pt x="263" y="653"/>
                  </a:lnTo>
                  <a:lnTo>
                    <a:pt x="242" y="648"/>
                  </a:lnTo>
                  <a:lnTo>
                    <a:pt x="239" y="607"/>
                  </a:lnTo>
                  <a:lnTo>
                    <a:pt x="223" y="602"/>
                  </a:lnTo>
                  <a:lnTo>
                    <a:pt x="209" y="597"/>
                  </a:lnTo>
                  <a:lnTo>
                    <a:pt x="193" y="588"/>
                  </a:lnTo>
                  <a:lnTo>
                    <a:pt x="164" y="615"/>
                  </a:lnTo>
                  <a:lnTo>
                    <a:pt x="145" y="602"/>
                  </a:lnTo>
                  <a:lnTo>
                    <a:pt x="126" y="588"/>
                  </a:lnTo>
                  <a:lnTo>
                    <a:pt x="137" y="551"/>
                  </a:lnTo>
                  <a:lnTo>
                    <a:pt x="126" y="540"/>
                  </a:lnTo>
                  <a:lnTo>
                    <a:pt x="115" y="529"/>
                  </a:lnTo>
                  <a:lnTo>
                    <a:pt x="105" y="519"/>
                  </a:lnTo>
                  <a:lnTo>
                    <a:pt x="67" y="529"/>
                  </a:lnTo>
                  <a:lnTo>
                    <a:pt x="53" y="510"/>
                  </a:lnTo>
                  <a:lnTo>
                    <a:pt x="40" y="492"/>
                  </a:lnTo>
                  <a:lnTo>
                    <a:pt x="67" y="462"/>
                  </a:lnTo>
                  <a:lnTo>
                    <a:pt x="59" y="446"/>
                  </a:lnTo>
                  <a:lnTo>
                    <a:pt x="53" y="433"/>
                  </a:lnTo>
                  <a:lnTo>
                    <a:pt x="48" y="416"/>
                  </a:lnTo>
                  <a:lnTo>
                    <a:pt x="8"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87" name="Freeform 20">
              <a:extLst>
                <a:ext uri="{FF2B5EF4-FFF2-40B4-BE49-F238E27FC236}">
                  <a16:creationId xmlns:a16="http://schemas.microsoft.com/office/drawing/2014/main" xmlns="" id="{97E1498F-3F6B-4827-A4F9-15C08E90F0CD}"/>
                </a:ext>
              </a:extLst>
            </p:cNvPr>
            <p:cNvSpPr>
              <a:spLocks noEditPoints="1"/>
            </p:cNvSpPr>
            <p:nvPr/>
          </p:nvSpPr>
          <p:spPr bwMode="auto">
            <a:xfrm rot="2700000">
              <a:off x="5016099" y="2816118"/>
              <a:ext cx="525462" cy="525463"/>
            </a:xfrm>
            <a:custGeom>
              <a:avLst/>
              <a:gdLst>
                <a:gd name="T0" fmla="*/ 83 w 331"/>
                <a:gd name="T1" fmla="*/ 164 h 331"/>
                <a:gd name="T2" fmla="*/ 86 w 331"/>
                <a:gd name="T3" fmla="*/ 189 h 331"/>
                <a:gd name="T4" fmla="*/ 94 w 331"/>
                <a:gd name="T5" fmla="*/ 208 h 331"/>
                <a:gd name="T6" fmla="*/ 110 w 331"/>
                <a:gd name="T7" fmla="*/ 226 h 331"/>
                <a:gd name="T8" fmla="*/ 127 w 331"/>
                <a:gd name="T9" fmla="*/ 240 h 331"/>
                <a:gd name="T10" fmla="*/ 148 w 331"/>
                <a:gd name="T11" fmla="*/ 248 h 331"/>
                <a:gd name="T12" fmla="*/ 172 w 331"/>
                <a:gd name="T13" fmla="*/ 248 h 331"/>
                <a:gd name="T14" fmla="*/ 194 w 331"/>
                <a:gd name="T15" fmla="*/ 242 h 331"/>
                <a:gd name="T16" fmla="*/ 213 w 331"/>
                <a:gd name="T17" fmla="*/ 234 h 331"/>
                <a:gd name="T18" fmla="*/ 229 w 331"/>
                <a:gd name="T19" fmla="*/ 218 h 331"/>
                <a:gd name="T20" fmla="*/ 242 w 331"/>
                <a:gd name="T21" fmla="*/ 199 h 331"/>
                <a:gd name="T22" fmla="*/ 248 w 331"/>
                <a:gd name="T23" fmla="*/ 178 h 331"/>
                <a:gd name="T24" fmla="*/ 248 w 331"/>
                <a:gd name="T25" fmla="*/ 154 h 331"/>
                <a:gd name="T26" fmla="*/ 242 w 331"/>
                <a:gd name="T27" fmla="*/ 132 h 331"/>
                <a:gd name="T28" fmla="*/ 229 w 331"/>
                <a:gd name="T29" fmla="*/ 113 h 331"/>
                <a:gd name="T30" fmla="*/ 213 w 331"/>
                <a:gd name="T31" fmla="*/ 97 h 331"/>
                <a:gd name="T32" fmla="*/ 194 w 331"/>
                <a:gd name="T33" fmla="*/ 87 h 331"/>
                <a:gd name="T34" fmla="*/ 172 w 331"/>
                <a:gd name="T35" fmla="*/ 84 h 331"/>
                <a:gd name="T36" fmla="*/ 148 w 331"/>
                <a:gd name="T37" fmla="*/ 84 h 331"/>
                <a:gd name="T38" fmla="*/ 127 w 331"/>
                <a:gd name="T39" fmla="*/ 92 h 331"/>
                <a:gd name="T40" fmla="*/ 110 w 331"/>
                <a:gd name="T41" fmla="*/ 105 h 331"/>
                <a:gd name="T42" fmla="*/ 94 w 331"/>
                <a:gd name="T43" fmla="*/ 121 h 331"/>
                <a:gd name="T44" fmla="*/ 86 w 331"/>
                <a:gd name="T45" fmla="*/ 143 h 331"/>
                <a:gd name="T46" fmla="*/ 0 w 331"/>
                <a:gd name="T47" fmla="*/ 173 h 331"/>
                <a:gd name="T48" fmla="*/ 3 w 331"/>
                <a:gd name="T49" fmla="*/ 143 h 331"/>
                <a:gd name="T50" fmla="*/ 43 w 331"/>
                <a:gd name="T51" fmla="*/ 121 h 331"/>
                <a:gd name="T52" fmla="*/ 54 w 331"/>
                <a:gd name="T53" fmla="*/ 100 h 331"/>
                <a:gd name="T54" fmla="*/ 43 w 331"/>
                <a:gd name="T55" fmla="*/ 54 h 331"/>
                <a:gd name="T56" fmla="*/ 67 w 331"/>
                <a:gd name="T57" fmla="*/ 33 h 331"/>
                <a:gd name="T58" fmla="*/ 110 w 331"/>
                <a:gd name="T59" fmla="*/ 49 h 331"/>
                <a:gd name="T60" fmla="*/ 132 w 331"/>
                <a:gd name="T61" fmla="*/ 41 h 331"/>
                <a:gd name="T62" fmla="*/ 159 w 331"/>
                <a:gd name="T63" fmla="*/ 0 h 331"/>
                <a:gd name="T64" fmla="*/ 188 w 331"/>
                <a:gd name="T65" fmla="*/ 0 h 331"/>
                <a:gd name="T66" fmla="*/ 210 w 331"/>
                <a:gd name="T67" fmla="*/ 43 h 331"/>
                <a:gd name="T68" fmla="*/ 231 w 331"/>
                <a:gd name="T69" fmla="*/ 54 h 331"/>
                <a:gd name="T70" fmla="*/ 277 w 331"/>
                <a:gd name="T71" fmla="*/ 43 h 331"/>
                <a:gd name="T72" fmla="*/ 299 w 331"/>
                <a:gd name="T73" fmla="*/ 65 h 331"/>
                <a:gd name="T74" fmla="*/ 282 w 331"/>
                <a:gd name="T75" fmla="*/ 111 h 331"/>
                <a:gd name="T76" fmla="*/ 291 w 331"/>
                <a:gd name="T77" fmla="*/ 132 h 331"/>
                <a:gd name="T78" fmla="*/ 331 w 331"/>
                <a:gd name="T79" fmla="*/ 154 h 331"/>
                <a:gd name="T80" fmla="*/ 331 w 331"/>
                <a:gd name="T81" fmla="*/ 178 h 331"/>
                <a:gd name="T82" fmla="*/ 291 w 331"/>
                <a:gd name="T83" fmla="*/ 199 h 331"/>
                <a:gd name="T84" fmla="*/ 282 w 331"/>
                <a:gd name="T85" fmla="*/ 221 h 331"/>
                <a:gd name="T86" fmla="*/ 299 w 331"/>
                <a:gd name="T87" fmla="*/ 264 h 331"/>
                <a:gd name="T88" fmla="*/ 277 w 331"/>
                <a:gd name="T89" fmla="*/ 288 h 331"/>
                <a:gd name="T90" fmla="*/ 231 w 331"/>
                <a:gd name="T91" fmla="*/ 277 h 331"/>
                <a:gd name="T92" fmla="*/ 210 w 331"/>
                <a:gd name="T93" fmla="*/ 288 h 331"/>
                <a:gd name="T94" fmla="*/ 188 w 331"/>
                <a:gd name="T95" fmla="*/ 329 h 331"/>
                <a:gd name="T96" fmla="*/ 159 w 331"/>
                <a:gd name="T97" fmla="*/ 331 h 331"/>
                <a:gd name="T98" fmla="*/ 132 w 331"/>
                <a:gd name="T99" fmla="*/ 291 h 331"/>
                <a:gd name="T100" fmla="*/ 110 w 331"/>
                <a:gd name="T101" fmla="*/ 283 h 331"/>
                <a:gd name="T102" fmla="*/ 67 w 331"/>
                <a:gd name="T103" fmla="*/ 299 h 331"/>
                <a:gd name="T104" fmla="*/ 43 w 331"/>
                <a:gd name="T105" fmla="*/ 277 h 331"/>
                <a:gd name="T106" fmla="*/ 54 w 331"/>
                <a:gd name="T107" fmla="*/ 229 h 331"/>
                <a:gd name="T108" fmla="*/ 43 w 331"/>
                <a:gd name="T109" fmla="*/ 210 h 331"/>
                <a:gd name="T110" fmla="*/ 3 w 331"/>
                <a:gd name="T111" fmla="*/ 18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1" h="331">
                  <a:moveTo>
                    <a:pt x="83" y="154"/>
                  </a:moveTo>
                  <a:lnTo>
                    <a:pt x="83" y="164"/>
                  </a:lnTo>
                  <a:lnTo>
                    <a:pt x="83" y="178"/>
                  </a:lnTo>
                  <a:lnTo>
                    <a:pt x="86" y="189"/>
                  </a:lnTo>
                  <a:lnTo>
                    <a:pt x="89" y="199"/>
                  </a:lnTo>
                  <a:lnTo>
                    <a:pt x="94" y="208"/>
                  </a:lnTo>
                  <a:lnTo>
                    <a:pt x="102" y="218"/>
                  </a:lnTo>
                  <a:lnTo>
                    <a:pt x="110" y="226"/>
                  </a:lnTo>
                  <a:lnTo>
                    <a:pt x="118" y="234"/>
                  </a:lnTo>
                  <a:lnTo>
                    <a:pt x="127" y="240"/>
                  </a:lnTo>
                  <a:lnTo>
                    <a:pt x="137" y="242"/>
                  </a:lnTo>
                  <a:lnTo>
                    <a:pt x="148" y="248"/>
                  </a:lnTo>
                  <a:lnTo>
                    <a:pt x="159" y="248"/>
                  </a:lnTo>
                  <a:lnTo>
                    <a:pt x="172" y="248"/>
                  </a:lnTo>
                  <a:lnTo>
                    <a:pt x="183" y="248"/>
                  </a:lnTo>
                  <a:lnTo>
                    <a:pt x="194" y="242"/>
                  </a:lnTo>
                  <a:lnTo>
                    <a:pt x="204" y="240"/>
                  </a:lnTo>
                  <a:lnTo>
                    <a:pt x="213" y="234"/>
                  </a:lnTo>
                  <a:lnTo>
                    <a:pt x="223" y="226"/>
                  </a:lnTo>
                  <a:lnTo>
                    <a:pt x="229" y="218"/>
                  </a:lnTo>
                  <a:lnTo>
                    <a:pt x="237" y="208"/>
                  </a:lnTo>
                  <a:lnTo>
                    <a:pt x="242" y="199"/>
                  </a:lnTo>
                  <a:lnTo>
                    <a:pt x="245" y="189"/>
                  </a:lnTo>
                  <a:lnTo>
                    <a:pt x="248" y="178"/>
                  </a:lnTo>
                  <a:lnTo>
                    <a:pt x="248" y="164"/>
                  </a:lnTo>
                  <a:lnTo>
                    <a:pt x="248" y="154"/>
                  </a:lnTo>
                  <a:lnTo>
                    <a:pt x="245" y="143"/>
                  </a:lnTo>
                  <a:lnTo>
                    <a:pt x="242" y="132"/>
                  </a:lnTo>
                  <a:lnTo>
                    <a:pt x="237" y="121"/>
                  </a:lnTo>
                  <a:lnTo>
                    <a:pt x="229" y="113"/>
                  </a:lnTo>
                  <a:lnTo>
                    <a:pt x="223" y="105"/>
                  </a:lnTo>
                  <a:lnTo>
                    <a:pt x="213" y="97"/>
                  </a:lnTo>
                  <a:lnTo>
                    <a:pt x="204" y="92"/>
                  </a:lnTo>
                  <a:lnTo>
                    <a:pt x="194" y="87"/>
                  </a:lnTo>
                  <a:lnTo>
                    <a:pt x="183" y="84"/>
                  </a:lnTo>
                  <a:lnTo>
                    <a:pt x="172" y="84"/>
                  </a:lnTo>
                  <a:lnTo>
                    <a:pt x="159" y="84"/>
                  </a:lnTo>
                  <a:lnTo>
                    <a:pt x="148" y="84"/>
                  </a:lnTo>
                  <a:lnTo>
                    <a:pt x="137" y="87"/>
                  </a:lnTo>
                  <a:lnTo>
                    <a:pt x="127" y="92"/>
                  </a:lnTo>
                  <a:lnTo>
                    <a:pt x="118" y="97"/>
                  </a:lnTo>
                  <a:lnTo>
                    <a:pt x="110" y="105"/>
                  </a:lnTo>
                  <a:lnTo>
                    <a:pt x="102" y="113"/>
                  </a:lnTo>
                  <a:lnTo>
                    <a:pt x="94" y="121"/>
                  </a:lnTo>
                  <a:lnTo>
                    <a:pt x="89" y="132"/>
                  </a:lnTo>
                  <a:lnTo>
                    <a:pt x="86" y="143"/>
                  </a:lnTo>
                  <a:lnTo>
                    <a:pt x="83" y="154"/>
                  </a:lnTo>
                  <a:close/>
                  <a:moveTo>
                    <a:pt x="0" y="173"/>
                  </a:moveTo>
                  <a:lnTo>
                    <a:pt x="0" y="156"/>
                  </a:lnTo>
                  <a:lnTo>
                    <a:pt x="3" y="143"/>
                  </a:lnTo>
                  <a:lnTo>
                    <a:pt x="40" y="132"/>
                  </a:lnTo>
                  <a:lnTo>
                    <a:pt x="43" y="121"/>
                  </a:lnTo>
                  <a:lnTo>
                    <a:pt x="49" y="111"/>
                  </a:lnTo>
                  <a:lnTo>
                    <a:pt x="54" y="100"/>
                  </a:lnTo>
                  <a:lnTo>
                    <a:pt x="32" y="65"/>
                  </a:lnTo>
                  <a:lnTo>
                    <a:pt x="43" y="54"/>
                  </a:lnTo>
                  <a:lnTo>
                    <a:pt x="54" y="43"/>
                  </a:lnTo>
                  <a:lnTo>
                    <a:pt x="67" y="33"/>
                  </a:lnTo>
                  <a:lnTo>
                    <a:pt x="100" y="54"/>
                  </a:lnTo>
                  <a:lnTo>
                    <a:pt x="110" y="49"/>
                  </a:lnTo>
                  <a:lnTo>
                    <a:pt x="121" y="43"/>
                  </a:lnTo>
                  <a:lnTo>
                    <a:pt x="132" y="41"/>
                  </a:lnTo>
                  <a:lnTo>
                    <a:pt x="143" y="0"/>
                  </a:lnTo>
                  <a:lnTo>
                    <a:pt x="159" y="0"/>
                  </a:lnTo>
                  <a:lnTo>
                    <a:pt x="172" y="0"/>
                  </a:lnTo>
                  <a:lnTo>
                    <a:pt x="188" y="0"/>
                  </a:lnTo>
                  <a:lnTo>
                    <a:pt x="199" y="41"/>
                  </a:lnTo>
                  <a:lnTo>
                    <a:pt x="210" y="43"/>
                  </a:lnTo>
                  <a:lnTo>
                    <a:pt x="221" y="49"/>
                  </a:lnTo>
                  <a:lnTo>
                    <a:pt x="231" y="54"/>
                  </a:lnTo>
                  <a:lnTo>
                    <a:pt x="266" y="33"/>
                  </a:lnTo>
                  <a:lnTo>
                    <a:pt x="277" y="43"/>
                  </a:lnTo>
                  <a:lnTo>
                    <a:pt x="288" y="54"/>
                  </a:lnTo>
                  <a:lnTo>
                    <a:pt x="299" y="65"/>
                  </a:lnTo>
                  <a:lnTo>
                    <a:pt x="277" y="100"/>
                  </a:lnTo>
                  <a:lnTo>
                    <a:pt x="282" y="111"/>
                  </a:lnTo>
                  <a:lnTo>
                    <a:pt x="288" y="121"/>
                  </a:lnTo>
                  <a:lnTo>
                    <a:pt x="291" y="132"/>
                  </a:lnTo>
                  <a:lnTo>
                    <a:pt x="331" y="143"/>
                  </a:lnTo>
                  <a:lnTo>
                    <a:pt x="331" y="154"/>
                  </a:lnTo>
                  <a:lnTo>
                    <a:pt x="331" y="164"/>
                  </a:lnTo>
                  <a:lnTo>
                    <a:pt x="331" y="178"/>
                  </a:lnTo>
                  <a:lnTo>
                    <a:pt x="331" y="189"/>
                  </a:lnTo>
                  <a:lnTo>
                    <a:pt x="291" y="199"/>
                  </a:lnTo>
                  <a:lnTo>
                    <a:pt x="288" y="210"/>
                  </a:lnTo>
                  <a:lnTo>
                    <a:pt x="282" y="221"/>
                  </a:lnTo>
                  <a:lnTo>
                    <a:pt x="277" y="229"/>
                  </a:lnTo>
                  <a:lnTo>
                    <a:pt x="299" y="264"/>
                  </a:lnTo>
                  <a:lnTo>
                    <a:pt x="288" y="277"/>
                  </a:lnTo>
                  <a:lnTo>
                    <a:pt x="277" y="288"/>
                  </a:lnTo>
                  <a:lnTo>
                    <a:pt x="266" y="299"/>
                  </a:lnTo>
                  <a:lnTo>
                    <a:pt x="231" y="277"/>
                  </a:lnTo>
                  <a:lnTo>
                    <a:pt x="221" y="283"/>
                  </a:lnTo>
                  <a:lnTo>
                    <a:pt x="210" y="288"/>
                  </a:lnTo>
                  <a:lnTo>
                    <a:pt x="199" y="291"/>
                  </a:lnTo>
                  <a:lnTo>
                    <a:pt x="188" y="329"/>
                  </a:lnTo>
                  <a:lnTo>
                    <a:pt x="172" y="331"/>
                  </a:lnTo>
                  <a:lnTo>
                    <a:pt x="159" y="331"/>
                  </a:lnTo>
                  <a:lnTo>
                    <a:pt x="143" y="329"/>
                  </a:lnTo>
                  <a:lnTo>
                    <a:pt x="132" y="291"/>
                  </a:lnTo>
                  <a:lnTo>
                    <a:pt x="121" y="288"/>
                  </a:lnTo>
                  <a:lnTo>
                    <a:pt x="110" y="283"/>
                  </a:lnTo>
                  <a:lnTo>
                    <a:pt x="100" y="277"/>
                  </a:lnTo>
                  <a:lnTo>
                    <a:pt x="67" y="299"/>
                  </a:lnTo>
                  <a:lnTo>
                    <a:pt x="54" y="288"/>
                  </a:lnTo>
                  <a:lnTo>
                    <a:pt x="43" y="277"/>
                  </a:lnTo>
                  <a:lnTo>
                    <a:pt x="32" y="264"/>
                  </a:lnTo>
                  <a:lnTo>
                    <a:pt x="54" y="229"/>
                  </a:lnTo>
                  <a:lnTo>
                    <a:pt x="49" y="221"/>
                  </a:lnTo>
                  <a:lnTo>
                    <a:pt x="43" y="210"/>
                  </a:lnTo>
                  <a:lnTo>
                    <a:pt x="40" y="199"/>
                  </a:lnTo>
                  <a:lnTo>
                    <a:pt x="3" y="189"/>
                  </a:lnTo>
                  <a:lnTo>
                    <a:pt x="0"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88" name="Freeform 21">
            <a:extLst>
              <a:ext uri="{FF2B5EF4-FFF2-40B4-BE49-F238E27FC236}">
                <a16:creationId xmlns:a16="http://schemas.microsoft.com/office/drawing/2014/main" xmlns="" id="{18DFE382-4D33-4037-AF95-F356D1A3EA86}"/>
              </a:ext>
            </a:extLst>
          </p:cNvPr>
          <p:cNvSpPr>
            <a:spLocks noEditPoints="1"/>
          </p:cNvSpPr>
          <p:nvPr/>
        </p:nvSpPr>
        <p:spPr bwMode="auto">
          <a:xfrm>
            <a:off x="4150459" y="1398758"/>
            <a:ext cx="410383" cy="410384"/>
          </a:xfrm>
          <a:custGeom>
            <a:avLst/>
            <a:gdLst>
              <a:gd name="T0" fmla="*/ 83 w 331"/>
              <a:gd name="T1" fmla="*/ 164 h 331"/>
              <a:gd name="T2" fmla="*/ 86 w 331"/>
              <a:gd name="T3" fmla="*/ 189 h 331"/>
              <a:gd name="T4" fmla="*/ 94 w 331"/>
              <a:gd name="T5" fmla="*/ 208 h 331"/>
              <a:gd name="T6" fmla="*/ 110 w 331"/>
              <a:gd name="T7" fmla="*/ 226 h 331"/>
              <a:gd name="T8" fmla="*/ 127 w 331"/>
              <a:gd name="T9" fmla="*/ 240 h 331"/>
              <a:gd name="T10" fmla="*/ 148 w 331"/>
              <a:gd name="T11" fmla="*/ 248 h 331"/>
              <a:gd name="T12" fmla="*/ 172 w 331"/>
              <a:gd name="T13" fmla="*/ 248 h 331"/>
              <a:gd name="T14" fmla="*/ 194 w 331"/>
              <a:gd name="T15" fmla="*/ 242 h 331"/>
              <a:gd name="T16" fmla="*/ 213 w 331"/>
              <a:gd name="T17" fmla="*/ 234 h 331"/>
              <a:gd name="T18" fmla="*/ 229 w 331"/>
              <a:gd name="T19" fmla="*/ 218 h 331"/>
              <a:gd name="T20" fmla="*/ 242 w 331"/>
              <a:gd name="T21" fmla="*/ 199 h 331"/>
              <a:gd name="T22" fmla="*/ 248 w 331"/>
              <a:gd name="T23" fmla="*/ 178 h 331"/>
              <a:gd name="T24" fmla="*/ 248 w 331"/>
              <a:gd name="T25" fmla="*/ 154 h 331"/>
              <a:gd name="T26" fmla="*/ 242 w 331"/>
              <a:gd name="T27" fmla="*/ 132 h 331"/>
              <a:gd name="T28" fmla="*/ 229 w 331"/>
              <a:gd name="T29" fmla="*/ 113 h 331"/>
              <a:gd name="T30" fmla="*/ 213 w 331"/>
              <a:gd name="T31" fmla="*/ 97 h 331"/>
              <a:gd name="T32" fmla="*/ 194 w 331"/>
              <a:gd name="T33" fmla="*/ 87 h 331"/>
              <a:gd name="T34" fmla="*/ 172 w 331"/>
              <a:gd name="T35" fmla="*/ 84 h 331"/>
              <a:gd name="T36" fmla="*/ 148 w 331"/>
              <a:gd name="T37" fmla="*/ 84 h 331"/>
              <a:gd name="T38" fmla="*/ 127 w 331"/>
              <a:gd name="T39" fmla="*/ 92 h 331"/>
              <a:gd name="T40" fmla="*/ 110 w 331"/>
              <a:gd name="T41" fmla="*/ 105 h 331"/>
              <a:gd name="T42" fmla="*/ 94 w 331"/>
              <a:gd name="T43" fmla="*/ 121 h 331"/>
              <a:gd name="T44" fmla="*/ 86 w 331"/>
              <a:gd name="T45" fmla="*/ 143 h 331"/>
              <a:gd name="T46" fmla="*/ 0 w 331"/>
              <a:gd name="T47" fmla="*/ 173 h 331"/>
              <a:gd name="T48" fmla="*/ 3 w 331"/>
              <a:gd name="T49" fmla="*/ 143 h 331"/>
              <a:gd name="T50" fmla="*/ 43 w 331"/>
              <a:gd name="T51" fmla="*/ 121 h 331"/>
              <a:gd name="T52" fmla="*/ 54 w 331"/>
              <a:gd name="T53" fmla="*/ 100 h 331"/>
              <a:gd name="T54" fmla="*/ 43 w 331"/>
              <a:gd name="T55" fmla="*/ 54 h 331"/>
              <a:gd name="T56" fmla="*/ 67 w 331"/>
              <a:gd name="T57" fmla="*/ 33 h 331"/>
              <a:gd name="T58" fmla="*/ 110 w 331"/>
              <a:gd name="T59" fmla="*/ 49 h 331"/>
              <a:gd name="T60" fmla="*/ 132 w 331"/>
              <a:gd name="T61" fmla="*/ 41 h 331"/>
              <a:gd name="T62" fmla="*/ 159 w 331"/>
              <a:gd name="T63" fmla="*/ 0 h 331"/>
              <a:gd name="T64" fmla="*/ 188 w 331"/>
              <a:gd name="T65" fmla="*/ 0 h 331"/>
              <a:gd name="T66" fmla="*/ 210 w 331"/>
              <a:gd name="T67" fmla="*/ 43 h 331"/>
              <a:gd name="T68" fmla="*/ 231 w 331"/>
              <a:gd name="T69" fmla="*/ 54 h 331"/>
              <a:gd name="T70" fmla="*/ 277 w 331"/>
              <a:gd name="T71" fmla="*/ 43 h 331"/>
              <a:gd name="T72" fmla="*/ 299 w 331"/>
              <a:gd name="T73" fmla="*/ 65 h 331"/>
              <a:gd name="T74" fmla="*/ 282 w 331"/>
              <a:gd name="T75" fmla="*/ 111 h 331"/>
              <a:gd name="T76" fmla="*/ 291 w 331"/>
              <a:gd name="T77" fmla="*/ 132 h 331"/>
              <a:gd name="T78" fmla="*/ 331 w 331"/>
              <a:gd name="T79" fmla="*/ 154 h 331"/>
              <a:gd name="T80" fmla="*/ 331 w 331"/>
              <a:gd name="T81" fmla="*/ 178 h 331"/>
              <a:gd name="T82" fmla="*/ 291 w 331"/>
              <a:gd name="T83" fmla="*/ 199 h 331"/>
              <a:gd name="T84" fmla="*/ 282 w 331"/>
              <a:gd name="T85" fmla="*/ 221 h 331"/>
              <a:gd name="T86" fmla="*/ 299 w 331"/>
              <a:gd name="T87" fmla="*/ 264 h 331"/>
              <a:gd name="T88" fmla="*/ 277 w 331"/>
              <a:gd name="T89" fmla="*/ 288 h 331"/>
              <a:gd name="T90" fmla="*/ 231 w 331"/>
              <a:gd name="T91" fmla="*/ 277 h 331"/>
              <a:gd name="T92" fmla="*/ 210 w 331"/>
              <a:gd name="T93" fmla="*/ 288 h 331"/>
              <a:gd name="T94" fmla="*/ 188 w 331"/>
              <a:gd name="T95" fmla="*/ 329 h 331"/>
              <a:gd name="T96" fmla="*/ 159 w 331"/>
              <a:gd name="T97" fmla="*/ 331 h 331"/>
              <a:gd name="T98" fmla="*/ 132 w 331"/>
              <a:gd name="T99" fmla="*/ 291 h 331"/>
              <a:gd name="T100" fmla="*/ 110 w 331"/>
              <a:gd name="T101" fmla="*/ 283 h 331"/>
              <a:gd name="T102" fmla="*/ 67 w 331"/>
              <a:gd name="T103" fmla="*/ 299 h 331"/>
              <a:gd name="T104" fmla="*/ 43 w 331"/>
              <a:gd name="T105" fmla="*/ 277 h 331"/>
              <a:gd name="T106" fmla="*/ 54 w 331"/>
              <a:gd name="T107" fmla="*/ 229 h 331"/>
              <a:gd name="T108" fmla="*/ 43 w 331"/>
              <a:gd name="T109" fmla="*/ 210 h 331"/>
              <a:gd name="T110" fmla="*/ 3 w 331"/>
              <a:gd name="T111" fmla="*/ 18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1" h="331">
                <a:moveTo>
                  <a:pt x="83" y="154"/>
                </a:moveTo>
                <a:lnTo>
                  <a:pt x="83" y="164"/>
                </a:lnTo>
                <a:lnTo>
                  <a:pt x="83" y="178"/>
                </a:lnTo>
                <a:lnTo>
                  <a:pt x="86" y="189"/>
                </a:lnTo>
                <a:lnTo>
                  <a:pt x="89" y="199"/>
                </a:lnTo>
                <a:lnTo>
                  <a:pt x="94" y="208"/>
                </a:lnTo>
                <a:lnTo>
                  <a:pt x="102" y="218"/>
                </a:lnTo>
                <a:lnTo>
                  <a:pt x="110" y="226"/>
                </a:lnTo>
                <a:lnTo>
                  <a:pt x="118" y="234"/>
                </a:lnTo>
                <a:lnTo>
                  <a:pt x="127" y="240"/>
                </a:lnTo>
                <a:lnTo>
                  <a:pt x="137" y="242"/>
                </a:lnTo>
                <a:lnTo>
                  <a:pt x="148" y="248"/>
                </a:lnTo>
                <a:lnTo>
                  <a:pt x="159" y="248"/>
                </a:lnTo>
                <a:lnTo>
                  <a:pt x="172" y="248"/>
                </a:lnTo>
                <a:lnTo>
                  <a:pt x="183" y="248"/>
                </a:lnTo>
                <a:lnTo>
                  <a:pt x="194" y="242"/>
                </a:lnTo>
                <a:lnTo>
                  <a:pt x="204" y="240"/>
                </a:lnTo>
                <a:lnTo>
                  <a:pt x="213" y="234"/>
                </a:lnTo>
                <a:lnTo>
                  <a:pt x="223" y="226"/>
                </a:lnTo>
                <a:lnTo>
                  <a:pt x="229" y="218"/>
                </a:lnTo>
                <a:lnTo>
                  <a:pt x="237" y="208"/>
                </a:lnTo>
                <a:lnTo>
                  <a:pt x="242" y="199"/>
                </a:lnTo>
                <a:lnTo>
                  <a:pt x="245" y="189"/>
                </a:lnTo>
                <a:lnTo>
                  <a:pt x="248" y="178"/>
                </a:lnTo>
                <a:lnTo>
                  <a:pt x="248" y="164"/>
                </a:lnTo>
                <a:lnTo>
                  <a:pt x="248" y="154"/>
                </a:lnTo>
                <a:lnTo>
                  <a:pt x="245" y="143"/>
                </a:lnTo>
                <a:lnTo>
                  <a:pt x="242" y="132"/>
                </a:lnTo>
                <a:lnTo>
                  <a:pt x="237" y="121"/>
                </a:lnTo>
                <a:lnTo>
                  <a:pt x="229" y="113"/>
                </a:lnTo>
                <a:lnTo>
                  <a:pt x="223" y="105"/>
                </a:lnTo>
                <a:lnTo>
                  <a:pt x="213" y="97"/>
                </a:lnTo>
                <a:lnTo>
                  <a:pt x="204" y="92"/>
                </a:lnTo>
                <a:lnTo>
                  <a:pt x="194" y="87"/>
                </a:lnTo>
                <a:lnTo>
                  <a:pt x="183" y="84"/>
                </a:lnTo>
                <a:lnTo>
                  <a:pt x="172" y="84"/>
                </a:lnTo>
                <a:lnTo>
                  <a:pt x="159" y="84"/>
                </a:lnTo>
                <a:lnTo>
                  <a:pt x="148" y="84"/>
                </a:lnTo>
                <a:lnTo>
                  <a:pt x="137" y="87"/>
                </a:lnTo>
                <a:lnTo>
                  <a:pt x="127" y="92"/>
                </a:lnTo>
                <a:lnTo>
                  <a:pt x="118" y="97"/>
                </a:lnTo>
                <a:lnTo>
                  <a:pt x="110" y="105"/>
                </a:lnTo>
                <a:lnTo>
                  <a:pt x="102" y="113"/>
                </a:lnTo>
                <a:lnTo>
                  <a:pt x="94" y="121"/>
                </a:lnTo>
                <a:lnTo>
                  <a:pt x="89" y="132"/>
                </a:lnTo>
                <a:lnTo>
                  <a:pt x="86" y="143"/>
                </a:lnTo>
                <a:lnTo>
                  <a:pt x="83" y="154"/>
                </a:lnTo>
                <a:moveTo>
                  <a:pt x="0" y="173"/>
                </a:moveTo>
                <a:lnTo>
                  <a:pt x="0" y="156"/>
                </a:lnTo>
                <a:lnTo>
                  <a:pt x="3" y="143"/>
                </a:lnTo>
                <a:lnTo>
                  <a:pt x="40" y="132"/>
                </a:lnTo>
                <a:lnTo>
                  <a:pt x="43" y="121"/>
                </a:lnTo>
                <a:lnTo>
                  <a:pt x="49" y="111"/>
                </a:lnTo>
                <a:lnTo>
                  <a:pt x="54" y="100"/>
                </a:lnTo>
                <a:lnTo>
                  <a:pt x="32" y="65"/>
                </a:lnTo>
                <a:lnTo>
                  <a:pt x="43" y="54"/>
                </a:lnTo>
                <a:lnTo>
                  <a:pt x="54" y="43"/>
                </a:lnTo>
                <a:lnTo>
                  <a:pt x="67" y="33"/>
                </a:lnTo>
                <a:lnTo>
                  <a:pt x="100" y="54"/>
                </a:lnTo>
                <a:lnTo>
                  <a:pt x="110" y="49"/>
                </a:lnTo>
                <a:lnTo>
                  <a:pt x="121" y="43"/>
                </a:lnTo>
                <a:lnTo>
                  <a:pt x="132" y="41"/>
                </a:lnTo>
                <a:lnTo>
                  <a:pt x="143" y="0"/>
                </a:lnTo>
                <a:lnTo>
                  <a:pt x="159" y="0"/>
                </a:lnTo>
                <a:lnTo>
                  <a:pt x="172" y="0"/>
                </a:lnTo>
                <a:lnTo>
                  <a:pt x="188" y="0"/>
                </a:lnTo>
                <a:lnTo>
                  <a:pt x="199" y="41"/>
                </a:lnTo>
                <a:lnTo>
                  <a:pt x="210" y="43"/>
                </a:lnTo>
                <a:lnTo>
                  <a:pt x="221" y="49"/>
                </a:lnTo>
                <a:lnTo>
                  <a:pt x="231" y="54"/>
                </a:lnTo>
                <a:lnTo>
                  <a:pt x="266" y="33"/>
                </a:lnTo>
                <a:lnTo>
                  <a:pt x="277" y="43"/>
                </a:lnTo>
                <a:lnTo>
                  <a:pt x="288" y="54"/>
                </a:lnTo>
                <a:lnTo>
                  <a:pt x="299" y="65"/>
                </a:lnTo>
                <a:lnTo>
                  <a:pt x="277" y="100"/>
                </a:lnTo>
                <a:lnTo>
                  <a:pt x="282" y="111"/>
                </a:lnTo>
                <a:lnTo>
                  <a:pt x="288" y="121"/>
                </a:lnTo>
                <a:lnTo>
                  <a:pt x="291" y="132"/>
                </a:lnTo>
                <a:lnTo>
                  <a:pt x="331" y="143"/>
                </a:lnTo>
                <a:lnTo>
                  <a:pt x="331" y="154"/>
                </a:lnTo>
                <a:lnTo>
                  <a:pt x="331" y="164"/>
                </a:lnTo>
                <a:lnTo>
                  <a:pt x="331" y="178"/>
                </a:lnTo>
                <a:lnTo>
                  <a:pt x="331" y="189"/>
                </a:lnTo>
                <a:lnTo>
                  <a:pt x="291" y="199"/>
                </a:lnTo>
                <a:lnTo>
                  <a:pt x="288" y="210"/>
                </a:lnTo>
                <a:lnTo>
                  <a:pt x="282" y="221"/>
                </a:lnTo>
                <a:lnTo>
                  <a:pt x="277" y="229"/>
                </a:lnTo>
                <a:lnTo>
                  <a:pt x="299" y="264"/>
                </a:lnTo>
                <a:lnTo>
                  <a:pt x="288" y="277"/>
                </a:lnTo>
                <a:lnTo>
                  <a:pt x="277" y="288"/>
                </a:lnTo>
                <a:lnTo>
                  <a:pt x="266" y="299"/>
                </a:lnTo>
                <a:lnTo>
                  <a:pt x="231" y="277"/>
                </a:lnTo>
                <a:lnTo>
                  <a:pt x="221" y="283"/>
                </a:lnTo>
                <a:lnTo>
                  <a:pt x="210" y="288"/>
                </a:lnTo>
                <a:lnTo>
                  <a:pt x="199" y="291"/>
                </a:lnTo>
                <a:lnTo>
                  <a:pt x="188" y="329"/>
                </a:lnTo>
                <a:lnTo>
                  <a:pt x="172" y="331"/>
                </a:lnTo>
                <a:lnTo>
                  <a:pt x="159" y="331"/>
                </a:lnTo>
                <a:lnTo>
                  <a:pt x="143" y="329"/>
                </a:lnTo>
                <a:lnTo>
                  <a:pt x="132" y="291"/>
                </a:lnTo>
                <a:lnTo>
                  <a:pt x="121" y="288"/>
                </a:lnTo>
                <a:lnTo>
                  <a:pt x="110" y="283"/>
                </a:lnTo>
                <a:lnTo>
                  <a:pt x="100" y="277"/>
                </a:lnTo>
                <a:lnTo>
                  <a:pt x="67" y="299"/>
                </a:lnTo>
                <a:lnTo>
                  <a:pt x="54" y="288"/>
                </a:lnTo>
                <a:lnTo>
                  <a:pt x="43" y="277"/>
                </a:lnTo>
                <a:lnTo>
                  <a:pt x="32" y="264"/>
                </a:lnTo>
                <a:lnTo>
                  <a:pt x="54" y="229"/>
                </a:lnTo>
                <a:lnTo>
                  <a:pt x="49" y="221"/>
                </a:lnTo>
                <a:lnTo>
                  <a:pt x="43" y="210"/>
                </a:lnTo>
                <a:lnTo>
                  <a:pt x="40" y="199"/>
                </a:lnTo>
                <a:lnTo>
                  <a:pt x="3" y="189"/>
                </a:lnTo>
                <a:lnTo>
                  <a:pt x="0" y="1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1414" tIns="35708" rIns="71414" bIns="35708" numCol="1" anchor="t" anchorCtr="0" compatLnSpc="1">
            <a:prstTxWarp prst="textNoShape">
              <a:avLst/>
            </a:prstTxWarp>
          </a:bodyPr>
          <a:lstStyle/>
          <a:p>
            <a:pPr defTabSz="761821">
              <a:defRPr/>
            </a:pPr>
            <a:endParaRPr lang="en-US" sz="1484">
              <a:solidFill>
                <a:srgbClr val="1FBBEE"/>
              </a:solidFill>
              <a:latin typeface="Verdana" panose="020B0604030504040204" pitchFamily="34" charset="0"/>
              <a:ea typeface="Verdana" panose="020B0604030504040204" pitchFamily="34" charset="0"/>
              <a:cs typeface="Verdana" panose="020B0604030504040204" pitchFamily="34" charset="0"/>
            </a:endParaRPr>
          </a:p>
        </p:txBody>
      </p:sp>
      <p:sp>
        <p:nvSpPr>
          <p:cNvPr id="98" name="Oval 97">
            <a:extLst>
              <a:ext uri="{FF2B5EF4-FFF2-40B4-BE49-F238E27FC236}">
                <a16:creationId xmlns:a16="http://schemas.microsoft.com/office/drawing/2014/main" xmlns="" id="{4BE35225-0A5E-1341-A2BC-A0A8D5F1DD34}"/>
              </a:ext>
            </a:extLst>
          </p:cNvPr>
          <p:cNvSpPr/>
          <p:nvPr/>
        </p:nvSpPr>
        <p:spPr>
          <a:xfrm>
            <a:off x="1266974" y="1136985"/>
            <a:ext cx="1626913" cy="1590356"/>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9" name="Oval 98">
            <a:extLst>
              <a:ext uri="{FF2B5EF4-FFF2-40B4-BE49-F238E27FC236}">
                <a16:creationId xmlns:a16="http://schemas.microsoft.com/office/drawing/2014/main" xmlns="" id="{4CE20AAB-7EF1-9643-8252-59771F9E49CB}"/>
              </a:ext>
            </a:extLst>
          </p:cNvPr>
          <p:cNvSpPr/>
          <p:nvPr/>
        </p:nvSpPr>
        <p:spPr>
          <a:xfrm>
            <a:off x="5907255" y="1091512"/>
            <a:ext cx="1656241" cy="1612963"/>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0" name="Oval 99">
            <a:extLst>
              <a:ext uri="{FF2B5EF4-FFF2-40B4-BE49-F238E27FC236}">
                <a16:creationId xmlns:a16="http://schemas.microsoft.com/office/drawing/2014/main" xmlns="" id="{828951FC-F53B-CF49-BCC5-91D2654A14F3}"/>
              </a:ext>
            </a:extLst>
          </p:cNvPr>
          <p:cNvSpPr/>
          <p:nvPr/>
        </p:nvSpPr>
        <p:spPr>
          <a:xfrm>
            <a:off x="3730544" y="1189292"/>
            <a:ext cx="1470057" cy="1429202"/>
          </a:xfrm>
          <a:prstGeom prst="ellipse">
            <a:avLst/>
          </a:prstGeom>
          <a:blipFill>
            <a:blip r:embed="rId5">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lIns="76184" tIns="38093" rIns="76184" bIns="38093"/>
          <a:lstStyle/>
          <a:p>
            <a:pPr defTabSz="683792">
              <a:defRPr/>
            </a:pPr>
            <a:endParaRPr lang="en-US" sz="1262">
              <a:solidFill>
                <a:prstClr val="white">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1204577" y="4584186"/>
            <a:ext cx="2024567" cy="631135"/>
          </a:xfrm>
          <a:prstGeom prst="rect">
            <a:avLst/>
          </a:prstGeom>
          <a:noFill/>
        </p:spPr>
        <p:txBody>
          <a:bodyPr wrap="square" rtlCol="0">
            <a:spAutoFit/>
          </a:bodyPr>
          <a:lstStyle/>
          <a:p>
            <a:pPr defTabSz="761821"/>
            <a:r>
              <a:rPr lang="en-US" sz="1167" b="1" dirty="0">
                <a:solidFill>
                  <a:srgbClr val="0A84C0"/>
                </a:solidFill>
                <a:latin typeface="Verdana" panose="020B0604030504040204" pitchFamily="34" charset="0"/>
                <a:ea typeface="Verdana" panose="020B0604030504040204" pitchFamily="34" charset="0"/>
                <a:cs typeface="Verdana" panose="020B0604030504040204" pitchFamily="34" charset="0"/>
              </a:rPr>
              <a:t>“Repositioning the UN</a:t>
            </a:r>
          </a:p>
          <a:p>
            <a:pPr defTabSz="761821"/>
            <a:r>
              <a:rPr lang="en-US" sz="1167" b="1" dirty="0">
                <a:solidFill>
                  <a:srgbClr val="0A84C0"/>
                </a:solidFill>
                <a:latin typeface="Verdana" panose="020B0604030504040204" pitchFamily="34" charset="0"/>
                <a:ea typeface="Verdana" panose="020B0604030504040204" pitchFamily="34" charset="0"/>
                <a:cs typeface="Verdana" panose="020B0604030504040204" pitchFamily="34" charset="0"/>
              </a:rPr>
              <a:t>Development system”</a:t>
            </a:r>
          </a:p>
        </p:txBody>
      </p:sp>
      <p:sp>
        <p:nvSpPr>
          <p:cNvPr id="101" name="TextBox 100">
            <a:extLst>
              <a:ext uri="{FF2B5EF4-FFF2-40B4-BE49-F238E27FC236}">
                <a16:creationId xmlns:a16="http://schemas.microsoft.com/office/drawing/2014/main" xmlns="" id="{98AE9A4A-6190-4C46-908B-A227120DE395}"/>
              </a:ext>
            </a:extLst>
          </p:cNvPr>
          <p:cNvSpPr txBox="1"/>
          <p:nvPr/>
        </p:nvSpPr>
        <p:spPr>
          <a:xfrm>
            <a:off x="3553894" y="4584186"/>
            <a:ext cx="2233002" cy="477054"/>
          </a:xfrm>
          <a:prstGeom prst="rect">
            <a:avLst/>
          </a:prstGeom>
          <a:noFill/>
        </p:spPr>
        <p:txBody>
          <a:bodyPr wrap="square" rtlCol="0">
            <a:spAutoFit/>
          </a:bodyPr>
          <a:lstStyle/>
          <a:p>
            <a:pPr defTabSz="761821">
              <a:defRPr/>
            </a:pPr>
            <a:r>
              <a:rPr lang="en-US" sz="1250" b="1" dirty="0">
                <a:solidFill>
                  <a:srgbClr val="FF0000"/>
                </a:solidFill>
                <a:latin typeface="Verdana" panose="020B0604030504040204" pitchFamily="34" charset="0"/>
                <a:ea typeface="Verdana" panose="020B0604030504040204" pitchFamily="34" charset="0"/>
                <a:cs typeface="Verdana" panose="020B0604030504040204" pitchFamily="34" charset="0"/>
              </a:rPr>
              <a:t>“Shifting the manage-</a:t>
            </a:r>
            <a:r>
              <a:rPr lang="en-US" sz="1250" b="1" dirty="0" err="1">
                <a:solidFill>
                  <a:srgbClr val="FF0000"/>
                </a:solidFill>
                <a:latin typeface="Verdana" panose="020B0604030504040204" pitchFamily="34" charset="0"/>
                <a:ea typeface="Verdana" panose="020B0604030504040204" pitchFamily="34" charset="0"/>
                <a:cs typeface="Verdana" panose="020B0604030504040204" pitchFamily="34" charset="0"/>
              </a:rPr>
              <a:t>ment</a:t>
            </a:r>
            <a:r>
              <a:rPr lang="en-US" sz="1250" b="1" dirty="0">
                <a:solidFill>
                  <a:srgbClr val="FF0000"/>
                </a:solidFill>
                <a:latin typeface="Verdana" panose="020B0604030504040204" pitchFamily="34" charset="0"/>
                <a:ea typeface="Verdana" panose="020B0604030504040204" pitchFamily="34" charset="0"/>
                <a:cs typeface="Verdana" panose="020B0604030504040204" pitchFamily="34" charset="0"/>
              </a:rPr>
              <a:t> paradigm”</a:t>
            </a:r>
          </a:p>
        </p:txBody>
      </p:sp>
      <p:sp>
        <p:nvSpPr>
          <p:cNvPr id="102" name="TextBox 101">
            <a:extLst>
              <a:ext uri="{FF2B5EF4-FFF2-40B4-BE49-F238E27FC236}">
                <a16:creationId xmlns:a16="http://schemas.microsoft.com/office/drawing/2014/main" xmlns="" id="{BFE11803-BDF5-4B36-A4CA-ED8EFA238DB5}"/>
              </a:ext>
            </a:extLst>
          </p:cNvPr>
          <p:cNvSpPr txBox="1"/>
          <p:nvPr/>
        </p:nvSpPr>
        <p:spPr>
          <a:xfrm>
            <a:off x="6055419" y="4563668"/>
            <a:ext cx="2024913" cy="477054"/>
          </a:xfrm>
          <a:prstGeom prst="rect">
            <a:avLst/>
          </a:prstGeom>
          <a:noFill/>
        </p:spPr>
        <p:txBody>
          <a:bodyPr wrap="none" rtlCol="0">
            <a:spAutoFit/>
          </a:bodyPr>
          <a:lstStyle/>
          <a:p>
            <a:pPr defTabSz="761821">
              <a:defRPr/>
            </a:pPr>
            <a:r>
              <a:rPr lang="en-US" sz="1250" b="1" dirty="0">
                <a:solidFill>
                  <a:srgbClr val="7F7F7F">
                    <a:lumMod val="50000"/>
                  </a:srgbClr>
                </a:solidFill>
                <a:latin typeface="Verdana" panose="020B0604030504040204" pitchFamily="34" charset="0"/>
                <a:ea typeface="Verdana" panose="020B0604030504040204" pitchFamily="34" charset="0"/>
                <a:cs typeface="Verdana" panose="020B0604030504040204" pitchFamily="34" charset="0"/>
              </a:rPr>
              <a:t>“Peace </a:t>
            </a:r>
            <a:r>
              <a:rPr lang="en-US" sz="1167" b="1" dirty="0">
                <a:solidFill>
                  <a:srgbClr val="7F7F7F">
                    <a:lumMod val="50000"/>
                  </a:srgbClr>
                </a:solidFill>
                <a:latin typeface="Verdana" panose="020B0604030504040204" pitchFamily="34" charset="0"/>
                <a:ea typeface="Verdana" panose="020B0604030504040204" pitchFamily="34" charset="0"/>
                <a:cs typeface="Verdana" panose="020B0604030504040204" pitchFamily="34" charset="0"/>
              </a:rPr>
              <a:t>and</a:t>
            </a:r>
            <a:r>
              <a:rPr lang="en-US" sz="1250" b="1" dirty="0">
                <a:solidFill>
                  <a:srgbClr val="7F7F7F">
                    <a:lumMod val="50000"/>
                  </a:srgbClr>
                </a:solidFill>
                <a:latin typeface="Verdana" panose="020B0604030504040204" pitchFamily="34" charset="0"/>
                <a:ea typeface="Verdana" panose="020B0604030504040204" pitchFamily="34" charset="0"/>
                <a:cs typeface="Verdana" panose="020B0604030504040204" pitchFamily="34" charset="0"/>
              </a:rPr>
              <a:t> Security </a:t>
            </a:r>
          </a:p>
          <a:p>
            <a:pPr defTabSz="761821">
              <a:defRPr/>
            </a:pPr>
            <a:r>
              <a:rPr lang="en-US" sz="1250" b="1" dirty="0">
                <a:solidFill>
                  <a:srgbClr val="7F7F7F">
                    <a:lumMod val="50000"/>
                  </a:srgbClr>
                </a:solidFill>
                <a:latin typeface="Verdana" panose="020B0604030504040204" pitchFamily="34" charset="0"/>
                <a:ea typeface="Verdana" panose="020B0604030504040204" pitchFamily="34" charset="0"/>
                <a:cs typeface="Verdana" panose="020B0604030504040204" pitchFamily="34" charset="0"/>
              </a:rPr>
              <a:t>Architecture”</a:t>
            </a:r>
          </a:p>
        </p:txBody>
      </p:sp>
      <p:sp>
        <p:nvSpPr>
          <p:cNvPr id="89" name="Title 1">
            <a:extLst>
              <a:ext uri="{FF2B5EF4-FFF2-40B4-BE49-F238E27FC236}">
                <a16:creationId xmlns:a16="http://schemas.microsoft.com/office/drawing/2014/main" xmlns="" id="{2F2B973F-F040-734F-A171-F08949365216}"/>
              </a:ext>
            </a:extLst>
          </p:cNvPr>
          <p:cNvSpPr txBox="1">
            <a:spLocks/>
          </p:cNvSpPr>
          <p:nvPr/>
        </p:nvSpPr>
        <p:spPr>
          <a:xfrm>
            <a:off x="457200" y="228866"/>
            <a:ext cx="8229600" cy="952500"/>
          </a:xfrm>
          <a:prstGeom prst="rect">
            <a:avLst/>
          </a:prstGeom>
        </p:spPr>
        <p:txBody>
          <a:bodyPr/>
          <a:lstStyle>
            <a:lvl1pPr algn="ctr" defTabSz="457200" rtl="0" eaLnBrk="1" latinLnBrk="0" hangingPunct="1">
              <a:spcBef>
                <a:spcPct val="0"/>
              </a:spcBef>
              <a:buNone/>
              <a:defRPr sz="3600" b="0" kern="1200" baseline="0">
                <a:solidFill>
                  <a:srgbClr val="769B66"/>
                </a:solidFill>
                <a:latin typeface="Arial"/>
                <a:ea typeface="+mj-ea"/>
                <a:cs typeface="Arial"/>
              </a:defRPr>
            </a:lvl1pPr>
          </a:lstStyle>
          <a:p>
            <a:r>
              <a:rPr lang="en-GB" dirty="0"/>
              <a:t>Three Reform Tracks</a:t>
            </a:r>
          </a:p>
        </p:txBody>
      </p:sp>
      <p:sp>
        <p:nvSpPr>
          <p:cNvPr id="3" name="Footer Placeholder 2">
            <a:extLst>
              <a:ext uri="{FF2B5EF4-FFF2-40B4-BE49-F238E27FC236}">
                <a16:creationId xmlns:a16="http://schemas.microsoft.com/office/drawing/2014/main" xmlns="" id="{E774676E-D39F-0B4B-AED0-1961DB54F1B6}"/>
              </a:ext>
            </a:extLst>
          </p:cNvPr>
          <p:cNvSpPr>
            <a:spLocks noGrp="1"/>
          </p:cNvSpPr>
          <p:nvPr>
            <p:ph type="ftr" sz="quarter" idx="11"/>
          </p:nvPr>
        </p:nvSpPr>
        <p:spPr/>
        <p:txBody>
          <a:bodyPr/>
          <a:lstStyle/>
          <a:p>
            <a:r>
              <a:rPr lang="it-IT"/>
              <a:t>M2|The UN Reform and the UNSDCF</a:t>
            </a:r>
            <a:endParaRPr lang="it-IT" dirty="0"/>
          </a:p>
        </p:txBody>
      </p:sp>
    </p:spTree>
    <p:extLst>
      <p:ext uri="{BB962C8B-B14F-4D97-AF65-F5344CB8AC3E}">
        <p14:creationId xmlns:p14="http://schemas.microsoft.com/office/powerpoint/2010/main" val="223940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372C0D0-7554-49A1-8417-322A72A78466}"/>
              </a:ext>
            </a:extLst>
          </p:cNvPr>
          <p:cNvSpPr txBox="1"/>
          <p:nvPr/>
        </p:nvSpPr>
        <p:spPr>
          <a:xfrm>
            <a:off x="4262035" y="813661"/>
            <a:ext cx="2383729" cy="297454"/>
          </a:xfrm>
          <a:prstGeom prst="rect">
            <a:avLst/>
          </a:prstGeom>
          <a:solidFill>
            <a:schemeClr val="bg1"/>
          </a:solidFill>
        </p:spPr>
        <p:txBody>
          <a:bodyPr wrap="none" rtlCol="0" anchor="t">
            <a:spAutoFit/>
          </a:bodyPr>
          <a:lstStyle/>
          <a:p>
            <a:pPr defTabSz="683792">
              <a:defRPr/>
            </a:pPr>
            <a:r>
              <a:rPr lang="en-US" sz="1333" b="1" dirty="0">
                <a:solidFill>
                  <a:srgbClr val="FF0000"/>
                </a:solidFill>
                <a:latin typeface="Arial Nova Cond"/>
              </a:rPr>
              <a:t>DELIVER ON THE 2030 AGENDA</a:t>
            </a:r>
          </a:p>
        </p:txBody>
      </p:sp>
      <p:sp>
        <p:nvSpPr>
          <p:cNvPr id="5" name="Rectangle 4">
            <a:extLst>
              <a:ext uri="{FF2B5EF4-FFF2-40B4-BE49-F238E27FC236}">
                <a16:creationId xmlns:a16="http://schemas.microsoft.com/office/drawing/2014/main" xmlns="" id="{232766D5-ABA7-4A5C-B9EA-2AC220C08746}"/>
              </a:ext>
            </a:extLst>
          </p:cNvPr>
          <p:cNvSpPr/>
          <p:nvPr/>
        </p:nvSpPr>
        <p:spPr>
          <a:xfrm>
            <a:off x="5909612" y="3470114"/>
            <a:ext cx="1162187" cy="1217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b="1" dirty="0">
              <a:solidFill>
                <a:schemeClr val="tx1"/>
              </a:solidFill>
            </a:endParaRPr>
          </a:p>
          <a:p>
            <a:pPr algn="ctr"/>
            <a:r>
              <a:rPr lang="en-US" sz="1333" b="1" dirty="0">
                <a:solidFill>
                  <a:schemeClr val="tx1"/>
                </a:solidFill>
                <a:latin typeface="Arial Narrow" panose="020B0606020202030204" pitchFamily="34" charset="0"/>
              </a:rPr>
              <a:t>CAPACITY</a:t>
            </a:r>
          </a:p>
          <a:p>
            <a:pPr algn="ctr"/>
            <a:endParaRPr lang="en-US" sz="167" b="1" dirty="0">
              <a:solidFill>
                <a:schemeClr val="tx1"/>
              </a:solidFill>
            </a:endParaRPr>
          </a:p>
          <a:p>
            <a:pPr algn="ctr"/>
            <a:r>
              <a:rPr lang="en-US" sz="1000" b="1" dirty="0">
                <a:solidFill>
                  <a:srgbClr val="0070C0"/>
                </a:solidFill>
                <a:latin typeface="Arial Narrow" panose="020B0606020202030204" pitchFamily="34" charset="0"/>
              </a:rPr>
              <a:t>RC(O)</a:t>
            </a:r>
          </a:p>
          <a:p>
            <a:pPr algn="ctr"/>
            <a:r>
              <a:rPr lang="en-US" sz="1000" b="1" dirty="0">
                <a:solidFill>
                  <a:srgbClr val="0070C0"/>
                </a:solidFill>
                <a:latin typeface="Arial Narrow" panose="020B0606020202030204" pitchFamily="34" charset="0"/>
              </a:rPr>
              <a:t>UNCT</a:t>
            </a:r>
          </a:p>
          <a:p>
            <a:pPr algn="ctr"/>
            <a:r>
              <a:rPr lang="en-US" sz="1000" b="1" dirty="0">
                <a:solidFill>
                  <a:srgbClr val="0070C0"/>
                </a:solidFill>
                <a:latin typeface="Arial Narrow" panose="020B0606020202030204" pitchFamily="34" charset="0"/>
              </a:rPr>
              <a:t>Sub/regional</a:t>
            </a:r>
          </a:p>
          <a:p>
            <a:pPr algn="ctr"/>
            <a:r>
              <a:rPr lang="en-US" sz="1000" b="1" dirty="0">
                <a:solidFill>
                  <a:srgbClr val="0070C0"/>
                </a:solidFill>
                <a:latin typeface="Arial Narrow" panose="020B0606020202030204" pitchFamily="34" charset="0"/>
              </a:rPr>
              <a:t>HQ</a:t>
            </a:r>
          </a:p>
        </p:txBody>
      </p:sp>
      <p:sp>
        <p:nvSpPr>
          <p:cNvPr id="6" name="Rectangle 5">
            <a:extLst>
              <a:ext uri="{FF2B5EF4-FFF2-40B4-BE49-F238E27FC236}">
                <a16:creationId xmlns:a16="http://schemas.microsoft.com/office/drawing/2014/main" xmlns="" id="{1E95C8D6-FD3A-457F-AB96-66D95E01450B}"/>
              </a:ext>
            </a:extLst>
          </p:cNvPr>
          <p:cNvSpPr/>
          <p:nvPr/>
        </p:nvSpPr>
        <p:spPr>
          <a:xfrm>
            <a:off x="7313007" y="5076345"/>
            <a:ext cx="937424" cy="493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8" name="TextBox 7">
            <a:extLst>
              <a:ext uri="{FF2B5EF4-FFF2-40B4-BE49-F238E27FC236}">
                <a16:creationId xmlns:a16="http://schemas.microsoft.com/office/drawing/2014/main" xmlns="" id="{3D953295-E2BC-430F-A170-4E2FD85218C0}"/>
              </a:ext>
            </a:extLst>
          </p:cNvPr>
          <p:cNvSpPr txBox="1"/>
          <p:nvPr/>
        </p:nvSpPr>
        <p:spPr>
          <a:xfrm>
            <a:off x="6145339" y="3228907"/>
            <a:ext cx="690733" cy="323165"/>
          </a:xfrm>
          <a:prstGeom prst="rect">
            <a:avLst/>
          </a:prstGeom>
          <a:solidFill>
            <a:schemeClr val="bg1"/>
          </a:solidFill>
        </p:spPr>
        <p:txBody>
          <a:bodyPr wrap="square" rtlCol="0">
            <a:spAutoFit/>
          </a:bodyPr>
          <a:lstStyle/>
          <a:p>
            <a:endParaRPr lang="en-US" sz="1500" dirty="0"/>
          </a:p>
        </p:txBody>
      </p:sp>
      <p:sp>
        <p:nvSpPr>
          <p:cNvPr id="9" name="Rectangle 8">
            <a:extLst>
              <a:ext uri="{FF2B5EF4-FFF2-40B4-BE49-F238E27FC236}">
                <a16:creationId xmlns:a16="http://schemas.microsoft.com/office/drawing/2014/main" xmlns="" id="{0486453D-1489-4013-918D-762ABD141B10}"/>
              </a:ext>
            </a:extLst>
          </p:cNvPr>
          <p:cNvSpPr/>
          <p:nvPr/>
        </p:nvSpPr>
        <p:spPr>
          <a:xfrm>
            <a:off x="4018316" y="4248561"/>
            <a:ext cx="910014" cy="564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 name="Rectangle 9">
            <a:extLst>
              <a:ext uri="{FF2B5EF4-FFF2-40B4-BE49-F238E27FC236}">
                <a16:creationId xmlns:a16="http://schemas.microsoft.com/office/drawing/2014/main" xmlns="" id="{70A2E0C7-031F-416E-9B83-5C5D11E04BB7}"/>
              </a:ext>
            </a:extLst>
          </p:cNvPr>
          <p:cNvSpPr/>
          <p:nvPr/>
        </p:nvSpPr>
        <p:spPr>
          <a:xfrm>
            <a:off x="4106030" y="4774834"/>
            <a:ext cx="696216" cy="126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 name="Rectangle 10">
            <a:extLst>
              <a:ext uri="{FF2B5EF4-FFF2-40B4-BE49-F238E27FC236}">
                <a16:creationId xmlns:a16="http://schemas.microsoft.com/office/drawing/2014/main" xmlns="" id="{03B8E32D-E666-4F87-B811-30E9BBBE4975}"/>
              </a:ext>
            </a:extLst>
          </p:cNvPr>
          <p:cNvSpPr/>
          <p:nvPr/>
        </p:nvSpPr>
        <p:spPr>
          <a:xfrm>
            <a:off x="3927863" y="3936591"/>
            <a:ext cx="1052547" cy="8382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b="1" dirty="0">
                <a:solidFill>
                  <a:schemeClr val="tx1"/>
                </a:solidFill>
                <a:latin typeface="Arial Narrow" panose="020B0606020202030204" pitchFamily="34" charset="0"/>
              </a:rPr>
              <a:t>RESOURCES</a:t>
            </a:r>
          </a:p>
          <a:p>
            <a:pPr algn="ctr"/>
            <a:endParaRPr lang="en-US" sz="167" b="1" dirty="0">
              <a:solidFill>
                <a:srgbClr val="0070C0"/>
              </a:solidFill>
              <a:latin typeface="Arial Narrow" panose="020B0606020202030204" pitchFamily="34" charset="0"/>
            </a:endParaRPr>
          </a:p>
          <a:p>
            <a:pPr algn="ctr"/>
            <a:r>
              <a:rPr lang="en-US" sz="1000" b="1" dirty="0">
                <a:solidFill>
                  <a:srgbClr val="0070C0"/>
                </a:solidFill>
                <a:latin typeface="Arial Narrow" panose="020B0606020202030204" pitchFamily="34" charset="0"/>
              </a:rPr>
              <a:t>Funding Compact</a:t>
            </a:r>
          </a:p>
          <a:p>
            <a:pPr algn="ctr"/>
            <a:r>
              <a:rPr lang="en-US" sz="1000" b="1" dirty="0">
                <a:solidFill>
                  <a:srgbClr val="0070C0"/>
                </a:solidFill>
                <a:latin typeface="Arial Narrow" panose="020B0606020202030204" pitchFamily="34" charset="0"/>
              </a:rPr>
              <a:t>Joint SDG Fund</a:t>
            </a:r>
          </a:p>
          <a:p>
            <a:pPr algn="ctr"/>
            <a:r>
              <a:rPr lang="en-US" sz="1000" b="1" dirty="0">
                <a:solidFill>
                  <a:srgbClr val="0070C0"/>
                </a:solidFill>
                <a:latin typeface="Arial Narrow" panose="020B0606020202030204" pitchFamily="34" charset="0"/>
              </a:rPr>
              <a:t>Efficiencies</a:t>
            </a:r>
          </a:p>
        </p:txBody>
      </p:sp>
      <p:sp>
        <p:nvSpPr>
          <p:cNvPr id="13" name="Rectangle 12">
            <a:extLst>
              <a:ext uri="{FF2B5EF4-FFF2-40B4-BE49-F238E27FC236}">
                <a16:creationId xmlns:a16="http://schemas.microsoft.com/office/drawing/2014/main" xmlns="" id="{AA2C0B80-9D42-49E1-8AC8-2A2E6DD81C1F}"/>
              </a:ext>
            </a:extLst>
          </p:cNvPr>
          <p:cNvSpPr/>
          <p:nvPr/>
        </p:nvSpPr>
        <p:spPr>
          <a:xfrm>
            <a:off x="3749697" y="1999861"/>
            <a:ext cx="537238" cy="2840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0070C0"/>
                </a:solidFill>
                <a:latin typeface="Arial Narrow" panose="020B0606020202030204" pitchFamily="34" charset="0"/>
              </a:rPr>
              <a:t>QCPR</a:t>
            </a:r>
          </a:p>
          <a:p>
            <a:pPr algn="ctr"/>
            <a:r>
              <a:rPr lang="en-US" sz="1000" b="1" dirty="0">
                <a:solidFill>
                  <a:srgbClr val="0070C0"/>
                </a:solidFill>
                <a:latin typeface="Arial Narrow" panose="020B0606020202030204" pitchFamily="34" charset="0"/>
              </a:rPr>
              <a:t>MAF</a:t>
            </a:r>
          </a:p>
        </p:txBody>
      </p:sp>
      <p:sp>
        <p:nvSpPr>
          <p:cNvPr id="14" name="Rectangle 13">
            <a:extLst>
              <a:ext uri="{FF2B5EF4-FFF2-40B4-BE49-F238E27FC236}">
                <a16:creationId xmlns:a16="http://schemas.microsoft.com/office/drawing/2014/main" xmlns="" id="{DDE1EBD7-6974-41A3-A556-02E435D0FDE7}"/>
              </a:ext>
            </a:extLst>
          </p:cNvPr>
          <p:cNvSpPr/>
          <p:nvPr/>
        </p:nvSpPr>
        <p:spPr>
          <a:xfrm>
            <a:off x="3927864" y="3283727"/>
            <a:ext cx="937424" cy="640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pic>
        <p:nvPicPr>
          <p:cNvPr id="15" name="Picture 14">
            <a:extLst>
              <a:ext uri="{FF2B5EF4-FFF2-40B4-BE49-F238E27FC236}">
                <a16:creationId xmlns:a16="http://schemas.microsoft.com/office/drawing/2014/main" xmlns="" id="{5ABB3220-9ECF-4DB4-A2DA-C03A5F0F3F68}"/>
              </a:ext>
            </a:extLst>
          </p:cNvPr>
          <p:cNvPicPr>
            <a:picLocks noChangeAspect="1"/>
          </p:cNvPicPr>
          <p:nvPr/>
        </p:nvPicPr>
        <p:blipFill rotWithShape="1">
          <a:blip r:embed="rId3"/>
          <a:srcRect l="28418" t="18354" r="12230" b="15279"/>
          <a:stretch/>
        </p:blipFill>
        <p:spPr>
          <a:xfrm>
            <a:off x="819561" y="15952"/>
            <a:ext cx="7557988" cy="5634137"/>
          </a:xfrm>
          <a:prstGeom prst="rect">
            <a:avLst/>
          </a:prstGeom>
        </p:spPr>
      </p:pic>
      <p:sp>
        <p:nvSpPr>
          <p:cNvPr id="3" name="Footer Placeholder 2">
            <a:extLst>
              <a:ext uri="{FF2B5EF4-FFF2-40B4-BE49-F238E27FC236}">
                <a16:creationId xmlns:a16="http://schemas.microsoft.com/office/drawing/2014/main" xmlns="" id="{086137EB-9BFC-F046-B37E-9A0DFE2DA0BD}"/>
              </a:ext>
            </a:extLst>
          </p:cNvPr>
          <p:cNvSpPr>
            <a:spLocks noGrp="1"/>
          </p:cNvSpPr>
          <p:nvPr>
            <p:ph type="ftr" sz="quarter" idx="11"/>
          </p:nvPr>
        </p:nvSpPr>
        <p:spPr/>
        <p:txBody>
          <a:bodyPr/>
          <a:lstStyle/>
          <a:p>
            <a:r>
              <a:rPr lang="it-IT"/>
              <a:t>M2|The UN Reform and the UNSDCF</a:t>
            </a:r>
            <a:endParaRPr lang="it-IT" dirty="0"/>
          </a:p>
        </p:txBody>
      </p:sp>
    </p:spTree>
    <p:extLst>
      <p:ext uri="{BB962C8B-B14F-4D97-AF65-F5344CB8AC3E}">
        <p14:creationId xmlns:p14="http://schemas.microsoft.com/office/powerpoint/2010/main" val="2096448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C72D3004-364A-4E8D-8731-9328D67FCAC9}"/>
              </a:ext>
            </a:extLst>
          </p:cNvPr>
          <p:cNvGraphicFramePr/>
          <p:nvPr/>
        </p:nvGraphicFramePr>
        <p:xfrm>
          <a:off x="1095375" y="666838"/>
          <a:ext cx="6811133" cy="4381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xmlns="" id="{AD5AF128-E398-5741-AD63-C4E8F40968DE}"/>
              </a:ext>
            </a:extLst>
          </p:cNvPr>
          <p:cNvSpPr txBox="1">
            <a:spLocks/>
          </p:cNvSpPr>
          <p:nvPr/>
        </p:nvSpPr>
        <p:spPr>
          <a:xfrm>
            <a:off x="457200" y="228866"/>
            <a:ext cx="8229600" cy="952500"/>
          </a:xfrm>
          <a:prstGeom prst="rect">
            <a:avLst/>
          </a:prstGeom>
        </p:spPr>
        <p:txBody>
          <a:bodyPr/>
          <a:lstStyle>
            <a:lvl1pPr algn="ctr" defTabSz="457200" rtl="0" eaLnBrk="1" latinLnBrk="0" hangingPunct="1">
              <a:spcBef>
                <a:spcPct val="0"/>
              </a:spcBef>
              <a:buNone/>
              <a:defRPr sz="3600" b="0" kern="1200" baseline="0">
                <a:solidFill>
                  <a:srgbClr val="769B66"/>
                </a:solidFill>
                <a:latin typeface="Arial"/>
                <a:ea typeface="+mj-ea"/>
                <a:cs typeface="Arial"/>
              </a:defRPr>
            </a:lvl1pPr>
          </a:lstStyle>
          <a:p>
            <a:r>
              <a:rPr lang="en-GB" dirty="0"/>
              <a:t>Value Proposition</a:t>
            </a:r>
          </a:p>
        </p:txBody>
      </p:sp>
      <p:sp>
        <p:nvSpPr>
          <p:cNvPr id="2" name="Footer Placeholder 1">
            <a:extLst>
              <a:ext uri="{FF2B5EF4-FFF2-40B4-BE49-F238E27FC236}">
                <a16:creationId xmlns:a16="http://schemas.microsoft.com/office/drawing/2014/main" xmlns="" id="{44C24100-3851-9C42-8EDB-15A3BB69CD4A}"/>
              </a:ext>
            </a:extLst>
          </p:cNvPr>
          <p:cNvSpPr>
            <a:spLocks noGrp="1"/>
          </p:cNvSpPr>
          <p:nvPr>
            <p:ph type="ftr" sz="quarter" idx="11"/>
          </p:nvPr>
        </p:nvSpPr>
        <p:spPr/>
        <p:txBody>
          <a:bodyPr/>
          <a:lstStyle/>
          <a:p>
            <a:r>
              <a:rPr lang="it-IT"/>
              <a:t>M2|The UN Reform and the UNSDCF</a:t>
            </a:r>
            <a:endParaRPr lang="it-IT" dirty="0"/>
          </a:p>
        </p:txBody>
      </p:sp>
    </p:spTree>
    <p:extLst>
      <p:ext uri="{BB962C8B-B14F-4D97-AF65-F5344CB8AC3E}">
        <p14:creationId xmlns:p14="http://schemas.microsoft.com/office/powerpoint/2010/main" val="658566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18154" y="703389"/>
            <a:ext cx="5832503" cy="451342"/>
          </a:xfrm>
          <a:prstGeom prst="rect">
            <a:avLst/>
          </a:prstGeom>
        </p:spPr>
        <p:txBody>
          <a:bodyPr wrap="square">
            <a:spAutoFit/>
          </a:bodyPr>
          <a:lstStyle/>
          <a:p>
            <a:pPr defTabSz="761970">
              <a:defRPr/>
            </a:pPr>
            <a:endParaRPr lang="en-US" sz="2333" b="1" dirty="0">
              <a:solidFill>
                <a:prstClr val="white"/>
              </a:solidFill>
              <a:latin typeface="Century Gothic" panose="020B0502020202020204" pitchFamily="34" charset="0"/>
              <a:ea typeface="ＭＳ Ｐゴシック" pitchFamily="1" charset="-128"/>
            </a:endParaRPr>
          </a:p>
        </p:txBody>
      </p:sp>
      <p:graphicFrame>
        <p:nvGraphicFramePr>
          <p:cNvPr id="2" name="Diagram 1">
            <a:extLst>
              <a:ext uri="{FF2B5EF4-FFF2-40B4-BE49-F238E27FC236}">
                <a16:creationId xmlns:a16="http://schemas.microsoft.com/office/drawing/2014/main" xmlns="" id="{A982BBD0-6D57-4B3C-9B1D-C8DB36FEC7BE}"/>
              </a:ext>
            </a:extLst>
          </p:cNvPr>
          <p:cNvGraphicFramePr/>
          <p:nvPr/>
        </p:nvGraphicFramePr>
        <p:xfrm>
          <a:off x="1334933" y="658883"/>
          <a:ext cx="6646015" cy="4400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xmlns="" id="{F05E941C-2DF6-D349-B7E7-A7304FB68225}"/>
              </a:ext>
            </a:extLst>
          </p:cNvPr>
          <p:cNvSpPr txBox="1">
            <a:spLocks/>
          </p:cNvSpPr>
          <p:nvPr/>
        </p:nvSpPr>
        <p:spPr>
          <a:xfrm>
            <a:off x="457200" y="228866"/>
            <a:ext cx="8229600" cy="952500"/>
          </a:xfrm>
          <a:prstGeom prst="rect">
            <a:avLst/>
          </a:prstGeom>
        </p:spPr>
        <p:txBody>
          <a:bodyPr/>
          <a:lstStyle>
            <a:lvl1pPr algn="ctr" defTabSz="457200" rtl="0" eaLnBrk="1" latinLnBrk="0" hangingPunct="1">
              <a:spcBef>
                <a:spcPct val="0"/>
              </a:spcBef>
              <a:buNone/>
              <a:defRPr sz="3600" b="0" kern="1200" baseline="0">
                <a:solidFill>
                  <a:srgbClr val="769B66"/>
                </a:solidFill>
                <a:latin typeface="Arial"/>
                <a:ea typeface="+mj-ea"/>
                <a:cs typeface="Arial"/>
              </a:defRPr>
            </a:lvl1pPr>
          </a:lstStyle>
          <a:p>
            <a:r>
              <a:rPr lang="en-GB" dirty="0"/>
              <a:t>Capacity</a:t>
            </a:r>
          </a:p>
        </p:txBody>
      </p:sp>
      <p:sp>
        <p:nvSpPr>
          <p:cNvPr id="3" name="Footer Placeholder 2">
            <a:extLst>
              <a:ext uri="{FF2B5EF4-FFF2-40B4-BE49-F238E27FC236}">
                <a16:creationId xmlns:a16="http://schemas.microsoft.com/office/drawing/2014/main" xmlns="" id="{80E12AC5-E137-1C4C-92CA-6616F8D4DB5B}"/>
              </a:ext>
            </a:extLst>
          </p:cNvPr>
          <p:cNvSpPr>
            <a:spLocks noGrp="1"/>
          </p:cNvSpPr>
          <p:nvPr>
            <p:ph type="ftr" sz="quarter" idx="11"/>
          </p:nvPr>
        </p:nvSpPr>
        <p:spPr/>
        <p:txBody>
          <a:bodyPr/>
          <a:lstStyle/>
          <a:p>
            <a:r>
              <a:rPr lang="it-IT"/>
              <a:t>M2|The UN Reform and the UNSDCF</a:t>
            </a:r>
            <a:endParaRPr lang="it-IT" dirty="0"/>
          </a:p>
        </p:txBody>
      </p:sp>
    </p:spTree>
    <p:extLst>
      <p:ext uri="{BB962C8B-B14F-4D97-AF65-F5344CB8AC3E}">
        <p14:creationId xmlns:p14="http://schemas.microsoft.com/office/powerpoint/2010/main" val="3326666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6CDFF-EA53-9B43-9861-B32402B0EFDA}"/>
              </a:ext>
            </a:extLst>
          </p:cNvPr>
          <p:cNvSpPr>
            <a:spLocks noGrp="1"/>
          </p:cNvSpPr>
          <p:nvPr>
            <p:ph type="ctrTitle"/>
          </p:nvPr>
        </p:nvSpPr>
        <p:spPr/>
        <p:txBody>
          <a:bodyPr/>
          <a:lstStyle/>
          <a:p>
            <a:r>
              <a:rPr lang="en-GB" dirty="0">
                <a:solidFill>
                  <a:srgbClr val="769B66"/>
                </a:solidFill>
              </a:rPr>
              <a:t>The UNSDCF</a:t>
            </a:r>
          </a:p>
        </p:txBody>
      </p:sp>
    </p:spTree>
    <p:extLst>
      <p:ext uri="{BB962C8B-B14F-4D97-AF65-F5344CB8AC3E}">
        <p14:creationId xmlns:p14="http://schemas.microsoft.com/office/powerpoint/2010/main" val="22448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18154" y="703389"/>
            <a:ext cx="5832503" cy="451342"/>
          </a:xfrm>
          <a:prstGeom prst="rect">
            <a:avLst/>
          </a:prstGeom>
        </p:spPr>
        <p:txBody>
          <a:bodyPr wrap="square">
            <a:spAutoFit/>
          </a:bodyPr>
          <a:lstStyle/>
          <a:p>
            <a:pPr defTabSz="761970">
              <a:defRPr/>
            </a:pPr>
            <a:endParaRPr lang="en-US" sz="2333" b="1" dirty="0">
              <a:solidFill>
                <a:prstClr val="white"/>
              </a:solidFill>
              <a:latin typeface="Century Gothic" panose="020B0502020202020204" pitchFamily="34" charset="0"/>
              <a:ea typeface="ＭＳ Ｐゴシック" pitchFamily="1" charset="-128"/>
            </a:endParaRPr>
          </a:p>
        </p:txBody>
      </p:sp>
      <p:sp>
        <p:nvSpPr>
          <p:cNvPr id="5" name="Content Placeholder 2"/>
          <p:cNvSpPr txBox="1">
            <a:spLocks/>
          </p:cNvSpPr>
          <p:nvPr/>
        </p:nvSpPr>
        <p:spPr>
          <a:xfrm>
            <a:off x="1132514" y="921397"/>
            <a:ext cx="6869907" cy="351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40000"/>
              </a:lnSpc>
              <a:spcAft>
                <a:spcPts val="500"/>
              </a:spcAft>
              <a:buNone/>
            </a:pPr>
            <a:r>
              <a:rPr lang="en-US" sz="2200" b="1" dirty="0">
                <a:solidFill>
                  <a:schemeClr val="bg1">
                    <a:lumMod val="50000"/>
                  </a:schemeClr>
                </a:solidFill>
                <a:latin typeface="Arial"/>
                <a:cs typeface="Arial"/>
              </a:rPr>
              <a:t>Revitalized, strategic, flexible and results- and action</a:t>
            </a:r>
            <a:r>
              <a:rPr lang="en-US" sz="2200" dirty="0">
                <a:solidFill>
                  <a:schemeClr val="bg1">
                    <a:lumMod val="50000"/>
                  </a:schemeClr>
                </a:solidFill>
                <a:latin typeface="Arial"/>
                <a:cs typeface="Arial"/>
              </a:rPr>
              <a:t>-oriented UNDAF* (now UNSDCF) is the most important instrument for the planning and implementation of the UN development activities in each country in support of the implementation of the 2030 Agenda for Sustainable Development </a:t>
            </a:r>
          </a:p>
          <a:p>
            <a:pPr marL="0" indent="0" algn="ctr">
              <a:lnSpc>
                <a:spcPct val="140000"/>
              </a:lnSpc>
              <a:spcAft>
                <a:spcPts val="500"/>
              </a:spcAft>
              <a:buNone/>
            </a:pPr>
            <a:r>
              <a:rPr lang="en-US" sz="2200" dirty="0">
                <a:solidFill>
                  <a:schemeClr val="bg1">
                    <a:lumMod val="50000"/>
                  </a:schemeClr>
                </a:solidFill>
                <a:latin typeface="Arial"/>
                <a:cs typeface="Arial"/>
              </a:rPr>
              <a:t>UN GA Resolution </a:t>
            </a:r>
            <a:r>
              <a:rPr lang="en-US" sz="2200" dirty="0">
                <a:solidFill>
                  <a:schemeClr val="bg1">
                    <a:lumMod val="50000"/>
                  </a:schemeClr>
                </a:solidFill>
                <a:latin typeface="Arial"/>
                <a:cs typeface="Arial"/>
                <a:hlinkClick r:id="rId3">
                  <a:extLst>
                    <a:ext uri="{A12FA001-AC4F-418D-AE19-62706E023703}">
                      <ahyp:hlinkClr xmlns:ahyp="http://schemas.microsoft.com/office/drawing/2018/hyperlinkcolor" xmlns="" val="tx"/>
                    </a:ext>
                  </a:extLst>
                </a:hlinkClick>
              </a:rPr>
              <a:t>A/RES/72/279</a:t>
            </a:r>
            <a:endParaRPr lang="en-IE" sz="2200" dirty="0">
              <a:solidFill>
                <a:schemeClr val="bg1">
                  <a:lumMod val="50000"/>
                </a:schemeClr>
              </a:solidFill>
              <a:latin typeface="Arial"/>
              <a:cs typeface="Arial"/>
            </a:endParaRPr>
          </a:p>
        </p:txBody>
      </p:sp>
      <p:sp>
        <p:nvSpPr>
          <p:cNvPr id="2" name="Footer Placeholder 1">
            <a:extLst>
              <a:ext uri="{FF2B5EF4-FFF2-40B4-BE49-F238E27FC236}">
                <a16:creationId xmlns:a16="http://schemas.microsoft.com/office/drawing/2014/main" xmlns="" id="{74E7022A-CBA4-654B-914C-45FFC9B442B6}"/>
              </a:ext>
            </a:extLst>
          </p:cNvPr>
          <p:cNvSpPr>
            <a:spLocks noGrp="1"/>
          </p:cNvSpPr>
          <p:nvPr>
            <p:ph type="ftr" sz="quarter" idx="11"/>
          </p:nvPr>
        </p:nvSpPr>
        <p:spPr/>
        <p:txBody>
          <a:bodyPr/>
          <a:lstStyle/>
          <a:p>
            <a:r>
              <a:rPr lang="it-IT"/>
              <a:t>M2|The UN Reform and the UNSDCF</a:t>
            </a:r>
            <a:endParaRPr lang="it-IT" dirty="0"/>
          </a:p>
        </p:txBody>
      </p:sp>
    </p:spTree>
    <p:extLst>
      <p:ext uri="{BB962C8B-B14F-4D97-AF65-F5344CB8AC3E}">
        <p14:creationId xmlns:p14="http://schemas.microsoft.com/office/powerpoint/2010/main" val="2966357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1362E3A33E1F4C940B0A1BA6C10EFD" ma:contentTypeVersion="13" ma:contentTypeDescription="Create a new document." ma:contentTypeScope="" ma:versionID="12b36d6fd8a169746efd0c3620977e9f">
  <xsd:schema xmlns:xsd="http://www.w3.org/2001/XMLSchema" xmlns:xs="http://www.w3.org/2001/XMLSchema" xmlns:p="http://schemas.microsoft.com/office/2006/metadata/properties" xmlns:ns1="http://schemas.microsoft.com/sharepoint/v3" xmlns:ns2="a15e0e0f-4f4a-4916-abd0-83d6a9ed7276" xmlns:ns3="0e608273-76ed-47c9-b5d8-b1ed69fc6eca" targetNamespace="http://schemas.microsoft.com/office/2006/metadata/properties" ma:root="true" ma:fieldsID="813d74dd638c78f68bd4b5c4136e8a3c" ns1:_="" ns2:_="" ns3:_="">
    <xsd:import namespace="http://schemas.microsoft.com/sharepoint/v3"/>
    <xsd:import namespace="a15e0e0f-4f4a-4916-abd0-83d6a9ed7276"/>
    <xsd:import namespace="0e608273-76ed-47c9-b5d8-b1ed69fc6eca"/>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5e0e0f-4f4a-4916-abd0-83d6a9ed727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608273-76ed-47c9-b5d8-b1ed69fc6eca"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15e0e0f-4f4a-4916-abd0-83d6a9ed7276">S2JVWQHSHYPP-714118691-576</_dlc_DocId>
    <_dlc_DocIdUrl xmlns="a15e0e0f-4f4a-4916-abd0-83d6a9ed7276">
      <Url>https://unwomen.sharepoint.com/Policy-Programming/ProgrammeDivision/CF/_layouts/15/DocIdRedir.aspx?ID=S2JVWQHSHYPP-714118691-576</Url>
      <Description>S2JVWQHSHYPP-714118691-576</Description>
    </_dlc_DocIdUrl>
  </documentManagement>
</p:properties>
</file>

<file path=customXml/itemProps1.xml><?xml version="1.0" encoding="utf-8"?>
<ds:datastoreItem xmlns:ds="http://schemas.openxmlformats.org/officeDocument/2006/customXml" ds:itemID="{2A51AE51-10B8-4ABA-A1F6-404817A2C5FB}"/>
</file>

<file path=customXml/itemProps2.xml><?xml version="1.0" encoding="utf-8"?>
<ds:datastoreItem xmlns:ds="http://schemas.openxmlformats.org/officeDocument/2006/customXml" ds:itemID="{92D48C8A-D492-46D4-B4A2-9DDAA8595836}"/>
</file>

<file path=customXml/itemProps3.xml><?xml version="1.0" encoding="utf-8"?>
<ds:datastoreItem xmlns:ds="http://schemas.openxmlformats.org/officeDocument/2006/customXml" ds:itemID="{A1EF9D8A-6890-4241-A206-BD54C645EC57}"/>
</file>

<file path=customXml/itemProps4.xml><?xml version="1.0" encoding="utf-8"?>
<ds:datastoreItem xmlns:ds="http://schemas.openxmlformats.org/officeDocument/2006/customXml" ds:itemID="{78B4315A-26AC-4B04-8827-98C28E1488F5}"/>
</file>

<file path=docProps/app.xml><?xml version="1.0" encoding="utf-8"?>
<Properties xmlns="http://schemas.openxmlformats.org/officeDocument/2006/extended-properties" xmlns:vt="http://schemas.openxmlformats.org/officeDocument/2006/docPropsVTypes">
  <TotalTime>18641</TotalTime>
  <Words>1691</Words>
  <Application>Microsoft Office PowerPoint</Application>
  <PresentationFormat>Presentazione su schermo (16:10)</PresentationFormat>
  <Paragraphs>131</Paragraphs>
  <Slides>13</Slides>
  <Notes>13</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Office Theme</vt:lpstr>
      <vt:lpstr>Presentazione standard di PowerPoint</vt:lpstr>
      <vt:lpstr>Module Objectives</vt:lpstr>
      <vt:lpstr>Presentazione standard di PowerPoint</vt:lpstr>
      <vt:lpstr>Presentazione standard di PowerPoint</vt:lpstr>
      <vt:lpstr>Presentazione standard di PowerPoint</vt:lpstr>
      <vt:lpstr>Presentazione standard di PowerPoint</vt:lpstr>
      <vt:lpstr>Presentazione standard di PowerPoint</vt:lpstr>
      <vt:lpstr>The UNSDCF</vt:lpstr>
      <vt:lpstr>Presentazione standard di PowerPoint</vt:lpstr>
      <vt:lpstr>The UNSDCF cycle</vt:lpstr>
      <vt:lpstr>Presentazione standard di PowerPoint</vt:lpstr>
      <vt:lpstr>Presentazione standard di PowerPoint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Mariangela Bizzarri</dc:creator>
  <cp:lastModifiedBy>DP</cp:lastModifiedBy>
  <cp:revision>254</cp:revision>
  <cp:lastPrinted>2014-10-16T08:15:08Z</cp:lastPrinted>
  <dcterms:created xsi:type="dcterms:W3CDTF">2014-09-26T15:04:21Z</dcterms:created>
  <dcterms:modified xsi:type="dcterms:W3CDTF">2020-06-18T14:43:32Z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0x010100F91362E3A33E1F4C940B0A1BA6C10EFD</vt:lpwstr>
  </property>
  <property fmtid="{D5CDD505-2E9C-101B-9397-08002B2CF9AE}" pid="3" name="_dlc_DocIdItemGuid">
    <vt:lpwstr>044934ac-3e5d-4eaa-bd77-3e5bc61bfb52</vt:lpwstr>
  </property>
</Properties>
</file>