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4"/>
  </p:notesMasterIdLst>
  <p:handoutMasterIdLst>
    <p:handoutMasterId r:id="rId15"/>
  </p:handoutMasterIdLst>
  <p:sldIdLst>
    <p:sldId id="256" r:id="rId6"/>
    <p:sldId id="299" r:id="rId7"/>
    <p:sldId id="302" r:id="rId8"/>
    <p:sldId id="301" r:id="rId9"/>
    <p:sldId id="303" r:id="rId10"/>
    <p:sldId id="304" r:id="rId11"/>
    <p:sldId id="300" r:id="rId12"/>
    <p:sldId id="270" r:id="rId13"/>
  </p:sldIdLst>
  <p:sldSz cx="9144000" cy="5715000" type="screen16x1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1">
          <p15:clr>
            <a:srgbClr val="A4A3A4"/>
          </p15:clr>
        </p15:guide>
        <p15:guide id="2" pos="1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768"/>
    <a:srgbClr val="904D18"/>
    <a:srgbClr val="9A4D18"/>
    <a:srgbClr val="769B66"/>
    <a:srgbClr val="FFC000"/>
    <a:srgbClr val="62BCC8"/>
    <a:srgbClr val="CD6660"/>
    <a:srgbClr val="C0504D"/>
    <a:srgbClr val="31AFA3"/>
    <a:srgbClr val="31CF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94697" autoAdjust="0"/>
  </p:normalViewPr>
  <p:slideViewPr>
    <p:cSldViewPr snapToGrid="0" snapToObjects="1">
      <p:cViewPr varScale="1">
        <p:scale>
          <a:sx n="92" d="100"/>
          <a:sy n="92" d="100"/>
        </p:scale>
        <p:origin x="677" y="77"/>
      </p:cViewPr>
      <p:guideLst>
        <p:guide orient="horz" pos="1461"/>
        <p:guide pos="19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9CAF24F0-2A9B-46A1-9C20-61FAAFCAFF66}" type="datetimeFigureOut">
              <a:rPr lang="it-IT" smtClean="0"/>
              <a:pPr/>
              <a:t>19/10/2020</a:t>
            </a:fld>
            <a:endParaRPr lang="it-IT"/>
          </a:p>
        </p:txBody>
      </p:sp>
      <p:sp>
        <p:nvSpPr>
          <p:cNvPr id="4" name="Segnaposto piè di pagina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08D92DF6-2D34-4C35-8E72-EEC3033C18BC}" type="slidenum">
              <a:rPr lang="it-IT" smtClean="0"/>
              <a:pPr/>
              <a:t>‹#›</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FA30C87A-600D-4ECB-B063-522A496BCD09}" type="datetimeFigureOut">
              <a:rPr lang="it-IT" smtClean="0"/>
              <a:pPr/>
              <a:t>19/10/2020</a:t>
            </a:fld>
            <a:endParaRPr lang="it-IT"/>
          </a:p>
        </p:txBody>
      </p:sp>
      <p:sp>
        <p:nvSpPr>
          <p:cNvPr id="4" name="Segnaposto immagine diapositiva 3"/>
          <p:cNvSpPr>
            <a:spLocks noGrp="1" noRot="1" noChangeAspect="1"/>
          </p:cNvSpPr>
          <p:nvPr>
            <p:ph type="sldImg" idx="2"/>
          </p:nvPr>
        </p:nvSpPr>
        <p:spPr>
          <a:xfrm>
            <a:off x="423863" y="746125"/>
            <a:ext cx="5962650"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02809F7A-B409-4498-BDAE-83CB333CDE40}" type="slidenum">
              <a:rPr lang="it-IT" smtClean="0"/>
              <a:pPr/>
              <a:t>‹#›</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stainabledevelopment.un.org/sdg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unwomen.org/en/digital-library/sdg-repor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dg.un.org/resources/leaving-no-one-behind-unsdg-operational-guide-un-country-teams-interim-draf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Gender equality and the empowerment of women are reflected in all elements of the </a:t>
            </a:r>
            <a:r>
              <a:rPr lang="en-US" sz="1200" b="1" kern="1200" dirty="0">
                <a:solidFill>
                  <a:schemeClr val="tx1"/>
                </a:solidFill>
                <a:effectLst/>
                <a:latin typeface="+mn-lt"/>
                <a:ea typeface="+mn-ea"/>
                <a:cs typeface="+mn-cs"/>
              </a:rPr>
              <a:t>2030 Agenda </a:t>
            </a:r>
            <a:r>
              <a:rPr lang="en-US" sz="1200" kern="1200" dirty="0">
                <a:solidFill>
                  <a:schemeClr val="tx1"/>
                </a:solidFill>
                <a:effectLst/>
                <a:latin typeface="+mn-lt"/>
                <a:ea typeface="+mn-ea"/>
                <a:cs typeface="+mn-cs"/>
              </a:rPr>
              <a:t>– the declaration, goals, targets and indicators, means of implementation, global partnership, and follow-up and review – mainstreamed through the entire agenda.</a:t>
            </a:r>
            <a:endParaRPr lang="it-I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2030 agenda makes clear that development will only be sustainable if its benefits accrue equally to both women and men. It builds on the commitments to respect, protect and fulfil women’s human rights.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recognizes the indivisibility and interdependence of rights, the interlinkages between gender equality and the social, economic and environmental dimensions of sustainable development, and the need of an integrated approach to implementation.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GEWE is  addressed as a goal in its own right (</a:t>
            </a:r>
            <a:r>
              <a:rPr lang="en-US" sz="1200" u="none" strike="noStrike" kern="1200" dirty="0">
                <a:solidFill>
                  <a:schemeClr val="tx1"/>
                </a:solidFill>
                <a:effectLst/>
                <a:latin typeface="+mn-lt"/>
                <a:ea typeface="+mn-ea"/>
                <a:cs typeface="+mn-cs"/>
                <a:hlinkClick r:id="rId3"/>
              </a:rPr>
              <a:t>SDG 5</a:t>
            </a:r>
            <a:r>
              <a:rPr lang="en-US" sz="1200" kern="1200" dirty="0">
                <a:solidFill>
                  <a:schemeClr val="tx1"/>
                </a:solidFill>
                <a:effectLst/>
                <a:latin typeface="+mn-lt"/>
                <a:ea typeface="+mn-ea"/>
                <a:cs typeface="+mn-cs"/>
              </a:rPr>
              <a:t>), and a catalyst for progress across the entire Agenda and SDGs. Hence integration into other goals and targets to draw attention to the different dimensions of well-being and deprivation women and girls may encounter, and acknowledging the fact that progress across all SDGs will largely depend on the thorough integration of a gender dimension across public policies.</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SDG monitoring report “</a:t>
            </a:r>
            <a:r>
              <a:rPr lang="en-US" sz="1200" u="sng" kern="1200" dirty="0">
                <a:solidFill>
                  <a:schemeClr val="tx1"/>
                </a:solidFill>
                <a:effectLst/>
                <a:latin typeface="+mn-lt"/>
                <a:ea typeface="+mn-ea"/>
                <a:cs typeface="+mn-cs"/>
                <a:hlinkClick r:id="rId4"/>
              </a:rPr>
              <a:t>Turning Promises into Action: Gender Equality in the 2030 Agenda for Sustainable Development</a:t>
            </a:r>
            <a:r>
              <a:rPr lang="en-US" sz="1200" kern="1200" dirty="0">
                <a:solidFill>
                  <a:schemeClr val="tx1"/>
                </a:solidFill>
                <a:effectLst/>
                <a:latin typeface="+mn-lt"/>
                <a:ea typeface="+mn-ea"/>
                <a:cs typeface="+mn-cs"/>
              </a:rPr>
              <a:t>” spotlights inequalities and challenges faced by women and identifies gaps and opportunities for gender equality in the 2030 Agenda for Sustainable Development. </a:t>
            </a:r>
            <a:endParaRPr lang="en-GB"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1206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SDG 5 on GEWE is a promise to achieve, not just to promote gender equality and the empowerment of women and girls. Its six targets address the structural barriers to women’s enjoyment of their human rights and assure physical integrity and security, voice and choice. Of relevance, the SDG 5 contains a focus on structural change, recognizing that gender equality cannot be achieved unless relationships and systems that shape women’s and girls’ opportunities are also worked upon.</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Stand-alone goal 5: “Achieve gender equality and empower all women and girls”: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SDG 5 has nine targets that address many important structural barriers to advancing women’s human rights, namely legal discrimination, violence and harmful practices, unpaid care and domestic work, participation in decision-making, SRHR, and rights to economic resources.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3</a:t>
            </a:fld>
            <a:endParaRPr lang="it-IT"/>
          </a:p>
        </p:txBody>
      </p:sp>
    </p:spTree>
    <p:extLst>
      <p:ext uri="{BB962C8B-B14F-4D97-AF65-F5344CB8AC3E}">
        <p14:creationId xmlns:p14="http://schemas.microsoft.com/office/powerpoint/2010/main" val="375182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In addition to SDG5, targets in other goals cover a comprehensive set of issues, including the gender dimensions of poverty, hunger, health, education, water and sanitation, employment, safe cities and peace and security.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than 25% of SDG targets explicitly or implicitly address GE &amp; EWG</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snapshot of gender equality across the Sustainable Development Goals, from UN Women (2019), </a:t>
            </a:r>
            <a:r>
              <a:rPr lang="en-GB" sz="1200" i="1" kern="1200" dirty="0">
                <a:solidFill>
                  <a:schemeClr val="tx1"/>
                </a:solidFill>
                <a:effectLst/>
                <a:latin typeface="+mn-lt"/>
                <a:ea typeface="+mn-ea"/>
                <a:cs typeface="+mn-cs"/>
              </a:rPr>
              <a:t>Progress on the Sustainable Development Goals.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191683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Leaving no one behind is a foundational principle of and commitment made by 193 UN member states in September 2015 during the adoption of the 2030 Sustainable Agenda.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LNOB entails reaching the poorest of the poor, combat discrimination and rising inequalities, within and among countries, and their root causes. LNOB requires first and foremost an assessment of which people are facing which problems and where. Where are people left behind?</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useful reference on this is the </a:t>
            </a:r>
            <a:r>
              <a:rPr lang="en-US" sz="1200" u="sng" kern="1200" dirty="0">
                <a:solidFill>
                  <a:schemeClr val="tx1"/>
                </a:solidFill>
                <a:effectLst/>
                <a:latin typeface="+mn-lt"/>
                <a:ea typeface="+mn-ea"/>
                <a:cs typeface="+mn-cs"/>
                <a:hlinkClick r:id="rId3"/>
              </a:rPr>
              <a:t>UNSDG Leave no One Behind Guide</a:t>
            </a:r>
            <a:r>
              <a:rPr lang="en-US" sz="1200" kern="1200" dirty="0">
                <a:solidFill>
                  <a:schemeClr val="tx1"/>
                </a:solidFill>
                <a:effectLst/>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71601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D" sz="1200" kern="1200" dirty="0">
                <a:solidFill>
                  <a:schemeClr val="tx1"/>
                </a:solidFill>
                <a:effectLst/>
                <a:latin typeface="+mn-lt"/>
                <a:ea typeface="+mn-ea"/>
                <a:cs typeface="+mn-cs"/>
              </a:rPr>
              <a:t>Averages do not tell the whole story. As these examples of intersectional analysis show, when inequalities combine or overlap, women at these intersections experience acute disadvantage. Source: Gender Equality: Women’s rights in review 25 years after Beijing. </a:t>
            </a: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6</a:t>
            </a:fld>
            <a:endParaRPr lang="it-IT"/>
          </a:p>
        </p:txBody>
      </p:sp>
    </p:spTree>
    <p:extLst>
      <p:ext uri="{BB962C8B-B14F-4D97-AF65-F5344CB8AC3E}">
        <p14:creationId xmlns:p14="http://schemas.microsoft.com/office/powerpoint/2010/main" val="183483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GB" sz="1200" kern="1200" dirty="0">
                <a:solidFill>
                  <a:schemeClr val="tx1"/>
                </a:solidFill>
                <a:effectLst/>
                <a:latin typeface="+mn-lt"/>
                <a:ea typeface="+mn-ea"/>
                <a:cs typeface="+mn-cs"/>
              </a:rPr>
              <a:t>Explain to participants that the exercise that is about to start is, in line with the discussion you just had, for them to become familiar with the SDGs rationale, targets and indicators, and GEWE within.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 through the title of each SDG and ask participants to decide in plenary those they would like to work on, provided that some may be particularly relevant in their context.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Divide participants into as many groups as the number of SDGs they decide like to work on. One simple way to do it is to count 1 to x and then assign randomly one SDG to group 1, 2 and so on. Distribute to each group member the M3_2 SDGs and Jigsaw handout with the SDG that has been assigned to the group.</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Group members should first read the handout individually and learn about the assigned SDG’s rationale, targets and indicators, and highlight those aspects that are particularly relevant from a gender perspective. Then ask the group to discuss and agree on what is most relevant in their context and from a gender perspective. Allow a max of 30’ for this.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Form temporary ‘expert groups’ by mixing up members of each group. Each expert group should have a representative from the other groups so to ensure coverage of all selected SDGs. Each expert will then be requested to share the points that have been agreed upon in relation to the SDG he/she worked on. Each member should be presenting for a max of 3’.</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both the review and experts’ presentation of the SDGs, facilitator(s) should be floating from group to group observing the process. Should participants be too many, an alternative quicker way of conducting this exercise is to ask one representative from each SDG group to present the key points in plenary and leave time for a brief discussion. This alternative is reasonably shorter as facilitators will be in control of timing, and ensure each presentation won’t take too long.</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7</a:t>
            </a:fld>
            <a:endParaRPr lang="it-IT"/>
          </a:p>
        </p:txBody>
      </p:sp>
    </p:spTree>
    <p:extLst>
      <p:ext uri="{BB962C8B-B14F-4D97-AF65-F5344CB8AC3E}">
        <p14:creationId xmlns:p14="http://schemas.microsoft.com/office/powerpoint/2010/main" val="406212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3863" y="746125"/>
            <a:ext cx="5962650" cy="372745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M3|Gender and the SDGs</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M3|Gender and the SDGs</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M3|Gender and the SDGs</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M3|Gender and the SDGs</a:t>
            </a:r>
            <a:endParaRPr lang="it-IT" dirty="0"/>
          </a:p>
        </p:txBody>
      </p:sp>
    </p:spTree>
    <p:extLst>
      <p:ext uri="{BB962C8B-B14F-4D97-AF65-F5344CB8AC3E}">
        <p14:creationId xmlns:p14="http://schemas.microsoft.com/office/powerpoint/2010/main" val="194229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M3|Gender and the SDGs</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M3|Gender and the SDGs</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M3|Gender and the SDGs</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M3|Gender and the SDGs</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M3|Gender and the SDGs</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M3|Gender and the SDGs</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M3|Gender and the SDGs</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M3|Gender and the SDGs</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M3|Gender and the SDGs</a:t>
            </a:r>
            <a:endParaRPr lang="it-IT" dirty="0"/>
          </a:p>
        </p:txBody>
      </p:sp>
      <p:sp>
        <p:nvSpPr>
          <p:cNvPr id="6" name="Rectangle 5"/>
          <p:cNvSpPr/>
          <p:nvPr userDrawn="1"/>
        </p:nvSpPr>
        <p:spPr>
          <a:xfrm>
            <a:off x="184150" y="0"/>
            <a:ext cx="260350" cy="2825750"/>
          </a:xfrm>
          <a:prstGeom prst="rect">
            <a:avLst/>
          </a:prstGeom>
          <a:solidFill>
            <a:srgbClr val="87376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p:cNvSpPr txBox="1"/>
          <p:nvPr userDrawn="1"/>
        </p:nvSpPr>
        <p:spPr>
          <a:xfrm>
            <a:off x="-1079500" y="1428750"/>
            <a:ext cx="184666"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3600" b="0" kern="1200" baseline="0">
          <a:solidFill>
            <a:srgbClr val="87376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873768"/>
                </a:solidFill>
                <a:effectLst>
                  <a:outerShdw blurRad="25400" algn="tl" rotWithShape="0">
                    <a:srgbClr val="000000">
                      <a:alpha val="43000"/>
                    </a:srgbClr>
                  </a:outerShdw>
                </a:effectLst>
                <a:latin typeface="Arial"/>
                <a:cs typeface="Arial"/>
              </a:rPr>
              <a:t>M3</a:t>
            </a:r>
          </a:p>
        </p:txBody>
      </p:sp>
      <p:sp>
        <p:nvSpPr>
          <p:cNvPr id="11" name="TextBox 10"/>
          <p:cNvSpPr txBox="1"/>
          <p:nvPr/>
        </p:nvSpPr>
        <p:spPr>
          <a:xfrm>
            <a:off x="3857625" y="3159126"/>
            <a:ext cx="5286376" cy="2571750"/>
          </a:xfrm>
          <a:prstGeom prst="rect">
            <a:avLst/>
          </a:prstGeom>
          <a:noFill/>
        </p:spPr>
        <p:txBody>
          <a:bodyPr wrap="square" rtlCol="0">
            <a:normAutofit fontScale="77500" lnSpcReduction="20000"/>
            <a:scene3d>
              <a:camera prst="orthographicFront"/>
              <a:lightRig rig="soft" dir="t">
                <a:rot lat="0" lon="0" rev="10800000"/>
              </a:lightRig>
            </a:scene3d>
            <a:sp3d>
              <a:bevelT w="27940" h="12700"/>
              <a:contourClr>
                <a:srgbClr val="DDDDDD"/>
              </a:contourClr>
            </a:sp3d>
          </a:bodyPr>
          <a:lstStyle/>
          <a:p>
            <a:r>
              <a:rPr lang="en-US" sz="6000" b="1" spc="150" dirty="0">
                <a:ln w="11430"/>
                <a:solidFill>
                  <a:srgbClr val="873768"/>
                </a:solidFill>
                <a:effectLst>
                  <a:outerShdw blurRad="25400" algn="tl" rotWithShape="0">
                    <a:srgbClr val="000000">
                      <a:alpha val="43000"/>
                    </a:srgbClr>
                  </a:outerShdw>
                </a:effectLst>
                <a:latin typeface="Arial"/>
                <a:cs typeface="Arial"/>
              </a:rPr>
              <a:t>The 2030 Sustainable Agenda and GEWE</a:t>
            </a:r>
            <a:endParaRPr lang="en-GB" sz="6000" b="1" spc="150" dirty="0">
              <a:ln w="11430"/>
              <a:solidFill>
                <a:srgbClr val="873768"/>
              </a:solidFill>
              <a:effectLst>
                <a:outerShdw blurRad="25400" algn="tl" rotWithShape="0">
                  <a:srgbClr val="000000">
                    <a:alpha val="43000"/>
                  </a:srgbClr>
                </a:outerShdw>
              </a:effectLst>
              <a:latin typeface="Arial"/>
              <a:cs typeface="Arial"/>
            </a:endParaRPr>
          </a:p>
        </p:txBody>
      </p:sp>
    </p:spTree>
    <p:extLst>
      <p:ext uri="{BB962C8B-B14F-4D97-AF65-F5344CB8AC3E}">
        <p14:creationId xmlns:p14="http://schemas.microsoft.com/office/powerpoint/2010/main" val="185583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548" y="0"/>
            <a:ext cx="2375452" cy="1184009"/>
          </a:xfrm>
        </p:spPr>
        <p:txBody>
          <a:bodyPr/>
          <a:lstStyle/>
          <a:p>
            <a:r>
              <a:rPr lang="en-GB"/>
              <a:t>SDGs</a:t>
            </a:r>
          </a:p>
        </p:txBody>
      </p:sp>
      <p:sp>
        <p:nvSpPr>
          <p:cNvPr id="4" name="Footer Placeholder 3"/>
          <p:cNvSpPr>
            <a:spLocks noGrp="1"/>
          </p:cNvSpPr>
          <p:nvPr>
            <p:ph type="ftr" sz="quarter" idx="3"/>
          </p:nvPr>
        </p:nvSpPr>
        <p:spPr/>
        <p:txBody>
          <a:bodyPr/>
          <a:lstStyle/>
          <a:p>
            <a:r>
              <a:rPr lang="it-IT" dirty="0"/>
              <a:t>M3|The 2030 </a:t>
            </a:r>
            <a:r>
              <a:rPr lang="en-GB" dirty="0"/>
              <a:t>Sustainable</a:t>
            </a:r>
            <a:r>
              <a:rPr lang="it-IT" dirty="0"/>
              <a:t> Agenda and GEWE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5500" y="0"/>
            <a:ext cx="6223048" cy="5679894"/>
          </a:xfrm>
          <a:prstGeom prst="rect">
            <a:avLst/>
          </a:prstGeom>
        </p:spPr>
      </p:pic>
    </p:spTree>
    <p:extLst>
      <p:ext uri="{BB962C8B-B14F-4D97-AF65-F5344CB8AC3E}">
        <p14:creationId xmlns:p14="http://schemas.microsoft.com/office/powerpoint/2010/main" val="320836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 up of a sign&#10;&#10;Description automatically generated">
            <a:extLst>
              <a:ext uri="{FF2B5EF4-FFF2-40B4-BE49-F238E27FC236}">
                <a16:creationId xmlns:a16="http://schemas.microsoft.com/office/drawing/2014/main" id="{3644B9EA-64B5-5A44-BE2A-7C672105B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15" y="678089"/>
            <a:ext cx="1486739" cy="2301417"/>
          </a:xfrm>
          <a:prstGeom prst="rect">
            <a:avLst/>
          </a:prstGeom>
        </p:spPr>
      </p:pic>
      <p:pic>
        <p:nvPicPr>
          <p:cNvPr id="35" name="Picture 34" descr="A red and white sign&#10;&#10;Description automatically generated">
            <a:extLst>
              <a:ext uri="{FF2B5EF4-FFF2-40B4-BE49-F238E27FC236}">
                <a16:creationId xmlns:a16="http://schemas.microsoft.com/office/drawing/2014/main" id="{A3553D72-F3DE-4D4C-8298-89DF6877B8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0569" y="678089"/>
            <a:ext cx="1405601" cy="2301418"/>
          </a:xfrm>
          <a:prstGeom prst="rect">
            <a:avLst/>
          </a:prstGeom>
        </p:spPr>
      </p:pic>
      <p:pic>
        <p:nvPicPr>
          <p:cNvPr id="37" name="Picture 36" descr="A red and white sign&#10;&#10;Description automatically generated">
            <a:extLst>
              <a:ext uri="{FF2B5EF4-FFF2-40B4-BE49-F238E27FC236}">
                <a16:creationId xmlns:a16="http://schemas.microsoft.com/office/drawing/2014/main" id="{C6BA2624-B10E-8045-AA22-1F7C23F51F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3085" y="678089"/>
            <a:ext cx="1488692" cy="2301417"/>
          </a:xfrm>
          <a:prstGeom prst="rect">
            <a:avLst/>
          </a:prstGeom>
        </p:spPr>
      </p:pic>
      <p:pic>
        <p:nvPicPr>
          <p:cNvPr id="39" name="Picture 38" descr="A close up of a sign&#10;&#10;Description automatically generated">
            <a:extLst>
              <a:ext uri="{FF2B5EF4-FFF2-40B4-BE49-F238E27FC236}">
                <a16:creationId xmlns:a16="http://schemas.microsoft.com/office/drawing/2014/main" id="{51912BCB-2C18-AF44-820C-0CB2ACA94C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8692" y="678089"/>
            <a:ext cx="1404473" cy="2301417"/>
          </a:xfrm>
          <a:prstGeom prst="rect">
            <a:avLst/>
          </a:prstGeom>
        </p:spPr>
      </p:pic>
      <p:pic>
        <p:nvPicPr>
          <p:cNvPr id="41" name="Picture 40" descr="A close up of a sign&#10;&#10;Description automatically generated">
            <a:extLst>
              <a:ext uri="{FF2B5EF4-FFF2-40B4-BE49-F238E27FC236}">
                <a16:creationId xmlns:a16="http://schemas.microsoft.com/office/drawing/2014/main" id="{EC30FB36-22E0-D04F-A0D9-6EB8842D3F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0080" y="678089"/>
            <a:ext cx="1403348" cy="2301418"/>
          </a:xfrm>
          <a:prstGeom prst="rect">
            <a:avLst/>
          </a:prstGeom>
        </p:spPr>
      </p:pic>
      <p:pic>
        <p:nvPicPr>
          <p:cNvPr id="43" name="Picture 42" descr="A close up of a sign&#10;&#10;Description automatically generated">
            <a:extLst>
              <a:ext uri="{FF2B5EF4-FFF2-40B4-BE49-F238E27FC236}">
                <a16:creationId xmlns:a16="http://schemas.microsoft.com/office/drawing/2014/main" id="{D620AA7E-CDB6-914D-BFE3-B6AE057A77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0343" y="678089"/>
            <a:ext cx="1486739" cy="2301417"/>
          </a:xfrm>
          <a:prstGeom prst="rect">
            <a:avLst/>
          </a:prstGeom>
        </p:spPr>
      </p:pic>
      <p:pic>
        <p:nvPicPr>
          <p:cNvPr id="45" name="Picture 44" descr="A close up of a sign&#10;&#10;Description automatically generated">
            <a:extLst>
              <a:ext uri="{FF2B5EF4-FFF2-40B4-BE49-F238E27FC236}">
                <a16:creationId xmlns:a16="http://schemas.microsoft.com/office/drawing/2014/main" id="{E66DCD1E-4605-0B49-8ABD-4DC25153FB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67588" y="3197830"/>
            <a:ext cx="1334612" cy="2301417"/>
          </a:xfrm>
          <a:prstGeom prst="rect">
            <a:avLst/>
          </a:prstGeom>
        </p:spPr>
      </p:pic>
      <p:pic>
        <p:nvPicPr>
          <p:cNvPr id="47" name="Picture 46" descr="A close up of a sign&#10;&#10;Description automatically generated">
            <a:extLst>
              <a:ext uri="{FF2B5EF4-FFF2-40B4-BE49-F238E27FC236}">
                <a16:creationId xmlns:a16="http://schemas.microsoft.com/office/drawing/2014/main" id="{B00F9C67-35E5-C64C-8ABB-715E29A13A0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37130" y="3197831"/>
            <a:ext cx="1404473" cy="2301417"/>
          </a:xfrm>
          <a:prstGeom prst="rect">
            <a:avLst/>
          </a:prstGeom>
        </p:spPr>
      </p:pic>
      <p:pic>
        <p:nvPicPr>
          <p:cNvPr id="49" name="Picture 48" descr="A close up of a sign&#10;&#10;Description automatically generated">
            <a:extLst>
              <a:ext uri="{FF2B5EF4-FFF2-40B4-BE49-F238E27FC236}">
                <a16:creationId xmlns:a16="http://schemas.microsoft.com/office/drawing/2014/main" id="{B08F593C-2AE4-8842-A598-06E4CCCD5F5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41603" y="3197832"/>
            <a:ext cx="1334892" cy="2301417"/>
          </a:xfrm>
          <a:prstGeom prst="rect">
            <a:avLst/>
          </a:prstGeom>
        </p:spPr>
      </p:pic>
      <p:pic>
        <p:nvPicPr>
          <p:cNvPr id="50" name="Picture 49">
            <a:extLst>
              <a:ext uri="{FF2B5EF4-FFF2-40B4-BE49-F238E27FC236}">
                <a16:creationId xmlns:a16="http://schemas.microsoft.com/office/drawing/2014/main" id="{C1AC3557-FD9D-804C-8C64-F00F456FF4D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1510" y="3255123"/>
            <a:ext cx="1977389" cy="1977389"/>
          </a:xfrm>
          <a:prstGeom prst="rect">
            <a:avLst/>
          </a:prstGeom>
        </p:spPr>
      </p:pic>
      <p:sp>
        <p:nvSpPr>
          <p:cNvPr id="12" name="Footer Placeholder 1">
            <a:extLst>
              <a:ext uri="{FF2B5EF4-FFF2-40B4-BE49-F238E27FC236}">
                <a16:creationId xmlns:a16="http://schemas.microsoft.com/office/drawing/2014/main" id="{ACB3B81A-E87D-F040-A7C0-77CF2012153D}"/>
              </a:ext>
            </a:extLst>
          </p:cNvPr>
          <p:cNvSpPr>
            <a:spLocks noGrp="1"/>
          </p:cNvSpPr>
          <p:nvPr>
            <p:ph type="ftr" sz="quarter" idx="4294967295"/>
          </p:nvPr>
        </p:nvSpPr>
        <p:spPr>
          <a:xfrm>
            <a:off x="3306101" y="5350789"/>
            <a:ext cx="5837899" cy="375351"/>
          </a:xfrm>
        </p:spPr>
        <p:txBody>
          <a:bodyPr/>
          <a:lstStyle/>
          <a:p>
            <a:r>
              <a:rPr lang="it-IT" dirty="0"/>
              <a:t>M3|The 2030 </a:t>
            </a:r>
            <a:r>
              <a:rPr lang="en-GB" dirty="0"/>
              <a:t>Sustainable</a:t>
            </a:r>
            <a:r>
              <a:rPr lang="it-IT" dirty="0"/>
              <a:t> Agenda and GEWE</a:t>
            </a:r>
          </a:p>
        </p:txBody>
      </p:sp>
    </p:spTree>
    <p:extLst>
      <p:ext uri="{BB962C8B-B14F-4D97-AF65-F5344CB8AC3E}">
        <p14:creationId xmlns:p14="http://schemas.microsoft.com/office/powerpoint/2010/main" val="276017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19510C2-D402-184C-AF32-B35BAD506425}"/>
              </a:ext>
            </a:extLst>
          </p:cNvPr>
          <p:cNvPicPr/>
          <p:nvPr/>
        </p:nvPicPr>
        <p:blipFill>
          <a:blip r:embed="rId3" cstate="screen">
            <a:extLst>
              <a:ext uri="{28A0092B-C50C-407E-A947-70E740481C1C}">
                <a14:useLocalDpi xmlns:a14="http://schemas.microsoft.com/office/drawing/2010/main"/>
              </a:ext>
            </a:extLst>
          </a:blip>
          <a:stretch>
            <a:fillRect/>
          </a:stretch>
        </p:blipFill>
        <p:spPr>
          <a:xfrm>
            <a:off x="534988" y="365833"/>
            <a:ext cx="8518525" cy="4983334"/>
          </a:xfrm>
          <a:prstGeom prst="rect">
            <a:avLst/>
          </a:prstGeom>
          <a:noFill/>
        </p:spPr>
      </p:pic>
      <p:sp>
        <p:nvSpPr>
          <p:cNvPr id="2" name="Footer Placeholder 1">
            <a:extLst>
              <a:ext uri="{FF2B5EF4-FFF2-40B4-BE49-F238E27FC236}">
                <a16:creationId xmlns:a16="http://schemas.microsoft.com/office/drawing/2014/main" id="{ACB3B81A-E87D-F040-A7C0-77CF2012153D}"/>
              </a:ext>
            </a:extLst>
          </p:cNvPr>
          <p:cNvSpPr>
            <a:spLocks noGrp="1"/>
          </p:cNvSpPr>
          <p:nvPr>
            <p:ph type="ftr" sz="quarter" idx="4294967295"/>
          </p:nvPr>
        </p:nvSpPr>
        <p:spPr>
          <a:xfrm>
            <a:off x="3306101" y="5350789"/>
            <a:ext cx="5837899" cy="375351"/>
          </a:xfrm>
        </p:spPr>
        <p:txBody>
          <a:bodyPr/>
          <a:lstStyle/>
          <a:p>
            <a:r>
              <a:rPr lang="it-IT" dirty="0"/>
              <a:t>M3|The 2030 </a:t>
            </a:r>
            <a:r>
              <a:rPr lang="en-GB" dirty="0"/>
              <a:t>Sustainable</a:t>
            </a:r>
            <a:r>
              <a:rPr lang="it-IT" dirty="0"/>
              <a:t> Agenda and GEWE</a:t>
            </a:r>
          </a:p>
        </p:txBody>
      </p:sp>
    </p:spTree>
    <p:extLst>
      <p:ext uri="{BB962C8B-B14F-4D97-AF65-F5344CB8AC3E}">
        <p14:creationId xmlns:p14="http://schemas.microsoft.com/office/powerpoint/2010/main" val="9877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92B3-C1E4-C14F-957F-5FCF819A695A}"/>
              </a:ext>
            </a:extLst>
          </p:cNvPr>
          <p:cNvSpPr>
            <a:spLocks noGrp="1"/>
          </p:cNvSpPr>
          <p:nvPr>
            <p:ph type="title"/>
          </p:nvPr>
        </p:nvSpPr>
        <p:spPr/>
        <p:txBody>
          <a:bodyPr/>
          <a:lstStyle/>
          <a:p>
            <a:r>
              <a:rPr lang="en-GB" dirty="0"/>
              <a:t>Leave no One Behind (LNOB)</a:t>
            </a:r>
          </a:p>
        </p:txBody>
      </p:sp>
      <p:sp>
        <p:nvSpPr>
          <p:cNvPr id="3" name="Content Placeholder 2">
            <a:extLst>
              <a:ext uri="{FF2B5EF4-FFF2-40B4-BE49-F238E27FC236}">
                <a16:creationId xmlns:a16="http://schemas.microsoft.com/office/drawing/2014/main" id="{90C386C5-E34C-0E40-AFBE-FC079CFCCB5D}"/>
              </a:ext>
            </a:extLst>
          </p:cNvPr>
          <p:cNvSpPr>
            <a:spLocks noGrp="1"/>
          </p:cNvSpPr>
          <p:nvPr>
            <p:ph idx="1"/>
          </p:nvPr>
        </p:nvSpPr>
        <p:spPr/>
        <p:txBody>
          <a:bodyPr>
            <a:normAutofit fontScale="77500" lnSpcReduction="20000"/>
          </a:bodyPr>
          <a:lstStyle/>
          <a:p>
            <a:pPr marL="0" indent="0" algn="ctr">
              <a:buNone/>
            </a:pPr>
            <a:r>
              <a:rPr lang="en-GB" i="1" dirty="0"/>
              <a:t>As we embark on this great collective journey, we pledge that no one will be left behind. Recognizing that the dignity of the human person is fundamental, we wish to see the Goals and targets met for all nations and peoples and for all segments of society. And we will endeavour to reach the furthest behind first</a:t>
            </a:r>
            <a:r>
              <a:rPr lang="en-GB" dirty="0"/>
              <a:t>. </a:t>
            </a:r>
          </a:p>
          <a:p>
            <a:pPr marL="0" indent="0" algn="r">
              <a:buNone/>
            </a:pPr>
            <a:r>
              <a:rPr lang="en-GB" dirty="0"/>
              <a:t>- SDG Summit Declaration - </a:t>
            </a:r>
            <a:endParaRPr lang="x-none" dirty="0"/>
          </a:p>
          <a:p>
            <a:endParaRPr lang="x-none" b="1" dirty="0"/>
          </a:p>
          <a:p>
            <a:r>
              <a:rPr lang="x-none" b="1" dirty="0"/>
              <a:t>LNOB and gender</a:t>
            </a:r>
            <a:r>
              <a:rPr lang="x-none" dirty="0"/>
              <a:t> </a:t>
            </a:r>
          </a:p>
          <a:p>
            <a:pPr lvl="1"/>
            <a:r>
              <a:rPr lang="en-GB" dirty="0"/>
              <a:t>R</a:t>
            </a:r>
            <a:r>
              <a:rPr lang="x-none" dirty="0"/>
              <a:t>ooted in human rights and the principles of (substantive) equality and non-discrimination; </a:t>
            </a:r>
          </a:p>
          <a:p>
            <a:pPr lvl="1"/>
            <a:r>
              <a:rPr lang="x-none" dirty="0"/>
              <a:t>Priority to human beings’ dignity and placing progress of the most marginalized communities first – women and girls being all too often at the top of the list. </a:t>
            </a:r>
          </a:p>
          <a:p>
            <a:pPr lvl="1"/>
            <a:r>
              <a:rPr lang="x-none" dirty="0"/>
              <a:t>Deprivation women and girls experience are extreme when they overlap, hence the largest inequality is the result of overlapping forms of deprivation</a:t>
            </a:r>
            <a:endParaRPr lang="en-GB" dirty="0"/>
          </a:p>
        </p:txBody>
      </p:sp>
      <p:sp>
        <p:nvSpPr>
          <p:cNvPr id="4" name="Footer Placeholder 3">
            <a:extLst>
              <a:ext uri="{FF2B5EF4-FFF2-40B4-BE49-F238E27FC236}">
                <a16:creationId xmlns:a16="http://schemas.microsoft.com/office/drawing/2014/main" id="{A1F7D61F-4640-9240-ACC2-AA767FBCAA54}"/>
              </a:ext>
            </a:extLst>
          </p:cNvPr>
          <p:cNvSpPr>
            <a:spLocks noGrp="1"/>
          </p:cNvSpPr>
          <p:nvPr>
            <p:ph type="ftr" sz="quarter" idx="3"/>
          </p:nvPr>
        </p:nvSpPr>
        <p:spPr/>
        <p:txBody>
          <a:bodyPr/>
          <a:lstStyle/>
          <a:p>
            <a:r>
              <a:rPr lang="it-IT" dirty="0"/>
              <a:t>M3|The 2030 </a:t>
            </a:r>
            <a:r>
              <a:rPr lang="en-GB" dirty="0"/>
              <a:t>Sustainable</a:t>
            </a:r>
            <a:r>
              <a:rPr lang="it-IT" dirty="0"/>
              <a:t> Agenda and GEWE</a:t>
            </a:r>
          </a:p>
        </p:txBody>
      </p:sp>
    </p:spTree>
    <p:extLst>
      <p:ext uri="{BB962C8B-B14F-4D97-AF65-F5344CB8AC3E}">
        <p14:creationId xmlns:p14="http://schemas.microsoft.com/office/powerpoint/2010/main" val="170931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parking, side, meter&#10;&#10;Description automatically generated">
            <a:extLst>
              <a:ext uri="{FF2B5EF4-FFF2-40B4-BE49-F238E27FC236}">
                <a16:creationId xmlns:a16="http://schemas.microsoft.com/office/drawing/2014/main" id="{BD5D30A6-A769-F34F-B203-F45401795121}"/>
              </a:ext>
            </a:extLst>
          </p:cNvPr>
          <p:cNvPicPr>
            <a:picLocks noChangeAspect="1"/>
          </p:cNvPicPr>
          <p:nvPr/>
        </p:nvPicPr>
        <p:blipFill rotWithShape="1">
          <a:blip r:embed="rId3"/>
          <a:srcRect b="3475"/>
          <a:stretch/>
        </p:blipFill>
        <p:spPr>
          <a:xfrm>
            <a:off x="20" y="10"/>
            <a:ext cx="9143980" cy="5714990"/>
          </a:xfrm>
          <a:prstGeom prst="rect">
            <a:avLst/>
          </a:prstGeom>
          <a:noFill/>
        </p:spPr>
      </p:pic>
      <p:sp>
        <p:nvSpPr>
          <p:cNvPr id="2" name="Footer Placeholder 1">
            <a:extLst>
              <a:ext uri="{FF2B5EF4-FFF2-40B4-BE49-F238E27FC236}">
                <a16:creationId xmlns:a16="http://schemas.microsoft.com/office/drawing/2014/main" id="{A61C4A0F-2B55-B843-9097-22EEF53A2A8C}"/>
              </a:ext>
            </a:extLst>
          </p:cNvPr>
          <p:cNvSpPr>
            <a:spLocks noGrp="1"/>
          </p:cNvSpPr>
          <p:nvPr>
            <p:ph type="ftr" sz="quarter" idx="4294967295"/>
          </p:nvPr>
        </p:nvSpPr>
        <p:spPr>
          <a:xfrm>
            <a:off x="3306101" y="5350789"/>
            <a:ext cx="5837899" cy="375351"/>
          </a:xfrm>
        </p:spPr>
        <p:txBody>
          <a:bodyPr/>
          <a:lstStyle/>
          <a:p>
            <a:r>
              <a:rPr lang="it-IT" dirty="0"/>
              <a:t>M3|The 2030 </a:t>
            </a:r>
            <a:r>
              <a:rPr lang="en-GB" dirty="0"/>
              <a:t>Sustainable</a:t>
            </a:r>
            <a:r>
              <a:rPr lang="it-IT" dirty="0"/>
              <a:t> Agenda and GEWE</a:t>
            </a:r>
          </a:p>
        </p:txBody>
      </p:sp>
    </p:spTree>
    <p:extLst>
      <p:ext uri="{BB962C8B-B14F-4D97-AF65-F5344CB8AC3E}">
        <p14:creationId xmlns:p14="http://schemas.microsoft.com/office/powerpoint/2010/main" val="75287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5" y="-9260"/>
            <a:ext cx="4146550" cy="1342761"/>
          </a:xfrm>
        </p:spPr>
        <p:txBody>
          <a:bodyPr/>
          <a:lstStyle/>
          <a:p>
            <a:r>
              <a:rPr lang="en-GB" dirty="0"/>
              <a:t>Gender &amp; SDGs</a:t>
            </a:r>
          </a:p>
        </p:txBody>
      </p:sp>
      <p:sp>
        <p:nvSpPr>
          <p:cNvPr id="3" name="Footer Placeholder 2"/>
          <p:cNvSpPr>
            <a:spLocks noGrp="1"/>
          </p:cNvSpPr>
          <p:nvPr>
            <p:ph type="ftr" sz="quarter" idx="11"/>
          </p:nvPr>
        </p:nvSpPr>
        <p:spPr/>
        <p:txBody>
          <a:bodyPr/>
          <a:lstStyle/>
          <a:p>
            <a:r>
              <a:rPr lang="it-IT" dirty="0"/>
              <a:t>M3|The 2030 </a:t>
            </a:r>
            <a:r>
              <a:rPr lang="en-GB" dirty="0"/>
              <a:t>Sustainable</a:t>
            </a:r>
            <a:r>
              <a:rPr lang="it-IT" dirty="0"/>
              <a:t> Agenda and GEWE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725" y="0"/>
            <a:ext cx="4217443" cy="5715000"/>
          </a:xfrm>
          <a:prstGeom prst="rect">
            <a:avLst/>
          </a:prstGeom>
        </p:spPr>
      </p:pic>
      <p:sp>
        <p:nvSpPr>
          <p:cNvPr id="5" name="Content Placeholder 2"/>
          <p:cNvSpPr txBox="1">
            <a:spLocks/>
          </p:cNvSpPr>
          <p:nvPr/>
        </p:nvSpPr>
        <p:spPr>
          <a:xfrm>
            <a:off x="4587875" y="1225635"/>
            <a:ext cx="4448174" cy="4114014"/>
          </a:xfrm>
          <a:prstGeom prst="rect">
            <a:avLst/>
          </a:prstGeom>
        </p:spPr>
        <p:txBody>
          <a:bodyPr/>
          <a:lst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AutoNum type="arabicPeriod"/>
            </a:pPr>
            <a:r>
              <a:rPr lang="en-GB"/>
              <a:t>Recall all SDGs</a:t>
            </a:r>
          </a:p>
          <a:p>
            <a:pPr marL="457200" indent="-457200">
              <a:buFont typeface="Arial"/>
              <a:buAutoNum type="arabicPeriod"/>
            </a:pPr>
            <a:r>
              <a:rPr lang="en-GB"/>
              <a:t>Choose the one to focus on</a:t>
            </a:r>
          </a:p>
          <a:p>
            <a:pPr marL="457200" indent="-457200">
              <a:buFont typeface="Arial"/>
              <a:buAutoNum type="arabicPeriod"/>
            </a:pPr>
            <a:r>
              <a:rPr lang="en-GB"/>
              <a:t>Form groups, one per selected SDG</a:t>
            </a:r>
          </a:p>
          <a:p>
            <a:pPr marL="457200" indent="-457200">
              <a:buFont typeface="Arial"/>
              <a:buAutoNum type="arabicPeriod"/>
            </a:pPr>
            <a:r>
              <a:rPr lang="en-GB"/>
              <a:t>Distribute the handout</a:t>
            </a:r>
          </a:p>
          <a:p>
            <a:pPr marL="457200" indent="-457200">
              <a:buFont typeface="Arial"/>
              <a:buAutoNum type="arabicPeriod"/>
            </a:pPr>
            <a:r>
              <a:rPr lang="en-GB"/>
              <a:t>Review and discuss relevance for UNODC and from a gender perspective</a:t>
            </a:r>
          </a:p>
          <a:p>
            <a:pPr marL="457200" indent="-457200">
              <a:buFont typeface="Arial"/>
              <a:buAutoNum type="arabicPeriod"/>
            </a:pPr>
            <a:r>
              <a:rPr lang="en-GB"/>
              <a:t>Form ‘expert groups’ and share the key points with experts from other groups. </a:t>
            </a:r>
          </a:p>
        </p:txBody>
      </p:sp>
    </p:spTree>
    <p:extLst>
      <p:ext uri="{BB962C8B-B14F-4D97-AF65-F5344CB8AC3E}">
        <p14:creationId xmlns:p14="http://schemas.microsoft.com/office/powerpoint/2010/main" val="91069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dirty="0"/>
              <a:t>M3|The 2030 </a:t>
            </a:r>
            <a:r>
              <a:rPr lang="en-GB" dirty="0"/>
              <a:t>Sustainable</a:t>
            </a:r>
            <a:r>
              <a:rPr lang="it-IT" dirty="0"/>
              <a:t> Agenda and GEWE</a:t>
            </a:r>
          </a:p>
        </p:txBody>
      </p:sp>
      <p:pic>
        <p:nvPicPr>
          <p:cNvPr id="10" name="Picture 9" descr="Kids-with-hands-up.jp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a:stretch/>
        </p:blipFill>
        <p:spPr>
          <a:xfrm>
            <a:off x="0" y="1548162"/>
            <a:ext cx="9177423" cy="3605185"/>
          </a:xfrm>
          <a:prstGeom prst="rect">
            <a:avLst/>
          </a:prstGeom>
        </p:spPr>
      </p:pic>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457200" y="1602403"/>
            <a:ext cx="8229600" cy="952500"/>
          </a:xfrm>
        </p:spPr>
        <p:txBody>
          <a:bodyPr/>
          <a:lstStyle/>
          <a:p>
            <a:r>
              <a:rPr lang="en-GB" dirty="0"/>
              <a:t>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S2JVWQHSHYPP-714118691-580</_dlc_DocId>
    <_dlc_DocIdUrl xmlns="a15e0e0f-4f4a-4916-abd0-83d6a9ed7276">
      <Url>https://unwomen.sharepoint.com/Policy-Programming/ProgrammeDivision/CF/_layouts/15/DocIdRedir.aspx?ID=S2JVWQHSHYPP-714118691-580</Url>
      <Description>S2JVWQHSHYPP-714118691-580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03D50-930D-4990-A539-07B51F262B18}">
  <ds:schemaRefs>
    <ds:schemaRef ds:uri="http://schemas.microsoft.com/office/2006/metadata/properties"/>
    <ds:schemaRef ds:uri="http://schemas.microsoft.com/office/infopath/2007/PartnerControls"/>
    <ds:schemaRef ds:uri="http://schemas.microsoft.com/sharepoint/v3"/>
    <ds:schemaRef ds:uri="a15e0e0f-4f4a-4916-abd0-83d6a9ed7276"/>
  </ds:schemaRefs>
</ds:datastoreItem>
</file>

<file path=customXml/itemProps2.xml><?xml version="1.0" encoding="utf-8"?>
<ds:datastoreItem xmlns:ds="http://schemas.openxmlformats.org/officeDocument/2006/customXml" ds:itemID="{A80493A4-0371-41D7-93F3-4C52E4E0101E}">
  <ds:schemaRefs>
    <ds:schemaRef ds:uri="http://schemas.microsoft.com/sharepoint/v3/contenttype/forms"/>
  </ds:schemaRefs>
</ds:datastoreItem>
</file>

<file path=customXml/itemProps3.xml><?xml version="1.0" encoding="utf-8"?>
<ds:datastoreItem xmlns:ds="http://schemas.openxmlformats.org/officeDocument/2006/customXml" ds:itemID="{31E15ECA-9679-4C20-9411-89EDE6ED5051}">
  <ds:schemaRefs>
    <ds:schemaRef ds:uri="http://schemas.microsoft.com/sharepoint/events"/>
  </ds:schemaRefs>
</ds:datastoreItem>
</file>

<file path=customXml/itemProps4.xml><?xml version="1.0" encoding="utf-8"?>
<ds:datastoreItem xmlns:ds="http://schemas.openxmlformats.org/officeDocument/2006/customXml" ds:itemID="{C78AEEE3-72AD-46F5-AABF-027BD94BB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5e0e0f-4f4a-4916-abd0-83d6a9ed7276"/>
    <ds:schemaRef ds:uri="0e608273-76ed-47c9-b5d8-b1ed69fc6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1236</Words>
  <Application>Microsoft Office PowerPoint</Application>
  <PresentationFormat>On-screen Show (16:10)</PresentationFormat>
  <Paragraphs>57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DIN Condensed Bold</vt:lpstr>
      <vt:lpstr>Geneva</vt:lpstr>
      <vt:lpstr>Arial</vt:lpstr>
      <vt:lpstr>Calibri</vt:lpstr>
      <vt:lpstr>Century Gothic</vt:lpstr>
      <vt:lpstr>Office Theme</vt:lpstr>
      <vt:lpstr>PowerPoint Presentation</vt:lpstr>
      <vt:lpstr>SDGs</vt:lpstr>
      <vt:lpstr>PowerPoint Presentation</vt:lpstr>
      <vt:lpstr>PowerPoint Presentation</vt:lpstr>
      <vt:lpstr>Leave no One Behind (LNOB)</vt:lpstr>
      <vt:lpstr>PowerPoint Presentation</vt:lpstr>
      <vt:lpstr>Gender &amp; SDGs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Sijia Cheng</cp:lastModifiedBy>
  <cp:revision>7</cp:revision>
  <dcterms:created xsi:type="dcterms:W3CDTF">2020-04-03T20:49:34Z</dcterms:created>
  <dcterms:modified xsi:type="dcterms:W3CDTF">2020-10-19T18:39:43Z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76e82918-d87c-41d0-8721-b4cf4f5e1261</vt:lpwstr>
  </property>
</Properties>
</file>