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notesSlides/notesSlide12.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slideLayouts/slideLayout5.xml" ContentType="application/vnd.openxmlformats-officedocument.presentationml.slideLayout+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256" r:id="rId2"/>
    <p:sldId id="288" r:id="rId3"/>
    <p:sldId id="501" r:id="rId4"/>
    <p:sldId id="257" r:id="rId5"/>
    <p:sldId id="502" r:id="rId6"/>
    <p:sldId id="503" r:id="rId7"/>
    <p:sldId id="504" r:id="rId8"/>
    <p:sldId id="505" r:id="rId9"/>
    <p:sldId id="324" r:id="rId10"/>
    <p:sldId id="325" r:id="rId11"/>
    <p:sldId id="319" r:id="rId12"/>
    <p:sldId id="320" r:id="rId13"/>
    <p:sldId id="506" r:id="rId14"/>
    <p:sldId id="270" r:id="rId15"/>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461">
          <p15:clr>
            <a:srgbClr val="A4A3A4"/>
          </p15:clr>
        </p15:guide>
        <p15:guide id="2" pos="1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BCC8"/>
    <a:srgbClr val="769B66"/>
    <a:srgbClr val="FFC000"/>
    <a:srgbClr val="CD6660"/>
    <a:srgbClr val="C0504D"/>
    <a:srgbClr val="31AFA3"/>
    <a:srgbClr val="31CFB6"/>
    <a:srgbClr val="17CAE0"/>
    <a:srgbClr val="1CE6FF"/>
    <a:srgbClr val="99CC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094" autoAdjust="0"/>
    <p:restoredTop sz="43321" autoAdjust="0"/>
  </p:normalViewPr>
  <p:slideViewPr>
    <p:cSldViewPr snapToGrid="0" snapToObjects="1">
      <p:cViewPr varScale="1">
        <p:scale>
          <a:sx n="33" d="100"/>
          <a:sy n="33" d="100"/>
        </p:scale>
        <p:origin x="-228" y="-78"/>
      </p:cViewPr>
      <p:guideLst>
        <p:guide orient="horz" pos="1461"/>
        <p:guide pos="19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AF24F0-2A9B-46A1-9C20-61FAAFCAFF66}" type="datetimeFigureOut">
              <a:rPr lang="it-IT" smtClean="0"/>
              <a:pPr/>
              <a:t>18/06/2020</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D92DF6-2D34-4C35-8E72-EEC3033C18BC}" type="slidenum">
              <a:rPr lang="it-IT" smtClean="0"/>
              <a:pPr/>
              <a:t>‹N›</a:t>
            </a:fld>
            <a:endParaRPr lang="it-IT"/>
          </a:p>
        </p:txBody>
      </p:sp>
    </p:spTree>
    <p:extLst>
      <p:ext uri="{BB962C8B-B14F-4D97-AF65-F5344CB8AC3E}">
        <p14:creationId xmlns:p14="http://schemas.microsoft.com/office/powerpoint/2010/main" val="5843193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30C87A-600D-4ECB-B063-522A496BCD09}" type="datetimeFigureOut">
              <a:rPr lang="it-IT" smtClean="0"/>
              <a:pPr/>
              <a:t>18/06/2020</a:t>
            </a:fld>
            <a:endParaRPr lang="it-IT"/>
          </a:p>
        </p:txBody>
      </p:sp>
      <p:sp>
        <p:nvSpPr>
          <p:cNvPr id="4" name="Segnaposto immagine diapositiva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809F7A-B409-4498-BDAE-83CB333CDE40}" type="slidenum">
              <a:rPr lang="it-IT" smtClean="0"/>
              <a:pPr/>
              <a:t>‹N›</a:t>
            </a:fld>
            <a:endParaRPr lang="it-IT"/>
          </a:p>
        </p:txBody>
      </p:sp>
    </p:spTree>
    <p:extLst>
      <p:ext uri="{BB962C8B-B14F-4D97-AF65-F5344CB8AC3E}">
        <p14:creationId xmlns:p14="http://schemas.microsoft.com/office/powerpoint/2010/main" val="29951708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nsdg.un.org/resources/common-country-analysis-undaf-companion-guida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now time to go back to what we introduced at the beginning of this training, namely the UNSDCF. </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past sessions we explained the rationale for gender mainstreaming through a quick overview of the existing normative framework, the basic gender-related concepts we should all be familiar with, and most importantly the SDGs and how GEWE is key to ensure progress in all of them. </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we will go through the key phases of the UNSDCF and concretely work on them from a GEWE perspective. The purpose of module 4 is twofold: on one side it is </a:t>
            </a:r>
            <a:r>
              <a:rPr lang="en-US" sz="1200" u="sng" kern="1200" dirty="0" smtClean="0">
                <a:solidFill>
                  <a:schemeClr val="tx1"/>
                </a:solidFill>
                <a:effectLst/>
                <a:latin typeface="+mn-lt"/>
                <a:ea typeface="+mn-ea"/>
                <a:cs typeface="+mn-cs"/>
              </a:rPr>
              <a:t>instructive</a:t>
            </a:r>
            <a:r>
              <a:rPr lang="en-US" sz="1200" kern="1200" dirty="0" smtClean="0">
                <a:solidFill>
                  <a:schemeClr val="tx1"/>
                </a:solidFill>
                <a:effectLst/>
                <a:latin typeface="+mn-lt"/>
                <a:ea typeface="+mn-ea"/>
                <a:cs typeface="+mn-cs"/>
              </a:rPr>
              <a:t> as it provides all the necessary knowledge and guidance on gender-responsive UNSDCF engagement; on the other it is </a:t>
            </a:r>
            <a:r>
              <a:rPr lang="en-US" sz="1200" u="sng" kern="1200" dirty="0" smtClean="0">
                <a:solidFill>
                  <a:schemeClr val="tx1"/>
                </a:solidFill>
                <a:effectLst/>
                <a:latin typeface="+mn-lt"/>
                <a:ea typeface="+mn-ea"/>
                <a:cs typeface="+mn-cs"/>
              </a:rPr>
              <a:t>functional</a:t>
            </a:r>
            <a:r>
              <a:rPr lang="en-US" sz="1200" kern="1200" dirty="0" smtClean="0">
                <a:solidFill>
                  <a:schemeClr val="tx1"/>
                </a:solidFill>
                <a:effectLst/>
                <a:latin typeface="+mn-lt"/>
                <a:ea typeface="+mn-ea"/>
                <a:cs typeface="+mn-cs"/>
              </a:rPr>
              <a:t> as it contains several working sessions where participants are requested to elaborate on how to best integrate GEWE in the UNSDCF, and these reflections and ‘how to’ will be their main take-</a:t>
            </a:r>
            <a:r>
              <a:rPr lang="en-US" sz="1200" kern="1200" dirty="0" err="1" smtClean="0">
                <a:solidFill>
                  <a:schemeClr val="tx1"/>
                </a:solidFill>
                <a:effectLst/>
                <a:latin typeface="+mn-lt"/>
                <a:ea typeface="+mn-ea"/>
                <a:cs typeface="+mn-cs"/>
              </a:rPr>
              <a:t>aways</a:t>
            </a:r>
            <a:endParaRPr lang="en-US" dirty="0"/>
          </a:p>
        </p:txBody>
      </p:sp>
      <p:sp>
        <p:nvSpPr>
          <p:cNvPr id="4" name="Slide Number Placeholder 3"/>
          <p:cNvSpPr>
            <a:spLocks noGrp="1"/>
          </p:cNvSpPr>
          <p:nvPr>
            <p:ph type="sldNum" sz="quarter" idx="10"/>
          </p:nvPr>
        </p:nvSpPr>
        <p:spPr/>
        <p:txBody>
          <a:bodyPr/>
          <a:lstStyle/>
          <a:p>
            <a:fld id="{02809F7A-B409-4498-BDAE-83CB333CDE40}" type="slidenum">
              <a:rPr lang="it-IT" smtClean="0"/>
              <a:pPr/>
              <a:t>1</a:t>
            </a:fld>
            <a:endParaRPr lang="it-IT"/>
          </a:p>
        </p:txBody>
      </p:sp>
    </p:spTree>
    <p:extLst>
      <p:ext uri="{BB962C8B-B14F-4D97-AF65-F5344CB8AC3E}">
        <p14:creationId xmlns:p14="http://schemas.microsoft.com/office/powerpoint/2010/main" val="3666939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Quantitative and qualitative data needs to be of a </a:t>
            </a:r>
            <a:r>
              <a:rPr lang="en-GB" sz="1200" b="1" kern="1200" dirty="0" smtClean="0">
                <a:solidFill>
                  <a:schemeClr val="tx1"/>
                </a:solidFill>
                <a:effectLst/>
                <a:latin typeface="+mn-lt"/>
                <a:ea typeface="+mn-ea"/>
                <a:cs typeface="+mn-cs"/>
              </a:rPr>
              <a:t>certain quality to be useful and credible</a:t>
            </a:r>
            <a:r>
              <a:rPr lang="en-GB" sz="1200" kern="1200" dirty="0" smtClean="0">
                <a:solidFill>
                  <a:schemeClr val="tx1"/>
                </a:solidFill>
                <a:effectLst/>
                <a:latin typeface="+mn-lt"/>
                <a:ea typeface="+mn-ea"/>
                <a:cs typeface="+mn-cs"/>
              </a:rPr>
              <a:t>. </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1. </a:t>
            </a:r>
            <a:r>
              <a:rPr lang="en-GB" sz="1200" b="1" i="1" kern="1200" dirty="0" smtClean="0">
                <a:solidFill>
                  <a:schemeClr val="tx1"/>
                </a:solidFill>
                <a:effectLst/>
                <a:latin typeface="+mn-lt"/>
                <a:ea typeface="+mn-ea"/>
                <a:cs typeface="+mn-cs"/>
              </a:rPr>
              <a:t>Quantitative</a:t>
            </a:r>
            <a:r>
              <a:rPr lang="en-GB" sz="1200" kern="1200" dirty="0" smtClean="0">
                <a:solidFill>
                  <a:schemeClr val="tx1"/>
                </a:solidFill>
                <a:effectLst/>
                <a:latin typeface="+mn-lt"/>
                <a:ea typeface="+mn-ea"/>
                <a:cs typeface="+mn-cs"/>
              </a:rPr>
              <a:t> data:</a:t>
            </a:r>
            <a:endParaRPr lang="it-IT" sz="1200" kern="1200" dirty="0" smtClean="0">
              <a:solidFill>
                <a:schemeClr val="tx1"/>
              </a:solidFill>
              <a:effectLst/>
              <a:latin typeface="+mn-lt"/>
              <a:ea typeface="+mn-ea"/>
              <a:cs typeface="+mn-cs"/>
            </a:endParaRPr>
          </a:p>
          <a:p>
            <a:pPr lvl="0"/>
            <a:r>
              <a:rPr lang="en-GB" sz="1200" u="sng" kern="1200" dirty="0" smtClean="0">
                <a:solidFill>
                  <a:schemeClr val="tx1"/>
                </a:solidFill>
                <a:effectLst/>
                <a:latin typeface="+mn-lt"/>
                <a:ea typeface="+mn-ea"/>
                <a:cs typeface="+mn-cs"/>
              </a:rPr>
              <a:t>Accuracy</a:t>
            </a:r>
            <a:r>
              <a:rPr lang="en-GB" sz="1200" kern="1200" dirty="0" smtClean="0">
                <a:solidFill>
                  <a:schemeClr val="tx1"/>
                </a:solidFill>
                <a:effectLst/>
                <a:latin typeface="+mn-lt"/>
                <a:ea typeface="+mn-ea"/>
                <a:cs typeface="+mn-cs"/>
              </a:rPr>
              <a:t>:  the precision with which the information correctly describes the phenomenon it was designed to measure</a:t>
            </a:r>
            <a:endParaRPr lang="it-IT" sz="1200" kern="1200" dirty="0" smtClean="0">
              <a:solidFill>
                <a:schemeClr val="tx1"/>
              </a:solidFill>
              <a:effectLst/>
              <a:latin typeface="+mn-lt"/>
              <a:ea typeface="+mn-ea"/>
              <a:cs typeface="+mn-cs"/>
            </a:endParaRPr>
          </a:p>
          <a:p>
            <a:pPr lvl="0"/>
            <a:r>
              <a:rPr lang="en-GB" sz="1200" u="sng" kern="1200" dirty="0" smtClean="0">
                <a:solidFill>
                  <a:schemeClr val="tx1"/>
                </a:solidFill>
                <a:effectLst/>
                <a:latin typeface="+mn-lt"/>
                <a:ea typeface="+mn-ea"/>
                <a:cs typeface="+mn-cs"/>
              </a:rPr>
              <a:t>Comparability</a:t>
            </a:r>
            <a:r>
              <a:rPr lang="en-GB" sz="1200" kern="1200" dirty="0" smtClean="0">
                <a:solidFill>
                  <a:schemeClr val="tx1"/>
                </a:solidFill>
                <a:effectLst/>
                <a:latin typeface="+mn-lt"/>
                <a:ea typeface="+mn-ea"/>
                <a:cs typeface="+mn-cs"/>
              </a:rPr>
              <a:t>: the degree to which it can be successfully brought together with other information</a:t>
            </a:r>
            <a:endParaRPr lang="it-IT" sz="1200" kern="1200" dirty="0" smtClean="0">
              <a:solidFill>
                <a:schemeClr val="tx1"/>
              </a:solidFill>
              <a:effectLst/>
              <a:latin typeface="+mn-lt"/>
              <a:ea typeface="+mn-ea"/>
              <a:cs typeface="+mn-cs"/>
            </a:endParaRPr>
          </a:p>
          <a:p>
            <a:pPr lvl="0"/>
            <a:r>
              <a:rPr lang="en-GB" sz="1200" u="sng" kern="1200" dirty="0" smtClean="0">
                <a:solidFill>
                  <a:schemeClr val="tx1"/>
                </a:solidFill>
                <a:effectLst/>
                <a:latin typeface="+mn-lt"/>
                <a:ea typeface="+mn-ea"/>
                <a:cs typeface="+mn-cs"/>
              </a:rPr>
              <a:t>Completeness</a:t>
            </a:r>
            <a:r>
              <a:rPr lang="en-GB" sz="1200" kern="1200" dirty="0" smtClean="0">
                <a:solidFill>
                  <a:schemeClr val="tx1"/>
                </a:solidFill>
                <a:effectLst/>
                <a:latin typeface="+mn-lt"/>
                <a:ea typeface="+mn-ea"/>
                <a:cs typeface="+mn-cs"/>
              </a:rPr>
              <a:t>: the degree to which the information represents the whole target group</a:t>
            </a:r>
            <a:endParaRPr lang="it-IT" sz="1200" kern="1200" dirty="0" smtClean="0">
              <a:solidFill>
                <a:schemeClr val="tx1"/>
              </a:solidFill>
              <a:effectLst/>
              <a:latin typeface="+mn-lt"/>
              <a:ea typeface="+mn-ea"/>
              <a:cs typeface="+mn-cs"/>
            </a:endParaRPr>
          </a:p>
          <a:p>
            <a:pPr lvl="0"/>
            <a:r>
              <a:rPr lang="en-GB" sz="1200" u="sng" kern="1200" dirty="0" smtClean="0">
                <a:solidFill>
                  <a:schemeClr val="tx1"/>
                </a:solidFill>
                <a:effectLst/>
                <a:latin typeface="+mn-lt"/>
                <a:ea typeface="+mn-ea"/>
                <a:cs typeface="+mn-cs"/>
              </a:rPr>
              <a:t>Timeliness</a:t>
            </a:r>
            <a:r>
              <a:rPr lang="en-GB" sz="1200" kern="1200" dirty="0" smtClean="0">
                <a:solidFill>
                  <a:schemeClr val="tx1"/>
                </a:solidFill>
                <a:effectLst/>
                <a:latin typeface="+mn-lt"/>
                <a:ea typeface="+mn-ea"/>
                <a:cs typeface="+mn-cs"/>
              </a:rPr>
              <a:t>:  the delay between the data collection and availability; also: length of data collection intervals</a:t>
            </a:r>
            <a:endParaRPr lang="it-IT" sz="1200" kern="1200" dirty="0" smtClean="0">
              <a:solidFill>
                <a:schemeClr val="tx1"/>
              </a:solidFill>
              <a:effectLst/>
              <a:latin typeface="+mn-lt"/>
              <a:ea typeface="+mn-ea"/>
              <a:cs typeface="+mn-cs"/>
            </a:endParaRPr>
          </a:p>
          <a:p>
            <a:pPr lvl="0"/>
            <a:r>
              <a:rPr lang="en-GB" sz="1200" u="sng" kern="1200" dirty="0" smtClean="0">
                <a:solidFill>
                  <a:schemeClr val="tx1"/>
                </a:solidFill>
                <a:effectLst/>
                <a:latin typeface="+mn-lt"/>
                <a:ea typeface="+mn-ea"/>
                <a:cs typeface="+mn-cs"/>
              </a:rPr>
              <a:t>Disaggregation</a:t>
            </a:r>
            <a:r>
              <a:rPr lang="en-GB" sz="1200" kern="1200" dirty="0" smtClean="0">
                <a:solidFill>
                  <a:schemeClr val="tx1"/>
                </a:solidFill>
                <a:effectLst/>
                <a:latin typeface="+mn-lt"/>
                <a:ea typeface="+mn-ea"/>
                <a:cs typeface="+mn-cs"/>
              </a:rPr>
              <a:t>: the degree to which the data can be broken down for subgroups, [E.G. SEX, AGE, RURAL/URBAN]</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it-IT" dirty="0" smtClean="0">
              <a:effectLst/>
            </a:endParaRPr>
          </a:p>
          <a:p>
            <a:r>
              <a:rPr lang="en-GB" sz="1200" kern="1200" dirty="0" smtClean="0">
                <a:solidFill>
                  <a:schemeClr val="tx1"/>
                </a:solidFill>
                <a:effectLst/>
                <a:latin typeface="+mn-lt"/>
                <a:ea typeface="+mn-ea"/>
                <a:cs typeface="+mn-cs"/>
              </a:rPr>
              <a:t>2.  </a:t>
            </a:r>
            <a:r>
              <a:rPr lang="en-GB" sz="1200" b="1" i="1" kern="1200" dirty="0" smtClean="0">
                <a:solidFill>
                  <a:schemeClr val="tx1"/>
                </a:solidFill>
                <a:effectLst/>
                <a:latin typeface="+mn-lt"/>
                <a:ea typeface="+mn-ea"/>
                <a:cs typeface="+mn-cs"/>
              </a:rPr>
              <a:t>Qualitative</a:t>
            </a:r>
            <a:r>
              <a:rPr lang="en-GB" sz="1200" kern="1200" dirty="0" smtClean="0">
                <a:solidFill>
                  <a:schemeClr val="tx1"/>
                </a:solidFill>
                <a:effectLst/>
                <a:latin typeface="+mn-lt"/>
                <a:ea typeface="+mn-ea"/>
                <a:cs typeface="+mn-cs"/>
              </a:rPr>
              <a:t> data:</a:t>
            </a:r>
            <a:endParaRPr lang="it-IT"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How objective is the inquirer? Is bias minimized and explicitly mentioned?</a:t>
            </a:r>
            <a:endParaRPr lang="it-IT"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To what extent can qualitative data be generalized?</a:t>
            </a:r>
            <a:endParaRPr lang="it-IT"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Has data been triangulated within qualitative methods? </a:t>
            </a:r>
            <a:endParaRPr lang="it-IT"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Is the data based on a valid sample? </a:t>
            </a:r>
            <a:endParaRPr lang="it-IT"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How rigorous and reliable are fieldwork procedures, coding and pattern analysis? </a:t>
            </a:r>
            <a:endParaRPr lang="it-IT" sz="1200" kern="1200" dirty="0" smtClean="0">
              <a:solidFill>
                <a:schemeClr val="tx1"/>
              </a:solidFill>
              <a:effectLst/>
              <a:latin typeface="+mn-lt"/>
              <a:ea typeface="+mn-ea"/>
              <a:cs typeface="+mn-cs"/>
            </a:endParaRPr>
          </a:p>
          <a:p>
            <a:r>
              <a:rPr lang="en-ID" dirty="0" smtClean="0">
                <a:effectLst/>
              </a:rPr>
              <a:t> </a:t>
            </a:r>
            <a:endParaRPr lang="it-IT" dirty="0" smtClean="0">
              <a:effectLst/>
            </a:endParaRPr>
          </a:p>
          <a:p>
            <a:r>
              <a:rPr lang="en-ID" sz="1200" kern="1200" dirty="0" smtClean="0">
                <a:solidFill>
                  <a:schemeClr val="tx1"/>
                </a:solidFill>
                <a:effectLst/>
                <a:latin typeface="+mn-lt"/>
                <a:ea typeface="+mn-ea"/>
                <a:cs typeface="+mn-cs"/>
              </a:rPr>
              <a:t>Armenia is a good example of including strong integration of data (from the CGEB)- CCA forthcoming.</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12</a:t>
            </a:fld>
            <a:endParaRPr lang="it-IT"/>
          </a:p>
        </p:txBody>
      </p:sp>
    </p:spTree>
    <p:extLst>
      <p:ext uri="{BB962C8B-B14F-4D97-AF65-F5344CB8AC3E}">
        <p14:creationId xmlns:p14="http://schemas.microsoft.com/office/powerpoint/2010/main" val="3751592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dirty="0" smtClean="0">
                <a:solidFill>
                  <a:schemeClr val="tx1"/>
                </a:solidFill>
                <a:effectLst/>
                <a:latin typeface="+mn-lt"/>
                <a:ea typeface="+mn-ea"/>
                <a:cs typeface="+mn-cs"/>
              </a:rPr>
              <a:t>Divide participants into four groups and assign each a real life example</a:t>
            </a:r>
            <a:r>
              <a:rPr lang="en-ID"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of CCAs/UNSDCFs (summary of?). Ask each group to go through the assigned CCA and discuss/identify the following as relevant to their example: </a:t>
            </a:r>
            <a:endParaRPr lang="it-IT"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-Strategies for how best to engage key stakeholders, including non-usual ones, such as for e.g. the youth, and capture their perspectives; </a:t>
            </a:r>
            <a:endParaRPr lang="it-IT" sz="1200" kern="1200" dirty="0" smtClean="0">
              <a:solidFill>
                <a:schemeClr val="tx1"/>
              </a:solidFill>
              <a:effectLst/>
              <a:latin typeface="+mn-lt"/>
              <a:ea typeface="+mn-ea"/>
              <a:cs typeface="+mn-cs"/>
            </a:endParaRPr>
          </a:p>
          <a:p>
            <a:pPr lvl="0"/>
            <a:r>
              <a:rPr lang="en-ID" sz="1200" kern="1200" smtClean="0">
                <a:solidFill>
                  <a:schemeClr val="tx1"/>
                </a:solidFill>
                <a:effectLst/>
                <a:latin typeface="+mn-lt"/>
                <a:ea typeface="+mn-ea"/>
                <a:cs typeface="+mn-cs"/>
              </a:rPr>
              <a:t>-Gender- </a:t>
            </a:r>
            <a:r>
              <a:rPr lang="en-ID" sz="1200" kern="1200" dirty="0" smtClean="0">
                <a:solidFill>
                  <a:schemeClr val="tx1"/>
                </a:solidFill>
                <a:effectLst/>
                <a:latin typeface="+mn-lt"/>
                <a:ea typeface="+mn-ea"/>
                <a:cs typeface="+mn-cs"/>
              </a:rPr>
              <a:t>blind versus gender-specific, or gender-sensitive vs, gender-responsive data and sex-disaggregated data and indicators; </a:t>
            </a:r>
            <a:endParaRPr lang="it-IT" sz="1200" kern="1200" dirty="0" smtClean="0">
              <a:solidFill>
                <a:schemeClr val="tx1"/>
              </a:solidFill>
              <a:effectLst/>
              <a:latin typeface="+mn-lt"/>
              <a:ea typeface="+mn-ea"/>
              <a:cs typeface="+mn-cs"/>
            </a:endParaRPr>
          </a:p>
          <a:p>
            <a:r>
              <a:rPr lang="en-ID" sz="1200" kern="1200" dirty="0" smtClean="0">
                <a:solidFill>
                  <a:schemeClr val="tx1"/>
                </a:solidFill>
                <a:effectLst/>
                <a:latin typeface="+mn-lt"/>
                <a:ea typeface="+mn-ea"/>
                <a:cs typeface="+mn-cs"/>
              </a:rPr>
              <a:t>  </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13</a:t>
            </a:fld>
            <a:endParaRPr lang="it-IT"/>
          </a:p>
        </p:txBody>
      </p:sp>
    </p:spTree>
    <p:extLst>
      <p:ext uri="{BB962C8B-B14F-4D97-AF65-F5344CB8AC3E}">
        <p14:creationId xmlns:p14="http://schemas.microsoft.com/office/powerpoint/2010/main" val="459857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685800" y="685800"/>
            <a:ext cx="5486400" cy="3429000"/>
          </a:xfrm>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pPr eaLnBrk="1" hangingPunct="1">
              <a:spcBef>
                <a:spcPct val="0"/>
              </a:spcBef>
            </a:pPr>
            <a:endParaRPr lang="en-GB" dirty="0"/>
          </a:p>
        </p:txBody>
      </p:sp>
      <p:sp>
        <p:nvSpPr>
          <p:cNvPr id="31748"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1.1 </a:t>
            </a:r>
          </a:p>
        </p:txBody>
      </p:sp>
      <p:sp>
        <p:nvSpPr>
          <p:cNvPr id="31749"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52769C2-239A-4604-8F2C-A8B939BAA710}" type="slidenum">
              <a:rPr lang="en-US"/>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At the end of this module participants are expected to:</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2</a:t>
            </a:fld>
            <a:endParaRPr lang="it-IT"/>
          </a:p>
        </p:txBody>
      </p:sp>
    </p:spTree>
    <p:extLst>
      <p:ext uri="{BB962C8B-B14F-4D97-AF65-F5344CB8AC3E}">
        <p14:creationId xmlns:p14="http://schemas.microsoft.com/office/powerpoint/2010/main" val="4010472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new generation of CF underpinned by an gender-responsive country analysis that 1) is framed around key international normative commitments of the country, 2) addresses the structural cause of inequality and discrimination; 3) translate that analysis into collective UNCT responses through the </a:t>
            </a:r>
            <a:r>
              <a:rPr lang="en-US" sz="1200" kern="1200" dirty="0" err="1" smtClean="0">
                <a:solidFill>
                  <a:schemeClr val="tx1"/>
                </a:solidFill>
                <a:effectLst/>
                <a:latin typeface="+mn-lt"/>
                <a:ea typeface="+mn-ea"/>
                <a:cs typeface="+mn-cs"/>
              </a:rPr>
              <a:t>ToC</a:t>
            </a:r>
            <a:r>
              <a:rPr lang="en-US" sz="1200" kern="1200" dirty="0" smtClean="0">
                <a:solidFill>
                  <a:schemeClr val="tx1"/>
                </a:solidFill>
                <a:effectLst/>
                <a:latin typeface="+mn-lt"/>
                <a:ea typeface="+mn-ea"/>
                <a:cs typeface="+mn-cs"/>
              </a:rPr>
              <a:t>, and gender-responsive outcomes and outputs, and indicators, as well as results and joint </a:t>
            </a:r>
            <a:r>
              <a:rPr lang="en-US" sz="1200" kern="1200" dirty="0" err="1" smtClean="0">
                <a:solidFill>
                  <a:schemeClr val="tx1"/>
                </a:solidFill>
                <a:effectLst/>
                <a:latin typeface="+mn-lt"/>
                <a:ea typeface="+mn-ea"/>
                <a:cs typeface="+mn-cs"/>
              </a:rPr>
              <a:t>programmes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 </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3</a:t>
            </a:fld>
            <a:endParaRPr lang="it-IT"/>
          </a:p>
        </p:txBody>
      </p:sp>
    </p:spTree>
    <p:extLst>
      <p:ext uri="{BB962C8B-B14F-4D97-AF65-F5344CB8AC3E}">
        <p14:creationId xmlns:p14="http://schemas.microsoft.com/office/powerpoint/2010/main" val="1203436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dirty="0" smtClean="0">
                <a:solidFill>
                  <a:schemeClr val="tx1"/>
                </a:solidFill>
                <a:effectLst/>
                <a:latin typeface="+mn-lt"/>
                <a:ea typeface="+mn-ea"/>
                <a:cs typeface="+mn-cs"/>
              </a:rPr>
              <a:t>These are the main entry points for making this a reality. </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the following sessions we will see how best to ensure this. Importantly, programme on gender refers to the UN Joint Programme focusing on GEWE to support UNSDCF implementation. </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4</a:t>
            </a:fld>
            <a:endParaRPr lang="it-IT"/>
          </a:p>
        </p:txBody>
      </p:sp>
    </p:spTree>
    <p:extLst>
      <p:ext uri="{BB962C8B-B14F-4D97-AF65-F5344CB8AC3E}">
        <p14:creationId xmlns:p14="http://schemas.microsoft.com/office/powerpoint/2010/main" val="639132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dirty="0" smtClean="0">
                <a:solidFill>
                  <a:schemeClr val="tx1"/>
                </a:solidFill>
                <a:effectLst/>
                <a:latin typeface="+mn-lt"/>
                <a:ea typeface="+mn-ea"/>
                <a:cs typeface="+mn-cs"/>
              </a:rPr>
              <a:t>Let’s start with the first phase of the UNSDCF - the analysis - which at a minimum comprises the Common Country Analysis (CCA) and an analysis of the National Development Plans. </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UN CCA is an independent, impartial and collective assessment and analysis of a country situation.</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gender-responsive CCA ensures assessing the extent to which policies and programmes are aligned with the principles of the 2030 Agenda, including human rights principles such as equality and non-discrimination. </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central promise of LNOB requires disaggregated data and qualitative analysis to identify who is being excluded how and why, as well as who is experiencing multiple and intersecting forms of discrimination, including gender-based discrimination, and inequalities. </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To ensure a comprehensive understanding of policies, processes and outcomes from a GEWE perspective the following actions are anticipated.</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Reference should also be made to the </a:t>
            </a:r>
            <a:r>
              <a:rPr lang="en-ID" sz="1200" i="1" u="sng" kern="1200" dirty="0" smtClean="0">
                <a:solidFill>
                  <a:schemeClr val="tx1"/>
                </a:solidFill>
                <a:effectLst/>
                <a:latin typeface="+mn-lt"/>
                <a:ea typeface="+mn-ea"/>
                <a:cs typeface="+mn-cs"/>
                <a:hlinkClick r:id="rId3"/>
              </a:rPr>
              <a:t>CCA companion piece</a:t>
            </a:r>
            <a:r>
              <a:rPr lang="en-GB" sz="1200" u="sng" kern="1200" dirty="0" smtClean="0">
                <a:solidFill>
                  <a:schemeClr val="tx1"/>
                </a:solidFill>
                <a:effectLst/>
                <a:latin typeface="+mn-lt"/>
                <a:ea typeface="+mn-ea"/>
                <a:cs typeface="+mn-cs"/>
              </a:rPr>
              <a:t>. </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5</a:t>
            </a:fld>
            <a:endParaRPr lang="it-IT"/>
          </a:p>
        </p:txBody>
      </p:sp>
    </p:spTree>
    <p:extLst>
      <p:ext uri="{BB962C8B-B14F-4D97-AF65-F5344CB8AC3E}">
        <p14:creationId xmlns:p14="http://schemas.microsoft.com/office/powerpoint/2010/main" val="3063973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dirty="0" smtClean="0">
                <a:solidFill>
                  <a:schemeClr val="tx1"/>
                </a:solidFill>
                <a:effectLst/>
                <a:latin typeface="+mn-lt"/>
                <a:ea typeface="+mn-ea"/>
                <a:cs typeface="+mn-cs"/>
              </a:rPr>
              <a:t>Go through the minimum actions listed here as essential for making the analysis phase gender-responsive. More on the analysis is also discussed in the presentation about the Theory of Change.</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Also explain that reference to the UNCT-SWAP Gender Equality Scorecard indicators is also made where relevant, as defining minimum requirements for gender-responsive UNSDCF, and measurements of the UNCT performance on gender equality and women’s empowerment. </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Also, remind to the participants that a specific presentation on the Scorecard and its linkages with the UNSDCF is planned for DAY THREE. </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6</a:t>
            </a:fld>
            <a:endParaRPr lang="it-IT"/>
          </a:p>
        </p:txBody>
      </p:sp>
    </p:spTree>
    <p:extLst>
      <p:ext uri="{BB962C8B-B14F-4D97-AF65-F5344CB8AC3E}">
        <p14:creationId xmlns:p14="http://schemas.microsoft.com/office/powerpoint/2010/main" val="1908575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9</a:t>
            </a:fld>
            <a:endParaRPr lang="it-IT"/>
          </a:p>
        </p:txBody>
      </p:sp>
    </p:spTree>
    <p:extLst>
      <p:ext uri="{BB962C8B-B14F-4D97-AF65-F5344CB8AC3E}">
        <p14:creationId xmlns:p14="http://schemas.microsoft.com/office/powerpoint/2010/main" val="262451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10</a:t>
            </a:fld>
            <a:endParaRPr lang="it-IT"/>
          </a:p>
        </p:txBody>
      </p:sp>
    </p:spTree>
    <p:extLst>
      <p:ext uri="{BB962C8B-B14F-4D97-AF65-F5344CB8AC3E}">
        <p14:creationId xmlns:p14="http://schemas.microsoft.com/office/powerpoint/2010/main" val="2991486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There are a variety of data sources available for a problem and context analysis from a GEWE perspective:</a:t>
            </a:r>
            <a:endParaRPr lang="it-IT" sz="1200" kern="1200" dirty="0" smtClean="0">
              <a:solidFill>
                <a:schemeClr val="tx1"/>
              </a:solidFill>
              <a:effectLst/>
              <a:latin typeface="+mn-lt"/>
              <a:ea typeface="+mn-ea"/>
              <a:cs typeface="+mn-cs"/>
            </a:endParaRPr>
          </a:p>
          <a:p>
            <a:pPr lvl="0"/>
            <a:r>
              <a:rPr lang="en-ID" sz="1200" kern="1200" dirty="0" smtClean="0">
                <a:solidFill>
                  <a:schemeClr val="tx1"/>
                </a:solidFill>
                <a:effectLst/>
                <a:latin typeface="+mn-lt"/>
                <a:ea typeface="+mn-ea"/>
                <a:cs typeface="+mn-cs"/>
              </a:rPr>
              <a:t>National CEDAW Committee Concluding Comments and other reports to the committee, including shadow reports, and UNCT confidential reports where available</a:t>
            </a:r>
            <a:endParaRPr lang="it-IT"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Articles and general recommendations of CEDAW and other human rights treaty bodies and special procedures (e.g. reports by a Special Rapporteur), </a:t>
            </a:r>
            <a:r>
              <a:rPr lang="en-GB" sz="1200" kern="1200" dirty="0" err="1" smtClean="0">
                <a:solidFill>
                  <a:schemeClr val="tx1"/>
                </a:solidFill>
                <a:effectLst/>
                <a:latin typeface="+mn-lt"/>
                <a:ea typeface="+mn-ea"/>
                <a:cs typeface="+mn-cs"/>
              </a:rPr>
              <a:t>BPfA</a:t>
            </a:r>
            <a:r>
              <a:rPr lang="en-GB" sz="1200" kern="1200" dirty="0" smtClean="0">
                <a:solidFill>
                  <a:schemeClr val="tx1"/>
                </a:solidFill>
                <a:effectLst/>
                <a:latin typeface="+mn-lt"/>
                <a:ea typeface="+mn-ea"/>
                <a:cs typeface="+mn-cs"/>
              </a:rPr>
              <a:t> national review reports and shadow reports </a:t>
            </a:r>
            <a:endParaRPr lang="it-IT"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Data repositories (e.g. </a:t>
            </a:r>
            <a:r>
              <a:rPr lang="en-GB" sz="1200" kern="1200" dirty="0" err="1" smtClean="0">
                <a:solidFill>
                  <a:schemeClr val="tx1"/>
                </a:solidFill>
                <a:effectLst/>
                <a:latin typeface="+mn-lt"/>
                <a:ea typeface="+mn-ea"/>
                <a:cs typeface="+mn-cs"/>
              </a:rPr>
              <a:t>GenderStats</a:t>
            </a:r>
            <a:r>
              <a:rPr lang="en-GB" sz="1200" kern="1200" dirty="0" smtClean="0">
                <a:solidFill>
                  <a:schemeClr val="tx1"/>
                </a:solidFill>
                <a:effectLst/>
                <a:latin typeface="+mn-lt"/>
                <a:ea typeface="+mn-ea"/>
                <a:cs typeface="+mn-cs"/>
              </a:rPr>
              <a:t>/</a:t>
            </a:r>
            <a:r>
              <a:rPr lang="en-GB" sz="1200" kern="1200" dirty="0" err="1" smtClean="0">
                <a:solidFill>
                  <a:schemeClr val="tx1"/>
                </a:solidFill>
                <a:effectLst/>
                <a:latin typeface="+mn-lt"/>
                <a:ea typeface="+mn-ea"/>
                <a:cs typeface="+mn-cs"/>
              </a:rPr>
              <a:t>WorldBank</a:t>
            </a:r>
            <a:r>
              <a:rPr lang="en-GB" sz="1200" kern="1200" dirty="0" smtClean="0">
                <a:solidFill>
                  <a:schemeClr val="tx1"/>
                </a:solidFill>
                <a:effectLst/>
                <a:latin typeface="+mn-lt"/>
                <a:ea typeface="+mn-ea"/>
                <a:cs typeface="+mn-cs"/>
              </a:rPr>
              <a:t>/OHCHR/IPU)</a:t>
            </a:r>
            <a:endParaRPr lang="it-IT"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Indices with underlying data (e.g. Gender Inequality Index)</a:t>
            </a:r>
            <a:endParaRPr lang="it-IT"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National and international NGOs</a:t>
            </a:r>
            <a:endParaRPr lang="it-IT"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National SDGs reports incl. VNRs</a:t>
            </a:r>
            <a:endParaRPr lang="it-IT"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UN and UN agency reports, including from peacekeeping missions</a:t>
            </a:r>
            <a:endParaRPr lang="it-IT"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CGEPs/CGEBs</a:t>
            </a:r>
            <a:endParaRPr lang="it-IT"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Government laws, policies and regulations</a:t>
            </a:r>
            <a:endParaRPr lang="it-IT"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Gender budget analysis</a:t>
            </a:r>
            <a:endParaRPr lang="it-IT"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Academic research and national and international media</a:t>
            </a:r>
            <a:endParaRPr lang="it-IT"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CSO reports</a:t>
            </a:r>
            <a:endParaRPr lang="it-IT"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Administrative data </a:t>
            </a:r>
            <a:endParaRPr lang="it-IT"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Qualitative data sources; ethnographic information on cultural and religious traditions and beliefs</a:t>
            </a:r>
            <a:endParaRPr lang="it-IT"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Direct information from victims of human rights abuse</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not an exhaustive list – but rather a starting point to identify possible evidence which should help us in arriving at a better, data-driven analysis.</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11</a:t>
            </a:fld>
            <a:endParaRPr lang="it-IT"/>
          </a:p>
        </p:txBody>
      </p:sp>
    </p:spTree>
    <p:extLst>
      <p:ext uri="{BB962C8B-B14F-4D97-AF65-F5344CB8AC3E}">
        <p14:creationId xmlns:p14="http://schemas.microsoft.com/office/powerpoint/2010/main" val="1979388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noAutofit/>
          </a:bodyPr>
          <a:lstStyle>
            <a:lvl1pPr>
              <a:defRPr sz="5400">
                <a:solidFill>
                  <a:schemeClr val="bg1"/>
                </a:solidFill>
                <a:latin typeface="Geneva"/>
                <a:cs typeface="Geneva"/>
              </a:defRPr>
            </a:lvl1pPr>
          </a:lstStyle>
          <a:p>
            <a:r>
              <a:rPr lang="en-US" dirty="0"/>
              <a:t>Click to edit Master title style</a:t>
            </a:r>
            <a:endParaRPr lang="it-IT" dirty="0"/>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rgbClr val="FFFFFF"/>
                </a:solidFill>
                <a:latin typeface="DIN Condensed Bold"/>
                <a:cs typeface="DIN Condense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it-IT" dirty="0"/>
          </a:p>
        </p:txBody>
      </p:sp>
      <p:sp>
        <p:nvSpPr>
          <p:cNvPr id="5"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M4|Gender-responsive UNSDCF - Analysis</a:t>
            </a:r>
            <a:endParaRPr lang="it-IT" dirty="0"/>
          </a:p>
        </p:txBody>
      </p:sp>
    </p:spTree>
    <p:extLst>
      <p:ext uri="{BB962C8B-B14F-4D97-AF65-F5344CB8AC3E}">
        <p14:creationId xmlns:p14="http://schemas.microsoft.com/office/powerpoint/2010/main" val="60725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5" name="Footer Placeholder 4"/>
          <p:cNvSpPr>
            <a:spLocks noGrp="1"/>
          </p:cNvSpPr>
          <p:nvPr>
            <p:ph type="ftr" sz="quarter" idx="11"/>
          </p:nvPr>
        </p:nvSpPr>
        <p:spPr/>
        <p:txBody>
          <a:bodyPr/>
          <a:lstStyle/>
          <a:p>
            <a:r>
              <a:rPr lang="it-IT"/>
              <a:t>M4|Gender-responsive UNSDCF - Analysis</a:t>
            </a:r>
          </a:p>
        </p:txBody>
      </p:sp>
    </p:spTree>
    <p:extLst>
      <p:ext uri="{BB962C8B-B14F-4D97-AF65-F5344CB8AC3E}">
        <p14:creationId xmlns:p14="http://schemas.microsoft.com/office/powerpoint/2010/main" val="355214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Footer Placeholder 4"/>
          <p:cNvSpPr>
            <a:spLocks noGrp="1"/>
          </p:cNvSpPr>
          <p:nvPr>
            <p:ph type="ftr" sz="quarter" idx="11"/>
          </p:nvPr>
        </p:nvSpPr>
        <p:spPr/>
        <p:txBody>
          <a:bodyPr/>
          <a:lstStyle/>
          <a:p>
            <a:r>
              <a:rPr lang="it-IT"/>
              <a:t>M4|Gender-responsive UNSDCF - Analysis</a:t>
            </a:r>
          </a:p>
        </p:txBody>
      </p:sp>
    </p:spTree>
    <p:extLst>
      <p:ext uri="{BB962C8B-B14F-4D97-AF65-F5344CB8AC3E}">
        <p14:creationId xmlns:p14="http://schemas.microsoft.com/office/powerpoint/2010/main" val="1204326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it-IT"/>
              <a:t>M4|Gender-responsive UNSDCF - Analysis</a:t>
            </a:r>
            <a:endParaRPr lang="it-IT" dirty="0"/>
          </a:p>
        </p:txBody>
      </p:sp>
    </p:spTree>
    <p:extLst>
      <p:ext uri="{BB962C8B-B14F-4D97-AF65-F5344CB8AC3E}">
        <p14:creationId xmlns:p14="http://schemas.microsoft.com/office/powerpoint/2010/main" val="1942294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521357"/>
            <a:ext cx="7886699" cy="3253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a:extLst>
              <a:ext uri="{FF2B5EF4-FFF2-40B4-BE49-F238E27FC236}">
                <a16:creationId xmlns:a16="http://schemas.microsoft.com/office/drawing/2014/main" xmlns="" id="{DBAD3A6E-A415-C847-A762-B855D0D552EC}"/>
              </a:ext>
            </a:extLst>
          </p:cNvPr>
          <p:cNvSpPr>
            <a:spLocks noGrp="1"/>
          </p:cNvSpPr>
          <p:nvPr>
            <p:ph type="ftr" sz="quarter" idx="11"/>
          </p:nvPr>
        </p:nvSpPr>
        <p:spPr>
          <a:xfrm>
            <a:off x="3306101" y="5350789"/>
            <a:ext cx="5837899" cy="375351"/>
          </a:xfrm>
        </p:spPr>
        <p:txBody>
          <a:bodyPr/>
          <a:lstStyle/>
          <a:p>
            <a:r>
              <a:rPr lang="it-IT"/>
              <a:t>M4|Gender-responsive UNSDCF - Analysis</a:t>
            </a:r>
          </a:p>
        </p:txBody>
      </p:sp>
    </p:spTree>
    <p:extLst>
      <p:ext uri="{BB962C8B-B14F-4D97-AF65-F5344CB8AC3E}">
        <p14:creationId xmlns:p14="http://schemas.microsoft.com/office/powerpoint/2010/main" val="1023045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521357"/>
            <a:ext cx="7886699" cy="3253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a:extLst>
              <a:ext uri="{FF2B5EF4-FFF2-40B4-BE49-F238E27FC236}">
                <a16:creationId xmlns:a16="http://schemas.microsoft.com/office/drawing/2014/main" xmlns="" id="{D3EC94BA-8D9E-DD49-B992-15E6E339A3F4}"/>
              </a:ext>
            </a:extLst>
          </p:cNvPr>
          <p:cNvSpPr>
            <a:spLocks noGrp="1"/>
          </p:cNvSpPr>
          <p:nvPr>
            <p:ph type="ftr" sz="quarter" idx="11"/>
          </p:nvPr>
        </p:nvSpPr>
        <p:spPr>
          <a:xfrm>
            <a:off x="3306101" y="5350789"/>
            <a:ext cx="5837899" cy="375351"/>
          </a:xfrm>
        </p:spPr>
        <p:txBody>
          <a:bodyPr/>
          <a:lstStyle/>
          <a:p>
            <a:r>
              <a:rPr lang="it-IT"/>
              <a:t>M4|Gender-responsive UNSDCF - Analysis</a:t>
            </a:r>
          </a:p>
        </p:txBody>
      </p:sp>
    </p:spTree>
    <p:extLst>
      <p:ext uri="{BB962C8B-B14F-4D97-AF65-F5344CB8AC3E}">
        <p14:creationId xmlns:p14="http://schemas.microsoft.com/office/powerpoint/2010/main" val="3266056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521357"/>
            <a:ext cx="7886699" cy="3253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a:extLst>
              <a:ext uri="{FF2B5EF4-FFF2-40B4-BE49-F238E27FC236}">
                <a16:creationId xmlns:a16="http://schemas.microsoft.com/office/drawing/2014/main" xmlns="" id="{D035E8A2-3F5A-6D47-9574-402962398F1A}"/>
              </a:ext>
            </a:extLst>
          </p:cNvPr>
          <p:cNvSpPr>
            <a:spLocks noGrp="1"/>
          </p:cNvSpPr>
          <p:nvPr>
            <p:ph type="ftr" sz="quarter" idx="11"/>
          </p:nvPr>
        </p:nvSpPr>
        <p:spPr>
          <a:xfrm>
            <a:off x="3306101" y="5350789"/>
            <a:ext cx="5837899" cy="375351"/>
          </a:xfrm>
        </p:spPr>
        <p:txBody>
          <a:bodyPr/>
          <a:lstStyle/>
          <a:p>
            <a:r>
              <a:rPr lang="it-IT"/>
              <a:t>M4|Gender-responsive UNSDCF - Analysis</a:t>
            </a:r>
          </a:p>
        </p:txBody>
      </p:sp>
    </p:spTree>
    <p:extLst>
      <p:ext uri="{BB962C8B-B14F-4D97-AF65-F5344CB8AC3E}">
        <p14:creationId xmlns:p14="http://schemas.microsoft.com/office/powerpoint/2010/main" val="3546658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521357"/>
            <a:ext cx="7886699" cy="3253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5296961"/>
            <a:ext cx="2057400" cy="304271"/>
          </a:xfrm>
          <a:prstGeom prst="rect">
            <a:avLst/>
          </a:prstGeom>
        </p:spPr>
        <p:txBody>
          <a:bodyPr lIns="71323" tIns="35662" rIns="71323" bIns="35662"/>
          <a:lstStyle/>
          <a:p>
            <a:endParaRPr lang="en-US">
              <a:solidFill>
                <a:prstClr val="black">
                  <a:tint val="75000"/>
                </a:prstClr>
              </a:solidFill>
            </a:endParaRPr>
          </a:p>
        </p:txBody>
      </p:sp>
      <p:sp>
        <p:nvSpPr>
          <p:cNvPr id="8" name="Footer Placeholder 5">
            <a:extLst>
              <a:ext uri="{FF2B5EF4-FFF2-40B4-BE49-F238E27FC236}">
                <a16:creationId xmlns:a16="http://schemas.microsoft.com/office/drawing/2014/main" xmlns="" id="{C63A8C62-594B-FC47-BE89-503F15339633}"/>
              </a:ext>
            </a:extLst>
          </p:cNvPr>
          <p:cNvSpPr>
            <a:spLocks noGrp="1"/>
          </p:cNvSpPr>
          <p:nvPr>
            <p:ph type="ftr" sz="quarter" idx="11"/>
          </p:nvPr>
        </p:nvSpPr>
        <p:spPr>
          <a:xfrm>
            <a:off x="3306101" y="5350789"/>
            <a:ext cx="5837899" cy="375351"/>
          </a:xfrm>
        </p:spPr>
        <p:txBody>
          <a:bodyPr/>
          <a:lstStyle/>
          <a:p>
            <a:r>
              <a:rPr lang="it-IT"/>
              <a:t>M4|Gender-responsive UNSDCF - Analysis</a:t>
            </a:r>
          </a:p>
        </p:txBody>
      </p:sp>
    </p:spTree>
    <p:extLst>
      <p:ext uri="{BB962C8B-B14F-4D97-AF65-F5344CB8AC3E}">
        <p14:creationId xmlns:p14="http://schemas.microsoft.com/office/powerpoint/2010/main" val="4013685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521357"/>
            <a:ext cx="7886699" cy="3253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5296961"/>
            <a:ext cx="2057400" cy="304271"/>
          </a:xfrm>
          <a:prstGeom prst="rect">
            <a:avLst/>
          </a:prstGeom>
        </p:spPr>
        <p:txBody>
          <a:bodyPr lIns="71323" tIns="35662" rIns="71323" bIns="35662"/>
          <a:lstStyle/>
          <a:p>
            <a:endParaRPr lang="en-US">
              <a:solidFill>
                <a:prstClr val="black">
                  <a:tint val="75000"/>
                </a:prstClr>
              </a:solidFill>
            </a:endParaRPr>
          </a:p>
        </p:txBody>
      </p:sp>
      <p:sp>
        <p:nvSpPr>
          <p:cNvPr id="8" name="Footer Placeholder 5">
            <a:extLst>
              <a:ext uri="{FF2B5EF4-FFF2-40B4-BE49-F238E27FC236}">
                <a16:creationId xmlns:a16="http://schemas.microsoft.com/office/drawing/2014/main" xmlns="" id="{9C213440-3720-1349-95FF-F17A5B420F52}"/>
              </a:ext>
            </a:extLst>
          </p:cNvPr>
          <p:cNvSpPr>
            <a:spLocks noGrp="1"/>
          </p:cNvSpPr>
          <p:nvPr>
            <p:ph type="ftr" sz="quarter" idx="11"/>
          </p:nvPr>
        </p:nvSpPr>
        <p:spPr>
          <a:xfrm>
            <a:off x="3306101" y="5350789"/>
            <a:ext cx="5837899" cy="375351"/>
          </a:xfrm>
        </p:spPr>
        <p:txBody>
          <a:bodyPr/>
          <a:lstStyle/>
          <a:p>
            <a:r>
              <a:rPr lang="it-IT"/>
              <a:t>M4|Gender-responsive UNSDCF - Analysis</a:t>
            </a:r>
          </a:p>
        </p:txBody>
      </p:sp>
    </p:spTree>
    <p:extLst>
      <p:ext uri="{BB962C8B-B14F-4D97-AF65-F5344CB8AC3E}">
        <p14:creationId xmlns:p14="http://schemas.microsoft.com/office/powerpoint/2010/main" val="4013685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Wide-No Photos">
    <p:spTree>
      <p:nvGrpSpPr>
        <p:cNvPr id="1" name=""/>
        <p:cNvGrpSpPr/>
        <p:nvPr/>
      </p:nvGrpSpPr>
      <p:grpSpPr>
        <a:xfrm>
          <a:off x="0" y="0"/>
          <a:ext cx="0" cy="0"/>
          <a:chOff x="0" y="0"/>
          <a:chExt cx="0" cy="0"/>
        </a:xfrm>
      </p:grpSpPr>
      <p:sp>
        <p:nvSpPr>
          <p:cNvPr id="6" name="Rectangle 5"/>
          <p:cNvSpPr/>
          <p:nvPr/>
        </p:nvSpPr>
        <p:spPr bwMode="auto">
          <a:xfrm>
            <a:off x="3886200" y="317500"/>
            <a:ext cx="5257800" cy="571500"/>
          </a:xfrm>
          <a:prstGeom prst="rect">
            <a:avLst/>
          </a:prstGeom>
          <a:solidFill>
            <a:srgbClr val="33B1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kern="1200">
              <a:solidFill>
                <a:srgbClr val="FFFFFF"/>
              </a:solidFill>
              <a:ea typeface="ＭＳ Ｐゴシック" charset="-128"/>
              <a:cs typeface="ＭＳ Ｐゴシック" charset="-128"/>
            </a:endParaRPr>
          </a:p>
        </p:txBody>
      </p:sp>
      <p:grpSp>
        <p:nvGrpSpPr>
          <p:cNvPr id="7" name="Group 5"/>
          <p:cNvGrpSpPr>
            <a:grpSpLocks/>
          </p:cNvGrpSpPr>
          <p:nvPr userDrawn="1"/>
        </p:nvGrpSpPr>
        <p:grpSpPr bwMode="auto">
          <a:xfrm>
            <a:off x="0" y="317500"/>
            <a:ext cx="3886200" cy="571500"/>
            <a:chOff x="0" y="381000"/>
            <a:chExt cx="3886200" cy="685800"/>
          </a:xfrm>
          <a:solidFill>
            <a:srgbClr val="33B1E3"/>
          </a:solidFill>
        </p:grpSpPr>
        <p:sp>
          <p:nvSpPr>
            <p:cNvPr id="8" name="Rectangle 7"/>
            <p:cNvSpPr/>
            <p:nvPr/>
          </p:nvSpPr>
          <p:spPr bwMode="auto">
            <a:xfrm>
              <a:off x="0" y="381000"/>
              <a:ext cx="3886200" cy="685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kern="1200">
                <a:solidFill>
                  <a:srgbClr val="FFFFFF"/>
                </a:solidFill>
                <a:ea typeface="ＭＳ Ｐゴシック" charset="-128"/>
                <a:cs typeface="ＭＳ Ｐゴシック" charset="-128"/>
              </a:endParaRPr>
            </a:p>
          </p:txBody>
        </p:sp>
        <p:pic>
          <p:nvPicPr>
            <p:cNvPr id="9" name="Picture 4" descr="UN_Women_English_White.png"/>
            <p:cNvPicPr>
              <a:picLocks noChangeAspect="1"/>
            </p:cNvPicPr>
            <p:nvPr/>
          </p:nvPicPr>
          <p:blipFill>
            <a:blip r:embed="rId2" cstate="print">
              <a:extLst>
                <a:ext uri="{28A0092B-C50C-407E-A947-70E740481C1C}">
                  <a14:useLocalDpi xmlns:a14="http://schemas.microsoft.com/office/drawing/2010/main" val="0"/>
                </a:ext>
              </a:extLst>
            </a:blip>
            <a:srcRect b="28111"/>
            <a:stretch>
              <a:fillRect/>
            </a:stretch>
          </p:blipFill>
          <p:spPr bwMode="auto">
            <a:xfrm>
              <a:off x="268288" y="493713"/>
              <a:ext cx="1560512" cy="4968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5" name="Text Placeholder 4"/>
          <p:cNvSpPr>
            <a:spLocks noGrp="1"/>
          </p:cNvSpPr>
          <p:nvPr>
            <p:ph type="body" sz="quarter" idx="14"/>
          </p:nvPr>
        </p:nvSpPr>
        <p:spPr>
          <a:xfrm>
            <a:off x="393700" y="1174750"/>
            <a:ext cx="8483600" cy="3661833"/>
          </a:xfrm>
        </p:spPr>
        <p:txBody>
          <a:bodyPr/>
          <a:lstStyle>
            <a:lvl1pPr>
              <a:defRPr b="0"/>
            </a:lvl1pPr>
            <a:lvl2pPr marL="171450" indent="-171450">
              <a:buFont typeface="Arial"/>
              <a:buChar char="•"/>
              <a:defRPr/>
            </a:lvl2pPr>
            <a:lvl3pPr marL="342900" indent="-171450">
              <a:buSzPct val="120000"/>
              <a:buFont typeface="Arial"/>
              <a:buChar char="•"/>
              <a:defRPr/>
            </a:lvl3pPr>
            <a:lvl4pPr marL="561975" indent="-171450">
              <a:buSzPct val="120000"/>
              <a:buFont typeface="Arial"/>
              <a:buChar char="•"/>
              <a:defRPr/>
            </a:lvl4pPr>
            <a:lvl5pPr marL="771525" indent="-171450">
              <a:buSzPct val="120000"/>
              <a:buFont typeface="Arial"/>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2311401" y="349250"/>
            <a:ext cx="6680200" cy="497417"/>
          </a:xfrm>
        </p:spPr>
        <p:txBody>
          <a:bodyPr>
            <a:noAutofit/>
          </a:bodyPr>
          <a:lstStyle>
            <a:lvl1pPr algn="l">
              <a:buNone/>
              <a:defRPr sz="3000" b="0" cap="none">
                <a:solidFill>
                  <a:srgbClr val="FFFFFF"/>
                </a:solidFill>
              </a:defRPr>
            </a:lvl1pPr>
          </a:lstStyle>
          <a:p>
            <a:r>
              <a:rPr lang="en-US"/>
              <a:t>Click to edit Master title style</a:t>
            </a:r>
          </a:p>
        </p:txBody>
      </p:sp>
    </p:spTree>
    <p:extLst>
      <p:ext uri="{BB962C8B-B14F-4D97-AF65-F5344CB8AC3E}">
        <p14:creationId xmlns:p14="http://schemas.microsoft.com/office/powerpoint/2010/main" val="2421148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it-IT"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5"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M4|Gender-responsive UNSDCF - Analysis</a:t>
            </a:r>
            <a:endParaRPr lang="it-IT" dirty="0"/>
          </a:p>
        </p:txBody>
      </p:sp>
    </p:spTree>
    <p:extLst>
      <p:ext uri="{BB962C8B-B14F-4D97-AF65-F5344CB8AC3E}">
        <p14:creationId xmlns:p14="http://schemas.microsoft.com/office/powerpoint/2010/main" val="1494714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n-US" dirty="0"/>
              <a:t>Click to edit Master title style</a:t>
            </a:r>
            <a:endParaRPr lang="it-IT"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M4|Gender-responsive UNSDCF - Analysis</a:t>
            </a:r>
            <a:endParaRPr lang="it-IT" dirty="0"/>
          </a:p>
        </p:txBody>
      </p:sp>
    </p:spTree>
    <p:extLst>
      <p:ext uri="{BB962C8B-B14F-4D97-AF65-F5344CB8AC3E}">
        <p14:creationId xmlns:p14="http://schemas.microsoft.com/office/powerpoint/2010/main" val="3427308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it-IT" dirty="0"/>
          </a:p>
        </p:txBody>
      </p:sp>
      <p:sp>
        <p:nvSpPr>
          <p:cNvPr id="3" name="Content Placeholder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M4|Gender-responsive UNSDCF - Analysis</a:t>
            </a:r>
            <a:endParaRPr lang="it-IT" dirty="0"/>
          </a:p>
        </p:txBody>
      </p:sp>
    </p:spTree>
    <p:extLst>
      <p:ext uri="{BB962C8B-B14F-4D97-AF65-F5344CB8AC3E}">
        <p14:creationId xmlns:p14="http://schemas.microsoft.com/office/powerpoint/2010/main" val="2784640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9" name="Footer Placeholder 4"/>
          <p:cNvSpPr>
            <a:spLocks noGrp="1"/>
          </p:cNvSpPr>
          <p:nvPr>
            <p:ph type="ftr" sz="quarter" idx="10"/>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M4|Gender-responsive UNSDCF - Analysis</a:t>
            </a:r>
            <a:endParaRPr lang="it-IT" dirty="0"/>
          </a:p>
        </p:txBody>
      </p:sp>
    </p:spTree>
    <p:extLst>
      <p:ext uri="{BB962C8B-B14F-4D97-AF65-F5344CB8AC3E}">
        <p14:creationId xmlns:p14="http://schemas.microsoft.com/office/powerpoint/2010/main" val="283448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it-IT" dirty="0"/>
          </a:p>
        </p:txBody>
      </p:sp>
      <p:sp>
        <p:nvSpPr>
          <p:cNvPr id="4" name="Footer Placeholder 3"/>
          <p:cNvSpPr>
            <a:spLocks noGrp="1"/>
          </p:cNvSpPr>
          <p:nvPr>
            <p:ph type="ftr" sz="quarter" idx="11"/>
          </p:nvPr>
        </p:nvSpPr>
        <p:spPr/>
        <p:txBody>
          <a:bodyPr/>
          <a:lstStyle/>
          <a:p>
            <a:r>
              <a:rPr lang="it-IT"/>
              <a:t>M4|Gender-responsive UNSDCF - Analysis</a:t>
            </a:r>
          </a:p>
        </p:txBody>
      </p:sp>
    </p:spTree>
    <p:extLst>
      <p:ext uri="{BB962C8B-B14F-4D97-AF65-F5344CB8AC3E}">
        <p14:creationId xmlns:p14="http://schemas.microsoft.com/office/powerpoint/2010/main" val="126151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it-IT"/>
              <a:t>M4|Gender-responsive UNSDCF - Analysis</a:t>
            </a:r>
          </a:p>
        </p:txBody>
      </p:sp>
    </p:spTree>
    <p:extLst>
      <p:ext uri="{BB962C8B-B14F-4D97-AF65-F5344CB8AC3E}">
        <p14:creationId xmlns:p14="http://schemas.microsoft.com/office/powerpoint/2010/main" val="93002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2000" b="1"/>
            </a:lvl1pPr>
          </a:lstStyle>
          <a:p>
            <a:r>
              <a:rPr lang="en-US"/>
              <a:t>Click to edit Master title style</a:t>
            </a:r>
            <a:endParaRPr lang="it-IT"/>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it-IT"/>
              <a:t>M4|Gender-responsive UNSDCF - Analysis</a:t>
            </a:r>
          </a:p>
        </p:txBody>
      </p:sp>
    </p:spTree>
    <p:extLst>
      <p:ext uri="{BB962C8B-B14F-4D97-AF65-F5344CB8AC3E}">
        <p14:creationId xmlns:p14="http://schemas.microsoft.com/office/powerpoint/2010/main" val="4185078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it-IT"/>
              <a:t>M4|Gender-responsive UNSDCF - Analysis</a:t>
            </a:r>
          </a:p>
        </p:txBody>
      </p:sp>
    </p:spTree>
    <p:extLst>
      <p:ext uri="{BB962C8B-B14F-4D97-AF65-F5344CB8AC3E}">
        <p14:creationId xmlns:p14="http://schemas.microsoft.com/office/powerpoint/2010/main" val="382537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Autofit/>
          </a:bodyPr>
          <a:lstStyle/>
          <a:p>
            <a:r>
              <a:rPr lang="en-US" dirty="0"/>
              <a:t>CLICK TO ADD TITLE</a:t>
            </a:r>
            <a:endParaRPr lang="it-IT" dirty="0"/>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5"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M4|Gender-responsive UNSDCF - Analysis</a:t>
            </a:r>
            <a:endParaRPr lang="it-IT" dirty="0"/>
          </a:p>
        </p:txBody>
      </p:sp>
      <p:sp>
        <p:nvSpPr>
          <p:cNvPr id="6" name="Rectangle 5"/>
          <p:cNvSpPr/>
          <p:nvPr userDrawn="1"/>
        </p:nvSpPr>
        <p:spPr>
          <a:xfrm>
            <a:off x="184150" y="0"/>
            <a:ext cx="260350" cy="2825750"/>
          </a:xfrm>
          <a:prstGeom prst="rect">
            <a:avLst/>
          </a:prstGeom>
          <a:solidFill>
            <a:srgbClr val="62BCC8"/>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156034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dt="0"/>
  <p:txStyles>
    <p:titleStyle>
      <a:lvl1pPr algn="ctr" defTabSz="457200" rtl="0" eaLnBrk="1" latinLnBrk="0" hangingPunct="1">
        <a:spcBef>
          <a:spcPct val="0"/>
        </a:spcBef>
        <a:buNone/>
        <a:defRPr sz="3600" b="0" kern="1200" baseline="0">
          <a:solidFill>
            <a:srgbClr val="62BCC8"/>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2pPr>
      <a:lvl3pPr marL="1143000" indent="-22860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3pPr>
      <a:lvl4pPr marL="1600200" indent="-22860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4pPr>
      <a:lvl5pPr marL="2057400" indent="-22860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alpha val="88000"/>
          </a:schemeClr>
        </a:solidFill>
        <a:effectLst/>
      </p:bgPr>
    </p:bg>
    <p:spTree>
      <p:nvGrpSpPr>
        <p:cNvPr id="1" name=""/>
        <p:cNvGrpSpPr/>
        <p:nvPr/>
      </p:nvGrpSpPr>
      <p:grpSpPr>
        <a:xfrm>
          <a:off x="0" y="0"/>
          <a:ext cx="0" cy="0"/>
          <a:chOff x="0" y="0"/>
          <a:chExt cx="0" cy="0"/>
        </a:xfrm>
      </p:grpSpPr>
      <p:sp>
        <p:nvSpPr>
          <p:cNvPr id="10" name="TextBox 9"/>
          <p:cNvSpPr txBox="1"/>
          <p:nvPr/>
        </p:nvSpPr>
        <p:spPr>
          <a:xfrm>
            <a:off x="508000" y="184517"/>
            <a:ext cx="1985364" cy="1631216"/>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en-GB" sz="10000" b="1" spc="150" dirty="0">
                <a:ln w="11430"/>
                <a:solidFill>
                  <a:srgbClr val="62BCC8"/>
                </a:solidFill>
                <a:effectLst>
                  <a:outerShdw blurRad="25400" algn="tl" rotWithShape="0">
                    <a:srgbClr val="000000">
                      <a:alpha val="43000"/>
                    </a:srgbClr>
                  </a:outerShdw>
                </a:effectLst>
                <a:latin typeface="Arial"/>
                <a:cs typeface="Arial"/>
              </a:rPr>
              <a:t>M4</a:t>
            </a:r>
          </a:p>
        </p:txBody>
      </p:sp>
      <p:sp>
        <p:nvSpPr>
          <p:cNvPr id="11" name="TextBox 10"/>
          <p:cNvSpPr txBox="1"/>
          <p:nvPr/>
        </p:nvSpPr>
        <p:spPr>
          <a:xfrm>
            <a:off x="3857625" y="3159126"/>
            <a:ext cx="5286376" cy="2571750"/>
          </a:xfrm>
          <a:prstGeom prst="rect">
            <a:avLst/>
          </a:prstGeom>
          <a:noFill/>
        </p:spPr>
        <p:txBody>
          <a:bodyPr wrap="square" rtlCol="0">
            <a:normAutofit fontScale="77500" lnSpcReduction="20000"/>
            <a:scene3d>
              <a:camera prst="orthographicFront"/>
              <a:lightRig rig="soft" dir="t">
                <a:rot lat="0" lon="0" rev="10800000"/>
              </a:lightRig>
            </a:scene3d>
            <a:sp3d>
              <a:bevelT w="27940" h="12700"/>
              <a:contourClr>
                <a:srgbClr val="DDDDDD"/>
              </a:contourClr>
            </a:sp3d>
          </a:bodyPr>
          <a:lstStyle/>
          <a:p>
            <a:r>
              <a:rPr lang="en-GB" sz="6000" b="1" spc="150" dirty="0">
                <a:ln w="11430"/>
                <a:solidFill>
                  <a:srgbClr val="62BCC8"/>
                </a:solidFill>
                <a:effectLst>
                  <a:outerShdw blurRad="25400" algn="tl" rotWithShape="0">
                    <a:srgbClr val="000000">
                      <a:alpha val="43000"/>
                    </a:srgbClr>
                  </a:outerShdw>
                </a:effectLst>
                <a:latin typeface="Arial"/>
                <a:cs typeface="Arial"/>
              </a:rPr>
              <a:t>Gender-responsive UNSDCF - Analysis</a:t>
            </a:r>
          </a:p>
        </p:txBody>
      </p:sp>
    </p:spTree>
    <p:extLst>
      <p:ext uri="{BB962C8B-B14F-4D97-AF65-F5344CB8AC3E}">
        <p14:creationId xmlns:p14="http://schemas.microsoft.com/office/powerpoint/2010/main" val="1855835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ES" dirty="0" err="1"/>
              <a:t>Possible</a:t>
            </a:r>
            <a:r>
              <a:rPr lang="es-ES" dirty="0"/>
              <a:t> </a:t>
            </a:r>
            <a:r>
              <a:rPr lang="es-ES" dirty="0" err="1"/>
              <a:t>questions</a:t>
            </a:r>
            <a:r>
              <a:rPr lang="es-ES" dirty="0"/>
              <a:t> </a:t>
            </a:r>
            <a:r>
              <a:rPr lang="es-ES" dirty="0" err="1"/>
              <a:t>for</a:t>
            </a:r>
            <a:r>
              <a:rPr lang="es-ES" dirty="0"/>
              <a:t> </a:t>
            </a:r>
            <a:r>
              <a:rPr lang="es-ES" dirty="0" err="1"/>
              <a:t>the</a:t>
            </a:r>
            <a:r>
              <a:rPr lang="es-ES" dirty="0"/>
              <a:t> </a:t>
            </a:r>
            <a:r>
              <a:rPr lang="es-ES" dirty="0" err="1"/>
              <a:t>analysis</a:t>
            </a:r>
            <a:endParaRPr lang="it-IT" dirty="0"/>
          </a:p>
        </p:txBody>
      </p:sp>
      <p:sp>
        <p:nvSpPr>
          <p:cNvPr id="3" name="Segnaposto contenuto 2"/>
          <p:cNvSpPr>
            <a:spLocks noGrp="1"/>
          </p:cNvSpPr>
          <p:nvPr>
            <p:ph idx="1"/>
          </p:nvPr>
        </p:nvSpPr>
        <p:spPr/>
        <p:txBody>
          <a:bodyPr>
            <a:normAutofit fontScale="92500" lnSpcReduction="20000"/>
          </a:bodyPr>
          <a:lstStyle/>
          <a:p>
            <a:pPr>
              <a:buFont typeface="Wingdings" panose="05000000000000000000" pitchFamily="2" charset="2"/>
              <a:buChar char="ü"/>
            </a:pPr>
            <a:r>
              <a:rPr lang="en-US" i="1" dirty="0"/>
              <a:t>Those </a:t>
            </a:r>
            <a:r>
              <a:rPr lang="en-US" b="1" i="1" dirty="0"/>
              <a:t>who</a:t>
            </a:r>
            <a:r>
              <a:rPr lang="en-US" i="1" dirty="0"/>
              <a:t> are being affected by gender inequalities (women are not a homogeneous group).</a:t>
            </a:r>
          </a:p>
          <a:p>
            <a:pPr>
              <a:buFont typeface="Wingdings" panose="05000000000000000000" pitchFamily="2" charset="2"/>
              <a:buChar char="ü"/>
            </a:pPr>
            <a:r>
              <a:rPr lang="en-US" b="1" i="1" dirty="0"/>
              <a:t>In which parts </a:t>
            </a:r>
            <a:r>
              <a:rPr lang="en-US" i="1" dirty="0"/>
              <a:t>of the country? What is the </a:t>
            </a:r>
            <a:r>
              <a:rPr lang="en-US" b="1" i="1" dirty="0"/>
              <a:t>evolution over time?</a:t>
            </a:r>
            <a:endParaRPr lang="es-PA" i="1" dirty="0"/>
          </a:p>
          <a:p>
            <a:pPr>
              <a:buFont typeface="Wingdings" panose="05000000000000000000" pitchFamily="2" charset="2"/>
              <a:buChar char="ü"/>
            </a:pPr>
            <a:r>
              <a:rPr lang="en-US" i="1" dirty="0"/>
              <a:t>How do </a:t>
            </a:r>
            <a:r>
              <a:rPr lang="en-US" b="1" i="1" dirty="0"/>
              <a:t>different forms of inequality</a:t>
            </a:r>
            <a:r>
              <a:rPr lang="en-US" i="1" dirty="0"/>
              <a:t>, marginalization and vulnerability </a:t>
            </a:r>
            <a:r>
              <a:rPr lang="en-US" b="1" i="1" dirty="0"/>
              <a:t>intersect</a:t>
            </a:r>
            <a:r>
              <a:rPr lang="en-US" i="1" dirty="0"/>
              <a:t>? Which groups of women are most at risk of being left behind?</a:t>
            </a:r>
          </a:p>
          <a:p>
            <a:pPr>
              <a:buFont typeface="Wingdings" panose="05000000000000000000" pitchFamily="2" charset="2"/>
              <a:buChar char="ü"/>
            </a:pPr>
            <a:r>
              <a:rPr lang="en-US" i="1" dirty="0"/>
              <a:t>Is </a:t>
            </a:r>
            <a:r>
              <a:rPr lang="en-US" b="1" i="1" dirty="0"/>
              <a:t>disaggregated data </a:t>
            </a:r>
            <a:r>
              <a:rPr lang="en-US" i="1" dirty="0"/>
              <a:t>by sex and other variables available for diagnosing and analyzing structural causes being used?</a:t>
            </a:r>
          </a:p>
          <a:p>
            <a:pPr>
              <a:buFont typeface="Wingdings" panose="05000000000000000000" pitchFamily="2" charset="2"/>
              <a:buChar char="ü"/>
            </a:pPr>
            <a:r>
              <a:rPr lang="en-US" i="1" dirty="0"/>
              <a:t>Have </a:t>
            </a:r>
            <a:r>
              <a:rPr lang="en-US" b="1" i="1" dirty="0"/>
              <a:t>reports </a:t>
            </a:r>
            <a:r>
              <a:rPr lang="en-US" i="1" dirty="0"/>
              <a:t>prepared by NGOs been consulted in addition to the </a:t>
            </a:r>
            <a:r>
              <a:rPr lang="en-US" b="1" i="1" dirty="0"/>
              <a:t>official reports</a:t>
            </a:r>
            <a:r>
              <a:rPr lang="en-US" i="1" dirty="0"/>
              <a:t>?</a:t>
            </a:r>
          </a:p>
          <a:p>
            <a:pPr>
              <a:buFont typeface="Wingdings" panose="05000000000000000000" pitchFamily="2" charset="2"/>
              <a:buChar char="ü"/>
            </a:pPr>
            <a:r>
              <a:rPr lang="en-US" i="1" dirty="0"/>
              <a:t>Are the specific </a:t>
            </a:r>
            <a:r>
              <a:rPr lang="en-US" b="1" i="1" dirty="0"/>
              <a:t>commitments</a:t>
            </a:r>
            <a:r>
              <a:rPr lang="en-US" i="1" dirty="0"/>
              <a:t> that exist in relation to the gender inequalities identified in international and regional regulatory frameworks as well as related national laws mentioned?</a:t>
            </a:r>
            <a:r>
              <a:rPr lang="es-ES" i="1" dirty="0"/>
              <a:t> </a:t>
            </a:r>
            <a:endParaRPr lang="es-PA" dirty="0"/>
          </a:p>
          <a:p>
            <a:endParaRPr lang="it-IT" dirty="0"/>
          </a:p>
        </p:txBody>
      </p:sp>
      <p:sp>
        <p:nvSpPr>
          <p:cNvPr id="4" name="Segnaposto piè di pagina 3"/>
          <p:cNvSpPr>
            <a:spLocks noGrp="1"/>
          </p:cNvSpPr>
          <p:nvPr>
            <p:ph type="ftr" sz="quarter" idx="3"/>
          </p:nvPr>
        </p:nvSpPr>
        <p:spPr/>
        <p:txBody>
          <a:bodyPr/>
          <a:lstStyle/>
          <a:p>
            <a:r>
              <a:rPr lang="it-IT"/>
              <a:t>M4|Gender-responsive UNSDCF - Analysis</a:t>
            </a:r>
            <a:endParaRPr lang="it-IT" dirty="0"/>
          </a:p>
        </p:txBody>
      </p:sp>
    </p:spTree>
    <p:extLst>
      <p:ext uri="{BB962C8B-B14F-4D97-AF65-F5344CB8AC3E}">
        <p14:creationId xmlns:p14="http://schemas.microsoft.com/office/powerpoint/2010/main" val="3915827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ES" dirty="0"/>
              <a:t>Data sources</a:t>
            </a:r>
            <a:endParaRPr lang="it-IT" dirty="0"/>
          </a:p>
        </p:txBody>
      </p:sp>
      <p:sp>
        <p:nvSpPr>
          <p:cNvPr id="3" name="Segnaposto contenuto 2"/>
          <p:cNvSpPr>
            <a:spLocks noGrp="1"/>
          </p:cNvSpPr>
          <p:nvPr>
            <p:ph idx="1"/>
          </p:nvPr>
        </p:nvSpPr>
        <p:spPr/>
        <p:txBody>
          <a:bodyPr>
            <a:normAutofit fontScale="85000" lnSpcReduction="20000"/>
          </a:bodyPr>
          <a:lstStyle/>
          <a:p>
            <a:r>
              <a:rPr lang="en-US" dirty="0">
                <a:solidFill>
                  <a:schemeClr val="accent5"/>
                </a:solidFill>
              </a:rPr>
              <a:t>National data repositories</a:t>
            </a:r>
            <a:r>
              <a:rPr lang="en-US" dirty="0"/>
              <a:t>: INE, Health Ministries, Education, CIEDEJ…</a:t>
            </a:r>
          </a:p>
          <a:p>
            <a:r>
              <a:rPr lang="en-US" dirty="0">
                <a:solidFill>
                  <a:schemeClr val="accent5"/>
                </a:solidFill>
              </a:rPr>
              <a:t>Regional and international data</a:t>
            </a:r>
            <a:r>
              <a:rPr lang="en-US" dirty="0"/>
              <a:t>: (e.g. UN Women Global and Regional Reports/</a:t>
            </a:r>
            <a:r>
              <a:rPr lang="en-US" dirty="0" err="1"/>
              <a:t>GenderStats</a:t>
            </a:r>
            <a:r>
              <a:rPr lang="en-US" dirty="0"/>
              <a:t>/World Bank/ECLAC/Inter-Parliamentary Union/FAO Gender and Land Rights Database, etc.) </a:t>
            </a:r>
          </a:p>
          <a:p>
            <a:r>
              <a:rPr lang="en-US" dirty="0">
                <a:solidFill>
                  <a:schemeClr val="accent5"/>
                </a:solidFill>
              </a:rPr>
              <a:t>Government laws, policies and regulations</a:t>
            </a:r>
          </a:p>
          <a:p>
            <a:r>
              <a:rPr lang="en-US" dirty="0">
                <a:solidFill>
                  <a:schemeClr val="accent5"/>
                </a:solidFill>
              </a:rPr>
              <a:t>General articles and recommendations of CEDAW </a:t>
            </a:r>
            <a:r>
              <a:rPr lang="en-US" dirty="0"/>
              <a:t>and other bodies established under human rights treaties and special procedures (e.g. reports of a Special Rapporteur).</a:t>
            </a:r>
          </a:p>
          <a:p>
            <a:r>
              <a:rPr lang="en-US" dirty="0">
                <a:solidFill>
                  <a:schemeClr val="accent5"/>
                </a:solidFill>
              </a:rPr>
              <a:t>UN and UN agency reports.</a:t>
            </a:r>
          </a:p>
          <a:p>
            <a:r>
              <a:rPr lang="en-US" dirty="0">
                <a:solidFill>
                  <a:schemeClr val="accent5"/>
                </a:solidFill>
              </a:rPr>
              <a:t>International, regional and national surveys.</a:t>
            </a:r>
          </a:p>
          <a:p>
            <a:r>
              <a:rPr lang="en-US" dirty="0">
                <a:solidFill>
                  <a:schemeClr val="accent5"/>
                </a:solidFill>
              </a:rPr>
              <a:t>Academic research </a:t>
            </a:r>
            <a:r>
              <a:rPr lang="en-US" dirty="0"/>
              <a:t>and national and international media.</a:t>
            </a:r>
          </a:p>
          <a:p>
            <a:r>
              <a:rPr lang="en-US" dirty="0">
                <a:solidFill>
                  <a:schemeClr val="accent5"/>
                </a:solidFill>
              </a:rPr>
              <a:t>Qualitative data sources</a:t>
            </a:r>
            <a:r>
              <a:rPr lang="en-US" dirty="0"/>
              <a:t>; ethnographic information about cultural and religious traditions and beliefs.</a:t>
            </a:r>
          </a:p>
          <a:p>
            <a:endParaRPr lang="it-IT" dirty="0"/>
          </a:p>
        </p:txBody>
      </p:sp>
      <p:sp>
        <p:nvSpPr>
          <p:cNvPr id="4" name="Segnaposto piè di pagina 3"/>
          <p:cNvSpPr>
            <a:spLocks noGrp="1"/>
          </p:cNvSpPr>
          <p:nvPr>
            <p:ph type="ftr" sz="quarter" idx="3"/>
          </p:nvPr>
        </p:nvSpPr>
        <p:spPr/>
        <p:txBody>
          <a:bodyPr/>
          <a:lstStyle/>
          <a:p>
            <a:r>
              <a:rPr lang="it-IT"/>
              <a:t>M4|Gender-responsive UNSDCF - Analysis</a:t>
            </a:r>
            <a:endParaRPr lang="it-IT" dirty="0"/>
          </a:p>
        </p:txBody>
      </p:sp>
    </p:spTree>
    <p:extLst>
      <p:ext uri="{BB962C8B-B14F-4D97-AF65-F5344CB8AC3E}">
        <p14:creationId xmlns:p14="http://schemas.microsoft.com/office/powerpoint/2010/main" val="2330056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3"/>
          </p:nvPr>
        </p:nvSpPr>
        <p:spPr/>
        <p:txBody>
          <a:bodyPr/>
          <a:lstStyle/>
          <a:p>
            <a:r>
              <a:rPr lang="it-IT"/>
              <a:t>M4|Gender-responsive UNSDCF - Analysis</a:t>
            </a:r>
            <a:endParaRPr lang="it-IT" dirty="0"/>
          </a:p>
        </p:txBody>
      </p:sp>
      <p:pic>
        <p:nvPicPr>
          <p:cNvPr id="9" name="Picture 2"/>
          <p:cNvPicPr>
            <a:picLocks noChangeAspect="1" noChangeArrowheads="1"/>
          </p:cNvPicPr>
          <p:nvPr/>
        </p:nvPicPr>
        <p:blipFill>
          <a:blip r:embed="rId3" cstate="print"/>
          <a:srcRect/>
          <a:stretch>
            <a:fillRect/>
          </a:stretch>
        </p:blipFill>
        <p:spPr bwMode="auto">
          <a:xfrm>
            <a:off x="3133355" y="699016"/>
            <a:ext cx="2935798" cy="2147075"/>
          </a:xfrm>
          <a:prstGeom prst="rect">
            <a:avLst/>
          </a:prstGeom>
          <a:noFill/>
          <a:ln w="9525">
            <a:noFill/>
            <a:miter lim="800000"/>
            <a:headEnd/>
            <a:tailEnd/>
          </a:ln>
        </p:spPr>
      </p:pic>
      <p:sp>
        <p:nvSpPr>
          <p:cNvPr id="12" name="Textplatzhalter 1"/>
          <p:cNvSpPr txBox="1">
            <a:spLocks/>
          </p:cNvSpPr>
          <p:nvPr/>
        </p:nvSpPr>
        <p:spPr bwMode="auto">
          <a:xfrm>
            <a:off x="457200" y="811021"/>
            <a:ext cx="29591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1200"/>
              </a:spcAft>
              <a:buClr>
                <a:schemeClr val="bg2"/>
              </a:buClr>
              <a:buSzPct val="60000"/>
              <a:defRPr sz="2400" b="0" kern="1200">
                <a:solidFill>
                  <a:srgbClr val="6C6C6C"/>
                </a:solidFill>
                <a:latin typeface="+mn-lt"/>
                <a:ea typeface="ＭＳ Ｐゴシック" charset="0"/>
                <a:cs typeface="ＭＳ Ｐゴシック" charset="0"/>
              </a:defRPr>
            </a:lvl1pPr>
            <a:lvl2pPr marL="228600" indent="-228600" algn="l" rtl="0" eaLnBrk="0" fontAlgn="base" hangingPunct="0">
              <a:spcBef>
                <a:spcPct val="0"/>
              </a:spcBef>
              <a:spcAft>
                <a:spcPts val="1200"/>
              </a:spcAft>
              <a:buClr>
                <a:schemeClr val="bg2"/>
              </a:buClr>
              <a:buSzPct val="100000"/>
              <a:buFont typeface="Arial"/>
              <a:buChar char="•"/>
              <a:defRPr sz="2400" kern="1200">
                <a:solidFill>
                  <a:srgbClr val="6C6C6C"/>
                </a:solidFill>
                <a:latin typeface="+mn-lt"/>
                <a:ea typeface="ＭＳ Ｐゴシック" charset="0"/>
                <a:cs typeface="+mn-cs"/>
              </a:defRPr>
            </a:lvl2pPr>
            <a:lvl3pPr marL="457200" indent="-228600" algn="l" rtl="0" eaLnBrk="0" fontAlgn="base" hangingPunct="0">
              <a:spcBef>
                <a:spcPct val="0"/>
              </a:spcBef>
              <a:spcAft>
                <a:spcPts val="1200"/>
              </a:spcAft>
              <a:buClr>
                <a:schemeClr val="bg2"/>
              </a:buClr>
              <a:buSzPct val="120000"/>
              <a:buFont typeface="Arial"/>
              <a:buChar char="•"/>
              <a:defRPr sz="2000" kern="1200">
                <a:solidFill>
                  <a:srgbClr val="6C6C6C"/>
                </a:solidFill>
                <a:latin typeface="+mn-lt"/>
                <a:ea typeface="ＭＳ Ｐゴシック" charset="0"/>
                <a:cs typeface="Geneva" charset="0"/>
              </a:defRPr>
            </a:lvl3pPr>
            <a:lvl4pPr marL="749300" indent="-228600" algn="l" rtl="0" eaLnBrk="0" fontAlgn="base" hangingPunct="0">
              <a:spcBef>
                <a:spcPct val="0"/>
              </a:spcBef>
              <a:spcAft>
                <a:spcPts val="1200"/>
              </a:spcAft>
              <a:buClr>
                <a:schemeClr val="bg2"/>
              </a:buClr>
              <a:buSzPct val="120000"/>
              <a:buFont typeface="Arial"/>
              <a:buChar char="•"/>
              <a:defRPr sz="2000" kern="1200">
                <a:solidFill>
                  <a:srgbClr val="6C6C6C"/>
                </a:solidFill>
                <a:latin typeface="+mn-lt"/>
                <a:ea typeface="Geneva" pitchFamily="-109" charset="-128"/>
                <a:cs typeface="Geneva" charset="0"/>
              </a:defRPr>
            </a:lvl4pPr>
            <a:lvl5pPr marL="1028700" indent="-228600" algn="l" rtl="0" eaLnBrk="0" fontAlgn="base" hangingPunct="0">
              <a:spcBef>
                <a:spcPct val="0"/>
              </a:spcBef>
              <a:spcAft>
                <a:spcPts val="1200"/>
              </a:spcAft>
              <a:buClr>
                <a:schemeClr val="bg2"/>
              </a:buClr>
              <a:buSzPct val="120000"/>
              <a:buFont typeface="Arial"/>
              <a:buChar char="•"/>
              <a:defRPr sz="2000" kern="1200">
                <a:solidFill>
                  <a:srgbClr val="6C6C6C"/>
                </a:solidFill>
                <a:latin typeface="+mn-lt"/>
                <a:ea typeface="Geneva" pitchFamily="-109" charset="-128"/>
                <a:cs typeface="Geneva"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457200" marR="0" lvl="2" indent="-228600" algn="l" defTabSz="914400" rtl="0" eaLnBrk="0" fontAlgn="base" latinLnBrk="0" hangingPunct="0">
              <a:lnSpc>
                <a:spcPct val="100000"/>
              </a:lnSpc>
              <a:spcBef>
                <a:spcPct val="0"/>
              </a:spcBef>
              <a:spcAft>
                <a:spcPts val="1200"/>
              </a:spcAft>
              <a:buClr>
                <a:srgbClr val="62BCC8"/>
              </a:buClr>
              <a:buSzPct val="120000"/>
              <a:buFont typeface="Arial" pitchFamily="34" charset="0"/>
              <a:buChar char="•"/>
              <a:tabLst/>
              <a:defRPr/>
            </a:pPr>
            <a:r>
              <a:rPr kumimoji="0" lang="es-ES" sz="2600" b="1" i="0" u="none" strike="noStrike" kern="1200" cap="none" spc="0" normalizeH="0" baseline="0" noProof="0" dirty="0">
                <a:ln>
                  <a:noFill/>
                </a:ln>
                <a:solidFill>
                  <a:srgbClr val="6C6C6C"/>
                </a:solidFill>
                <a:effectLst/>
                <a:uLnTx/>
                <a:uFillTx/>
                <a:latin typeface="Arial" panose="020B0604020202020204" pitchFamily="34" charset="0"/>
                <a:cs typeface="Arial" panose="020B0604020202020204" pitchFamily="34" charset="0"/>
              </a:rPr>
              <a:t>Accurate?</a:t>
            </a:r>
          </a:p>
          <a:p>
            <a:pPr marL="457200" marR="0" lvl="2" indent="-228600" algn="l" defTabSz="914400" rtl="0" eaLnBrk="0" fontAlgn="base" latinLnBrk="0" hangingPunct="0">
              <a:lnSpc>
                <a:spcPct val="100000"/>
              </a:lnSpc>
              <a:spcBef>
                <a:spcPct val="0"/>
              </a:spcBef>
              <a:spcAft>
                <a:spcPts val="1200"/>
              </a:spcAft>
              <a:buClr>
                <a:srgbClr val="62BCC8"/>
              </a:buClr>
              <a:buSzPct val="120000"/>
              <a:buFont typeface="Arial" pitchFamily="34" charset="0"/>
              <a:buChar char="•"/>
              <a:tabLst/>
              <a:defRPr/>
            </a:pPr>
            <a:r>
              <a:rPr kumimoji="0" lang="es-ES" sz="2600" b="1" i="0" u="none" strike="noStrike" kern="1200" cap="none" spc="0" normalizeH="0" baseline="0" noProof="0" dirty="0">
                <a:ln>
                  <a:noFill/>
                </a:ln>
                <a:solidFill>
                  <a:srgbClr val="6C6C6C"/>
                </a:solidFill>
                <a:effectLst/>
                <a:uLnTx/>
                <a:uFillTx/>
                <a:latin typeface="Arial" panose="020B0604020202020204" pitchFamily="34" charset="0"/>
                <a:cs typeface="Arial" panose="020B0604020202020204" pitchFamily="34" charset="0"/>
              </a:rPr>
              <a:t>Comparable?</a:t>
            </a:r>
          </a:p>
          <a:p>
            <a:pPr marL="457200" marR="0" lvl="2" indent="-228600" algn="l" defTabSz="914400" rtl="0" eaLnBrk="0" fontAlgn="base" latinLnBrk="0" hangingPunct="0">
              <a:lnSpc>
                <a:spcPct val="100000"/>
              </a:lnSpc>
              <a:spcBef>
                <a:spcPct val="0"/>
              </a:spcBef>
              <a:spcAft>
                <a:spcPts val="1200"/>
              </a:spcAft>
              <a:buClr>
                <a:srgbClr val="62BCC8"/>
              </a:buClr>
              <a:buSzPct val="120000"/>
              <a:buFont typeface="Arial" pitchFamily="34" charset="0"/>
              <a:buChar char="•"/>
              <a:tabLst/>
              <a:defRPr/>
            </a:pPr>
            <a:r>
              <a:rPr kumimoji="0" lang="es-ES" sz="2600" b="1" i="0" u="none" strike="noStrike" kern="1200" cap="none" spc="0" normalizeH="0" baseline="0" noProof="0" dirty="0">
                <a:ln>
                  <a:noFill/>
                </a:ln>
                <a:solidFill>
                  <a:srgbClr val="6C6C6C"/>
                </a:solidFill>
                <a:effectLst/>
                <a:uLnTx/>
                <a:uFillTx/>
                <a:latin typeface="Arial" panose="020B0604020202020204" pitchFamily="34" charset="0"/>
                <a:cs typeface="Arial" panose="020B0604020202020204" pitchFamily="34" charset="0"/>
              </a:rPr>
              <a:t>Complete?</a:t>
            </a:r>
          </a:p>
          <a:p>
            <a:pPr marL="457200" marR="0" lvl="2" indent="-228600" algn="l" defTabSz="914400" rtl="0" eaLnBrk="0" fontAlgn="base" latinLnBrk="0" hangingPunct="0">
              <a:lnSpc>
                <a:spcPct val="100000"/>
              </a:lnSpc>
              <a:spcBef>
                <a:spcPct val="0"/>
              </a:spcBef>
              <a:spcAft>
                <a:spcPts val="1200"/>
              </a:spcAft>
              <a:buClr>
                <a:srgbClr val="62BCC8"/>
              </a:buClr>
              <a:buSzPct val="120000"/>
              <a:buFont typeface="Arial" pitchFamily="34" charset="0"/>
              <a:buChar char="•"/>
              <a:tabLst/>
              <a:defRPr/>
            </a:pPr>
            <a:r>
              <a:rPr kumimoji="0" lang="es-ES" sz="2600" b="1" i="0" u="none" strike="noStrike" kern="1200" cap="none" spc="0" normalizeH="0" baseline="0" noProof="0" dirty="0">
                <a:ln>
                  <a:noFill/>
                </a:ln>
                <a:solidFill>
                  <a:srgbClr val="6C6C6C"/>
                </a:solidFill>
                <a:effectLst/>
                <a:uLnTx/>
                <a:uFillTx/>
                <a:latin typeface="Arial" panose="020B0604020202020204" pitchFamily="34" charset="0"/>
                <a:cs typeface="Arial" panose="020B0604020202020204" pitchFamily="34" charset="0"/>
              </a:rPr>
              <a:t>Adequate? </a:t>
            </a:r>
          </a:p>
          <a:p>
            <a:pPr marL="228600" marR="0" lvl="2" indent="0" algn="l" defTabSz="914400" rtl="0" eaLnBrk="0" fontAlgn="base" latinLnBrk="0" hangingPunct="0">
              <a:lnSpc>
                <a:spcPct val="100000"/>
              </a:lnSpc>
              <a:spcBef>
                <a:spcPct val="0"/>
              </a:spcBef>
              <a:spcAft>
                <a:spcPts val="1200"/>
              </a:spcAft>
              <a:buClr>
                <a:srgbClr val="67B7E6"/>
              </a:buClr>
              <a:buSzPct val="120000"/>
              <a:buFont typeface="Arial"/>
              <a:buNone/>
              <a:tabLst/>
              <a:defRPr/>
            </a:pPr>
            <a:endParaRPr kumimoji="0" lang="es-ES" sz="2600" b="1" i="0" u="none" strike="noStrike" kern="1200" cap="none" spc="0" normalizeH="0" baseline="0" noProof="0" dirty="0">
              <a:ln>
                <a:noFill/>
              </a:ln>
              <a:solidFill>
                <a:srgbClr val="6C6C6C"/>
              </a:solidFill>
              <a:effectLst/>
              <a:highlight>
                <a:srgbClr val="FF9900"/>
              </a:highlight>
              <a:uLnTx/>
              <a:uFillTx/>
              <a:latin typeface="Calibri"/>
              <a:ea typeface="ＭＳ Ｐゴシック" charset="0"/>
            </a:endParaRPr>
          </a:p>
        </p:txBody>
      </p:sp>
      <p:sp>
        <p:nvSpPr>
          <p:cNvPr id="8" name="Rettangolo 7"/>
          <p:cNvSpPr/>
          <p:nvPr/>
        </p:nvSpPr>
        <p:spPr>
          <a:xfrm>
            <a:off x="5950400" y="811021"/>
            <a:ext cx="4572000" cy="1600438"/>
          </a:xfrm>
          <a:prstGeom prst="rect">
            <a:avLst/>
          </a:prstGeom>
        </p:spPr>
        <p:txBody>
          <a:bodyPr>
            <a:spAutoFit/>
          </a:bodyPr>
          <a:lstStyle/>
          <a:p>
            <a:pPr marL="457200" lvl="2" indent="-228600" defTabSz="914400" eaLnBrk="0" fontAlgn="base" hangingPunct="0">
              <a:spcBef>
                <a:spcPct val="0"/>
              </a:spcBef>
              <a:spcAft>
                <a:spcPts val="1200"/>
              </a:spcAft>
              <a:buClr>
                <a:srgbClr val="62BCC8"/>
              </a:buClr>
              <a:buSzPct val="120000"/>
              <a:buFont typeface="Arial" pitchFamily="34" charset="0"/>
              <a:buChar char="•"/>
              <a:defRPr/>
            </a:pPr>
            <a:r>
              <a:rPr lang="es-ES" sz="2600" b="1" dirty="0">
                <a:solidFill>
                  <a:srgbClr val="6C6C6C"/>
                </a:solidFill>
                <a:latin typeface="Arial" panose="020B0604020202020204" pitchFamily="34" charset="0"/>
                <a:cs typeface="Arial" panose="020B0604020202020204" pitchFamily="34" charset="0"/>
              </a:rPr>
              <a:t>Objetive?</a:t>
            </a:r>
          </a:p>
          <a:p>
            <a:pPr marL="457200" lvl="2" indent="-228600" defTabSz="914400" eaLnBrk="0" fontAlgn="base" hangingPunct="0">
              <a:spcBef>
                <a:spcPct val="0"/>
              </a:spcBef>
              <a:spcAft>
                <a:spcPts val="1200"/>
              </a:spcAft>
              <a:buClr>
                <a:srgbClr val="62BCC8"/>
              </a:buClr>
              <a:buSzPct val="120000"/>
              <a:buFont typeface="Arial" pitchFamily="34" charset="0"/>
              <a:buChar char="•"/>
              <a:defRPr/>
            </a:pPr>
            <a:r>
              <a:rPr lang="es-ES" sz="2600" b="1" dirty="0">
                <a:solidFill>
                  <a:srgbClr val="6C6C6C"/>
                </a:solidFill>
                <a:latin typeface="Arial" panose="020B0604020202020204" pitchFamily="34" charset="0"/>
                <a:cs typeface="Arial" panose="020B0604020202020204" pitchFamily="34" charset="0"/>
              </a:rPr>
              <a:t>Triangulated?</a:t>
            </a:r>
          </a:p>
          <a:p>
            <a:pPr marL="457200" lvl="2" indent="-228600" defTabSz="914400" eaLnBrk="0" fontAlgn="base" hangingPunct="0">
              <a:spcBef>
                <a:spcPct val="0"/>
              </a:spcBef>
              <a:spcAft>
                <a:spcPts val="1200"/>
              </a:spcAft>
              <a:buClr>
                <a:srgbClr val="62BCC8"/>
              </a:buClr>
              <a:buSzPct val="120000"/>
              <a:buFont typeface="Arial" pitchFamily="34" charset="0"/>
              <a:buChar char="•"/>
              <a:defRPr/>
            </a:pPr>
            <a:r>
              <a:rPr lang="es-ES" sz="2600" b="1" dirty="0">
                <a:solidFill>
                  <a:srgbClr val="6C6C6C"/>
                </a:solidFill>
                <a:latin typeface="Arial" panose="020B0604020202020204" pitchFamily="34" charset="0"/>
                <a:cs typeface="Arial" panose="020B0604020202020204" pitchFamily="34" charset="0"/>
              </a:rPr>
              <a:t>Valid sample?</a:t>
            </a:r>
          </a:p>
        </p:txBody>
      </p:sp>
      <p:sp>
        <p:nvSpPr>
          <p:cNvPr id="11" name="Rettangolo 10"/>
          <p:cNvSpPr/>
          <p:nvPr/>
        </p:nvSpPr>
        <p:spPr>
          <a:xfrm>
            <a:off x="2315254" y="3179106"/>
            <a:ext cx="4572000" cy="1938992"/>
          </a:xfrm>
          <a:prstGeom prst="rect">
            <a:avLst/>
          </a:prstGeom>
        </p:spPr>
        <p:txBody>
          <a:bodyPr>
            <a:spAutoFit/>
          </a:bodyPr>
          <a:lstStyle/>
          <a:p>
            <a:pPr algn="ctr"/>
            <a:r>
              <a:rPr lang="en-US" sz="2400" dirty="0">
                <a:solidFill>
                  <a:schemeClr val="accent5"/>
                </a:solidFill>
                <a:latin typeface="Arial" panose="020B0604020202020204" pitchFamily="34" charset="0"/>
                <a:cs typeface="Arial" panose="020B0604020202020204" pitchFamily="34" charset="0"/>
              </a:rPr>
              <a:t>Importance of data desegregated by sex, age, disability, ethnic group, socioeconomic status and other variables</a:t>
            </a:r>
          </a:p>
        </p:txBody>
      </p:sp>
      <p:sp>
        <p:nvSpPr>
          <p:cNvPr id="13" name="Rettangolo 12"/>
          <p:cNvSpPr/>
          <p:nvPr/>
        </p:nvSpPr>
        <p:spPr>
          <a:xfrm>
            <a:off x="840944" y="172232"/>
            <a:ext cx="2749471" cy="646331"/>
          </a:xfrm>
          <a:prstGeom prst="rect">
            <a:avLst/>
          </a:prstGeom>
        </p:spPr>
        <p:txBody>
          <a:bodyPr wrap="none">
            <a:spAutoFit/>
          </a:bodyPr>
          <a:lstStyle/>
          <a:p>
            <a:r>
              <a:rPr lang="es-ES" sz="3600" dirty="0">
                <a:solidFill>
                  <a:srgbClr val="62BCC8"/>
                </a:solidFill>
                <a:latin typeface="Arial"/>
                <a:ea typeface="+mj-ea"/>
                <a:cs typeface="Arial"/>
              </a:rPr>
              <a:t>Data quality </a:t>
            </a:r>
            <a:endParaRPr lang="it-IT" sz="3600" dirty="0">
              <a:solidFill>
                <a:srgbClr val="62BCC8"/>
              </a:solidFill>
              <a:latin typeface="Arial"/>
              <a:ea typeface="+mj-ea"/>
              <a:cs typeface="Arial"/>
            </a:endParaRPr>
          </a:p>
        </p:txBody>
      </p:sp>
    </p:spTree>
    <p:extLst>
      <p:ext uri="{BB962C8B-B14F-4D97-AF65-F5344CB8AC3E}">
        <p14:creationId xmlns:p14="http://schemas.microsoft.com/office/powerpoint/2010/main" val="412423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linds(horizont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linds(horizont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blinds(horizontal)">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C394FE-98F9-314F-AC17-6940DC776244}"/>
              </a:ext>
            </a:extLst>
          </p:cNvPr>
          <p:cNvSpPr>
            <a:spLocks noGrp="1"/>
          </p:cNvSpPr>
          <p:nvPr>
            <p:ph type="title"/>
          </p:nvPr>
        </p:nvSpPr>
        <p:spPr>
          <a:xfrm>
            <a:off x="457200" y="228866"/>
            <a:ext cx="8229600" cy="952500"/>
          </a:xfrm>
        </p:spPr>
        <p:txBody>
          <a:bodyPr anchor="ctr">
            <a:normAutofit/>
          </a:bodyPr>
          <a:lstStyle/>
          <a:p>
            <a:r>
              <a:rPr lang="en-GB" dirty="0"/>
              <a:t>Group work </a:t>
            </a:r>
          </a:p>
        </p:txBody>
      </p:sp>
      <p:pic>
        <p:nvPicPr>
          <p:cNvPr id="5" name="Content Placeholder 4">
            <a:extLst>
              <a:ext uri="{FF2B5EF4-FFF2-40B4-BE49-F238E27FC236}">
                <a16:creationId xmlns:a16="http://schemas.microsoft.com/office/drawing/2014/main" xmlns="" id="{3AD15D34-89C5-6544-B13B-2C3040E61C59}"/>
              </a:ext>
            </a:extLst>
          </p:cNvPr>
          <p:cNvPicPr>
            <a:picLocks noGrp="1" noChangeAspect="1"/>
          </p:cNvPicPr>
          <p:nvPr>
            <p:ph sz="half" idx="1"/>
          </p:nvPr>
        </p:nvPicPr>
        <p:blipFill rotWithShape="1">
          <a:blip r:embed="rId3"/>
          <a:srcRect l="624" r="2" b="2"/>
          <a:stretch/>
        </p:blipFill>
        <p:spPr>
          <a:xfrm>
            <a:off x="628651" y="1521357"/>
            <a:ext cx="7886699" cy="3253846"/>
          </a:xfrm>
          <a:prstGeom prst="rect">
            <a:avLst/>
          </a:prstGeom>
          <a:noFill/>
        </p:spPr>
      </p:pic>
      <p:sp>
        <p:nvSpPr>
          <p:cNvPr id="4" name="Footer Placeholder 3">
            <a:extLst>
              <a:ext uri="{FF2B5EF4-FFF2-40B4-BE49-F238E27FC236}">
                <a16:creationId xmlns:a16="http://schemas.microsoft.com/office/drawing/2014/main" xmlns="" id="{96D9F56C-8722-7E44-A889-FC9732AA3C56}"/>
              </a:ext>
            </a:extLst>
          </p:cNvPr>
          <p:cNvSpPr>
            <a:spLocks noGrp="1"/>
          </p:cNvSpPr>
          <p:nvPr>
            <p:ph type="ftr" sz="quarter" idx="11"/>
          </p:nvPr>
        </p:nvSpPr>
        <p:spPr>
          <a:xfrm>
            <a:off x="3306101" y="5350789"/>
            <a:ext cx="5837899" cy="375351"/>
          </a:xfrm>
        </p:spPr>
        <p:txBody>
          <a:bodyPr anchor="ctr">
            <a:normAutofit/>
          </a:bodyPr>
          <a:lstStyle/>
          <a:p>
            <a:pPr>
              <a:spcAft>
                <a:spcPts val="600"/>
              </a:spcAft>
            </a:pPr>
            <a:r>
              <a:rPr lang="it-IT" dirty="0"/>
              <a:t>M4|Gender-responsive UNSDCF - Analysis</a:t>
            </a:r>
            <a:endParaRPr lang="it-IT"/>
          </a:p>
        </p:txBody>
      </p:sp>
    </p:spTree>
    <p:extLst>
      <p:ext uri="{BB962C8B-B14F-4D97-AF65-F5344CB8AC3E}">
        <p14:creationId xmlns:p14="http://schemas.microsoft.com/office/powerpoint/2010/main" val="762919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p:txBody>
          <a:bodyPr/>
          <a:lstStyle/>
          <a:p>
            <a:r>
              <a:rPr lang="it-IT" dirty="0"/>
              <a:t>M4|Gender-responsive UNSDCF - Analysis</a:t>
            </a:r>
          </a:p>
        </p:txBody>
      </p:sp>
      <p:pic>
        <p:nvPicPr>
          <p:cNvPr id="10" name="Picture 9" descr="Kids-with-hands-up.jp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b="26779"/>
          <a:stretch/>
        </p:blipFill>
        <p:spPr>
          <a:xfrm>
            <a:off x="0" y="1548162"/>
            <a:ext cx="9177423" cy="3605185"/>
          </a:xfrm>
          <a:prstGeom prst="rect">
            <a:avLst/>
          </a:prstGeom>
        </p:spPr>
      </p:pic>
      <p:sp>
        <p:nvSpPr>
          <p:cNvPr id="6" name="TextBox 5"/>
          <p:cNvSpPr txBox="1"/>
          <p:nvPr/>
        </p:nvSpPr>
        <p:spPr>
          <a:xfrm>
            <a:off x="7150946" y="5168286"/>
            <a:ext cx="1964124" cy="246221"/>
          </a:xfrm>
          <a:prstGeom prst="rect">
            <a:avLst/>
          </a:prstGeom>
          <a:noFill/>
        </p:spPr>
        <p:txBody>
          <a:bodyPr wrap="none" rtlCol="0">
            <a:spAutoFit/>
          </a:bodyPr>
          <a:lstStyle/>
          <a:p>
            <a:r>
              <a:rPr lang="en-US" sz="1000" dirty="0"/>
              <a:t>Photo credit: </a:t>
            </a:r>
            <a:r>
              <a:rPr lang="en-US" sz="1000" dirty="0" err="1"/>
              <a:t>www.flickr.com</a:t>
            </a:r>
            <a:endParaRPr lang="en-US" sz="1000" dirty="0"/>
          </a:p>
        </p:txBody>
      </p:sp>
      <p:sp>
        <p:nvSpPr>
          <p:cNvPr id="2" name="Title 1"/>
          <p:cNvSpPr>
            <a:spLocks noGrp="1"/>
          </p:cNvSpPr>
          <p:nvPr>
            <p:ph type="title"/>
          </p:nvPr>
        </p:nvSpPr>
        <p:spPr>
          <a:xfrm>
            <a:off x="457200" y="1602403"/>
            <a:ext cx="8229600" cy="952500"/>
          </a:xfrm>
        </p:spPr>
        <p:txBody>
          <a:bodyPr/>
          <a:lstStyle/>
          <a:p>
            <a:r>
              <a:rPr lang="en-GB" dirty="0"/>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Module Objectives</a:t>
            </a:r>
          </a:p>
        </p:txBody>
      </p:sp>
      <p:sp>
        <p:nvSpPr>
          <p:cNvPr id="3" name="Content Placeholder 2"/>
          <p:cNvSpPr>
            <a:spLocks noGrp="1"/>
          </p:cNvSpPr>
          <p:nvPr>
            <p:ph idx="1"/>
          </p:nvPr>
        </p:nvSpPr>
        <p:spPr/>
        <p:txBody>
          <a:bodyPr>
            <a:normAutofit/>
          </a:bodyPr>
          <a:lstStyle/>
          <a:p>
            <a:pPr lvl="0"/>
            <a:r>
              <a:rPr lang="en-GB" dirty="0"/>
              <a:t>Identify the entry points for gender mainstreaming in the UNSDCF cycle and actions to be taken;</a:t>
            </a:r>
            <a:endParaRPr lang="x-none" dirty="0"/>
          </a:p>
          <a:p>
            <a:pPr lvl="0"/>
            <a:r>
              <a:rPr lang="en-GB" dirty="0"/>
              <a:t>Draw on all the resources presented and leverage on the momentum for the integration of gender in their context; </a:t>
            </a:r>
            <a:endParaRPr lang="x-none" dirty="0"/>
          </a:p>
          <a:p>
            <a:pPr lvl="0"/>
            <a:r>
              <a:rPr lang="en-GB" dirty="0"/>
              <a:t>Harness the potential of the UNCT SWAP Gender Equality Scorecard to ensure a gender-responsive UNSDCF engagement; </a:t>
            </a:r>
            <a:endParaRPr lang="x-none" dirty="0"/>
          </a:p>
          <a:p>
            <a:pPr lvl="0"/>
            <a:r>
              <a:rPr lang="en-GB" dirty="0"/>
              <a:t>Directly apply the inputs and considerations made during the training when developing the UNSDCF</a:t>
            </a:r>
            <a:endParaRPr lang="x-none" dirty="0"/>
          </a:p>
          <a:p>
            <a:pPr lvl="0"/>
            <a:endParaRPr lang="it-IT" dirty="0"/>
          </a:p>
        </p:txBody>
      </p:sp>
      <p:sp>
        <p:nvSpPr>
          <p:cNvPr id="4" name="Footer Placeholder 3"/>
          <p:cNvSpPr>
            <a:spLocks noGrp="1"/>
          </p:cNvSpPr>
          <p:nvPr>
            <p:ph type="ftr" sz="quarter" idx="3"/>
          </p:nvPr>
        </p:nvSpPr>
        <p:spPr/>
        <p:txBody>
          <a:bodyPr/>
          <a:lstStyle/>
          <a:p>
            <a:r>
              <a:rPr lang="it-IT" dirty="0"/>
              <a:t>M4|Gender-responsive UNSDCF - Analysis</a:t>
            </a:r>
          </a:p>
        </p:txBody>
      </p:sp>
    </p:spTree>
    <p:extLst>
      <p:ext uri="{BB962C8B-B14F-4D97-AF65-F5344CB8AC3E}">
        <p14:creationId xmlns:p14="http://schemas.microsoft.com/office/powerpoint/2010/main" val="377068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xmlns="" id="{F0200E76-E779-41F6-BDEA-22BD254B5EBD}"/>
              </a:ext>
            </a:extLst>
          </p:cNvPr>
          <p:cNvSpPr/>
          <p:nvPr/>
        </p:nvSpPr>
        <p:spPr>
          <a:xfrm>
            <a:off x="66576" y="1518806"/>
            <a:ext cx="2066452" cy="990600"/>
          </a:xfrm>
          <a:prstGeom prst="roundRect">
            <a:avLst/>
          </a:prstGeom>
          <a:solidFill>
            <a:sysClr val="window" lastClr="FFFFFF"/>
          </a:solidFill>
          <a:ln w="25400" cap="flat" cmpd="sng" algn="ctr">
            <a:solidFill>
              <a:srgbClr val="33B1E3"/>
            </a:solidFill>
            <a:prstDash val="solid"/>
          </a:ln>
          <a:effectLst/>
        </p:spPr>
        <p:txBody>
          <a:bodyPr rtlCol="0" anchor="ctr"/>
          <a:lstStyle/>
          <a:p>
            <a:pPr marL="128588" indent="-128588" algn="ctr" defTabSz="685800">
              <a:buFont typeface="Arial" panose="020B0604020202020204" pitchFamily="34" charset="0"/>
              <a:buChar char="•"/>
              <a:defRPr/>
            </a:pPr>
            <a:endParaRPr lang="en-US" sz="825" b="1" kern="0" dirty="0">
              <a:solidFill>
                <a:srgbClr val="D8D8D8">
                  <a:lumMod val="10000"/>
                </a:srgbClr>
              </a:solidFill>
              <a:latin typeface="Calibri"/>
              <a:sym typeface="Arial"/>
            </a:endParaRPr>
          </a:p>
          <a:p>
            <a:pPr marL="128588" indent="-128588" algn="ctr" defTabSz="685800">
              <a:buFont typeface="Arial" panose="020B0604020202020204" pitchFamily="34" charset="0"/>
              <a:buChar char="•"/>
              <a:defRPr/>
            </a:pPr>
            <a:r>
              <a:rPr lang="en-US" sz="900" b="1" kern="0" dirty="0">
                <a:solidFill>
                  <a:srgbClr val="D8D8D8">
                    <a:lumMod val="10000"/>
                  </a:srgbClr>
                </a:solidFill>
                <a:latin typeface="Calibri"/>
                <a:sym typeface="Arial"/>
              </a:rPr>
              <a:t>Gender analysis of key national development plans</a:t>
            </a:r>
          </a:p>
          <a:p>
            <a:pPr algn="ctr" defTabSz="685800">
              <a:defRPr/>
            </a:pPr>
            <a:endParaRPr lang="en-US" sz="750" b="1" kern="0" dirty="0">
              <a:solidFill>
                <a:srgbClr val="D8D8D8">
                  <a:lumMod val="10000"/>
                </a:srgbClr>
              </a:solidFill>
              <a:latin typeface="Calibri"/>
              <a:sym typeface="Arial"/>
            </a:endParaRPr>
          </a:p>
        </p:txBody>
      </p:sp>
      <p:sp>
        <p:nvSpPr>
          <p:cNvPr id="24" name="Rectangle: Rounded Corners 23">
            <a:extLst>
              <a:ext uri="{FF2B5EF4-FFF2-40B4-BE49-F238E27FC236}">
                <a16:creationId xmlns:a16="http://schemas.microsoft.com/office/drawing/2014/main" xmlns="" id="{46CF6230-F81C-4559-A333-29FA58D1159F}"/>
              </a:ext>
            </a:extLst>
          </p:cNvPr>
          <p:cNvSpPr/>
          <p:nvPr/>
        </p:nvSpPr>
        <p:spPr>
          <a:xfrm>
            <a:off x="66576" y="2577263"/>
            <a:ext cx="1999875" cy="890822"/>
          </a:xfrm>
          <a:prstGeom prst="roundRect">
            <a:avLst/>
          </a:prstGeom>
          <a:solidFill>
            <a:sysClr val="window" lastClr="FFFFFF"/>
          </a:solidFill>
          <a:ln w="25400" cap="flat" cmpd="sng" algn="ctr">
            <a:solidFill>
              <a:srgbClr val="33B1E3"/>
            </a:solidFill>
            <a:prstDash val="solid"/>
          </a:ln>
          <a:effectLst/>
        </p:spPr>
        <p:txBody>
          <a:bodyPr rtlCol="0" anchor="ctr"/>
          <a:lstStyle/>
          <a:p>
            <a:pPr marL="128588" indent="-128588" algn="ctr" defTabSz="685800">
              <a:buFont typeface="Arial" panose="020B0604020202020204" pitchFamily="34" charset="0"/>
              <a:buChar char="•"/>
              <a:defRPr/>
            </a:pPr>
            <a:r>
              <a:rPr lang="en-US" sz="900" b="1" kern="0" dirty="0">
                <a:solidFill>
                  <a:srgbClr val="D8D8D8">
                    <a:lumMod val="10000"/>
                  </a:srgbClr>
                </a:solidFill>
                <a:latin typeface="Calibri"/>
                <a:sym typeface="Arial"/>
              </a:rPr>
              <a:t>Gender Equality </a:t>
            </a:r>
            <a:r>
              <a:rPr lang="en-US" sz="900" b="1" kern="0" dirty="0" err="1">
                <a:solidFill>
                  <a:srgbClr val="D8D8D8">
                    <a:lumMod val="10000"/>
                  </a:srgbClr>
                </a:solidFill>
                <a:latin typeface="Calibri"/>
                <a:sym typeface="Arial"/>
              </a:rPr>
              <a:t>Profile</a:t>
            </a:r>
            <a:r>
              <a:rPr lang="en-US" sz="900" b="1" kern="0" dirty="0">
                <a:solidFill>
                  <a:srgbClr val="D8D8D8">
                    <a:lumMod val="10000"/>
                  </a:srgbClr>
                </a:solidFill>
                <a:latin typeface="Calibri"/>
                <a:sym typeface="Arial"/>
              </a:rPr>
              <a:t> (sex disaggregated data and analysis)</a:t>
            </a:r>
          </a:p>
          <a:p>
            <a:pPr marL="128588" indent="-128588" algn="ctr" defTabSz="685800">
              <a:buFont typeface="Arial" panose="020B0604020202020204" pitchFamily="34" charset="0"/>
              <a:buChar char="•"/>
              <a:defRPr/>
            </a:pPr>
            <a:r>
              <a:rPr lang="en-US" sz="900" b="1" kern="0" dirty="0">
                <a:solidFill>
                  <a:srgbClr val="D8D8D8">
                    <a:lumMod val="10000"/>
                  </a:srgbClr>
                </a:solidFill>
                <a:latin typeface="Calibri"/>
                <a:sym typeface="Arial"/>
              </a:rPr>
              <a:t>Conflict analysis (as appropriate)</a:t>
            </a:r>
          </a:p>
          <a:p>
            <a:pPr marL="128588" indent="-128588" algn="ctr" defTabSz="685800">
              <a:buFont typeface="Arial" panose="020B0604020202020204" pitchFamily="34" charset="0"/>
              <a:buChar char="•"/>
              <a:defRPr/>
            </a:pPr>
            <a:r>
              <a:rPr lang="en-US" sz="900" b="1" kern="0" dirty="0">
                <a:solidFill>
                  <a:srgbClr val="D8D8D8">
                    <a:lumMod val="10000"/>
                  </a:srgbClr>
                </a:solidFill>
                <a:latin typeface="Calibri"/>
                <a:sym typeface="Arial"/>
              </a:rPr>
              <a:t>Inclusive participation of CSO (LNOB)</a:t>
            </a:r>
          </a:p>
        </p:txBody>
      </p:sp>
      <p:sp>
        <p:nvSpPr>
          <p:cNvPr id="25" name="Rectangle: Rounded Corners 24">
            <a:extLst>
              <a:ext uri="{FF2B5EF4-FFF2-40B4-BE49-F238E27FC236}">
                <a16:creationId xmlns:a16="http://schemas.microsoft.com/office/drawing/2014/main" xmlns="" id="{DE4CBA34-99EA-44F9-80D0-C593F6AD6EF0}"/>
              </a:ext>
            </a:extLst>
          </p:cNvPr>
          <p:cNvSpPr/>
          <p:nvPr/>
        </p:nvSpPr>
        <p:spPr>
          <a:xfrm>
            <a:off x="66577" y="3645478"/>
            <a:ext cx="2066450" cy="969818"/>
          </a:xfrm>
          <a:prstGeom prst="roundRect">
            <a:avLst/>
          </a:prstGeom>
          <a:solidFill>
            <a:sysClr val="window" lastClr="FFFFFF"/>
          </a:solidFill>
          <a:ln w="25400" cap="flat" cmpd="sng" algn="ctr">
            <a:solidFill>
              <a:srgbClr val="33B1E3"/>
            </a:solidFill>
            <a:prstDash val="solid"/>
          </a:ln>
          <a:effectLst/>
        </p:spPr>
        <p:txBody>
          <a:bodyPr rtlCol="0" anchor="ctr"/>
          <a:lstStyle/>
          <a:p>
            <a:pPr marL="128588" indent="-128588" algn="ctr" defTabSz="685800">
              <a:buFont typeface="Arial" panose="020B0604020202020204" pitchFamily="34" charset="0"/>
              <a:buChar char="•"/>
              <a:defRPr/>
            </a:pPr>
            <a:r>
              <a:rPr lang="en-US" sz="900" b="1" kern="0" dirty="0">
                <a:solidFill>
                  <a:srgbClr val="D8D8D8">
                    <a:lumMod val="10000"/>
                  </a:srgbClr>
                </a:solidFill>
                <a:latin typeface="Calibri"/>
                <a:sym typeface="Arial"/>
              </a:rPr>
              <a:t>BPFA+25 national reports</a:t>
            </a:r>
          </a:p>
          <a:p>
            <a:pPr marL="128588" indent="-128588" algn="ctr" defTabSz="685800">
              <a:buFont typeface="Arial" panose="020B0604020202020204" pitchFamily="34" charset="0"/>
              <a:buChar char="•"/>
              <a:defRPr/>
            </a:pPr>
            <a:r>
              <a:rPr lang="en-US" sz="900" b="1" kern="0" dirty="0">
                <a:solidFill>
                  <a:srgbClr val="D8D8D8">
                    <a:lumMod val="10000"/>
                  </a:srgbClr>
                </a:solidFill>
                <a:latin typeface="Calibri"/>
                <a:sym typeface="Arial"/>
              </a:rPr>
              <a:t>Thematic KP, research reports, qualitative data, etc.</a:t>
            </a:r>
          </a:p>
          <a:p>
            <a:pPr marL="128588" indent="-128588" algn="ctr" defTabSz="685800">
              <a:buFont typeface="Arial" panose="020B0604020202020204" pitchFamily="34" charset="0"/>
              <a:buChar char="•"/>
              <a:defRPr/>
            </a:pPr>
            <a:r>
              <a:rPr lang="en-US" sz="900" b="1" kern="0" dirty="0">
                <a:solidFill>
                  <a:srgbClr val="D8D8D8">
                    <a:lumMod val="10000"/>
                  </a:srgbClr>
                </a:solidFill>
                <a:latin typeface="Calibri"/>
                <a:sym typeface="Arial"/>
              </a:rPr>
              <a:t>Flagship reports (Progress, etc.)</a:t>
            </a:r>
            <a:endParaRPr lang="en-US" sz="788" b="1" kern="0" dirty="0">
              <a:solidFill>
                <a:srgbClr val="D8D8D8">
                  <a:lumMod val="10000"/>
                </a:srgbClr>
              </a:solidFill>
              <a:latin typeface="Calibri"/>
              <a:sym typeface="Arial"/>
            </a:endParaRPr>
          </a:p>
        </p:txBody>
      </p:sp>
      <p:sp>
        <p:nvSpPr>
          <p:cNvPr id="26" name="Rectangle: Rounded Corners 25">
            <a:extLst>
              <a:ext uri="{FF2B5EF4-FFF2-40B4-BE49-F238E27FC236}">
                <a16:creationId xmlns:a16="http://schemas.microsoft.com/office/drawing/2014/main" xmlns="" id="{DC0CB48D-7A8E-4CE2-BBF2-720F7BB00A0D}"/>
              </a:ext>
            </a:extLst>
          </p:cNvPr>
          <p:cNvSpPr/>
          <p:nvPr/>
        </p:nvSpPr>
        <p:spPr>
          <a:xfrm>
            <a:off x="2206166" y="2592278"/>
            <a:ext cx="1073533" cy="890822"/>
          </a:xfrm>
          <a:prstGeom prst="roundRect">
            <a:avLst/>
          </a:prstGeom>
          <a:solidFill>
            <a:sysClr val="window" lastClr="FFFFFF"/>
          </a:solidFill>
          <a:ln w="25400" cap="flat" cmpd="sng" algn="ctr">
            <a:solidFill>
              <a:srgbClr val="FF0000"/>
            </a:solidFill>
            <a:prstDash val="solid"/>
          </a:ln>
          <a:effectLst/>
        </p:spPr>
        <p:txBody>
          <a:bodyPr rtlCol="0" anchor="ctr"/>
          <a:lstStyle/>
          <a:p>
            <a:pPr algn="ctr" defTabSz="685800">
              <a:defRPr/>
            </a:pPr>
            <a:r>
              <a:rPr lang="en-US" sz="900" b="1" kern="0" dirty="0">
                <a:solidFill>
                  <a:srgbClr val="D8D8D8">
                    <a:lumMod val="10000"/>
                  </a:srgbClr>
                </a:solidFill>
                <a:latin typeface="Calibri"/>
                <a:sym typeface="Arial"/>
              </a:rPr>
              <a:t>Mainstreaming Gender in </a:t>
            </a:r>
            <a:r>
              <a:rPr lang="en-US" sz="900" b="1" kern="0" dirty="0" err="1">
                <a:solidFill>
                  <a:srgbClr val="D8D8D8">
                    <a:lumMod val="10000"/>
                  </a:srgbClr>
                </a:solidFill>
                <a:latin typeface="Calibri"/>
                <a:sym typeface="Arial"/>
              </a:rPr>
              <a:t>ToC</a:t>
            </a:r>
            <a:r>
              <a:rPr lang="en-US" sz="900" b="1" kern="0" dirty="0">
                <a:solidFill>
                  <a:srgbClr val="D8D8D8">
                    <a:lumMod val="10000"/>
                  </a:srgbClr>
                </a:solidFill>
                <a:latin typeface="Calibri"/>
                <a:sym typeface="Arial"/>
              </a:rPr>
              <a:t>, CF outcomes/outputs/indicators</a:t>
            </a:r>
          </a:p>
        </p:txBody>
      </p:sp>
      <p:sp>
        <p:nvSpPr>
          <p:cNvPr id="27" name="Rectangle: Rounded Corners 26">
            <a:extLst>
              <a:ext uri="{FF2B5EF4-FFF2-40B4-BE49-F238E27FC236}">
                <a16:creationId xmlns:a16="http://schemas.microsoft.com/office/drawing/2014/main" xmlns="" id="{FC3FEC18-F04B-405C-9F9D-EEBDE798FD45}"/>
              </a:ext>
            </a:extLst>
          </p:cNvPr>
          <p:cNvSpPr/>
          <p:nvPr/>
        </p:nvSpPr>
        <p:spPr>
          <a:xfrm>
            <a:off x="3388172" y="2587703"/>
            <a:ext cx="951336" cy="899819"/>
          </a:xfrm>
          <a:prstGeom prst="roundRect">
            <a:avLst/>
          </a:prstGeom>
          <a:solidFill>
            <a:sysClr val="window" lastClr="FFFFFF"/>
          </a:solidFill>
          <a:ln w="25400" cap="flat" cmpd="sng" algn="ctr">
            <a:solidFill>
              <a:srgbClr val="FF0000"/>
            </a:solidFill>
            <a:prstDash val="solid"/>
          </a:ln>
          <a:effectLst/>
        </p:spPr>
        <p:txBody>
          <a:bodyPr rtlCol="0" anchor="ctr"/>
          <a:lstStyle/>
          <a:p>
            <a:pPr algn="ctr" defTabSz="685800">
              <a:defRPr/>
            </a:pPr>
            <a:r>
              <a:rPr lang="en-US" sz="900" b="1" kern="0" dirty="0">
                <a:solidFill>
                  <a:srgbClr val="D8D8D8">
                    <a:lumMod val="10000"/>
                  </a:srgbClr>
                </a:solidFill>
                <a:latin typeface="Calibri"/>
                <a:sym typeface="Arial"/>
              </a:rPr>
              <a:t>UN  Women collaborative advantage and gender expertise</a:t>
            </a:r>
          </a:p>
        </p:txBody>
      </p:sp>
      <p:sp>
        <p:nvSpPr>
          <p:cNvPr id="33" name="Rectangle: Rounded Corners 32">
            <a:extLst>
              <a:ext uri="{FF2B5EF4-FFF2-40B4-BE49-F238E27FC236}">
                <a16:creationId xmlns:a16="http://schemas.microsoft.com/office/drawing/2014/main" xmlns="" id="{C0CA6066-DBA2-48F1-9CCB-835B59E0C6E0}"/>
              </a:ext>
            </a:extLst>
          </p:cNvPr>
          <p:cNvSpPr/>
          <p:nvPr/>
        </p:nvSpPr>
        <p:spPr>
          <a:xfrm>
            <a:off x="6461476" y="2578623"/>
            <a:ext cx="1020056" cy="905837"/>
          </a:xfrm>
          <a:prstGeom prst="roundRect">
            <a:avLst/>
          </a:prstGeom>
          <a:solidFill>
            <a:sysClr val="window" lastClr="FFFFFF"/>
          </a:solidFill>
          <a:ln w="25400" cap="flat" cmpd="sng" algn="ctr">
            <a:solidFill>
              <a:srgbClr val="00B050"/>
            </a:solidFill>
            <a:prstDash val="solid"/>
          </a:ln>
          <a:effectLst/>
        </p:spPr>
        <p:txBody>
          <a:bodyPr rtlCol="0" anchor="ctr"/>
          <a:lstStyle/>
          <a:p>
            <a:pPr algn="ctr" defTabSz="685800">
              <a:defRPr/>
            </a:pPr>
            <a:r>
              <a:rPr lang="en-US" sz="900" b="1" kern="0" dirty="0">
                <a:solidFill>
                  <a:srgbClr val="D8D8D8">
                    <a:lumMod val="10000"/>
                  </a:srgbClr>
                </a:solidFill>
                <a:latin typeface="Calibri"/>
                <a:sym typeface="Arial"/>
              </a:rPr>
              <a:t>Gender mainstreaming in joint work plans and joint programmes</a:t>
            </a:r>
          </a:p>
        </p:txBody>
      </p:sp>
      <p:sp>
        <p:nvSpPr>
          <p:cNvPr id="35" name="Rectangle: Rounded Corners 34">
            <a:extLst>
              <a:ext uri="{FF2B5EF4-FFF2-40B4-BE49-F238E27FC236}">
                <a16:creationId xmlns:a16="http://schemas.microsoft.com/office/drawing/2014/main" xmlns="" id="{15522EE0-55CC-4598-B974-B645DA671371}"/>
              </a:ext>
            </a:extLst>
          </p:cNvPr>
          <p:cNvSpPr/>
          <p:nvPr/>
        </p:nvSpPr>
        <p:spPr>
          <a:xfrm>
            <a:off x="7538596" y="2593501"/>
            <a:ext cx="951336" cy="905837"/>
          </a:xfrm>
          <a:prstGeom prst="roundRect">
            <a:avLst/>
          </a:prstGeom>
          <a:solidFill>
            <a:sysClr val="window" lastClr="FFFFFF"/>
          </a:solidFill>
          <a:ln w="25400" cap="flat" cmpd="sng" algn="ctr">
            <a:solidFill>
              <a:srgbClr val="9900FF"/>
            </a:solidFill>
            <a:prstDash val="solid"/>
          </a:ln>
          <a:effectLst/>
        </p:spPr>
        <p:txBody>
          <a:bodyPr rtlCol="0" anchor="ctr"/>
          <a:lstStyle/>
          <a:p>
            <a:pPr algn="ctr" defTabSz="685800">
              <a:defRPr/>
            </a:pPr>
            <a:r>
              <a:rPr lang="en-US" sz="900" b="1" kern="0" dirty="0">
                <a:solidFill>
                  <a:srgbClr val="D8D8D8">
                    <a:lumMod val="10000"/>
                  </a:srgbClr>
                </a:solidFill>
                <a:latin typeface="Calibri"/>
                <a:sym typeface="Arial"/>
              </a:rPr>
              <a:t>UNCT SWAP Score Card</a:t>
            </a:r>
          </a:p>
        </p:txBody>
      </p:sp>
      <p:sp>
        <p:nvSpPr>
          <p:cNvPr id="36" name="TextBox 35">
            <a:extLst>
              <a:ext uri="{FF2B5EF4-FFF2-40B4-BE49-F238E27FC236}">
                <a16:creationId xmlns:a16="http://schemas.microsoft.com/office/drawing/2014/main" xmlns="" id="{CD5B6575-4D8B-44F7-BD22-80A3D5EFE321}"/>
              </a:ext>
            </a:extLst>
          </p:cNvPr>
          <p:cNvSpPr txBox="1"/>
          <p:nvPr/>
        </p:nvSpPr>
        <p:spPr>
          <a:xfrm>
            <a:off x="3489054" y="3752889"/>
            <a:ext cx="1869256" cy="230832"/>
          </a:xfrm>
          <a:prstGeom prst="rect">
            <a:avLst/>
          </a:prstGeom>
          <a:noFill/>
        </p:spPr>
        <p:txBody>
          <a:bodyPr wrap="square" rtlCol="0">
            <a:spAutoFit/>
          </a:bodyPr>
          <a:lstStyle/>
          <a:p>
            <a:pPr defTabSz="685800">
              <a:defRPr/>
            </a:pPr>
            <a:r>
              <a:rPr lang="en-US" sz="900" b="1" kern="0" dirty="0">
                <a:solidFill>
                  <a:srgbClr val="000000"/>
                </a:solidFill>
                <a:latin typeface="Arial"/>
                <a:cs typeface="Arial"/>
                <a:sym typeface="Arial"/>
              </a:rPr>
              <a:t>Feedback Loop into new cycle</a:t>
            </a:r>
          </a:p>
        </p:txBody>
      </p:sp>
      <p:sp>
        <p:nvSpPr>
          <p:cNvPr id="37" name="Rectangle: Rounded Corners 36">
            <a:extLst>
              <a:ext uri="{FF2B5EF4-FFF2-40B4-BE49-F238E27FC236}">
                <a16:creationId xmlns:a16="http://schemas.microsoft.com/office/drawing/2014/main" xmlns="" id="{FC3820AA-5487-4C3F-8483-0315FA4631B1}"/>
              </a:ext>
            </a:extLst>
          </p:cNvPr>
          <p:cNvSpPr/>
          <p:nvPr/>
        </p:nvSpPr>
        <p:spPr>
          <a:xfrm>
            <a:off x="2182812" y="4427703"/>
            <a:ext cx="950858" cy="859708"/>
          </a:xfrm>
          <a:prstGeom prst="roundRect">
            <a:avLst/>
          </a:prstGeom>
          <a:solidFill>
            <a:sysClr val="window" lastClr="FFFFFF"/>
          </a:solidFill>
          <a:ln w="25400" cap="flat" cmpd="sng" algn="ctr">
            <a:solidFill>
              <a:srgbClr val="FFC000"/>
            </a:solidFill>
            <a:prstDash val="solid"/>
          </a:ln>
          <a:effectLst/>
        </p:spPr>
        <p:txBody>
          <a:bodyPr rtlCol="0" anchor="ctr"/>
          <a:lstStyle/>
          <a:p>
            <a:pPr algn="ctr" defTabSz="685800">
              <a:defRPr/>
            </a:pPr>
            <a:r>
              <a:rPr lang="en-US" sz="900" b="1" kern="0" dirty="0">
                <a:solidFill>
                  <a:srgbClr val="D8D8D8">
                    <a:lumMod val="10000"/>
                  </a:srgbClr>
                </a:solidFill>
                <a:latin typeface="Calibri"/>
                <a:sym typeface="Arial"/>
              </a:rPr>
              <a:t>Regular follow up on the  management response to evaluation</a:t>
            </a:r>
          </a:p>
        </p:txBody>
      </p:sp>
      <p:sp>
        <p:nvSpPr>
          <p:cNvPr id="38" name="Rectangle: Rounded Corners 37">
            <a:extLst>
              <a:ext uri="{FF2B5EF4-FFF2-40B4-BE49-F238E27FC236}">
                <a16:creationId xmlns:a16="http://schemas.microsoft.com/office/drawing/2014/main" xmlns="" id="{DD223320-BDEA-4FA5-B60C-EEBC9AE0AA57}"/>
              </a:ext>
            </a:extLst>
          </p:cNvPr>
          <p:cNvSpPr/>
          <p:nvPr/>
        </p:nvSpPr>
        <p:spPr>
          <a:xfrm>
            <a:off x="3840330" y="4411590"/>
            <a:ext cx="1253803" cy="859708"/>
          </a:xfrm>
          <a:prstGeom prst="roundRect">
            <a:avLst/>
          </a:prstGeom>
          <a:solidFill>
            <a:sysClr val="window" lastClr="FFFFFF"/>
          </a:solidFill>
          <a:ln w="25400" cap="flat" cmpd="sng" algn="ctr">
            <a:solidFill>
              <a:srgbClr val="FFCD2D"/>
            </a:solidFill>
            <a:prstDash val="solid"/>
          </a:ln>
          <a:effectLst/>
        </p:spPr>
        <p:txBody>
          <a:bodyPr rtlCol="0" anchor="ctr"/>
          <a:lstStyle/>
          <a:p>
            <a:pPr algn="ctr" defTabSz="685800">
              <a:defRPr/>
            </a:pPr>
            <a:r>
              <a:rPr lang="en-US" sz="900" b="1" kern="0" dirty="0">
                <a:solidFill>
                  <a:srgbClr val="D8D8D8">
                    <a:lumMod val="10000"/>
                  </a:srgbClr>
                </a:solidFill>
                <a:latin typeface="Calibri"/>
                <a:sym typeface="Arial"/>
              </a:rPr>
              <a:t>Guidance and expertise on gender sensitive evaluation and management response</a:t>
            </a:r>
          </a:p>
        </p:txBody>
      </p:sp>
      <p:sp>
        <p:nvSpPr>
          <p:cNvPr id="40" name="Arrow: Chevron 39">
            <a:extLst>
              <a:ext uri="{FF2B5EF4-FFF2-40B4-BE49-F238E27FC236}">
                <a16:creationId xmlns:a16="http://schemas.microsoft.com/office/drawing/2014/main" xmlns="" id="{0F4DFABD-E138-40B2-810C-B11A8679037A}"/>
              </a:ext>
            </a:extLst>
          </p:cNvPr>
          <p:cNvSpPr/>
          <p:nvPr/>
        </p:nvSpPr>
        <p:spPr>
          <a:xfrm>
            <a:off x="66577" y="854782"/>
            <a:ext cx="1506602" cy="619034"/>
          </a:xfrm>
          <a:prstGeom prst="chevron">
            <a:avLst/>
          </a:prstGeom>
          <a:solidFill>
            <a:srgbClr val="33B1E3"/>
          </a:solidFill>
          <a:ln w="25400" cap="flat" cmpd="sng" algn="ctr">
            <a:solidFill>
              <a:srgbClr val="009DDC">
                <a:lumMod val="75000"/>
              </a:srgbClr>
            </a:solidFill>
            <a:prstDash val="solid"/>
          </a:ln>
          <a:effectLst/>
        </p:spPr>
        <p:txBody>
          <a:bodyPr anchor="ctr"/>
          <a:lstStyle/>
          <a:p>
            <a:pPr algn="ctr" defTabSz="685800">
              <a:defRPr/>
            </a:pPr>
            <a:r>
              <a:rPr lang="en-US" sz="1500" b="1" kern="0" dirty="0">
                <a:solidFill>
                  <a:prstClr val="white"/>
                </a:solidFill>
                <a:latin typeface="Calibri"/>
                <a:sym typeface="Arial"/>
              </a:rPr>
              <a:t>Analysis</a:t>
            </a:r>
            <a:endParaRPr lang="en-US" sz="788" b="1" kern="0" dirty="0">
              <a:solidFill>
                <a:prstClr val="white"/>
              </a:solidFill>
              <a:latin typeface="Calibri"/>
              <a:sym typeface="Arial"/>
            </a:endParaRPr>
          </a:p>
        </p:txBody>
      </p:sp>
      <p:sp>
        <p:nvSpPr>
          <p:cNvPr id="41" name="Arrow: Chevron 40">
            <a:extLst>
              <a:ext uri="{FF2B5EF4-FFF2-40B4-BE49-F238E27FC236}">
                <a16:creationId xmlns:a16="http://schemas.microsoft.com/office/drawing/2014/main" xmlns="" id="{B1B3A08C-4264-410A-A1BE-F6F132A385D5}"/>
              </a:ext>
            </a:extLst>
          </p:cNvPr>
          <p:cNvSpPr/>
          <p:nvPr/>
        </p:nvSpPr>
        <p:spPr>
          <a:xfrm>
            <a:off x="1324544" y="854782"/>
            <a:ext cx="4394801" cy="619034"/>
          </a:xfrm>
          <a:prstGeom prst="chevron">
            <a:avLst/>
          </a:prstGeom>
          <a:solidFill>
            <a:srgbClr val="FF0000"/>
          </a:solidFill>
          <a:ln w="25400" cap="flat" cmpd="sng" algn="ctr">
            <a:solidFill>
              <a:srgbClr val="990000"/>
            </a:solidFill>
            <a:prstDash val="solid"/>
          </a:ln>
          <a:effectLst/>
        </p:spPr>
        <p:txBody>
          <a:bodyPr anchor="ctr"/>
          <a:lstStyle/>
          <a:p>
            <a:pPr algn="ctr" defTabSz="685800">
              <a:defRPr/>
            </a:pPr>
            <a:r>
              <a:rPr lang="en-US" sz="1500" b="1" kern="0" dirty="0">
                <a:solidFill>
                  <a:prstClr val="white"/>
                </a:solidFill>
                <a:latin typeface="Calibri"/>
                <a:sym typeface="Arial"/>
              </a:rPr>
              <a:t>Development of the Cooperation Framework</a:t>
            </a:r>
          </a:p>
        </p:txBody>
      </p:sp>
      <p:sp>
        <p:nvSpPr>
          <p:cNvPr id="42" name="Arrow: Chevron 41">
            <a:extLst>
              <a:ext uri="{FF2B5EF4-FFF2-40B4-BE49-F238E27FC236}">
                <a16:creationId xmlns:a16="http://schemas.microsoft.com/office/drawing/2014/main" xmlns="" id="{994B3866-BA97-495C-9304-3D00EE40F320}"/>
              </a:ext>
            </a:extLst>
          </p:cNvPr>
          <p:cNvSpPr/>
          <p:nvPr/>
        </p:nvSpPr>
        <p:spPr>
          <a:xfrm>
            <a:off x="5470683" y="854325"/>
            <a:ext cx="2218018" cy="619034"/>
          </a:xfrm>
          <a:prstGeom prst="chevron">
            <a:avLst/>
          </a:prstGeom>
          <a:solidFill>
            <a:srgbClr val="00B050"/>
          </a:solidFill>
          <a:ln w="25400" cap="flat" cmpd="sng" algn="ctr">
            <a:solidFill>
              <a:srgbClr val="006600"/>
            </a:solidFill>
            <a:prstDash val="solid"/>
          </a:ln>
          <a:effectLst/>
        </p:spPr>
        <p:txBody>
          <a:bodyPr anchor="ctr"/>
          <a:lstStyle/>
          <a:p>
            <a:pPr algn="ctr" defTabSz="685800">
              <a:defRPr/>
            </a:pPr>
            <a:r>
              <a:rPr lang="en-US" sz="1500" b="1" kern="0" dirty="0">
                <a:solidFill>
                  <a:prstClr val="white"/>
                </a:solidFill>
                <a:latin typeface="Calibri"/>
                <a:sym typeface="Arial"/>
              </a:rPr>
              <a:t>Implementation</a:t>
            </a:r>
            <a:endParaRPr lang="en-US" sz="1350" b="1" kern="0" dirty="0">
              <a:solidFill>
                <a:prstClr val="white"/>
              </a:solidFill>
              <a:latin typeface="Calibri"/>
              <a:sym typeface="Arial"/>
            </a:endParaRPr>
          </a:p>
        </p:txBody>
      </p:sp>
      <p:sp>
        <p:nvSpPr>
          <p:cNvPr id="43" name="Arrow: Chevron 42">
            <a:extLst>
              <a:ext uri="{FF2B5EF4-FFF2-40B4-BE49-F238E27FC236}">
                <a16:creationId xmlns:a16="http://schemas.microsoft.com/office/drawing/2014/main" xmlns="" id="{FB0A1E08-0039-4B64-8533-6265D23A6A16}"/>
              </a:ext>
            </a:extLst>
          </p:cNvPr>
          <p:cNvSpPr/>
          <p:nvPr/>
        </p:nvSpPr>
        <p:spPr>
          <a:xfrm>
            <a:off x="7440434" y="854325"/>
            <a:ext cx="1602972" cy="619034"/>
          </a:xfrm>
          <a:prstGeom prst="chevron">
            <a:avLst>
              <a:gd name="adj" fmla="val 44405"/>
            </a:avLst>
          </a:prstGeom>
          <a:solidFill>
            <a:srgbClr val="9900FF"/>
          </a:solidFill>
          <a:ln w="25400" cap="flat" cmpd="sng" algn="ctr">
            <a:solidFill>
              <a:srgbClr val="660066"/>
            </a:solidFill>
            <a:prstDash val="solid"/>
          </a:ln>
          <a:effectLst/>
        </p:spPr>
        <p:txBody>
          <a:bodyPr anchor="ctr"/>
          <a:lstStyle/>
          <a:p>
            <a:pPr algn="ctr" defTabSz="685800">
              <a:defRPr/>
            </a:pPr>
            <a:r>
              <a:rPr lang="en-US" sz="1500" b="1" kern="0" dirty="0">
                <a:solidFill>
                  <a:prstClr val="white"/>
                </a:solidFill>
                <a:latin typeface="Calibri"/>
                <a:sym typeface="Arial"/>
              </a:rPr>
              <a:t>Results</a:t>
            </a:r>
            <a:endParaRPr lang="en-US" sz="1350" b="1" kern="0" dirty="0">
              <a:solidFill>
                <a:prstClr val="white"/>
              </a:solidFill>
              <a:latin typeface="Calibri"/>
              <a:sym typeface="Arial"/>
            </a:endParaRPr>
          </a:p>
        </p:txBody>
      </p:sp>
      <p:sp>
        <p:nvSpPr>
          <p:cNvPr id="44" name="Arrow: Up-Down 43">
            <a:extLst>
              <a:ext uri="{FF2B5EF4-FFF2-40B4-BE49-F238E27FC236}">
                <a16:creationId xmlns:a16="http://schemas.microsoft.com/office/drawing/2014/main" xmlns="" id="{8F497A7F-67B4-407D-AA8D-D18E5A7E7790}"/>
              </a:ext>
            </a:extLst>
          </p:cNvPr>
          <p:cNvSpPr/>
          <p:nvPr/>
        </p:nvSpPr>
        <p:spPr>
          <a:xfrm>
            <a:off x="486430" y="2375985"/>
            <a:ext cx="283546" cy="310813"/>
          </a:xfrm>
          <a:prstGeom prst="upDownArrow">
            <a:avLst/>
          </a:prstGeom>
          <a:solidFill>
            <a:sysClr val="window" lastClr="FFFFFF"/>
          </a:solidFill>
          <a:ln w="25400" cap="flat" cmpd="sng" algn="ctr">
            <a:solidFill>
              <a:srgbClr val="33B1E3"/>
            </a:solidFill>
            <a:prstDash val="solid"/>
          </a:ln>
          <a:effectLst/>
        </p:spPr>
        <p:txBody>
          <a:bodyPr rtlCol="0" anchor="ctr"/>
          <a:lstStyle/>
          <a:p>
            <a:pPr algn="ctr" defTabSz="685800">
              <a:defRPr/>
            </a:pPr>
            <a:endParaRPr lang="en-US" sz="1050" kern="0">
              <a:solidFill>
                <a:prstClr val="white"/>
              </a:solidFill>
              <a:latin typeface="Calibri"/>
              <a:sym typeface="Arial"/>
            </a:endParaRPr>
          </a:p>
        </p:txBody>
      </p:sp>
      <p:sp>
        <p:nvSpPr>
          <p:cNvPr id="45" name="Arrow: Right 44">
            <a:extLst>
              <a:ext uri="{FF2B5EF4-FFF2-40B4-BE49-F238E27FC236}">
                <a16:creationId xmlns:a16="http://schemas.microsoft.com/office/drawing/2014/main" xmlns="" id="{0EA189B4-3040-4138-8F2F-4EDDF556830A}"/>
              </a:ext>
            </a:extLst>
          </p:cNvPr>
          <p:cNvSpPr/>
          <p:nvPr/>
        </p:nvSpPr>
        <p:spPr>
          <a:xfrm>
            <a:off x="2066451" y="2942107"/>
            <a:ext cx="141216" cy="228928"/>
          </a:xfrm>
          <a:prstGeom prst="rightArrow">
            <a:avLst/>
          </a:prstGeom>
          <a:solidFill>
            <a:sysClr val="window" lastClr="FFFFFF"/>
          </a:solidFill>
          <a:ln w="25400" cap="flat" cmpd="sng" algn="ctr">
            <a:solidFill>
              <a:srgbClr val="33B1E3"/>
            </a:solidFill>
            <a:prstDash val="solid"/>
          </a:ln>
          <a:effectLst/>
        </p:spPr>
        <p:txBody>
          <a:bodyPr rtlCol="0" anchor="ctr"/>
          <a:lstStyle/>
          <a:p>
            <a:pPr algn="ctr" defTabSz="685800">
              <a:defRPr/>
            </a:pPr>
            <a:endParaRPr lang="en-US" sz="1050" kern="0">
              <a:solidFill>
                <a:prstClr val="white"/>
              </a:solidFill>
              <a:latin typeface="Calibri"/>
              <a:sym typeface="Arial"/>
            </a:endParaRPr>
          </a:p>
        </p:txBody>
      </p:sp>
      <p:sp>
        <p:nvSpPr>
          <p:cNvPr id="47" name="Arrow: Right 46">
            <a:extLst>
              <a:ext uri="{FF2B5EF4-FFF2-40B4-BE49-F238E27FC236}">
                <a16:creationId xmlns:a16="http://schemas.microsoft.com/office/drawing/2014/main" xmlns="" id="{8D04FA2D-861F-4C11-B421-EF8247CECA7B}"/>
              </a:ext>
            </a:extLst>
          </p:cNvPr>
          <p:cNvSpPr/>
          <p:nvPr/>
        </p:nvSpPr>
        <p:spPr>
          <a:xfrm>
            <a:off x="3248457" y="2924982"/>
            <a:ext cx="172471" cy="202012"/>
          </a:xfrm>
          <a:prstGeom prst="rightArrow">
            <a:avLst/>
          </a:prstGeom>
          <a:solidFill>
            <a:sysClr val="window" lastClr="FFFFFF"/>
          </a:solidFill>
          <a:ln w="25400" cap="flat" cmpd="sng" algn="ctr">
            <a:solidFill>
              <a:srgbClr val="FF0000"/>
            </a:solidFill>
            <a:prstDash val="solid"/>
          </a:ln>
          <a:effectLst/>
        </p:spPr>
        <p:txBody>
          <a:bodyPr rtlCol="0" anchor="ctr"/>
          <a:lstStyle/>
          <a:p>
            <a:pPr algn="ctr" defTabSz="685800">
              <a:defRPr/>
            </a:pPr>
            <a:endParaRPr lang="en-US" sz="1050" kern="0">
              <a:solidFill>
                <a:prstClr val="white"/>
              </a:solidFill>
              <a:latin typeface="Calibri"/>
              <a:sym typeface="Arial"/>
            </a:endParaRPr>
          </a:p>
        </p:txBody>
      </p:sp>
      <p:sp>
        <p:nvSpPr>
          <p:cNvPr id="48" name="Arrow: Right 47">
            <a:extLst>
              <a:ext uri="{FF2B5EF4-FFF2-40B4-BE49-F238E27FC236}">
                <a16:creationId xmlns:a16="http://schemas.microsoft.com/office/drawing/2014/main" xmlns="" id="{95BA6C7F-9763-44C3-B40A-C79FC91CD64C}"/>
              </a:ext>
            </a:extLst>
          </p:cNvPr>
          <p:cNvSpPr/>
          <p:nvPr/>
        </p:nvSpPr>
        <p:spPr>
          <a:xfrm>
            <a:off x="4294761" y="2928650"/>
            <a:ext cx="172471" cy="202012"/>
          </a:xfrm>
          <a:prstGeom prst="rightArrow">
            <a:avLst/>
          </a:prstGeom>
          <a:solidFill>
            <a:sysClr val="window" lastClr="FFFFFF"/>
          </a:solidFill>
          <a:ln w="25400" cap="flat" cmpd="sng" algn="ctr">
            <a:solidFill>
              <a:srgbClr val="FF0000"/>
            </a:solidFill>
            <a:prstDash val="solid"/>
          </a:ln>
          <a:effectLst/>
        </p:spPr>
        <p:txBody>
          <a:bodyPr rtlCol="0" anchor="ctr"/>
          <a:lstStyle/>
          <a:p>
            <a:pPr algn="ctr" defTabSz="685800">
              <a:defRPr/>
            </a:pPr>
            <a:endParaRPr lang="en-US" sz="1050" kern="0">
              <a:solidFill>
                <a:prstClr val="white"/>
              </a:solidFill>
              <a:latin typeface="Calibri"/>
              <a:sym typeface="Arial"/>
            </a:endParaRPr>
          </a:p>
        </p:txBody>
      </p:sp>
      <p:sp>
        <p:nvSpPr>
          <p:cNvPr id="51" name="Arrow: Right 50">
            <a:extLst>
              <a:ext uri="{FF2B5EF4-FFF2-40B4-BE49-F238E27FC236}">
                <a16:creationId xmlns:a16="http://schemas.microsoft.com/office/drawing/2014/main" xmlns="" id="{0FC2191B-AFB3-4C9E-89FE-51795C7D85A9}"/>
              </a:ext>
            </a:extLst>
          </p:cNvPr>
          <p:cNvSpPr/>
          <p:nvPr/>
        </p:nvSpPr>
        <p:spPr>
          <a:xfrm>
            <a:off x="7422726" y="2916552"/>
            <a:ext cx="172471" cy="202012"/>
          </a:xfrm>
          <a:prstGeom prst="rightArrow">
            <a:avLst/>
          </a:prstGeom>
          <a:solidFill>
            <a:sysClr val="window" lastClr="FFFFFF"/>
          </a:solidFill>
          <a:ln w="25400" cap="flat" cmpd="sng" algn="ctr">
            <a:solidFill>
              <a:srgbClr val="00B050"/>
            </a:solidFill>
            <a:prstDash val="solid"/>
          </a:ln>
          <a:effectLst/>
        </p:spPr>
        <p:txBody>
          <a:bodyPr rtlCol="0" anchor="ctr"/>
          <a:lstStyle/>
          <a:p>
            <a:pPr algn="ctr" defTabSz="685800">
              <a:defRPr/>
            </a:pPr>
            <a:endParaRPr lang="en-US" sz="1050" kern="0">
              <a:solidFill>
                <a:prstClr val="white"/>
              </a:solidFill>
              <a:latin typeface="Calibri"/>
              <a:sym typeface="Arial"/>
            </a:endParaRPr>
          </a:p>
        </p:txBody>
      </p:sp>
      <p:sp>
        <p:nvSpPr>
          <p:cNvPr id="52" name="Arrow: Bent 51">
            <a:extLst>
              <a:ext uri="{FF2B5EF4-FFF2-40B4-BE49-F238E27FC236}">
                <a16:creationId xmlns:a16="http://schemas.microsoft.com/office/drawing/2014/main" xmlns="" id="{DB3F0B9A-4E7C-4E0E-8CB6-344170AFDE0C}"/>
              </a:ext>
            </a:extLst>
          </p:cNvPr>
          <p:cNvSpPr/>
          <p:nvPr/>
        </p:nvSpPr>
        <p:spPr>
          <a:xfrm rot="10800000">
            <a:off x="2133027" y="3518905"/>
            <a:ext cx="5781263" cy="815708"/>
          </a:xfrm>
          <a:prstGeom prst="bentArrow">
            <a:avLst>
              <a:gd name="adj1" fmla="val 24975"/>
              <a:gd name="adj2" fmla="val 23981"/>
              <a:gd name="adj3" fmla="val 25976"/>
              <a:gd name="adj4" fmla="val 43750"/>
            </a:avLst>
          </a:prstGeom>
          <a:solidFill>
            <a:sysClr val="window" lastClr="FFFFFF"/>
          </a:solidFill>
          <a:ln w="25400" cap="flat" cmpd="sng" algn="ctr">
            <a:solidFill>
              <a:srgbClr val="9900FF"/>
            </a:solidFill>
            <a:prstDash val="solid"/>
          </a:ln>
          <a:effectLst/>
        </p:spPr>
        <p:txBody>
          <a:bodyPr rtlCol="0" anchor="ctr"/>
          <a:lstStyle/>
          <a:p>
            <a:pPr algn="ctr" defTabSz="685800">
              <a:defRPr/>
            </a:pPr>
            <a:endParaRPr lang="en-US" sz="1050" kern="0">
              <a:solidFill>
                <a:srgbClr val="009DDC"/>
              </a:solidFill>
              <a:latin typeface="Calibri"/>
              <a:sym typeface="Arial"/>
            </a:endParaRPr>
          </a:p>
        </p:txBody>
      </p:sp>
      <p:sp>
        <p:nvSpPr>
          <p:cNvPr id="53" name="Arrow: Bent 52">
            <a:extLst>
              <a:ext uri="{FF2B5EF4-FFF2-40B4-BE49-F238E27FC236}">
                <a16:creationId xmlns:a16="http://schemas.microsoft.com/office/drawing/2014/main" xmlns="" id="{E177C96E-D29E-4310-9260-606DC72C2802}"/>
              </a:ext>
            </a:extLst>
          </p:cNvPr>
          <p:cNvSpPr/>
          <p:nvPr/>
        </p:nvSpPr>
        <p:spPr>
          <a:xfrm rot="10800000">
            <a:off x="5118570" y="3518905"/>
            <a:ext cx="3237155" cy="1550498"/>
          </a:xfrm>
          <a:prstGeom prst="bentArrow">
            <a:avLst>
              <a:gd name="adj1" fmla="val 7831"/>
              <a:gd name="adj2" fmla="val 7880"/>
              <a:gd name="adj3" fmla="val 9517"/>
              <a:gd name="adj4" fmla="val 43750"/>
            </a:avLst>
          </a:prstGeom>
          <a:solidFill>
            <a:sysClr val="window" lastClr="FFFFFF"/>
          </a:solidFill>
          <a:ln w="25400" cap="flat" cmpd="sng" algn="ctr">
            <a:solidFill>
              <a:srgbClr val="9900FF"/>
            </a:solidFill>
            <a:prstDash val="solid"/>
          </a:ln>
          <a:effectLst/>
        </p:spPr>
        <p:txBody>
          <a:bodyPr rtlCol="0" anchor="ctr"/>
          <a:lstStyle/>
          <a:p>
            <a:pPr algn="ctr" defTabSz="685800">
              <a:defRPr/>
            </a:pPr>
            <a:endParaRPr lang="en-US" sz="1050" kern="0">
              <a:solidFill>
                <a:srgbClr val="009DDC"/>
              </a:solidFill>
              <a:latin typeface="Calibri"/>
              <a:sym typeface="Arial"/>
            </a:endParaRPr>
          </a:p>
        </p:txBody>
      </p:sp>
      <p:sp>
        <p:nvSpPr>
          <p:cNvPr id="54" name="Arrow: Right 53">
            <a:extLst>
              <a:ext uri="{FF2B5EF4-FFF2-40B4-BE49-F238E27FC236}">
                <a16:creationId xmlns:a16="http://schemas.microsoft.com/office/drawing/2014/main" xmlns="" id="{2AB76036-9945-477F-91EF-4AB79E21D908}"/>
              </a:ext>
            </a:extLst>
          </p:cNvPr>
          <p:cNvSpPr/>
          <p:nvPr/>
        </p:nvSpPr>
        <p:spPr>
          <a:xfrm rot="10800000">
            <a:off x="3155682" y="4830022"/>
            <a:ext cx="684648" cy="239381"/>
          </a:xfrm>
          <a:prstGeom prst="rightArrow">
            <a:avLst>
              <a:gd name="adj1" fmla="val 50000"/>
              <a:gd name="adj2" fmla="val 72992"/>
            </a:avLst>
          </a:prstGeom>
          <a:solidFill>
            <a:sysClr val="window" lastClr="FFFFFF"/>
          </a:solidFill>
          <a:ln w="25400" cap="flat" cmpd="sng" algn="ctr">
            <a:solidFill>
              <a:srgbClr val="FFC000"/>
            </a:solidFill>
            <a:prstDash val="solid"/>
          </a:ln>
          <a:effectLst/>
        </p:spPr>
        <p:txBody>
          <a:bodyPr rtlCol="0" anchor="ctr"/>
          <a:lstStyle/>
          <a:p>
            <a:pPr algn="ctr" defTabSz="685800">
              <a:defRPr/>
            </a:pPr>
            <a:endParaRPr lang="en-US" sz="1050" kern="0">
              <a:solidFill>
                <a:prstClr val="white"/>
              </a:solidFill>
              <a:latin typeface="Calibri"/>
              <a:sym typeface="Arial"/>
            </a:endParaRPr>
          </a:p>
        </p:txBody>
      </p:sp>
      <p:sp>
        <p:nvSpPr>
          <p:cNvPr id="55" name="Arrow: Bent 54">
            <a:extLst>
              <a:ext uri="{FF2B5EF4-FFF2-40B4-BE49-F238E27FC236}">
                <a16:creationId xmlns:a16="http://schemas.microsoft.com/office/drawing/2014/main" xmlns="" id="{73BEEF69-F37D-4EA6-A0CC-247EB97777DB}"/>
              </a:ext>
            </a:extLst>
          </p:cNvPr>
          <p:cNvSpPr/>
          <p:nvPr/>
        </p:nvSpPr>
        <p:spPr>
          <a:xfrm rot="16200000">
            <a:off x="1073805" y="4039903"/>
            <a:ext cx="510712" cy="1685461"/>
          </a:xfrm>
          <a:prstGeom prst="bentArrow">
            <a:avLst>
              <a:gd name="adj1" fmla="val 26351"/>
              <a:gd name="adj2" fmla="val 33379"/>
              <a:gd name="adj3" fmla="val 31715"/>
              <a:gd name="adj4" fmla="val 53073"/>
            </a:avLst>
          </a:prstGeom>
          <a:solidFill>
            <a:sysClr val="window" lastClr="FFFFFF"/>
          </a:solidFill>
          <a:ln w="25400" cap="flat" cmpd="sng" algn="ctr">
            <a:solidFill>
              <a:srgbClr val="FFC000"/>
            </a:solidFill>
            <a:prstDash val="solid"/>
          </a:ln>
          <a:effectLst/>
        </p:spPr>
        <p:txBody>
          <a:bodyPr rtlCol="0" anchor="ctr"/>
          <a:lstStyle/>
          <a:p>
            <a:pPr algn="ctr" defTabSz="685800">
              <a:defRPr/>
            </a:pPr>
            <a:endParaRPr lang="en-US" sz="1050" kern="0">
              <a:solidFill>
                <a:srgbClr val="009DDC"/>
              </a:solidFill>
              <a:latin typeface="Calibri"/>
              <a:sym typeface="Arial"/>
            </a:endParaRPr>
          </a:p>
        </p:txBody>
      </p:sp>
      <p:sp>
        <p:nvSpPr>
          <p:cNvPr id="56" name="Arrow: Up-Down 55">
            <a:extLst>
              <a:ext uri="{FF2B5EF4-FFF2-40B4-BE49-F238E27FC236}">
                <a16:creationId xmlns:a16="http://schemas.microsoft.com/office/drawing/2014/main" xmlns="" id="{08F82475-6F9B-4517-B45C-226F59A7E894}"/>
              </a:ext>
            </a:extLst>
          </p:cNvPr>
          <p:cNvSpPr/>
          <p:nvPr/>
        </p:nvSpPr>
        <p:spPr>
          <a:xfrm>
            <a:off x="486430" y="3413708"/>
            <a:ext cx="283546" cy="310814"/>
          </a:xfrm>
          <a:prstGeom prst="upDownArrow">
            <a:avLst/>
          </a:prstGeom>
          <a:solidFill>
            <a:sysClr val="window" lastClr="FFFFFF"/>
          </a:solidFill>
          <a:ln w="25400" cap="flat" cmpd="sng" algn="ctr">
            <a:solidFill>
              <a:srgbClr val="33B1E3"/>
            </a:solidFill>
            <a:prstDash val="solid"/>
          </a:ln>
          <a:effectLst/>
        </p:spPr>
        <p:txBody>
          <a:bodyPr rtlCol="0" anchor="ctr"/>
          <a:lstStyle/>
          <a:p>
            <a:pPr algn="ctr" defTabSz="685800">
              <a:defRPr/>
            </a:pPr>
            <a:endParaRPr lang="en-US" sz="1050" kern="0" dirty="0">
              <a:solidFill>
                <a:prstClr val="white"/>
              </a:solidFill>
              <a:latin typeface="Calibri"/>
              <a:sym typeface="Arial"/>
            </a:endParaRPr>
          </a:p>
        </p:txBody>
      </p:sp>
      <p:sp>
        <p:nvSpPr>
          <p:cNvPr id="2" name="Title 1">
            <a:extLst>
              <a:ext uri="{FF2B5EF4-FFF2-40B4-BE49-F238E27FC236}">
                <a16:creationId xmlns:a16="http://schemas.microsoft.com/office/drawing/2014/main" xmlns="" id="{1314BC5F-5348-9145-BBD0-1B464E0E0C18}"/>
              </a:ext>
            </a:extLst>
          </p:cNvPr>
          <p:cNvSpPr>
            <a:spLocks noGrp="1"/>
          </p:cNvSpPr>
          <p:nvPr>
            <p:ph type="title"/>
          </p:nvPr>
        </p:nvSpPr>
        <p:spPr>
          <a:xfrm>
            <a:off x="457200" y="23386"/>
            <a:ext cx="8229600" cy="952500"/>
          </a:xfrm>
        </p:spPr>
        <p:txBody>
          <a:bodyPr/>
          <a:lstStyle/>
          <a:p>
            <a:r>
              <a:rPr lang="en-GB" dirty="0"/>
              <a:t>Gender-responsive UNSDCF</a:t>
            </a:r>
          </a:p>
        </p:txBody>
      </p:sp>
      <p:sp>
        <p:nvSpPr>
          <p:cNvPr id="32" name="Rectangle: Rounded Corners 39">
            <a:extLst>
              <a:ext uri="{FF2B5EF4-FFF2-40B4-BE49-F238E27FC236}">
                <a16:creationId xmlns:a16="http://schemas.microsoft.com/office/drawing/2014/main" xmlns="" id="{908AF541-5A93-C640-BA29-5FF39D401938}"/>
              </a:ext>
            </a:extLst>
          </p:cNvPr>
          <p:cNvSpPr/>
          <p:nvPr/>
        </p:nvSpPr>
        <p:spPr>
          <a:xfrm>
            <a:off x="5469044" y="2601753"/>
            <a:ext cx="951335" cy="859708"/>
          </a:xfrm>
          <a:prstGeom prst="roundRect">
            <a:avLst/>
          </a:prstGeom>
          <a:solidFill>
            <a:sysClr val="window" lastClr="FFFFFF"/>
          </a:solidFill>
          <a:ln w="25400" cap="flat" cmpd="sng" algn="ctr">
            <a:solidFill>
              <a:srgbClr val="00B050"/>
            </a:solidFill>
            <a:prstDash val="solid"/>
          </a:ln>
          <a:effectLst/>
        </p:spPr>
        <p:txBody>
          <a:bodyPr rtlCol="0" anchor="ctr"/>
          <a:lstStyle/>
          <a:p>
            <a:pPr algn="ctr" defTabSz="685800">
              <a:defRPr/>
            </a:pPr>
            <a:r>
              <a:rPr lang="en-US" sz="900" b="1" kern="0">
                <a:solidFill>
                  <a:srgbClr val="D8D8D8">
                    <a:lumMod val="10000"/>
                  </a:srgbClr>
                </a:solidFill>
                <a:latin typeface="Calibri" panose="020F0502020204030204"/>
                <a:sym typeface="Arial"/>
              </a:rPr>
              <a:t>Agency Specific-Documents</a:t>
            </a:r>
            <a:endParaRPr lang="en-US" sz="900" b="1" kern="0" dirty="0">
              <a:solidFill>
                <a:srgbClr val="D8D8D8">
                  <a:lumMod val="10000"/>
                </a:srgbClr>
              </a:solidFill>
              <a:latin typeface="Calibri" panose="020F0502020204030204"/>
              <a:sym typeface="Arial"/>
            </a:endParaRPr>
          </a:p>
        </p:txBody>
      </p:sp>
      <p:sp>
        <p:nvSpPr>
          <p:cNvPr id="50" name="Arrow: Right 49">
            <a:extLst>
              <a:ext uri="{FF2B5EF4-FFF2-40B4-BE49-F238E27FC236}">
                <a16:creationId xmlns:a16="http://schemas.microsoft.com/office/drawing/2014/main" xmlns="" id="{1A674977-5FF0-4526-9832-9B6C39753C42}"/>
              </a:ext>
            </a:extLst>
          </p:cNvPr>
          <p:cNvSpPr/>
          <p:nvPr/>
        </p:nvSpPr>
        <p:spPr>
          <a:xfrm>
            <a:off x="6363779" y="2922348"/>
            <a:ext cx="172471" cy="202012"/>
          </a:xfrm>
          <a:prstGeom prst="rightArrow">
            <a:avLst/>
          </a:prstGeom>
          <a:solidFill>
            <a:sysClr val="window" lastClr="FFFFFF"/>
          </a:solidFill>
          <a:ln w="25400" cap="flat" cmpd="sng" algn="ctr">
            <a:solidFill>
              <a:srgbClr val="00B050"/>
            </a:solidFill>
            <a:prstDash val="solid"/>
          </a:ln>
          <a:effectLst/>
        </p:spPr>
        <p:txBody>
          <a:bodyPr rtlCol="0" anchor="ctr"/>
          <a:lstStyle/>
          <a:p>
            <a:pPr algn="ctr" defTabSz="685800">
              <a:defRPr/>
            </a:pPr>
            <a:endParaRPr lang="en-US" sz="1050" kern="0">
              <a:solidFill>
                <a:prstClr val="white"/>
              </a:solidFill>
              <a:latin typeface="Calibri"/>
              <a:sym typeface="Arial"/>
            </a:endParaRPr>
          </a:p>
        </p:txBody>
      </p:sp>
      <p:sp>
        <p:nvSpPr>
          <p:cNvPr id="34" name="Rectangle: Rounded Corners 38">
            <a:extLst>
              <a:ext uri="{FF2B5EF4-FFF2-40B4-BE49-F238E27FC236}">
                <a16:creationId xmlns:a16="http://schemas.microsoft.com/office/drawing/2014/main" xmlns="" id="{08D2C59C-C38F-DD44-9584-96A805F93D12}"/>
              </a:ext>
            </a:extLst>
          </p:cNvPr>
          <p:cNvSpPr/>
          <p:nvPr/>
        </p:nvSpPr>
        <p:spPr>
          <a:xfrm>
            <a:off x="4415263" y="2598990"/>
            <a:ext cx="953191" cy="868481"/>
          </a:xfrm>
          <a:prstGeom prst="roundRect">
            <a:avLst/>
          </a:prstGeom>
          <a:solidFill>
            <a:sysClr val="window" lastClr="FFFFFF"/>
          </a:solidFill>
          <a:ln w="25400" cap="flat" cmpd="sng" algn="ctr">
            <a:solidFill>
              <a:srgbClr val="FF0000"/>
            </a:solidFill>
            <a:prstDash val="solid"/>
          </a:ln>
          <a:effectLst/>
        </p:spPr>
        <p:txBody>
          <a:bodyPr rtlCol="0" anchor="ctr"/>
          <a:lstStyle/>
          <a:p>
            <a:pPr algn="ctr" defTabSz="685800">
              <a:defRPr/>
            </a:pPr>
            <a:r>
              <a:rPr lang="en-US" sz="900" b="1" kern="0">
                <a:solidFill>
                  <a:srgbClr val="D8D8D8">
                    <a:lumMod val="10000"/>
                  </a:srgbClr>
                </a:solidFill>
                <a:latin typeface="Calibri" panose="020F0502020204030204"/>
                <a:sym typeface="Arial"/>
              </a:rPr>
              <a:t>Funding Framework and SDG Financing Strategy</a:t>
            </a:r>
            <a:endParaRPr lang="en-US" sz="900" b="1" kern="0" dirty="0">
              <a:solidFill>
                <a:srgbClr val="D8D8D8">
                  <a:lumMod val="10000"/>
                </a:srgbClr>
              </a:solidFill>
              <a:latin typeface="Calibri" panose="020F0502020204030204"/>
              <a:sym typeface="Arial"/>
            </a:endParaRPr>
          </a:p>
        </p:txBody>
      </p:sp>
      <p:sp>
        <p:nvSpPr>
          <p:cNvPr id="49" name="Arrow: Right 48">
            <a:extLst>
              <a:ext uri="{FF2B5EF4-FFF2-40B4-BE49-F238E27FC236}">
                <a16:creationId xmlns:a16="http://schemas.microsoft.com/office/drawing/2014/main" xmlns="" id="{3506B611-4F39-4EBD-A844-C3364CD2BAD7}"/>
              </a:ext>
            </a:extLst>
          </p:cNvPr>
          <p:cNvSpPr/>
          <p:nvPr/>
        </p:nvSpPr>
        <p:spPr>
          <a:xfrm>
            <a:off x="5331319" y="2942107"/>
            <a:ext cx="172471" cy="202012"/>
          </a:xfrm>
          <a:prstGeom prst="rightArrow">
            <a:avLst/>
          </a:prstGeom>
          <a:solidFill>
            <a:sysClr val="window" lastClr="FFFFFF"/>
          </a:solidFill>
          <a:ln w="25400" cap="flat" cmpd="sng" algn="ctr">
            <a:solidFill>
              <a:srgbClr val="FF0000"/>
            </a:solidFill>
            <a:prstDash val="solid"/>
          </a:ln>
          <a:effectLst/>
        </p:spPr>
        <p:txBody>
          <a:bodyPr rtlCol="0" anchor="ctr"/>
          <a:lstStyle/>
          <a:p>
            <a:pPr algn="ctr" defTabSz="685800">
              <a:defRPr/>
            </a:pPr>
            <a:endParaRPr lang="en-US" sz="1050" kern="0">
              <a:solidFill>
                <a:prstClr val="white"/>
              </a:solidFill>
              <a:latin typeface="Calibri"/>
              <a:sym typeface="Arial"/>
            </a:endParaRPr>
          </a:p>
        </p:txBody>
      </p:sp>
      <p:sp>
        <p:nvSpPr>
          <p:cNvPr id="3" name="Footer Placeholder 2">
            <a:extLst>
              <a:ext uri="{FF2B5EF4-FFF2-40B4-BE49-F238E27FC236}">
                <a16:creationId xmlns:a16="http://schemas.microsoft.com/office/drawing/2014/main" xmlns="" id="{3F207859-8D40-294C-AF3C-0C4826148721}"/>
              </a:ext>
            </a:extLst>
          </p:cNvPr>
          <p:cNvSpPr>
            <a:spLocks noGrp="1"/>
          </p:cNvSpPr>
          <p:nvPr>
            <p:ph type="ftr" sz="quarter" idx="11"/>
          </p:nvPr>
        </p:nvSpPr>
        <p:spPr/>
        <p:txBody>
          <a:bodyPr/>
          <a:lstStyle/>
          <a:p>
            <a:r>
              <a:rPr lang="it-IT" dirty="0"/>
              <a:t>M4|Gender-responsive UNSDCF - Analysis</a:t>
            </a:r>
          </a:p>
        </p:txBody>
      </p:sp>
    </p:spTree>
    <p:extLst>
      <p:ext uri="{BB962C8B-B14F-4D97-AF65-F5344CB8AC3E}">
        <p14:creationId xmlns:p14="http://schemas.microsoft.com/office/powerpoint/2010/main" val="2109708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51620" y="217207"/>
            <a:ext cx="6900767" cy="420047"/>
          </a:xfrm>
        </p:spPr>
        <p:txBody>
          <a:bodyPr>
            <a:normAutofit fontScale="90000"/>
          </a:bodyPr>
          <a:lstStyle/>
          <a:p>
            <a:r>
              <a:rPr lang="it-IT" dirty="0"/>
              <a:t>Entry </a:t>
            </a:r>
            <a:r>
              <a:rPr lang="it-IT" dirty="0" err="1"/>
              <a:t>Points</a:t>
            </a:r>
            <a:endParaRPr lang="it-IT" dirty="0"/>
          </a:p>
        </p:txBody>
      </p:sp>
      <p:sp>
        <p:nvSpPr>
          <p:cNvPr id="4" name="Rettangolo 3"/>
          <p:cNvSpPr/>
          <p:nvPr/>
        </p:nvSpPr>
        <p:spPr>
          <a:xfrm>
            <a:off x="1151620" y="1357333"/>
            <a:ext cx="6900767" cy="720080"/>
          </a:xfrm>
          <a:prstGeom prst="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dirty="0"/>
          </a:p>
        </p:txBody>
      </p:sp>
      <p:sp>
        <p:nvSpPr>
          <p:cNvPr id="5" name="Rettangolo 4"/>
          <p:cNvSpPr/>
          <p:nvPr/>
        </p:nvSpPr>
        <p:spPr>
          <a:xfrm>
            <a:off x="1151620" y="2271730"/>
            <a:ext cx="6900767" cy="720000"/>
          </a:xfrm>
          <a:prstGeom prst="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dirty="0"/>
          </a:p>
        </p:txBody>
      </p:sp>
      <p:sp>
        <p:nvSpPr>
          <p:cNvPr id="6" name="Rettangolo 5"/>
          <p:cNvSpPr/>
          <p:nvPr/>
        </p:nvSpPr>
        <p:spPr>
          <a:xfrm>
            <a:off x="1151620" y="3231837"/>
            <a:ext cx="6900767" cy="720000"/>
          </a:xfrm>
          <a:prstGeom prst="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dirty="0"/>
          </a:p>
        </p:txBody>
      </p:sp>
      <p:sp>
        <p:nvSpPr>
          <p:cNvPr id="7" name="Rettangolo 6"/>
          <p:cNvSpPr/>
          <p:nvPr/>
        </p:nvSpPr>
        <p:spPr>
          <a:xfrm>
            <a:off x="1151620" y="4210723"/>
            <a:ext cx="6900767" cy="720000"/>
          </a:xfrm>
          <a:prstGeom prst="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dirty="0"/>
          </a:p>
        </p:txBody>
      </p:sp>
      <p:sp>
        <p:nvSpPr>
          <p:cNvPr id="11" name="Freccia in giù 10"/>
          <p:cNvSpPr/>
          <p:nvPr/>
        </p:nvSpPr>
        <p:spPr>
          <a:xfrm>
            <a:off x="4429484" y="1237320"/>
            <a:ext cx="345038" cy="4020447"/>
          </a:xfrm>
          <a:prstGeom prst="downArrow">
            <a:avLst/>
          </a:prstGeom>
          <a:solidFill>
            <a:schemeClr val="accent1">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dirty="0"/>
          </a:p>
        </p:txBody>
      </p:sp>
      <p:sp>
        <p:nvSpPr>
          <p:cNvPr id="12" name="Rettangolo 11"/>
          <p:cNvSpPr/>
          <p:nvPr/>
        </p:nvSpPr>
        <p:spPr>
          <a:xfrm>
            <a:off x="1196625" y="1417340"/>
            <a:ext cx="3134246" cy="600067"/>
          </a:xfrm>
          <a:prstGeom prst="rect">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a:t>Common Country Analysis</a:t>
            </a:r>
          </a:p>
        </p:txBody>
      </p:sp>
      <p:sp>
        <p:nvSpPr>
          <p:cNvPr id="13" name="Rettangolo 12"/>
          <p:cNvSpPr/>
          <p:nvPr/>
        </p:nvSpPr>
        <p:spPr>
          <a:xfrm>
            <a:off x="1197665" y="2337955"/>
            <a:ext cx="3134246" cy="600067"/>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a:t>Theory of Change</a:t>
            </a:r>
          </a:p>
        </p:txBody>
      </p:sp>
      <p:sp>
        <p:nvSpPr>
          <p:cNvPr id="14" name="Rettangolo 13"/>
          <p:cNvSpPr/>
          <p:nvPr/>
        </p:nvSpPr>
        <p:spPr>
          <a:xfrm>
            <a:off x="1197665" y="3291803"/>
            <a:ext cx="3134246" cy="600067"/>
          </a:xfrm>
          <a:prstGeom prst="rect">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a:t>UNSCF Development</a:t>
            </a:r>
            <a:endParaRPr lang="it-IT" sz="1500" dirty="0"/>
          </a:p>
        </p:txBody>
      </p:sp>
      <p:sp>
        <p:nvSpPr>
          <p:cNvPr id="15" name="Rettangolo 14"/>
          <p:cNvSpPr/>
          <p:nvPr/>
        </p:nvSpPr>
        <p:spPr>
          <a:xfrm>
            <a:off x="1197665" y="4270690"/>
            <a:ext cx="3134246" cy="600067"/>
          </a:xfrm>
          <a:prstGeom prst="rect">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a:t>Results</a:t>
            </a:r>
          </a:p>
        </p:txBody>
      </p:sp>
      <p:sp>
        <p:nvSpPr>
          <p:cNvPr id="16" name="Rettangolo 15"/>
          <p:cNvSpPr/>
          <p:nvPr/>
        </p:nvSpPr>
        <p:spPr>
          <a:xfrm>
            <a:off x="4872034" y="1417340"/>
            <a:ext cx="3134246" cy="600067"/>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a:t>Gender Analysis</a:t>
            </a:r>
          </a:p>
        </p:txBody>
      </p:sp>
      <p:sp>
        <p:nvSpPr>
          <p:cNvPr id="17" name="Rettangolo 16"/>
          <p:cNvSpPr/>
          <p:nvPr/>
        </p:nvSpPr>
        <p:spPr>
          <a:xfrm>
            <a:off x="4872034" y="2331697"/>
            <a:ext cx="3134246" cy="600067"/>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a:t>Engender the Theory of Change</a:t>
            </a:r>
          </a:p>
        </p:txBody>
      </p:sp>
      <p:sp>
        <p:nvSpPr>
          <p:cNvPr id="18" name="Rettangolo 17"/>
          <p:cNvSpPr/>
          <p:nvPr/>
        </p:nvSpPr>
        <p:spPr>
          <a:xfrm>
            <a:off x="4872034" y="3291803"/>
            <a:ext cx="3134246" cy="600067"/>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a:t>Gender-responsive Outputs, Outcomes, Indicators</a:t>
            </a:r>
          </a:p>
        </p:txBody>
      </p:sp>
      <p:sp>
        <p:nvSpPr>
          <p:cNvPr id="19" name="Rettangolo 18"/>
          <p:cNvSpPr/>
          <p:nvPr/>
        </p:nvSpPr>
        <p:spPr>
          <a:xfrm>
            <a:off x="4872033" y="4270690"/>
            <a:ext cx="3134246" cy="600067"/>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a:t>Programme on Gender</a:t>
            </a:r>
          </a:p>
        </p:txBody>
      </p:sp>
      <p:sp>
        <p:nvSpPr>
          <p:cNvPr id="21" name="CasellaDiTesto 20"/>
          <p:cNvSpPr txBox="1"/>
          <p:nvPr/>
        </p:nvSpPr>
        <p:spPr>
          <a:xfrm>
            <a:off x="4871278" y="1039962"/>
            <a:ext cx="3135000" cy="323165"/>
          </a:xfrm>
          <a:prstGeom prst="rect">
            <a:avLst/>
          </a:prstGeom>
          <a:noFill/>
          <a:ln>
            <a:solidFill>
              <a:schemeClr val="bg1"/>
            </a:solidFill>
          </a:ln>
        </p:spPr>
        <p:txBody>
          <a:bodyPr wrap="square" rtlCol="0">
            <a:spAutoFit/>
          </a:bodyPr>
          <a:lstStyle/>
          <a:p>
            <a:pPr algn="ctr"/>
            <a:r>
              <a:rPr lang="it-IT" sz="1500" dirty="0"/>
              <a:t>GEWE Actions</a:t>
            </a:r>
          </a:p>
        </p:txBody>
      </p:sp>
      <p:sp>
        <p:nvSpPr>
          <p:cNvPr id="23" name="CasellaDiTesto 22"/>
          <p:cNvSpPr txBox="1"/>
          <p:nvPr/>
        </p:nvSpPr>
        <p:spPr>
          <a:xfrm>
            <a:off x="1197664" y="1039962"/>
            <a:ext cx="3135000" cy="323165"/>
          </a:xfrm>
          <a:prstGeom prst="rect">
            <a:avLst/>
          </a:prstGeom>
          <a:noFill/>
          <a:ln>
            <a:solidFill>
              <a:schemeClr val="bg1"/>
            </a:solidFill>
          </a:ln>
        </p:spPr>
        <p:txBody>
          <a:bodyPr wrap="square" rtlCol="0">
            <a:spAutoFit/>
          </a:bodyPr>
          <a:lstStyle/>
          <a:p>
            <a:pPr algn="ctr"/>
            <a:r>
              <a:rPr lang="it-IT" sz="1500" dirty="0"/>
              <a:t>UNSDCF Process</a:t>
            </a:r>
          </a:p>
        </p:txBody>
      </p:sp>
      <p:sp>
        <p:nvSpPr>
          <p:cNvPr id="3" name="Footer Placeholder 2">
            <a:extLst>
              <a:ext uri="{FF2B5EF4-FFF2-40B4-BE49-F238E27FC236}">
                <a16:creationId xmlns:a16="http://schemas.microsoft.com/office/drawing/2014/main" xmlns="" id="{323733A0-B522-5744-903C-FF4073C00355}"/>
              </a:ext>
            </a:extLst>
          </p:cNvPr>
          <p:cNvSpPr>
            <a:spLocks noGrp="1"/>
          </p:cNvSpPr>
          <p:nvPr>
            <p:ph type="ftr" sz="quarter" idx="11"/>
          </p:nvPr>
        </p:nvSpPr>
        <p:spPr/>
        <p:txBody>
          <a:bodyPr/>
          <a:lstStyle/>
          <a:p>
            <a:r>
              <a:rPr lang="it-IT" dirty="0"/>
              <a:t>M4|Gender-responsive UNSDCF - Analysis</a:t>
            </a:r>
          </a:p>
        </p:txBody>
      </p:sp>
    </p:spTree>
    <p:extLst>
      <p:ext uri="{BB962C8B-B14F-4D97-AF65-F5344CB8AC3E}">
        <p14:creationId xmlns:p14="http://schemas.microsoft.com/office/powerpoint/2010/main" val="1835069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608398-33F7-FE45-80BD-06C2C08E6D0C}"/>
              </a:ext>
            </a:extLst>
          </p:cNvPr>
          <p:cNvSpPr>
            <a:spLocks noGrp="1"/>
          </p:cNvSpPr>
          <p:nvPr>
            <p:ph type="title"/>
          </p:nvPr>
        </p:nvSpPr>
        <p:spPr/>
        <p:txBody>
          <a:bodyPr/>
          <a:lstStyle/>
          <a:p>
            <a:r>
              <a:rPr lang="en-GB" dirty="0"/>
              <a:t>Analysis</a:t>
            </a:r>
          </a:p>
        </p:txBody>
      </p:sp>
      <p:sp>
        <p:nvSpPr>
          <p:cNvPr id="3" name="Text Placeholder 2">
            <a:extLst>
              <a:ext uri="{FF2B5EF4-FFF2-40B4-BE49-F238E27FC236}">
                <a16:creationId xmlns:a16="http://schemas.microsoft.com/office/drawing/2014/main" xmlns="" id="{8CA0A883-BD3A-F94A-9925-8EAF559D20AC}"/>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xmlns="" id="{D00B3C7E-A9AB-2747-B3F0-90CD8BC61A0C}"/>
              </a:ext>
            </a:extLst>
          </p:cNvPr>
          <p:cNvSpPr>
            <a:spLocks noGrp="1"/>
          </p:cNvSpPr>
          <p:nvPr>
            <p:ph type="ftr" sz="quarter" idx="3"/>
          </p:nvPr>
        </p:nvSpPr>
        <p:spPr/>
        <p:txBody>
          <a:bodyPr/>
          <a:lstStyle/>
          <a:p>
            <a:r>
              <a:rPr lang="it-IT" dirty="0"/>
              <a:t>M4|Gender-responsive UNSDCF - Analysis</a:t>
            </a:r>
          </a:p>
        </p:txBody>
      </p:sp>
    </p:spTree>
    <p:extLst>
      <p:ext uri="{BB962C8B-B14F-4D97-AF65-F5344CB8AC3E}">
        <p14:creationId xmlns:p14="http://schemas.microsoft.com/office/powerpoint/2010/main" val="3489482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8CD262-FA70-A64D-A902-094579355BFF}"/>
              </a:ext>
            </a:extLst>
          </p:cNvPr>
          <p:cNvSpPr>
            <a:spLocks noGrp="1"/>
          </p:cNvSpPr>
          <p:nvPr>
            <p:ph type="title"/>
          </p:nvPr>
        </p:nvSpPr>
        <p:spPr/>
        <p:txBody>
          <a:bodyPr/>
          <a:lstStyle/>
          <a:p>
            <a:r>
              <a:rPr lang="en-GB" dirty="0"/>
              <a:t>Minimum Actions </a:t>
            </a:r>
          </a:p>
        </p:txBody>
      </p:sp>
      <p:sp>
        <p:nvSpPr>
          <p:cNvPr id="3" name="Content Placeholder 2">
            <a:extLst>
              <a:ext uri="{FF2B5EF4-FFF2-40B4-BE49-F238E27FC236}">
                <a16:creationId xmlns:a16="http://schemas.microsoft.com/office/drawing/2014/main" xmlns="" id="{6F4A9DCA-9008-F74B-B7B7-F74ECD5DF55F}"/>
              </a:ext>
            </a:extLst>
          </p:cNvPr>
          <p:cNvSpPr>
            <a:spLocks noGrp="1"/>
          </p:cNvSpPr>
          <p:nvPr>
            <p:ph idx="1"/>
          </p:nvPr>
        </p:nvSpPr>
        <p:spPr/>
        <p:txBody>
          <a:bodyPr>
            <a:normAutofit/>
          </a:bodyPr>
          <a:lstStyle/>
          <a:p>
            <a:pPr lvl="1"/>
            <a:r>
              <a:rPr lang="en-GB" sz="2400" dirty="0"/>
              <a:t>Identify </a:t>
            </a:r>
            <a:r>
              <a:rPr lang="en-GB" sz="2400" b="1" dirty="0"/>
              <a:t>gender expertise </a:t>
            </a:r>
            <a:r>
              <a:rPr lang="en-GB" sz="2400" dirty="0"/>
              <a:t>to integrate a gender perspective in the analysis and engage all relevant stakeholders, including women and girls, in open, inclusive, participatory, and transparent analytical processes; </a:t>
            </a:r>
            <a:endParaRPr lang="x-none" sz="3200" dirty="0"/>
          </a:p>
          <a:p>
            <a:pPr lvl="1"/>
            <a:r>
              <a:rPr lang="en-GB" sz="2400" dirty="0"/>
              <a:t>Identify the </a:t>
            </a:r>
            <a:r>
              <a:rPr lang="en-GB" sz="2400" b="1" dirty="0"/>
              <a:t>human rights standards</a:t>
            </a:r>
            <a:r>
              <a:rPr lang="en-GB" sz="2400" dirty="0"/>
              <a:t>, and relevant international obligations and commitments made by the country on gender and progress therein; </a:t>
            </a:r>
            <a:endParaRPr lang="en-GB" dirty="0"/>
          </a:p>
        </p:txBody>
      </p:sp>
      <p:sp>
        <p:nvSpPr>
          <p:cNvPr id="4" name="Footer Placeholder 3">
            <a:extLst>
              <a:ext uri="{FF2B5EF4-FFF2-40B4-BE49-F238E27FC236}">
                <a16:creationId xmlns:a16="http://schemas.microsoft.com/office/drawing/2014/main" xmlns="" id="{135A8F8F-C570-C648-BCC1-781FCC2298C6}"/>
              </a:ext>
            </a:extLst>
          </p:cNvPr>
          <p:cNvSpPr>
            <a:spLocks noGrp="1"/>
          </p:cNvSpPr>
          <p:nvPr>
            <p:ph type="ftr" sz="quarter" idx="3"/>
          </p:nvPr>
        </p:nvSpPr>
        <p:spPr/>
        <p:txBody>
          <a:bodyPr/>
          <a:lstStyle/>
          <a:p>
            <a:r>
              <a:rPr lang="it-IT" dirty="0"/>
              <a:t>M4|Gender-responsive UNSDCF - Analysis</a:t>
            </a:r>
          </a:p>
        </p:txBody>
      </p:sp>
    </p:spTree>
    <p:extLst>
      <p:ext uri="{BB962C8B-B14F-4D97-AF65-F5344CB8AC3E}">
        <p14:creationId xmlns:p14="http://schemas.microsoft.com/office/powerpoint/2010/main" val="2885467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2B9055-F77C-4848-83B7-6A174D107435}"/>
              </a:ext>
            </a:extLst>
          </p:cNvPr>
          <p:cNvSpPr>
            <a:spLocks noGrp="1"/>
          </p:cNvSpPr>
          <p:nvPr>
            <p:ph type="title"/>
          </p:nvPr>
        </p:nvSpPr>
        <p:spPr/>
        <p:txBody>
          <a:bodyPr/>
          <a:lstStyle/>
          <a:p>
            <a:r>
              <a:rPr lang="en-GB" dirty="0"/>
              <a:t>Minimum Actions </a:t>
            </a:r>
            <a:r>
              <a:rPr lang="en-GB" dirty="0" err="1"/>
              <a:t>ctd</a:t>
            </a:r>
            <a:r>
              <a:rPr lang="en-GB" dirty="0"/>
              <a:t>.</a:t>
            </a:r>
          </a:p>
        </p:txBody>
      </p:sp>
      <p:sp>
        <p:nvSpPr>
          <p:cNvPr id="3" name="Content Placeholder 2">
            <a:extLst>
              <a:ext uri="{FF2B5EF4-FFF2-40B4-BE49-F238E27FC236}">
                <a16:creationId xmlns:a16="http://schemas.microsoft.com/office/drawing/2014/main" xmlns="" id="{1623F304-CFA1-2644-95D2-4CC9D606622E}"/>
              </a:ext>
            </a:extLst>
          </p:cNvPr>
          <p:cNvSpPr>
            <a:spLocks noGrp="1"/>
          </p:cNvSpPr>
          <p:nvPr>
            <p:ph idx="1"/>
          </p:nvPr>
        </p:nvSpPr>
        <p:spPr/>
        <p:txBody>
          <a:bodyPr>
            <a:normAutofit fontScale="92500" lnSpcReduction="10000"/>
          </a:bodyPr>
          <a:lstStyle/>
          <a:p>
            <a:pPr lvl="1"/>
            <a:r>
              <a:rPr lang="en-GB" sz="2400" dirty="0"/>
              <a:t>Identify </a:t>
            </a:r>
            <a:r>
              <a:rPr lang="en-GB" sz="2400" b="1" dirty="0"/>
              <a:t>patterns of discrimination and inequality</a:t>
            </a:r>
            <a:r>
              <a:rPr lang="en-GB" sz="2400" dirty="0"/>
              <a:t>, including among different groups of men and women, the underlying causes of gender inequalities;  </a:t>
            </a:r>
            <a:endParaRPr lang="x-none" sz="3200" dirty="0"/>
          </a:p>
          <a:p>
            <a:pPr lvl="1"/>
            <a:r>
              <a:rPr lang="en-GB" sz="2400" dirty="0"/>
              <a:t>Regularly </a:t>
            </a:r>
            <a:r>
              <a:rPr lang="en-GB" sz="2400" b="1" dirty="0"/>
              <a:t>collect data </a:t>
            </a:r>
            <a:r>
              <a:rPr lang="en-GB" sz="2400" dirty="0"/>
              <a:t>on gender-specific indicators, and promote the increase development and use of gender statistics; </a:t>
            </a:r>
            <a:endParaRPr lang="x-none" sz="3200" dirty="0"/>
          </a:p>
          <a:p>
            <a:pPr lvl="1"/>
            <a:r>
              <a:rPr lang="en-GB" sz="2400" dirty="0"/>
              <a:t>Analyse how various forms of structural inequality </a:t>
            </a:r>
            <a:r>
              <a:rPr lang="en-GB" sz="2400" b="1" dirty="0"/>
              <a:t>intersect</a:t>
            </a:r>
            <a:r>
              <a:rPr lang="en-GB" sz="2400" dirty="0"/>
              <a:t> and compound gender-based inequalities as relevant for the formulation of strategies addressing women and girls who are consistently among the most disadvantaged; </a:t>
            </a:r>
            <a:endParaRPr lang="x-none" sz="3200" dirty="0"/>
          </a:p>
          <a:p>
            <a:endParaRPr lang="en-GB" dirty="0"/>
          </a:p>
        </p:txBody>
      </p:sp>
      <p:sp>
        <p:nvSpPr>
          <p:cNvPr id="4" name="Footer Placeholder 3">
            <a:extLst>
              <a:ext uri="{FF2B5EF4-FFF2-40B4-BE49-F238E27FC236}">
                <a16:creationId xmlns:a16="http://schemas.microsoft.com/office/drawing/2014/main" xmlns="" id="{E267B853-1D95-9E40-A20E-B2D1CD79D261}"/>
              </a:ext>
            </a:extLst>
          </p:cNvPr>
          <p:cNvSpPr>
            <a:spLocks noGrp="1"/>
          </p:cNvSpPr>
          <p:nvPr>
            <p:ph type="ftr" sz="quarter" idx="3"/>
          </p:nvPr>
        </p:nvSpPr>
        <p:spPr/>
        <p:txBody>
          <a:bodyPr/>
          <a:lstStyle/>
          <a:p>
            <a:r>
              <a:rPr lang="it-IT" dirty="0"/>
              <a:t>M4|Gender-responsive UNSDCF - Analysis</a:t>
            </a:r>
          </a:p>
        </p:txBody>
      </p:sp>
    </p:spTree>
    <p:extLst>
      <p:ext uri="{BB962C8B-B14F-4D97-AF65-F5344CB8AC3E}">
        <p14:creationId xmlns:p14="http://schemas.microsoft.com/office/powerpoint/2010/main" val="3687133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C394FE-98F9-314F-AC17-6940DC776244}"/>
              </a:ext>
            </a:extLst>
          </p:cNvPr>
          <p:cNvSpPr>
            <a:spLocks noGrp="1"/>
          </p:cNvSpPr>
          <p:nvPr>
            <p:ph type="title"/>
          </p:nvPr>
        </p:nvSpPr>
        <p:spPr/>
        <p:txBody>
          <a:bodyPr/>
          <a:lstStyle/>
          <a:p>
            <a:r>
              <a:rPr lang="en-GB" dirty="0"/>
              <a:t>Minimum Actions </a:t>
            </a:r>
            <a:r>
              <a:rPr lang="en-GB" dirty="0" err="1"/>
              <a:t>ctd</a:t>
            </a:r>
            <a:r>
              <a:rPr lang="en-GB" dirty="0"/>
              <a:t>.</a:t>
            </a:r>
          </a:p>
        </p:txBody>
      </p:sp>
      <p:sp>
        <p:nvSpPr>
          <p:cNvPr id="3" name="Content Placeholder 2">
            <a:extLst>
              <a:ext uri="{FF2B5EF4-FFF2-40B4-BE49-F238E27FC236}">
                <a16:creationId xmlns:a16="http://schemas.microsoft.com/office/drawing/2014/main" xmlns="" id="{4129E686-E22E-DE46-9A56-74F05ACF98C8}"/>
              </a:ext>
            </a:extLst>
          </p:cNvPr>
          <p:cNvSpPr>
            <a:spLocks noGrp="1"/>
          </p:cNvSpPr>
          <p:nvPr>
            <p:ph idx="1"/>
          </p:nvPr>
        </p:nvSpPr>
        <p:spPr/>
        <p:txBody>
          <a:bodyPr>
            <a:normAutofit/>
          </a:bodyPr>
          <a:lstStyle/>
          <a:p>
            <a:pPr lvl="1"/>
            <a:r>
              <a:rPr lang="en-GB" sz="2400" dirty="0"/>
              <a:t>Ensure the </a:t>
            </a:r>
            <a:r>
              <a:rPr lang="en-GB" sz="2400" b="1" dirty="0"/>
              <a:t>systematic engagement</a:t>
            </a:r>
            <a:r>
              <a:rPr lang="en-GB" sz="2400" dirty="0"/>
              <a:t> with women’s groups and National Women’s machineries during the Common Country Analysis. </a:t>
            </a:r>
            <a:r>
              <a:rPr lang="en-GB" sz="1800" dirty="0"/>
              <a:t>[</a:t>
            </a:r>
            <a:r>
              <a:rPr lang="en-GB" sz="1800" i="1" dirty="0"/>
              <a:t>indicator 3.2 UNCT-SWAP Gender Equality Scorecard</a:t>
            </a:r>
            <a:r>
              <a:rPr lang="en-GB" sz="1800" dirty="0"/>
              <a:t>]</a:t>
            </a:r>
            <a:endParaRPr lang="x-none" sz="2400" dirty="0"/>
          </a:p>
          <a:p>
            <a:pPr lvl="1"/>
            <a:r>
              <a:rPr lang="en-GB" sz="2400" dirty="0"/>
              <a:t>Ensure that </a:t>
            </a:r>
            <a:r>
              <a:rPr lang="en-GB" sz="2400" b="1" dirty="0"/>
              <a:t>context-based gender analysis </a:t>
            </a:r>
            <a:r>
              <a:rPr lang="en-GB" sz="2400" dirty="0"/>
              <a:t>informs the CCA, drawing on gender-sensitive data and evidence, and including analysis of the underlying and structural causes of gender inequality and discrimination. </a:t>
            </a:r>
            <a:r>
              <a:rPr lang="en-GB" sz="1800" dirty="0"/>
              <a:t>[</a:t>
            </a:r>
            <a:r>
              <a:rPr lang="en-GB" sz="1800" i="1" dirty="0"/>
              <a:t>indicator 1.1, UNCT-SWAP Gender Equality Scorecard</a:t>
            </a:r>
            <a:r>
              <a:rPr lang="en-GB" sz="1800" dirty="0"/>
              <a:t>]</a:t>
            </a:r>
            <a:endParaRPr lang="x-none" sz="2400" dirty="0"/>
          </a:p>
          <a:p>
            <a:pPr marL="0" indent="0">
              <a:buNone/>
            </a:pPr>
            <a:endParaRPr lang="en-GB" dirty="0"/>
          </a:p>
        </p:txBody>
      </p:sp>
      <p:sp>
        <p:nvSpPr>
          <p:cNvPr id="4" name="Footer Placeholder 3">
            <a:extLst>
              <a:ext uri="{FF2B5EF4-FFF2-40B4-BE49-F238E27FC236}">
                <a16:creationId xmlns:a16="http://schemas.microsoft.com/office/drawing/2014/main" xmlns="" id="{96D9F56C-8722-7E44-A889-FC9732AA3C56}"/>
              </a:ext>
            </a:extLst>
          </p:cNvPr>
          <p:cNvSpPr>
            <a:spLocks noGrp="1"/>
          </p:cNvSpPr>
          <p:nvPr>
            <p:ph type="ftr" sz="quarter" idx="3"/>
          </p:nvPr>
        </p:nvSpPr>
        <p:spPr/>
        <p:txBody>
          <a:bodyPr/>
          <a:lstStyle/>
          <a:p>
            <a:r>
              <a:rPr lang="it-IT" dirty="0"/>
              <a:t>M4|Gender-responsive UNSDCF - Analysis</a:t>
            </a:r>
          </a:p>
        </p:txBody>
      </p:sp>
    </p:spTree>
    <p:extLst>
      <p:ext uri="{BB962C8B-B14F-4D97-AF65-F5344CB8AC3E}">
        <p14:creationId xmlns:p14="http://schemas.microsoft.com/office/powerpoint/2010/main" val="2797011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Contents of a gender analysis</a:t>
            </a:r>
            <a:endParaRPr lang="it-IT" dirty="0"/>
          </a:p>
        </p:txBody>
      </p:sp>
      <p:sp>
        <p:nvSpPr>
          <p:cNvPr id="3" name="Segnaposto contenuto 2"/>
          <p:cNvSpPr>
            <a:spLocks noGrp="1"/>
          </p:cNvSpPr>
          <p:nvPr>
            <p:ph idx="1"/>
          </p:nvPr>
        </p:nvSpPr>
        <p:spPr/>
        <p:txBody>
          <a:bodyPr>
            <a:normAutofit fontScale="92500" lnSpcReduction="20000"/>
          </a:bodyPr>
          <a:lstStyle/>
          <a:p>
            <a:r>
              <a:rPr lang="en-US" dirty="0">
                <a:solidFill>
                  <a:schemeClr val="accent5"/>
                </a:solidFill>
              </a:rPr>
              <a:t>Human Rights Frameworks</a:t>
            </a:r>
            <a:r>
              <a:rPr lang="en-US" dirty="0"/>
              <a:t>: Use of CEDAW, the Universal Periodic Review (UPR) and other international human rights instruments and their reporting mechanisms.</a:t>
            </a:r>
          </a:p>
          <a:p>
            <a:r>
              <a:rPr lang="en-US" dirty="0">
                <a:solidFill>
                  <a:schemeClr val="accent5"/>
                </a:solidFill>
              </a:rPr>
              <a:t>Intersectionality</a:t>
            </a:r>
            <a:r>
              <a:rPr lang="en-US" dirty="0"/>
              <a:t>: information that analyses the relationship between ethnicity, culture, income level, age, sexuality, gender or gender identity, disability and any other conditions, to understand the different patterns of participation, behaviors and activities carried out by women and men in the economic, social, political and legal structures of the country.</a:t>
            </a:r>
          </a:p>
          <a:p>
            <a:r>
              <a:rPr lang="en-US" dirty="0">
                <a:solidFill>
                  <a:schemeClr val="accent5"/>
                </a:solidFill>
              </a:rPr>
              <a:t>Underlying and structural causes</a:t>
            </a:r>
            <a:r>
              <a:rPr lang="en-US" dirty="0"/>
              <a:t>, including the dynamics of the power relations between women and men, access to resources and its control of by both.</a:t>
            </a:r>
          </a:p>
          <a:p>
            <a:r>
              <a:rPr lang="en-US" dirty="0">
                <a:solidFill>
                  <a:schemeClr val="accent5"/>
                </a:solidFill>
              </a:rPr>
              <a:t>Rights approach</a:t>
            </a:r>
            <a:r>
              <a:rPr lang="en-US" dirty="0"/>
              <a:t>: Analysis of roles and capacities (rights holders and duty bearers) against the problems identified in the analysis.</a:t>
            </a:r>
          </a:p>
          <a:p>
            <a:endParaRPr lang="it-IT" dirty="0"/>
          </a:p>
        </p:txBody>
      </p:sp>
      <p:sp>
        <p:nvSpPr>
          <p:cNvPr id="4" name="Segnaposto piè di pagina 3"/>
          <p:cNvSpPr>
            <a:spLocks noGrp="1"/>
          </p:cNvSpPr>
          <p:nvPr>
            <p:ph type="ftr" sz="quarter" idx="3"/>
          </p:nvPr>
        </p:nvSpPr>
        <p:spPr/>
        <p:txBody>
          <a:bodyPr/>
          <a:lstStyle/>
          <a:p>
            <a:r>
              <a:rPr lang="it-IT"/>
              <a:t>M4|Gender-responsive UNSDCF - Analysis</a:t>
            </a:r>
            <a:endParaRPr lang="it-IT" dirty="0"/>
          </a:p>
        </p:txBody>
      </p:sp>
    </p:spTree>
    <p:extLst>
      <p:ext uri="{BB962C8B-B14F-4D97-AF65-F5344CB8AC3E}">
        <p14:creationId xmlns:p14="http://schemas.microsoft.com/office/powerpoint/2010/main" val="1483814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1362E3A33E1F4C940B0A1BA6C10EFD" ma:contentTypeVersion="13" ma:contentTypeDescription="Create a new document." ma:contentTypeScope="" ma:versionID="12b36d6fd8a169746efd0c3620977e9f">
  <xsd:schema xmlns:xsd="http://www.w3.org/2001/XMLSchema" xmlns:xs="http://www.w3.org/2001/XMLSchema" xmlns:p="http://schemas.microsoft.com/office/2006/metadata/properties" xmlns:ns1="http://schemas.microsoft.com/sharepoint/v3" xmlns:ns2="a15e0e0f-4f4a-4916-abd0-83d6a9ed7276" xmlns:ns3="0e608273-76ed-47c9-b5d8-b1ed69fc6eca" targetNamespace="http://schemas.microsoft.com/office/2006/metadata/properties" ma:root="true" ma:fieldsID="813d74dd638c78f68bd4b5c4136e8a3c" ns1:_="" ns2:_="" ns3:_="">
    <xsd:import namespace="http://schemas.microsoft.com/sharepoint/v3"/>
    <xsd:import namespace="a15e0e0f-4f4a-4916-abd0-83d6a9ed7276"/>
    <xsd:import namespace="0e608273-76ed-47c9-b5d8-b1ed69fc6eca"/>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5e0e0f-4f4a-4916-abd0-83d6a9ed727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608273-76ed-47c9-b5d8-b1ed69fc6eca"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15e0e0f-4f4a-4916-abd0-83d6a9ed7276">S2JVWQHSHYPP-714118691-582</_dlc_DocId>
    <_dlc_DocIdUrl xmlns="a15e0e0f-4f4a-4916-abd0-83d6a9ed7276">
      <Url>https://unwomen.sharepoint.com/Policy-Programming/ProgrammeDivision/CF/_layouts/15/DocIdRedir.aspx?ID=S2JVWQHSHYPP-714118691-582</Url>
      <Description>S2JVWQHSHYPP-714118691-582</Description>
    </_dlc_DocIdUrl>
  </documentManagement>
</p:properties>
</file>

<file path=customXml/itemProps1.xml><?xml version="1.0" encoding="utf-8"?>
<ds:datastoreItem xmlns:ds="http://schemas.openxmlformats.org/officeDocument/2006/customXml" ds:itemID="{6EBEFD2A-1872-4F71-A1D0-61B1D580A502}"/>
</file>

<file path=customXml/itemProps2.xml><?xml version="1.0" encoding="utf-8"?>
<ds:datastoreItem xmlns:ds="http://schemas.openxmlformats.org/officeDocument/2006/customXml" ds:itemID="{88E9CC51-C506-4385-974F-7CCA1A9B7413}"/>
</file>

<file path=customXml/itemProps3.xml><?xml version="1.0" encoding="utf-8"?>
<ds:datastoreItem xmlns:ds="http://schemas.openxmlformats.org/officeDocument/2006/customXml" ds:itemID="{1DE81F2D-E28B-4D69-9E22-165BEDA9DDA0}"/>
</file>

<file path=customXml/itemProps4.xml><?xml version="1.0" encoding="utf-8"?>
<ds:datastoreItem xmlns:ds="http://schemas.openxmlformats.org/officeDocument/2006/customXml" ds:itemID="{68C327C3-A003-47E2-8167-4BE09400A0BF}"/>
</file>

<file path=docProps/app.xml><?xml version="1.0" encoding="utf-8"?>
<Properties xmlns="http://schemas.openxmlformats.org/officeDocument/2006/extended-properties" xmlns:vt="http://schemas.openxmlformats.org/officeDocument/2006/docPropsVTypes">
  <TotalTime>4</TotalTime>
  <Words>1714</Words>
  <Application>Microsoft Office PowerPoint</Application>
  <PresentationFormat>Presentazione su schermo (16:10)</PresentationFormat>
  <Paragraphs>164</Paragraphs>
  <Slides>14</Slides>
  <Notes>12</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Office Theme</vt:lpstr>
      <vt:lpstr>Presentazione standard di PowerPoint</vt:lpstr>
      <vt:lpstr>Module Objectives</vt:lpstr>
      <vt:lpstr>Gender-responsive UNSDCF</vt:lpstr>
      <vt:lpstr>Entry Points</vt:lpstr>
      <vt:lpstr>Analysis</vt:lpstr>
      <vt:lpstr>Minimum Actions </vt:lpstr>
      <vt:lpstr>Minimum Actions ctd.</vt:lpstr>
      <vt:lpstr>Minimum Actions ctd.</vt:lpstr>
      <vt:lpstr>Contents of a gender analysis</vt:lpstr>
      <vt:lpstr>Possible questions for the analysis</vt:lpstr>
      <vt:lpstr>Data sources</vt:lpstr>
      <vt:lpstr>Presentazione standard di PowerPoint</vt:lpstr>
      <vt:lpstr>Group work </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Mariangela Bizzarri</dc:creator>
  <cp:lastModifiedBy>DP</cp:lastModifiedBy>
  <cp:revision>4</cp:revision>
  <dcterms:created xsi:type="dcterms:W3CDTF">2020-06-09T22:05:28Z</dcterms:created>
  <dcterms:modified xsi:type="dcterms:W3CDTF">2020-06-18T15:51:30Z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0x010100F91362E3A33E1F4C940B0A1BA6C10EFD</vt:lpwstr>
  </property>
  <property fmtid="{D5CDD505-2E9C-101B-9397-08002B2CF9AE}" pid="3" name="_dlc_DocIdItemGuid">
    <vt:lpwstr>4f42aaf6-5c0b-4dbc-a4e7-233190917f96</vt:lpwstr>
  </property>
</Properties>
</file>