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66" r:id="rId6"/>
  </p:sldMasterIdLst>
  <p:notesMasterIdLst>
    <p:notesMasterId r:id="rId37"/>
  </p:notesMasterIdLst>
  <p:handoutMasterIdLst>
    <p:handoutMasterId r:id="rId38"/>
  </p:handoutMasterIdLst>
  <p:sldIdLst>
    <p:sldId id="256" r:id="rId7"/>
    <p:sldId id="501" r:id="rId8"/>
    <p:sldId id="316" r:id="rId9"/>
    <p:sldId id="326" r:id="rId10"/>
    <p:sldId id="291" r:id="rId11"/>
    <p:sldId id="289" r:id="rId12"/>
    <p:sldId id="344" r:id="rId13"/>
    <p:sldId id="294" r:id="rId14"/>
    <p:sldId id="295" r:id="rId15"/>
    <p:sldId id="322" r:id="rId16"/>
    <p:sldId id="329" r:id="rId17"/>
    <p:sldId id="296" r:id="rId18"/>
    <p:sldId id="298" r:id="rId19"/>
    <p:sldId id="300" r:id="rId20"/>
    <p:sldId id="304" r:id="rId21"/>
    <p:sldId id="337" r:id="rId22"/>
    <p:sldId id="331" r:id="rId23"/>
    <p:sldId id="332" r:id="rId24"/>
    <p:sldId id="333" r:id="rId25"/>
    <p:sldId id="306" r:id="rId26"/>
    <p:sldId id="308" r:id="rId27"/>
    <p:sldId id="309" r:id="rId28"/>
    <p:sldId id="339" r:id="rId29"/>
    <p:sldId id="313" r:id="rId30"/>
    <p:sldId id="340" r:id="rId31"/>
    <p:sldId id="318" r:id="rId32"/>
    <p:sldId id="347" r:id="rId33"/>
    <p:sldId id="345" r:id="rId34"/>
    <p:sldId id="299" r:id="rId35"/>
    <p:sldId id="270" r:id="rId36"/>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61">
          <p15:clr>
            <a:srgbClr val="A4A3A4"/>
          </p15:clr>
        </p15:guide>
        <p15:guide id="2" pos="1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BCC8"/>
    <a:srgbClr val="595959"/>
    <a:srgbClr val="FFFF66"/>
    <a:srgbClr val="769B66"/>
    <a:srgbClr val="FFC000"/>
    <a:srgbClr val="CD6660"/>
    <a:srgbClr val="C0504D"/>
    <a:srgbClr val="31AFA3"/>
    <a:srgbClr val="31CFB6"/>
    <a:srgbClr val="17CA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89924"/>
  </p:normalViewPr>
  <p:slideViewPr>
    <p:cSldViewPr snapToGrid="0" snapToObjects="1">
      <p:cViewPr varScale="1">
        <p:scale>
          <a:sx n="82" d="100"/>
          <a:sy n="82" d="100"/>
        </p:scale>
        <p:origin x="346" y="67"/>
      </p:cViewPr>
      <p:guideLst>
        <p:guide orient="horz" pos="1461"/>
        <p:guide pos="19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F4DA2B-E48F-4C99-A8FC-89004299661B}" type="doc">
      <dgm:prSet loTypeId="urn:microsoft.com/office/officeart/2005/8/layout/venn1" loCatId="relationship" qsTypeId="urn:microsoft.com/office/officeart/2005/8/quickstyle/simple1" qsCatId="simple" csTypeId="urn:microsoft.com/office/officeart/2005/8/colors/accent1_2" csCatId="accent1" phldr="1"/>
      <dgm:spPr/>
    </dgm:pt>
    <dgm:pt modelId="{D7E108B0-D048-4962-B3D9-CA5C814F3E21}">
      <dgm:prSet phldrT="[Text]" custT="1"/>
      <dgm:spPr>
        <a:xfrm>
          <a:off x="2385677" y="50788"/>
          <a:ext cx="2641010" cy="2641010"/>
        </a:xfrm>
        <a:prstGeom prst="ellipse">
          <a:avLst/>
        </a:prstGeom>
        <a:solidFill>
          <a:srgbClr val="FF9900">
            <a:alpha val="50000"/>
          </a:srgbClr>
        </a:solidFill>
        <a:ln w="19050" cap="flat" cmpd="sng" algn="ctr">
          <a:solidFill>
            <a:sysClr val="window" lastClr="FFFFFF">
              <a:hueOff val="0"/>
              <a:satOff val="0"/>
              <a:lumOff val="0"/>
              <a:alphaOff val="0"/>
            </a:sysClr>
          </a:solidFill>
          <a:prstDash val="solid"/>
        </a:ln>
        <a:effectLst/>
      </dgm:spPr>
      <dgm:t>
        <a:bodyPr/>
        <a:lstStyle/>
        <a:p>
          <a:r>
            <a:rPr lang="en-US" sz="1400" b="1" dirty="0">
              <a:solidFill>
                <a:srgbClr val="002060"/>
              </a:solidFill>
              <a:latin typeface="Calibri"/>
              <a:ea typeface="+mn-ea"/>
              <a:cs typeface="+mn-cs"/>
            </a:rPr>
            <a:t>NATIONAL PRIORITY</a:t>
          </a:r>
        </a:p>
      </dgm:t>
    </dgm:pt>
    <dgm:pt modelId="{D8553671-23D7-43A8-8D42-44E2362004F5}" type="parTrans" cxnId="{DB3DC9A6-76C0-43FF-8500-C2DF280C5EF3}">
      <dgm:prSet/>
      <dgm:spPr/>
      <dgm:t>
        <a:bodyPr/>
        <a:lstStyle/>
        <a:p>
          <a:endParaRPr lang="en-US"/>
        </a:p>
      </dgm:t>
    </dgm:pt>
    <dgm:pt modelId="{C074C8F1-0748-4835-95AA-196472B61698}" type="sibTrans" cxnId="{DB3DC9A6-76C0-43FF-8500-C2DF280C5EF3}">
      <dgm:prSet/>
      <dgm:spPr/>
      <dgm:t>
        <a:bodyPr/>
        <a:lstStyle/>
        <a:p>
          <a:endParaRPr lang="en-US"/>
        </a:p>
      </dgm:t>
    </dgm:pt>
    <dgm:pt modelId="{C4AA5FFE-B724-4F67-9DE8-1FE5B99EE88B}">
      <dgm:prSet phldrT="[Text]" custT="1"/>
      <dgm:spPr>
        <a:xfrm>
          <a:off x="3250153" y="1212272"/>
          <a:ext cx="2902418" cy="2641010"/>
        </a:xfrm>
        <a:prstGeom prst="ellipse">
          <a:avLst/>
        </a:prstGeom>
        <a:solidFill>
          <a:srgbClr val="7030A0">
            <a:alpha val="50000"/>
          </a:srgbClr>
        </a:solidFill>
        <a:ln w="19050" cap="flat" cmpd="sng" algn="ctr">
          <a:solidFill>
            <a:sysClr val="window" lastClr="FFFFFF">
              <a:hueOff val="0"/>
              <a:satOff val="0"/>
              <a:lumOff val="0"/>
              <a:alphaOff val="0"/>
            </a:sysClr>
          </a:solidFill>
          <a:prstDash val="solid"/>
        </a:ln>
        <a:effectLst/>
      </dgm:spPr>
      <dgm:t>
        <a:bodyPr/>
        <a:lstStyle/>
        <a:p>
          <a:r>
            <a:rPr lang="en-US" sz="1400" b="1" dirty="0">
              <a:solidFill>
                <a:srgbClr val="002060"/>
              </a:solidFill>
              <a:latin typeface="Calibri"/>
              <a:ea typeface="+mn-ea"/>
              <a:cs typeface="+mn-cs"/>
            </a:rPr>
            <a:t>REACH THE MOST EXCLUDED FIRST</a:t>
          </a:r>
        </a:p>
      </dgm:t>
    </dgm:pt>
    <dgm:pt modelId="{45A5CF44-0371-4A1A-8E44-9796C05ACB05}" type="parTrans" cxnId="{F74F718A-1486-49E7-ADD3-EFB7E6AB5252}">
      <dgm:prSet/>
      <dgm:spPr/>
      <dgm:t>
        <a:bodyPr/>
        <a:lstStyle/>
        <a:p>
          <a:endParaRPr lang="en-US"/>
        </a:p>
      </dgm:t>
    </dgm:pt>
    <dgm:pt modelId="{83946E73-866C-4EB2-8125-E78991634874}" type="sibTrans" cxnId="{F74F718A-1486-49E7-ADD3-EFB7E6AB5252}">
      <dgm:prSet/>
      <dgm:spPr/>
      <dgm:t>
        <a:bodyPr/>
        <a:lstStyle/>
        <a:p>
          <a:endParaRPr lang="en-US"/>
        </a:p>
      </dgm:t>
    </dgm:pt>
    <dgm:pt modelId="{58531B55-435E-4068-8677-A24657E7DACD}">
      <dgm:prSet phldrT="[Text]" custT="1"/>
      <dgm:spPr>
        <a:xfrm>
          <a:off x="2385677" y="2387067"/>
          <a:ext cx="2641010" cy="2641010"/>
        </a:xfrm>
        <a:prstGeom prst="ellipse">
          <a:avLst/>
        </a:prstGeom>
        <a:solidFill>
          <a:srgbClr val="92D050">
            <a:alpha val="50000"/>
          </a:srgbClr>
        </a:solidFill>
        <a:ln w="19050" cap="flat" cmpd="sng" algn="ctr">
          <a:solidFill>
            <a:sysClr val="window" lastClr="FFFFFF">
              <a:hueOff val="0"/>
              <a:satOff val="0"/>
              <a:lumOff val="0"/>
              <a:alphaOff val="0"/>
            </a:sysClr>
          </a:solidFill>
          <a:prstDash val="solid"/>
        </a:ln>
        <a:effectLst/>
      </dgm:spPr>
      <dgm:t>
        <a:bodyPr/>
        <a:lstStyle/>
        <a:p>
          <a:r>
            <a:rPr lang="en-US" sz="1400" b="1" dirty="0">
              <a:solidFill>
                <a:srgbClr val="002060"/>
              </a:solidFill>
              <a:latin typeface="Calibri"/>
              <a:ea typeface="+mn-ea"/>
              <a:cs typeface="+mn-cs"/>
            </a:rPr>
            <a:t>UN COMPARATIVE ADVANTAGE</a:t>
          </a:r>
        </a:p>
      </dgm:t>
    </dgm:pt>
    <dgm:pt modelId="{19E2D955-7486-4D6B-8A21-82EEC5B5A5B5}" type="parTrans" cxnId="{BF9307F1-2599-4231-8DFA-D3808453FAB5}">
      <dgm:prSet/>
      <dgm:spPr/>
      <dgm:t>
        <a:bodyPr/>
        <a:lstStyle/>
        <a:p>
          <a:endParaRPr lang="en-US"/>
        </a:p>
      </dgm:t>
    </dgm:pt>
    <dgm:pt modelId="{979074BE-438F-4EB5-82DA-86ADA9D1112C}" type="sibTrans" cxnId="{BF9307F1-2599-4231-8DFA-D3808453FAB5}">
      <dgm:prSet/>
      <dgm:spPr/>
      <dgm:t>
        <a:bodyPr/>
        <a:lstStyle/>
        <a:p>
          <a:endParaRPr lang="en-US"/>
        </a:p>
      </dgm:t>
    </dgm:pt>
    <dgm:pt modelId="{72371EC6-7602-40EE-A7E5-491D682002D9}">
      <dgm:prSet phldrT="[Text]" custT="1"/>
      <dgm:spPr>
        <a:xfrm>
          <a:off x="1130556" y="1261369"/>
          <a:ext cx="3070624" cy="2568911"/>
        </a:xfrm>
        <a:prstGeom prst="ellipse">
          <a:avLst/>
        </a:prstGeom>
        <a:solidFill>
          <a:srgbClr val="009DDC">
            <a:alpha val="50000"/>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US" sz="1400" b="1" dirty="0">
              <a:solidFill>
                <a:srgbClr val="002060"/>
              </a:solidFill>
              <a:latin typeface="Calibri"/>
              <a:ea typeface="+mn-ea"/>
              <a:cs typeface="+mn-cs"/>
            </a:rPr>
            <a:t>ALIGNMENT - CAPACITIES OF KEY ACTORS</a:t>
          </a:r>
        </a:p>
      </dgm:t>
    </dgm:pt>
    <dgm:pt modelId="{15E73875-048D-4B65-AE3D-7512E3FD430E}" type="parTrans" cxnId="{C9EBD202-819C-4026-9A5F-57E165B602B4}">
      <dgm:prSet/>
      <dgm:spPr/>
      <dgm:t>
        <a:bodyPr/>
        <a:lstStyle/>
        <a:p>
          <a:endParaRPr lang="en-US"/>
        </a:p>
      </dgm:t>
    </dgm:pt>
    <dgm:pt modelId="{373F2D77-B0BF-4D22-9210-C3E02FB64C0E}" type="sibTrans" cxnId="{C9EBD202-819C-4026-9A5F-57E165B602B4}">
      <dgm:prSet/>
      <dgm:spPr/>
      <dgm:t>
        <a:bodyPr/>
        <a:lstStyle/>
        <a:p>
          <a:endParaRPr lang="en-US"/>
        </a:p>
      </dgm:t>
    </dgm:pt>
    <dgm:pt modelId="{E930813E-77B5-43E3-BE0E-49C970ED1950}" type="pres">
      <dgm:prSet presAssocID="{D6F4DA2B-E48F-4C99-A8FC-89004299661B}" presName="compositeShape" presStyleCnt="0">
        <dgm:presLayoutVars>
          <dgm:chMax val="7"/>
          <dgm:dir/>
          <dgm:resizeHandles val="exact"/>
        </dgm:presLayoutVars>
      </dgm:prSet>
      <dgm:spPr/>
    </dgm:pt>
    <dgm:pt modelId="{D10B1363-0AB2-4FD0-B32D-41625279118B}" type="pres">
      <dgm:prSet presAssocID="{D7E108B0-D048-4962-B3D9-CA5C814F3E21}" presName="circ1" presStyleLbl="vennNode1" presStyleIdx="0" presStyleCnt="4" custLinFactNeighborX="550" custLinFactNeighborY="-893"/>
      <dgm:spPr/>
    </dgm:pt>
    <dgm:pt modelId="{32A2B16F-8F0C-4ECD-8EF3-22CE68A54339}" type="pres">
      <dgm:prSet presAssocID="{D7E108B0-D048-4962-B3D9-CA5C814F3E21}" presName="circ1Tx" presStyleLbl="revTx" presStyleIdx="0" presStyleCnt="0">
        <dgm:presLayoutVars>
          <dgm:chMax val="0"/>
          <dgm:chPref val="0"/>
          <dgm:bulletEnabled val="1"/>
        </dgm:presLayoutVars>
      </dgm:prSet>
      <dgm:spPr/>
    </dgm:pt>
    <dgm:pt modelId="{16CA6693-9522-4C44-BC27-9CB9BE0AFFF5}" type="pres">
      <dgm:prSet presAssocID="{C4AA5FFE-B724-4F67-9DE8-1FE5B99EE88B}" presName="circ2" presStyleLbl="vennNode1" presStyleIdx="1" presStyleCnt="4" custScaleX="109233" custLinFactNeighborX="-6549" custLinFactNeighborY="-252"/>
      <dgm:spPr/>
    </dgm:pt>
    <dgm:pt modelId="{D80845A4-9DA5-4CBE-BD5B-81F61DD8617D}" type="pres">
      <dgm:prSet presAssocID="{C4AA5FFE-B724-4F67-9DE8-1FE5B99EE88B}" presName="circ2Tx" presStyleLbl="revTx" presStyleIdx="0" presStyleCnt="0">
        <dgm:presLayoutVars>
          <dgm:chMax val="0"/>
          <dgm:chPref val="0"/>
          <dgm:bulletEnabled val="1"/>
        </dgm:presLayoutVars>
      </dgm:prSet>
      <dgm:spPr/>
    </dgm:pt>
    <dgm:pt modelId="{B80513EA-F2F2-4C60-91DE-43D31498425A}" type="pres">
      <dgm:prSet presAssocID="{58531B55-435E-4068-8677-A24657E7DACD}" presName="circ3" presStyleLbl="vennNode1" presStyleIdx="2" presStyleCnt="4"/>
      <dgm:spPr/>
    </dgm:pt>
    <dgm:pt modelId="{9D558ADA-5B56-4474-804C-ADB1544D7815}" type="pres">
      <dgm:prSet presAssocID="{58531B55-435E-4068-8677-A24657E7DACD}" presName="circ3Tx" presStyleLbl="revTx" presStyleIdx="0" presStyleCnt="0">
        <dgm:presLayoutVars>
          <dgm:chMax val="0"/>
          <dgm:chPref val="0"/>
          <dgm:bulletEnabled val="1"/>
        </dgm:presLayoutVars>
      </dgm:prSet>
      <dgm:spPr/>
    </dgm:pt>
    <dgm:pt modelId="{E2AD4619-CAE4-4E3C-9DBF-FC5E6F520CD7}" type="pres">
      <dgm:prSet presAssocID="{72371EC6-7602-40EE-A7E5-491D682002D9}" presName="circ4" presStyleLbl="vennNode1" presStyleIdx="3" presStyleCnt="4" custScaleX="98880" custScaleY="97270" custLinFactNeighborX="4840" custLinFactNeighborY="242"/>
      <dgm:spPr/>
    </dgm:pt>
    <dgm:pt modelId="{538507DD-DB9F-47CF-9C1A-700124F3B5E6}" type="pres">
      <dgm:prSet presAssocID="{72371EC6-7602-40EE-A7E5-491D682002D9}" presName="circ4Tx" presStyleLbl="revTx" presStyleIdx="0" presStyleCnt="0">
        <dgm:presLayoutVars>
          <dgm:chMax val="0"/>
          <dgm:chPref val="0"/>
          <dgm:bulletEnabled val="1"/>
        </dgm:presLayoutVars>
      </dgm:prSet>
      <dgm:spPr/>
    </dgm:pt>
  </dgm:ptLst>
  <dgm:cxnLst>
    <dgm:cxn modelId="{C9EBD202-819C-4026-9A5F-57E165B602B4}" srcId="{D6F4DA2B-E48F-4C99-A8FC-89004299661B}" destId="{72371EC6-7602-40EE-A7E5-491D682002D9}" srcOrd="3" destOrd="0" parTransId="{15E73875-048D-4B65-AE3D-7512E3FD430E}" sibTransId="{373F2D77-B0BF-4D22-9210-C3E02FB64C0E}"/>
    <dgm:cxn modelId="{ED4F7216-A153-47BD-8321-289E2DBCF35D}" type="presOf" srcId="{D7E108B0-D048-4962-B3D9-CA5C814F3E21}" destId="{32A2B16F-8F0C-4ECD-8EF3-22CE68A54339}" srcOrd="1" destOrd="0" presId="urn:microsoft.com/office/officeart/2005/8/layout/venn1"/>
    <dgm:cxn modelId="{F495B324-FDED-4232-AE55-49AEDBF2B07E}" type="presOf" srcId="{72371EC6-7602-40EE-A7E5-491D682002D9}" destId="{538507DD-DB9F-47CF-9C1A-700124F3B5E6}" srcOrd="1" destOrd="0" presId="urn:microsoft.com/office/officeart/2005/8/layout/venn1"/>
    <dgm:cxn modelId="{A1551835-E27C-438B-92FF-371D1A297CA7}" type="presOf" srcId="{58531B55-435E-4068-8677-A24657E7DACD}" destId="{B80513EA-F2F2-4C60-91DE-43D31498425A}" srcOrd="0" destOrd="0" presId="urn:microsoft.com/office/officeart/2005/8/layout/venn1"/>
    <dgm:cxn modelId="{3BF71536-902B-4C38-BD6B-1D39FEA0FE88}" type="presOf" srcId="{C4AA5FFE-B724-4F67-9DE8-1FE5B99EE88B}" destId="{D80845A4-9DA5-4CBE-BD5B-81F61DD8617D}" srcOrd="1" destOrd="0" presId="urn:microsoft.com/office/officeart/2005/8/layout/venn1"/>
    <dgm:cxn modelId="{11CE8061-C5E0-496F-8C7D-D2CAC7B82951}" type="presOf" srcId="{D6F4DA2B-E48F-4C99-A8FC-89004299661B}" destId="{E930813E-77B5-43E3-BE0E-49C970ED1950}" srcOrd="0" destOrd="0" presId="urn:microsoft.com/office/officeart/2005/8/layout/venn1"/>
    <dgm:cxn modelId="{CF86594B-1C54-45E5-90AB-E5D7FE573303}" type="presOf" srcId="{C4AA5FFE-B724-4F67-9DE8-1FE5B99EE88B}" destId="{16CA6693-9522-4C44-BC27-9CB9BE0AFFF5}" srcOrd="0" destOrd="0" presId="urn:microsoft.com/office/officeart/2005/8/layout/venn1"/>
    <dgm:cxn modelId="{F74F718A-1486-49E7-ADD3-EFB7E6AB5252}" srcId="{D6F4DA2B-E48F-4C99-A8FC-89004299661B}" destId="{C4AA5FFE-B724-4F67-9DE8-1FE5B99EE88B}" srcOrd="1" destOrd="0" parTransId="{45A5CF44-0371-4A1A-8E44-9796C05ACB05}" sibTransId="{83946E73-866C-4EB2-8125-E78991634874}"/>
    <dgm:cxn modelId="{DB3DC9A6-76C0-43FF-8500-C2DF280C5EF3}" srcId="{D6F4DA2B-E48F-4C99-A8FC-89004299661B}" destId="{D7E108B0-D048-4962-B3D9-CA5C814F3E21}" srcOrd="0" destOrd="0" parTransId="{D8553671-23D7-43A8-8D42-44E2362004F5}" sibTransId="{C074C8F1-0748-4835-95AA-196472B61698}"/>
    <dgm:cxn modelId="{092D7BB8-40F8-49C4-8731-7021284E32EB}" type="presOf" srcId="{58531B55-435E-4068-8677-A24657E7DACD}" destId="{9D558ADA-5B56-4474-804C-ADB1544D7815}" srcOrd="1" destOrd="0" presId="urn:microsoft.com/office/officeart/2005/8/layout/venn1"/>
    <dgm:cxn modelId="{2DC087D6-18D3-4B35-AF7B-CFF788091BDD}" type="presOf" srcId="{72371EC6-7602-40EE-A7E5-491D682002D9}" destId="{E2AD4619-CAE4-4E3C-9DBF-FC5E6F520CD7}" srcOrd="0" destOrd="0" presId="urn:microsoft.com/office/officeart/2005/8/layout/venn1"/>
    <dgm:cxn modelId="{766BF6E1-D1F9-4CE0-A772-F2D52EA6ECAF}" type="presOf" srcId="{D7E108B0-D048-4962-B3D9-CA5C814F3E21}" destId="{D10B1363-0AB2-4FD0-B32D-41625279118B}" srcOrd="0" destOrd="0" presId="urn:microsoft.com/office/officeart/2005/8/layout/venn1"/>
    <dgm:cxn modelId="{BF9307F1-2599-4231-8DFA-D3808453FAB5}" srcId="{D6F4DA2B-E48F-4C99-A8FC-89004299661B}" destId="{58531B55-435E-4068-8677-A24657E7DACD}" srcOrd="2" destOrd="0" parTransId="{19E2D955-7486-4D6B-8A21-82EEC5B5A5B5}" sibTransId="{979074BE-438F-4EB5-82DA-86ADA9D1112C}"/>
    <dgm:cxn modelId="{04E400D5-6DAB-4AA3-89DD-DDAC67083AFE}" type="presParOf" srcId="{E930813E-77B5-43E3-BE0E-49C970ED1950}" destId="{D10B1363-0AB2-4FD0-B32D-41625279118B}" srcOrd="0" destOrd="0" presId="urn:microsoft.com/office/officeart/2005/8/layout/venn1"/>
    <dgm:cxn modelId="{DC43F7A7-48DE-46F5-9FFE-2A7F363BD2DD}" type="presParOf" srcId="{E930813E-77B5-43E3-BE0E-49C970ED1950}" destId="{32A2B16F-8F0C-4ECD-8EF3-22CE68A54339}" srcOrd="1" destOrd="0" presId="urn:microsoft.com/office/officeart/2005/8/layout/venn1"/>
    <dgm:cxn modelId="{E5FE5720-0690-4615-8A28-D1C94DF27F3F}" type="presParOf" srcId="{E930813E-77B5-43E3-BE0E-49C970ED1950}" destId="{16CA6693-9522-4C44-BC27-9CB9BE0AFFF5}" srcOrd="2" destOrd="0" presId="urn:microsoft.com/office/officeart/2005/8/layout/venn1"/>
    <dgm:cxn modelId="{E69997AA-8373-4F57-95F7-FF67F4F8E63C}" type="presParOf" srcId="{E930813E-77B5-43E3-BE0E-49C970ED1950}" destId="{D80845A4-9DA5-4CBE-BD5B-81F61DD8617D}" srcOrd="3" destOrd="0" presId="urn:microsoft.com/office/officeart/2005/8/layout/venn1"/>
    <dgm:cxn modelId="{E297A900-DD2B-46CC-A459-FA20773EE7CC}" type="presParOf" srcId="{E930813E-77B5-43E3-BE0E-49C970ED1950}" destId="{B80513EA-F2F2-4C60-91DE-43D31498425A}" srcOrd="4" destOrd="0" presId="urn:microsoft.com/office/officeart/2005/8/layout/venn1"/>
    <dgm:cxn modelId="{BFF90C05-14DB-4A29-881B-4DD500F6B1AA}" type="presParOf" srcId="{E930813E-77B5-43E3-BE0E-49C970ED1950}" destId="{9D558ADA-5B56-4474-804C-ADB1544D7815}" srcOrd="5" destOrd="0" presId="urn:microsoft.com/office/officeart/2005/8/layout/venn1"/>
    <dgm:cxn modelId="{C35F1FDA-52FA-4DF4-9360-CCF1B754A8D1}" type="presParOf" srcId="{E930813E-77B5-43E3-BE0E-49C970ED1950}" destId="{E2AD4619-CAE4-4E3C-9DBF-FC5E6F520CD7}" srcOrd="6" destOrd="0" presId="urn:microsoft.com/office/officeart/2005/8/layout/venn1"/>
    <dgm:cxn modelId="{8432CB0E-121A-4B76-998B-9DE3D01A0B1C}" type="presParOf" srcId="{E930813E-77B5-43E3-BE0E-49C970ED1950}" destId="{538507DD-DB9F-47CF-9C1A-700124F3B5E6}"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72C037-21BA-4C59-9174-4C96EFF90B01}"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B536F6A5-E075-4CDD-9790-714C9F3C01A5}">
      <dgm:prSet phldrT="[Text]" custT="1"/>
      <dgm:spPr>
        <a:xfrm>
          <a:off x="2017409" y="294626"/>
          <a:ext cx="1933431" cy="1933431"/>
        </a:xfrm>
        <a:prstGeom prst="pieWedge">
          <a:avLst/>
        </a:prstGeom>
        <a:solidFill>
          <a:srgbClr val="009DDC">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US" sz="1600" noProof="0" dirty="0">
              <a:solidFill>
                <a:sysClr val="window" lastClr="FFFFFF"/>
              </a:solidFill>
              <a:latin typeface="Calibri"/>
              <a:ea typeface="+mn-ea"/>
              <a:cs typeface="+mn-cs"/>
            </a:rPr>
            <a:t>Efficiency</a:t>
          </a:r>
          <a:r>
            <a:rPr lang="es-PA" sz="1200" noProof="0" dirty="0">
              <a:solidFill>
                <a:sysClr val="window" lastClr="FFFFFF"/>
              </a:solidFill>
              <a:latin typeface="Calibri"/>
              <a:ea typeface="+mn-ea"/>
              <a:cs typeface="+mn-cs"/>
            </a:rPr>
            <a:t> </a:t>
          </a:r>
        </a:p>
      </dgm:t>
    </dgm:pt>
    <dgm:pt modelId="{2C24AE17-5492-4182-A8E9-823BFF5283F6}" type="parTrans" cxnId="{B2D88C1E-905A-42B9-9838-DBD16A011BA6}">
      <dgm:prSet/>
      <dgm:spPr/>
      <dgm:t>
        <a:bodyPr/>
        <a:lstStyle/>
        <a:p>
          <a:endParaRPr lang="en-US"/>
        </a:p>
      </dgm:t>
    </dgm:pt>
    <dgm:pt modelId="{EAEE60A1-A35B-4E0D-BF04-2445BEBED089}" type="sibTrans" cxnId="{B2D88C1E-905A-42B9-9838-DBD16A011BA6}">
      <dgm:prSet/>
      <dgm:spPr/>
      <dgm:t>
        <a:bodyPr/>
        <a:lstStyle/>
        <a:p>
          <a:endParaRPr lang="en-US"/>
        </a:p>
      </dgm:t>
    </dgm:pt>
    <dgm:pt modelId="{9833598A-202B-4D72-B66E-435C76BF6317}">
      <dgm:prSet phldrT="[Text]" custT="1"/>
      <dgm:spPr>
        <a:xfrm>
          <a:off x="0" y="142338"/>
          <a:ext cx="3948286" cy="1344346"/>
        </a:xfrm>
        <a:prstGeom prst="roundRect">
          <a:avLst>
            <a:gd name="adj" fmla="val 10000"/>
          </a:avLst>
        </a:prstGeom>
        <a:solidFill>
          <a:sysClr val="window" lastClr="FFFFFF">
            <a:alpha val="90000"/>
            <a:hueOff val="0"/>
            <a:satOff val="0"/>
            <a:lumOff val="0"/>
            <a:alphaOff val="0"/>
          </a:sysClr>
        </a:solidFill>
        <a:ln w="19050" cap="flat" cmpd="sng" algn="ctr">
          <a:solidFill>
            <a:schemeClr val="accent5"/>
          </a:solidFill>
          <a:prstDash val="solid"/>
        </a:ln>
        <a:effectLst/>
      </dgm:spPr>
      <dgm:t>
        <a:bodyPr/>
        <a:lstStyle/>
        <a:p>
          <a:r>
            <a:rPr lang="en-US" sz="1600" noProof="0" dirty="0">
              <a:solidFill>
                <a:schemeClr val="accent5"/>
              </a:solidFill>
              <a:latin typeface="Calibri"/>
              <a:ea typeface="+mn-ea"/>
              <a:cs typeface="+mn-cs"/>
            </a:rPr>
            <a:t>Operational efficiency</a:t>
          </a:r>
          <a:endParaRPr lang="en-US" sz="1600" dirty="0">
            <a:solidFill>
              <a:schemeClr val="accent5"/>
            </a:solidFill>
            <a:latin typeface="Calibri"/>
            <a:ea typeface="+mn-ea"/>
            <a:cs typeface="+mn-cs"/>
          </a:endParaRPr>
        </a:p>
      </dgm:t>
    </dgm:pt>
    <dgm:pt modelId="{CD7043C0-7903-4A38-B258-289C065B0E41}" type="parTrans" cxnId="{87ADABBD-1285-4107-B944-B51DEFC55EAF}">
      <dgm:prSet/>
      <dgm:spPr/>
      <dgm:t>
        <a:bodyPr/>
        <a:lstStyle/>
        <a:p>
          <a:endParaRPr lang="en-US"/>
        </a:p>
      </dgm:t>
    </dgm:pt>
    <dgm:pt modelId="{2A343BE6-5270-446D-BB3A-8760E015D10F}" type="sibTrans" cxnId="{87ADABBD-1285-4107-B944-B51DEFC55EAF}">
      <dgm:prSet/>
      <dgm:spPr/>
      <dgm:t>
        <a:bodyPr/>
        <a:lstStyle/>
        <a:p>
          <a:endParaRPr lang="en-US"/>
        </a:p>
      </dgm:t>
    </dgm:pt>
    <dgm:pt modelId="{E45F9E1B-8217-4B52-995A-10360FDC1B86}">
      <dgm:prSet phldrT="[Text]" custT="1"/>
      <dgm:spPr>
        <a:xfrm rot="5400000">
          <a:off x="4040144" y="294626"/>
          <a:ext cx="1933431" cy="1933431"/>
        </a:xfrm>
        <a:prstGeom prst="pieWedge">
          <a:avLst/>
        </a:prstGeom>
        <a:solidFill>
          <a:srgbClr val="4AB6A1"/>
        </a:solidFill>
        <a:ln w="19050" cap="flat" cmpd="sng" algn="ctr">
          <a:solidFill>
            <a:sysClr val="window" lastClr="FFFFFF">
              <a:hueOff val="0"/>
              <a:satOff val="0"/>
              <a:lumOff val="0"/>
              <a:alphaOff val="0"/>
            </a:sysClr>
          </a:solidFill>
          <a:prstDash val="solid"/>
        </a:ln>
        <a:effectLst/>
      </dgm:spPr>
      <dgm:t>
        <a:bodyPr/>
        <a:lstStyle/>
        <a:p>
          <a:r>
            <a:rPr lang="en-US" sz="1600" noProof="0" dirty="0">
              <a:solidFill>
                <a:sysClr val="window" lastClr="FFFFFF"/>
              </a:solidFill>
              <a:latin typeface="Calibri"/>
              <a:ea typeface="+mn-ea"/>
              <a:cs typeface="+mn-cs"/>
            </a:rPr>
            <a:t>Political positioning</a:t>
          </a:r>
          <a:endParaRPr lang="es-PA" sz="1600" noProof="0" dirty="0">
            <a:solidFill>
              <a:sysClr val="window" lastClr="FFFFFF"/>
            </a:solidFill>
            <a:latin typeface="Calibri"/>
            <a:ea typeface="+mn-ea"/>
            <a:cs typeface="+mn-cs"/>
          </a:endParaRPr>
        </a:p>
      </dgm:t>
    </dgm:pt>
    <dgm:pt modelId="{86B82083-F417-48A5-8F82-AD29B1275589}" type="parTrans" cxnId="{B7F8FE6E-E716-4A02-843F-AA72E008B3B8}">
      <dgm:prSet/>
      <dgm:spPr/>
      <dgm:t>
        <a:bodyPr/>
        <a:lstStyle/>
        <a:p>
          <a:endParaRPr lang="en-US"/>
        </a:p>
      </dgm:t>
    </dgm:pt>
    <dgm:pt modelId="{678F3645-1861-4D46-BAC7-33C1A8F6ADAE}" type="sibTrans" cxnId="{B7F8FE6E-E716-4A02-843F-AA72E008B3B8}">
      <dgm:prSet/>
      <dgm:spPr/>
      <dgm:t>
        <a:bodyPr/>
        <a:lstStyle/>
        <a:p>
          <a:endParaRPr lang="en-US"/>
        </a:p>
      </dgm:t>
    </dgm:pt>
    <dgm:pt modelId="{288903C3-CB3E-42CA-95E2-F3B43B174CFD}">
      <dgm:prSet phldrT="[Text]" custT="1"/>
      <dgm:spPr>
        <a:xfrm>
          <a:off x="5091750" y="268478"/>
          <a:ext cx="2598089" cy="1077720"/>
        </a:xfrm>
        <a:prstGeom prst="roundRect">
          <a:avLst>
            <a:gd name="adj" fmla="val 10000"/>
          </a:avLst>
        </a:prstGeom>
        <a:solidFill>
          <a:sysClr val="window" lastClr="FFFFFF">
            <a:alpha val="90000"/>
            <a:hueOff val="0"/>
            <a:satOff val="0"/>
            <a:lumOff val="0"/>
            <a:alphaOff val="0"/>
          </a:sysClr>
        </a:solidFill>
        <a:ln w="19050" cap="flat" cmpd="sng" algn="ctr">
          <a:solidFill>
            <a:schemeClr val="accent5"/>
          </a:solidFill>
          <a:prstDash val="solid"/>
        </a:ln>
        <a:effectLst/>
      </dgm:spPr>
      <dgm:t>
        <a:bodyPr/>
        <a:lstStyle/>
        <a:p>
          <a:r>
            <a:rPr lang="en-US" sz="1600" noProof="0" dirty="0">
              <a:solidFill>
                <a:schemeClr val="accent5"/>
              </a:solidFill>
              <a:latin typeface="Calibri"/>
              <a:ea typeface="+mn-ea"/>
              <a:cs typeface="+mn-cs"/>
            </a:rPr>
            <a:t>Strategic alliances</a:t>
          </a:r>
          <a:endParaRPr lang="es-PA" sz="1600" noProof="0" dirty="0">
            <a:solidFill>
              <a:schemeClr val="accent5"/>
            </a:solidFill>
            <a:latin typeface="Calibri"/>
            <a:ea typeface="+mn-ea"/>
            <a:cs typeface="+mn-cs"/>
          </a:endParaRPr>
        </a:p>
      </dgm:t>
    </dgm:pt>
    <dgm:pt modelId="{ECC3FED1-8A1C-4E1D-913C-93CECF7088C0}" type="parTrans" cxnId="{572CA4B0-59D7-485F-AA0D-879089F79E76}">
      <dgm:prSet/>
      <dgm:spPr/>
      <dgm:t>
        <a:bodyPr/>
        <a:lstStyle/>
        <a:p>
          <a:endParaRPr lang="en-US"/>
        </a:p>
      </dgm:t>
    </dgm:pt>
    <dgm:pt modelId="{FC62FC92-9484-44B7-A2EE-137CE726711E}" type="sibTrans" cxnId="{572CA4B0-59D7-485F-AA0D-879089F79E76}">
      <dgm:prSet/>
      <dgm:spPr/>
      <dgm:t>
        <a:bodyPr/>
        <a:lstStyle/>
        <a:p>
          <a:endParaRPr lang="en-US"/>
        </a:p>
      </dgm:t>
    </dgm:pt>
    <dgm:pt modelId="{112CDAAA-675B-4FE1-8FA8-92C175CAEFF2}">
      <dgm:prSet phldrT="[Text]" custT="1"/>
      <dgm:spPr>
        <a:xfrm rot="10800000">
          <a:off x="4040144" y="2317361"/>
          <a:ext cx="1933431" cy="1933431"/>
        </a:xfrm>
        <a:prstGeom prst="pieWedge">
          <a:avLst/>
        </a:prstGeom>
        <a:solidFill>
          <a:srgbClr val="FF9900"/>
        </a:solidFill>
        <a:ln w="19050" cap="flat" cmpd="sng" algn="ctr">
          <a:solidFill>
            <a:sysClr val="window" lastClr="FFFFFF">
              <a:hueOff val="0"/>
              <a:satOff val="0"/>
              <a:lumOff val="0"/>
              <a:alphaOff val="0"/>
            </a:sysClr>
          </a:solidFill>
          <a:prstDash val="solid"/>
        </a:ln>
        <a:effectLst/>
      </dgm:spPr>
      <dgm:t>
        <a:bodyPr/>
        <a:lstStyle/>
        <a:p>
          <a:r>
            <a:rPr lang="en-US" sz="1600" dirty="0">
              <a:solidFill>
                <a:sysClr val="window" lastClr="FFFFFF"/>
              </a:solidFill>
              <a:latin typeface="Calibri"/>
              <a:ea typeface="+mn-ea"/>
              <a:cs typeface="+mn-cs"/>
            </a:rPr>
            <a:t>Expertise</a:t>
          </a:r>
          <a:r>
            <a:rPr lang="en-US" sz="1200" dirty="0">
              <a:solidFill>
                <a:sysClr val="window" lastClr="FFFFFF"/>
              </a:solidFill>
              <a:latin typeface="Calibri"/>
              <a:ea typeface="+mn-ea"/>
              <a:cs typeface="+mn-cs"/>
            </a:rPr>
            <a:t> </a:t>
          </a:r>
        </a:p>
      </dgm:t>
    </dgm:pt>
    <dgm:pt modelId="{9F45A49F-1C2B-4B43-83B3-DA792CB6FFF7}" type="parTrans" cxnId="{AEEA11DB-B54E-4BB0-AF8E-A53FF3A6B1D7}">
      <dgm:prSet/>
      <dgm:spPr/>
      <dgm:t>
        <a:bodyPr/>
        <a:lstStyle/>
        <a:p>
          <a:endParaRPr lang="en-US"/>
        </a:p>
      </dgm:t>
    </dgm:pt>
    <dgm:pt modelId="{908A2E72-D305-4C51-A597-25817ADEC3DA}" type="sibTrans" cxnId="{AEEA11DB-B54E-4BB0-AF8E-A53FF3A6B1D7}">
      <dgm:prSet/>
      <dgm:spPr/>
      <dgm:t>
        <a:bodyPr/>
        <a:lstStyle/>
        <a:p>
          <a:endParaRPr lang="en-US"/>
        </a:p>
      </dgm:t>
    </dgm:pt>
    <dgm:pt modelId="{C2616961-8B17-4632-9254-F3FE846479FA}">
      <dgm:prSet phldrT="[Text]" custT="1"/>
      <dgm:spPr>
        <a:xfrm>
          <a:off x="4823708" y="2842483"/>
          <a:ext cx="3167276" cy="1740813"/>
        </a:xfrm>
        <a:prstGeom prst="roundRect">
          <a:avLst>
            <a:gd name="adj" fmla="val 10000"/>
          </a:avLst>
        </a:prstGeom>
        <a:solidFill>
          <a:sysClr val="window" lastClr="FFFFFF">
            <a:alpha val="90000"/>
            <a:hueOff val="0"/>
            <a:satOff val="0"/>
            <a:lumOff val="0"/>
            <a:alphaOff val="0"/>
          </a:sysClr>
        </a:solidFill>
        <a:ln w="19050" cap="flat" cmpd="sng" algn="ctr">
          <a:solidFill>
            <a:schemeClr val="accent5"/>
          </a:solidFill>
          <a:prstDash val="solid"/>
        </a:ln>
        <a:effectLst/>
      </dgm:spPr>
      <dgm:t>
        <a:bodyPr/>
        <a:lstStyle/>
        <a:p>
          <a:r>
            <a:rPr lang="en-US" sz="1400" noProof="0" dirty="0">
              <a:solidFill>
                <a:schemeClr val="accent5"/>
              </a:solidFill>
              <a:latin typeface="Calibri"/>
              <a:ea typeface="+mn-ea"/>
              <a:cs typeface="+mn-cs"/>
            </a:rPr>
            <a:t>UNS expertise combination</a:t>
          </a:r>
          <a:endParaRPr lang="es-PA" sz="1400" noProof="0" dirty="0">
            <a:solidFill>
              <a:schemeClr val="accent5"/>
            </a:solidFill>
            <a:latin typeface="Calibri"/>
            <a:ea typeface="+mn-ea"/>
            <a:cs typeface="+mn-cs"/>
          </a:endParaRPr>
        </a:p>
      </dgm:t>
    </dgm:pt>
    <dgm:pt modelId="{2F7573A8-EBC3-43A3-9DD2-E8313E44C921}" type="parTrans" cxnId="{4C9B1EA8-FF26-4A1D-9725-CEDADEE13941}">
      <dgm:prSet/>
      <dgm:spPr/>
      <dgm:t>
        <a:bodyPr/>
        <a:lstStyle/>
        <a:p>
          <a:endParaRPr lang="en-US"/>
        </a:p>
      </dgm:t>
    </dgm:pt>
    <dgm:pt modelId="{90F2E349-412C-4F53-8B2E-FB0FD2ADC84F}" type="sibTrans" cxnId="{4C9B1EA8-FF26-4A1D-9725-CEDADEE13941}">
      <dgm:prSet/>
      <dgm:spPr/>
      <dgm:t>
        <a:bodyPr/>
        <a:lstStyle/>
        <a:p>
          <a:endParaRPr lang="en-US"/>
        </a:p>
      </dgm:t>
    </dgm:pt>
    <dgm:pt modelId="{19A55570-7816-40D3-A838-E8A46FD4D63B}">
      <dgm:prSet phldrT="[Text]" custT="1"/>
      <dgm:spPr>
        <a:xfrm rot="16200000">
          <a:off x="2017409" y="2317361"/>
          <a:ext cx="1933431" cy="1933431"/>
        </a:xfrm>
        <a:prstGeom prst="pieWedge">
          <a:avLst/>
        </a:prstGeom>
        <a:solidFill>
          <a:srgbClr val="002060"/>
        </a:solidFill>
        <a:ln w="19050" cap="flat" cmpd="sng" algn="ctr">
          <a:solidFill>
            <a:sysClr val="window" lastClr="FFFFFF">
              <a:hueOff val="0"/>
              <a:satOff val="0"/>
              <a:lumOff val="0"/>
              <a:alphaOff val="0"/>
            </a:sysClr>
          </a:solidFill>
          <a:prstDash val="solid"/>
        </a:ln>
        <a:effectLst/>
      </dgm:spPr>
      <dgm:t>
        <a:bodyPr/>
        <a:lstStyle/>
        <a:p>
          <a:r>
            <a:rPr lang="en-US" sz="1600" noProof="0" dirty="0">
              <a:solidFill>
                <a:sysClr val="window" lastClr="FFFFFF"/>
              </a:solidFill>
              <a:latin typeface="Calibri"/>
              <a:ea typeface="+mn-ea"/>
              <a:cs typeface="+mn-cs"/>
            </a:rPr>
            <a:t>Capacity</a:t>
          </a:r>
          <a:r>
            <a:rPr lang="es-PA" sz="2800" noProof="0" dirty="0">
              <a:solidFill>
                <a:sysClr val="window" lastClr="FFFFFF"/>
              </a:solidFill>
              <a:latin typeface="Calibri"/>
              <a:ea typeface="+mn-ea"/>
              <a:cs typeface="+mn-cs"/>
            </a:rPr>
            <a:t> </a:t>
          </a:r>
        </a:p>
      </dgm:t>
    </dgm:pt>
    <dgm:pt modelId="{8105A6C0-FE39-48B1-A123-4E13BBF299AB}" type="parTrans" cxnId="{7F85F012-2E4C-415A-9BC3-AEDD4C2BB5F5}">
      <dgm:prSet/>
      <dgm:spPr/>
      <dgm:t>
        <a:bodyPr/>
        <a:lstStyle/>
        <a:p>
          <a:endParaRPr lang="en-US"/>
        </a:p>
      </dgm:t>
    </dgm:pt>
    <dgm:pt modelId="{4EF92FA0-8A7D-4B32-BE5D-345C36DB555A}" type="sibTrans" cxnId="{7F85F012-2E4C-415A-9BC3-AEDD4C2BB5F5}">
      <dgm:prSet/>
      <dgm:spPr/>
      <dgm:t>
        <a:bodyPr/>
        <a:lstStyle/>
        <a:p>
          <a:endParaRPr lang="en-US"/>
        </a:p>
      </dgm:t>
    </dgm:pt>
    <dgm:pt modelId="{156953AF-D5CA-4701-B432-EDEEA6350A0C}">
      <dgm:prSet phldrT="[Text]"/>
      <dgm:spPr>
        <a:xfrm>
          <a:off x="170748" y="3116553"/>
          <a:ext cx="3091925" cy="1428863"/>
        </a:xfrm>
        <a:prstGeom prst="roundRect">
          <a:avLst>
            <a:gd name="adj" fmla="val 10000"/>
          </a:avLst>
        </a:prstGeom>
        <a:noFill/>
        <a:ln w="19050" cap="flat" cmpd="sng" algn="ctr">
          <a:solidFill>
            <a:schemeClr val="accent5"/>
          </a:solidFill>
          <a:prstDash val="solid"/>
        </a:ln>
        <a:effectLst/>
      </dgm:spPr>
      <dgm:t>
        <a:bodyPr/>
        <a:lstStyle/>
        <a:p>
          <a:r>
            <a:rPr lang="en-US" noProof="0" dirty="0">
              <a:solidFill>
                <a:schemeClr val="accent5"/>
              </a:solidFill>
              <a:latin typeface="Calibri"/>
              <a:ea typeface="+mn-ea"/>
              <a:cs typeface="+mn-cs"/>
            </a:rPr>
            <a:t>Human and financial resources</a:t>
          </a:r>
          <a:endParaRPr lang="es-PA" noProof="0" dirty="0">
            <a:solidFill>
              <a:schemeClr val="accent5"/>
            </a:solidFill>
            <a:latin typeface="Calibri"/>
            <a:ea typeface="+mn-ea"/>
            <a:cs typeface="+mn-cs"/>
          </a:endParaRPr>
        </a:p>
      </dgm:t>
    </dgm:pt>
    <dgm:pt modelId="{7EA2824C-3659-49B7-B3FF-E0BD38D31F5F}" type="parTrans" cxnId="{3F4DA97B-F76B-47E0-80A9-635B7C96920A}">
      <dgm:prSet/>
      <dgm:spPr/>
      <dgm:t>
        <a:bodyPr/>
        <a:lstStyle/>
        <a:p>
          <a:endParaRPr lang="en-US"/>
        </a:p>
      </dgm:t>
    </dgm:pt>
    <dgm:pt modelId="{D54F6B60-A6B1-4222-8748-1A871A5D3330}" type="sibTrans" cxnId="{3F4DA97B-F76B-47E0-80A9-635B7C96920A}">
      <dgm:prSet/>
      <dgm:spPr/>
      <dgm:t>
        <a:bodyPr/>
        <a:lstStyle/>
        <a:p>
          <a:endParaRPr lang="en-US"/>
        </a:p>
      </dgm:t>
    </dgm:pt>
    <dgm:pt modelId="{65FA6001-7DCD-4CA9-BD7D-555B43B9A322}">
      <dgm:prSet custT="1"/>
      <dgm:spPr>
        <a:xfrm>
          <a:off x="0" y="142338"/>
          <a:ext cx="3948286" cy="1344346"/>
        </a:xfrm>
        <a:prstGeom prst="roundRect">
          <a:avLst>
            <a:gd name="adj" fmla="val 10000"/>
          </a:avLst>
        </a:prstGeom>
        <a:solidFill>
          <a:sysClr val="window" lastClr="FFFFFF">
            <a:alpha val="90000"/>
            <a:hueOff val="0"/>
            <a:satOff val="0"/>
            <a:lumOff val="0"/>
            <a:alphaOff val="0"/>
          </a:sysClr>
        </a:solidFill>
        <a:ln w="19050" cap="flat" cmpd="sng" algn="ctr">
          <a:solidFill>
            <a:schemeClr val="accent5"/>
          </a:solidFill>
          <a:prstDash val="solid"/>
        </a:ln>
        <a:effectLst/>
      </dgm:spPr>
      <dgm:t>
        <a:bodyPr/>
        <a:lstStyle/>
        <a:p>
          <a:r>
            <a:rPr lang="en-US" sz="1600" noProof="0" dirty="0">
              <a:solidFill>
                <a:schemeClr val="accent5"/>
              </a:solidFill>
              <a:latin typeface="Calibri"/>
              <a:ea typeface="+mn-ea"/>
              <a:cs typeface="+mn-cs"/>
            </a:rPr>
            <a:t>Effectiveness of internal coordination mechanisms / modalities</a:t>
          </a:r>
        </a:p>
      </dgm:t>
    </dgm:pt>
    <dgm:pt modelId="{FC894B0B-00D4-4395-8C7E-0CA9FB172D01}" type="parTrans" cxnId="{2514CB1B-E8C0-4265-968E-D7C87A0D0C66}">
      <dgm:prSet/>
      <dgm:spPr/>
      <dgm:t>
        <a:bodyPr/>
        <a:lstStyle/>
        <a:p>
          <a:endParaRPr lang="en-US"/>
        </a:p>
      </dgm:t>
    </dgm:pt>
    <dgm:pt modelId="{7CD4A062-E70A-4D5A-824F-40A4AC138FD0}" type="sibTrans" cxnId="{2514CB1B-E8C0-4265-968E-D7C87A0D0C66}">
      <dgm:prSet/>
      <dgm:spPr/>
      <dgm:t>
        <a:bodyPr/>
        <a:lstStyle/>
        <a:p>
          <a:endParaRPr lang="en-US"/>
        </a:p>
      </dgm:t>
    </dgm:pt>
    <dgm:pt modelId="{18601B48-CA58-465A-99F0-E5A242B43C62}">
      <dgm:prSet custT="1"/>
      <dgm:spPr>
        <a:xfrm>
          <a:off x="5091750" y="268478"/>
          <a:ext cx="2598089" cy="1077720"/>
        </a:xfrm>
        <a:prstGeom prst="roundRect">
          <a:avLst>
            <a:gd name="adj" fmla="val 10000"/>
          </a:avLst>
        </a:prstGeom>
        <a:solidFill>
          <a:sysClr val="window" lastClr="FFFFFF">
            <a:alpha val="90000"/>
            <a:hueOff val="0"/>
            <a:satOff val="0"/>
            <a:lumOff val="0"/>
            <a:alphaOff val="0"/>
          </a:sysClr>
        </a:solidFill>
        <a:ln w="19050" cap="flat" cmpd="sng" algn="ctr">
          <a:solidFill>
            <a:schemeClr val="accent5"/>
          </a:solidFill>
          <a:prstDash val="solid"/>
        </a:ln>
        <a:effectLst/>
      </dgm:spPr>
      <dgm:t>
        <a:bodyPr/>
        <a:lstStyle/>
        <a:p>
          <a:r>
            <a:rPr lang="en-US" sz="1600" noProof="0" dirty="0">
              <a:solidFill>
                <a:schemeClr val="accent5"/>
              </a:solidFill>
              <a:latin typeface="Calibri"/>
              <a:ea typeface="+mn-ea"/>
              <a:cs typeface="+mn-cs"/>
            </a:rPr>
            <a:t>Convening power</a:t>
          </a:r>
        </a:p>
      </dgm:t>
    </dgm:pt>
    <dgm:pt modelId="{DDD2DF1C-4D9E-42BE-A4C1-0BF3112FE1C7}" type="parTrans" cxnId="{670DA936-1EDC-401E-A613-220D5DE2A0CD}">
      <dgm:prSet/>
      <dgm:spPr/>
      <dgm:t>
        <a:bodyPr/>
        <a:lstStyle/>
        <a:p>
          <a:endParaRPr lang="en-US"/>
        </a:p>
      </dgm:t>
    </dgm:pt>
    <dgm:pt modelId="{A437203D-2D3C-4695-B68C-FF5BD80790F7}" type="sibTrans" cxnId="{670DA936-1EDC-401E-A613-220D5DE2A0CD}">
      <dgm:prSet/>
      <dgm:spPr/>
      <dgm:t>
        <a:bodyPr/>
        <a:lstStyle/>
        <a:p>
          <a:endParaRPr lang="en-US"/>
        </a:p>
      </dgm:t>
    </dgm:pt>
    <dgm:pt modelId="{BCA1FBE2-3012-471C-B61D-D83660A76FF0}">
      <dgm:prSet custT="1"/>
      <dgm:spPr>
        <a:xfrm>
          <a:off x="4823708" y="2842483"/>
          <a:ext cx="3167276" cy="1740813"/>
        </a:xfrm>
        <a:prstGeom prst="roundRect">
          <a:avLst>
            <a:gd name="adj" fmla="val 10000"/>
          </a:avLst>
        </a:prstGeom>
        <a:solidFill>
          <a:sysClr val="window" lastClr="FFFFFF">
            <a:alpha val="90000"/>
            <a:hueOff val="0"/>
            <a:satOff val="0"/>
            <a:lumOff val="0"/>
            <a:alphaOff val="0"/>
          </a:sysClr>
        </a:solidFill>
        <a:ln w="19050" cap="flat" cmpd="sng" algn="ctr">
          <a:solidFill>
            <a:schemeClr val="accent5"/>
          </a:solidFill>
          <a:prstDash val="solid"/>
        </a:ln>
        <a:effectLst/>
      </dgm:spPr>
      <dgm:t>
        <a:bodyPr/>
        <a:lstStyle/>
        <a:p>
          <a:r>
            <a:rPr lang="en-US" sz="1400" noProof="0" dirty="0">
              <a:solidFill>
                <a:schemeClr val="accent5"/>
              </a:solidFill>
              <a:latin typeface="Calibri"/>
              <a:ea typeface="+mn-ea"/>
              <a:cs typeface="+mn-cs"/>
            </a:rPr>
            <a:t>National / regional / global link</a:t>
          </a:r>
        </a:p>
      </dgm:t>
    </dgm:pt>
    <dgm:pt modelId="{10E10268-ADFC-4D7B-A4E0-5085D305E6B4}" type="parTrans" cxnId="{A69CBFCD-4C80-45F5-A71F-C95EA36A6547}">
      <dgm:prSet/>
      <dgm:spPr/>
      <dgm:t>
        <a:bodyPr/>
        <a:lstStyle/>
        <a:p>
          <a:endParaRPr lang="en-US"/>
        </a:p>
      </dgm:t>
    </dgm:pt>
    <dgm:pt modelId="{DFF7E0F8-290D-4E75-BF95-C777CF49D8E7}" type="sibTrans" cxnId="{A69CBFCD-4C80-45F5-A71F-C95EA36A6547}">
      <dgm:prSet/>
      <dgm:spPr/>
      <dgm:t>
        <a:bodyPr/>
        <a:lstStyle/>
        <a:p>
          <a:endParaRPr lang="en-US"/>
        </a:p>
      </dgm:t>
    </dgm:pt>
    <dgm:pt modelId="{5B8465D6-7B95-44AF-9726-8DD4C82A02FA}">
      <dgm:prSet/>
      <dgm:spPr>
        <a:xfrm>
          <a:off x="170748" y="3116553"/>
          <a:ext cx="3091925" cy="1428863"/>
        </a:xfrm>
        <a:prstGeom prst="roundRect">
          <a:avLst>
            <a:gd name="adj" fmla="val 10000"/>
          </a:avLst>
        </a:prstGeom>
        <a:noFill/>
        <a:ln w="19050" cap="flat" cmpd="sng" algn="ctr">
          <a:solidFill>
            <a:schemeClr val="accent5"/>
          </a:solidFill>
          <a:prstDash val="solid"/>
        </a:ln>
        <a:effectLst/>
      </dgm:spPr>
      <dgm:t>
        <a:bodyPr/>
        <a:lstStyle/>
        <a:p>
          <a:r>
            <a:rPr lang="en-US" noProof="0" dirty="0">
              <a:solidFill>
                <a:schemeClr val="accent5"/>
              </a:solidFill>
              <a:latin typeface="Calibri"/>
              <a:ea typeface="+mn-ea"/>
              <a:cs typeface="+mn-cs"/>
            </a:rPr>
            <a:t>Program scope</a:t>
          </a:r>
        </a:p>
      </dgm:t>
    </dgm:pt>
    <dgm:pt modelId="{EE67BCD9-1678-4B0A-BC08-763A08230B5A}" type="parTrans" cxnId="{282EC01A-2E2C-4CF1-AD61-A45C05F7C264}">
      <dgm:prSet/>
      <dgm:spPr/>
      <dgm:t>
        <a:bodyPr/>
        <a:lstStyle/>
        <a:p>
          <a:endParaRPr lang="en-US"/>
        </a:p>
      </dgm:t>
    </dgm:pt>
    <dgm:pt modelId="{C5716DF0-920A-4E88-BE9D-01F9E7DA9168}" type="sibTrans" cxnId="{282EC01A-2E2C-4CF1-AD61-A45C05F7C264}">
      <dgm:prSet/>
      <dgm:spPr/>
      <dgm:t>
        <a:bodyPr/>
        <a:lstStyle/>
        <a:p>
          <a:endParaRPr lang="en-US"/>
        </a:p>
      </dgm:t>
    </dgm:pt>
    <dgm:pt modelId="{1968317B-480D-4ACC-ADE6-13E6D1559EF4}" type="pres">
      <dgm:prSet presAssocID="{6972C037-21BA-4C59-9174-4C96EFF90B01}" presName="cycleMatrixDiagram" presStyleCnt="0">
        <dgm:presLayoutVars>
          <dgm:chMax val="1"/>
          <dgm:dir/>
          <dgm:animLvl val="lvl"/>
          <dgm:resizeHandles val="exact"/>
        </dgm:presLayoutVars>
      </dgm:prSet>
      <dgm:spPr/>
    </dgm:pt>
    <dgm:pt modelId="{9B2794E7-15BF-4129-8FDD-E203AD44D44E}" type="pres">
      <dgm:prSet presAssocID="{6972C037-21BA-4C59-9174-4C96EFF90B01}" presName="children" presStyleCnt="0"/>
      <dgm:spPr/>
    </dgm:pt>
    <dgm:pt modelId="{E909562E-472C-4917-B43A-6D87983F5CB6}" type="pres">
      <dgm:prSet presAssocID="{6972C037-21BA-4C59-9174-4C96EFF90B01}" presName="child1group" presStyleCnt="0"/>
      <dgm:spPr/>
    </dgm:pt>
    <dgm:pt modelId="{2DCF782A-9B55-455D-A502-F85C4D6C1B59}" type="pres">
      <dgm:prSet presAssocID="{6972C037-21BA-4C59-9174-4C96EFF90B01}" presName="child1" presStyleLbl="bgAcc1" presStyleIdx="0" presStyleCnt="4" custScaleX="178995" custScaleY="94085" custLinFactNeighborX="-28122" custLinFactNeighborY="17781"/>
      <dgm:spPr/>
    </dgm:pt>
    <dgm:pt modelId="{20715B71-974C-4905-82AE-8C98904DEFFF}" type="pres">
      <dgm:prSet presAssocID="{6972C037-21BA-4C59-9174-4C96EFF90B01}" presName="child1Text" presStyleLbl="bgAcc1" presStyleIdx="0" presStyleCnt="4">
        <dgm:presLayoutVars>
          <dgm:bulletEnabled val="1"/>
        </dgm:presLayoutVars>
      </dgm:prSet>
      <dgm:spPr/>
    </dgm:pt>
    <dgm:pt modelId="{30C28F43-A237-4B28-8F4A-4B14B311C980}" type="pres">
      <dgm:prSet presAssocID="{6972C037-21BA-4C59-9174-4C96EFF90B01}" presName="child2group" presStyleCnt="0"/>
      <dgm:spPr/>
    </dgm:pt>
    <dgm:pt modelId="{F24773C6-B5F9-4E90-AD43-48430B7E88E4}" type="pres">
      <dgm:prSet presAssocID="{6972C037-21BA-4C59-9174-4C96EFF90B01}" presName="child2" presStyleLbl="bgAcc1" presStyleIdx="1" presStyleCnt="4" custScaleX="117784" custScaleY="75425" custLinFactNeighborX="18160" custLinFactNeighborY="9153"/>
      <dgm:spPr/>
    </dgm:pt>
    <dgm:pt modelId="{18163861-274C-4ACD-8856-A64915FC3EA5}" type="pres">
      <dgm:prSet presAssocID="{6972C037-21BA-4C59-9174-4C96EFF90B01}" presName="child2Text" presStyleLbl="bgAcc1" presStyleIdx="1" presStyleCnt="4">
        <dgm:presLayoutVars>
          <dgm:bulletEnabled val="1"/>
        </dgm:presLayoutVars>
      </dgm:prSet>
      <dgm:spPr/>
    </dgm:pt>
    <dgm:pt modelId="{E2399981-1670-430B-9E23-AFE999A60702}" type="pres">
      <dgm:prSet presAssocID="{6972C037-21BA-4C59-9174-4C96EFF90B01}" presName="child3group" presStyleCnt="0"/>
      <dgm:spPr/>
    </dgm:pt>
    <dgm:pt modelId="{8E97DF3F-2E8E-48C2-B094-DDA9002D221F}" type="pres">
      <dgm:prSet presAssocID="{6972C037-21BA-4C59-9174-4C96EFF90B01}" presName="child3" presStyleLbl="bgAcc1" presStyleIdx="2" presStyleCnt="4" custScaleX="143588" custScaleY="121832" custLinFactNeighborX="26533" custLinFactNeighborY="0"/>
      <dgm:spPr/>
    </dgm:pt>
    <dgm:pt modelId="{69255987-803B-4C74-9C77-10F0BA021954}" type="pres">
      <dgm:prSet presAssocID="{6972C037-21BA-4C59-9174-4C96EFF90B01}" presName="child3Text" presStyleLbl="bgAcc1" presStyleIdx="2" presStyleCnt="4">
        <dgm:presLayoutVars>
          <dgm:bulletEnabled val="1"/>
        </dgm:presLayoutVars>
      </dgm:prSet>
      <dgm:spPr/>
    </dgm:pt>
    <dgm:pt modelId="{FFAEEB77-BCDF-47A1-B8CB-327BE2AD027D}" type="pres">
      <dgm:prSet presAssocID="{6972C037-21BA-4C59-9174-4C96EFF90B01}" presName="child4group" presStyleCnt="0"/>
      <dgm:spPr/>
    </dgm:pt>
    <dgm:pt modelId="{8C178C65-0F0F-4EF5-B4A5-DC01649FE80D}" type="pres">
      <dgm:prSet presAssocID="{6972C037-21BA-4C59-9174-4C96EFF90B01}" presName="child4" presStyleLbl="bgAcc1" presStyleIdx="3" presStyleCnt="4" custScaleX="140172" custLinFactNeighborX="-30581" custLinFactNeighborY="8265"/>
      <dgm:spPr/>
    </dgm:pt>
    <dgm:pt modelId="{C22B6AEA-A97F-4970-9153-E708D17C8CFA}" type="pres">
      <dgm:prSet presAssocID="{6972C037-21BA-4C59-9174-4C96EFF90B01}" presName="child4Text" presStyleLbl="bgAcc1" presStyleIdx="3" presStyleCnt="4">
        <dgm:presLayoutVars>
          <dgm:bulletEnabled val="1"/>
        </dgm:presLayoutVars>
      </dgm:prSet>
      <dgm:spPr/>
    </dgm:pt>
    <dgm:pt modelId="{457F90BA-B372-447B-A817-2DC80DBC891D}" type="pres">
      <dgm:prSet presAssocID="{6972C037-21BA-4C59-9174-4C96EFF90B01}" presName="childPlaceholder" presStyleCnt="0"/>
      <dgm:spPr/>
    </dgm:pt>
    <dgm:pt modelId="{96EDD60E-916B-4E20-9B0D-81F43B659BE4}" type="pres">
      <dgm:prSet presAssocID="{6972C037-21BA-4C59-9174-4C96EFF90B01}" presName="circle" presStyleCnt="0"/>
      <dgm:spPr/>
    </dgm:pt>
    <dgm:pt modelId="{EE522682-38E5-47D4-83E6-8C033CC9EC25}" type="pres">
      <dgm:prSet presAssocID="{6972C037-21BA-4C59-9174-4C96EFF90B01}" presName="quadrant1" presStyleLbl="node1" presStyleIdx="0" presStyleCnt="4">
        <dgm:presLayoutVars>
          <dgm:chMax val="1"/>
          <dgm:bulletEnabled val="1"/>
        </dgm:presLayoutVars>
      </dgm:prSet>
      <dgm:spPr/>
    </dgm:pt>
    <dgm:pt modelId="{9B12F6EC-B089-4A65-9034-946749AAFDB5}" type="pres">
      <dgm:prSet presAssocID="{6972C037-21BA-4C59-9174-4C96EFF90B01}" presName="quadrant2" presStyleLbl="node1" presStyleIdx="1" presStyleCnt="4">
        <dgm:presLayoutVars>
          <dgm:chMax val="1"/>
          <dgm:bulletEnabled val="1"/>
        </dgm:presLayoutVars>
      </dgm:prSet>
      <dgm:spPr/>
    </dgm:pt>
    <dgm:pt modelId="{0EBF39F7-29F8-46D5-A616-CBFBA30F1D39}" type="pres">
      <dgm:prSet presAssocID="{6972C037-21BA-4C59-9174-4C96EFF90B01}" presName="quadrant3" presStyleLbl="node1" presStyleIdx="2" presStyleCnt="4">
        <dgm:presLayoutVars>
          <dgm:chMax val="1"/>
          <dgm:bulletEnabled val="1"/>
        </dgm:presLayoutVars>
      </dgm:prSet>
      <dgm:spPr/>
    </dgm:pt>
    <dgm:pt modelId="{375FF434-15A4-4826-A948-A88FEC6768C2}" type="pres">
      <dgm:prSet presAssocID="{6972C037-21BA-4C59-9174-4C96EFF90B01}" presName="quadrant4" presStyleLbl="node1" presStyleIdx="3" presStyleCnt="4">
        <dgm:presLayoutVars>
          <dgm:chMax val="1"/>
          <dgm:bulletEnabled val="1"/>
        </dgm:presLayoutVars>
      </dgm:prSet>
      <dgm:spPr/>
    </dgm:pt>
    <dgm:pt modelId="{136B8644-ED2C-4182-A783-CD955F4CD6EA}" type="pres">
      <dgm:prSet presAssocID="{6972C037-21BA-4C59-9174-4C96EFF90B01}" presName="quadrantPlaceholder" presStyleCnt="0"/>
      <dgm:spPr/>
    </dgm:pt>
    <dgm:pt modelId="{43DAD7D3-0BE8-4B6B-A5A0-FFF583ACE627}" type="pres">
      <dgm:prSet presAssocID="{6972C037-21BA-4C59-9174-4C96EFF90B01}" presName="center1" presStyleLbl="fgShp" presStyleIdx="0" presStyleCnt="2"/>
      <dgm:spPr>
        <a:xfrm>
          <a:off x="3661718" y="1870841"/>
          <a:ext cx="667547" cy="580475"/>
        </a:xfrm>
        <a:prstGeom prst="circularArrow">
          <a:avLst/>
        </a:prstGeom>
        <a:solidFill>
          <a:srgbClr val="009DDC">
            <a:tint val="60000"/>
            <a:hueOff val="0"/>
            <a:satOff val="0"/>
            <a:lumOff val="0"/>
            <a:alphaOff val="0"/>
          </a:srgbClr>
        </a:solidFill>
        <a:ln w="19050" cap="flat" cmpd="sng" algn="ctr">
          <a:solidFill>
            <a:sysClr val="window" lastClr="FFFFFF">
              <a:hueOff val="0"/>
              <a:satOff val="0"/>
              <a:lumOff val="0"/>
              <a:alphaOff val="0"/>
            </a:sysClr>
          </a:solidFill>
          <a:prstDash val="solid"/>
        </a:ln>
        <a:effectLst/>
      </dgm:spPr>
    </dgm:pt>
    <dgm:pt modelId="{FCE6A917-4317-4CED-991E-DC575D1703F7}" type="pres">
      <dgm:prSet presAssocID="{6972C037-21BA-4C59-9174-4C96EFF90B01}" presName="center2" presStyleLbl="fgShp" presStyleIdx="1" presStyleCnt="2"/>
      <dgm:spPr>
        <a:xfrm rot="10800000">
          <a:off x="3661718" y="2094101"/>
          <a:ext cx="667547" cy="580475"/>
        </a:xfrm>
        <a:prstGeom prst="circularArrow">
          <a:avLst/>
        </a:prstGeom>
        <a:solidFill>
          <a:srgbClr val="009DDC">
            <a:tint val="60000"/>
            <a:hueOff val="0"/>
            <a:satOff val="0"/>
            <a:lumOff val="0"/>
            <a:alphaOff val="0"/>
          </a:srgbClr>
        </a:solidFill>
        <a:ln w="19050" cap="flat" cmpd="sng" algn="ctr">
          <a:solidFill>
            <a:sysClr val="window" lastClr="FFFFFF">
              <a:hueOff val="0"/>
              <a:satOff val="0"/>
              <a:lumOff val="0"/>
              <a:alphaOff val="0"/>
            </a:sysClr>
          </a:solidFill>
          <a:prstDash val="solid"/>
        </a:ln>
        <a:effectLst/>
      </dgm:spPr>
    </dgm:pt>
  </dgm:ptLst>
  <dgm:cxnLst>
    <dgm:cxn modelId="{251DF20A-BF47-4F65-9523-F679C2E45D3F}" type="presOf" srcId="{BCA1FBE2-3012-471C-B61D-D83660A76FF0}" destId="{8E97DF3F-2E8E-48C2-B094-DDA9002D221F}" srcOrd="0" destOrd="1" presId="urn:microsoft.com/office/officeart/2005/8/layout/cycle4"/>
    <dgm:cxn modelId="{CE4A280D-986F-4C4B-9DD0-2E1A88BF9174}" type="presOf" srcId="{112CDAAA-675B-4FE1-8FA8-92C175CAEFF2}" destId="{0EBF39F7-29F8-46D5-A616-CBFBA30F1D39}" srcOrd="0" destOrd="0" presId="urn:microsoft.com/office/officeart/2005/8/layout/cycle4"/>
    <dgm:cxn modelId="{7F85F012-2E4C-415A-9BC3-AEDD4C2BB5F5}" srcId="{6972C037-21BA-4C59-9174-4C96EFF90B01}" destId="{19A55570-7816-40D3-A838-E8A46FD4D63B}" srcOrd="3" destOrd="0" parTransId="{8105A6C0-FE39-48B1-A123-4E13BBF299AB}" sibTransId="{4EF92FA0-8A7D-4B32-BE5D-345C36DB555A}"/>
    <dgm:cxn modelId="{DA306E15-2D34-4ACC-84B5-CD6170509EE5}" type="presOf" srcId="{65FA6001-7DCD-4CA9-BD7D-555B43B9A322}" destId="{20715B71-974C-4905-82AE-8C98904DEFFF}" srcOrd="1" destOrd="1" presId="urn:microsoft.com/office/officeart/2005/8/layout/cycle4"/>
    <dgm:cxn modelId="{42C9791A-5EA2-41E4-A3B0-77BE23EF23ED}" type="presOf" srcId="{C2616961-8B17-4632-9254-F3FE846479FA}" destId="{8E97DF3F-2E8E-48C2-B094-DDA9002D221F}" srcOrd="0" destOrd="0" presId="urn:microsoft.com/office/officeart/2005/8/layout/cycle4"/>
    <dgm:cxn modelId="{282EC01A-2E2C-4CF1-AD61-A45C05F7C264}" srcId="{19A55570-7816-40D3-A838-E8A46FD4D63B}" destId="{5B8465D6-7B95-44AF-9726-8DD4C82A02FA}" srcOrd="1" destOrd="0" parTransId="{EE67BCD9-1678-4B0A-BC08-763A08230B5A}" sibTransId="{C5716DF0-920A-4E88-BE9D-01F9E7DA9168}"/>
    <dgm:cxn modelId="{2514CB1B-E8C0-4265-968E-D7C87A0D0C66}" srcId="{B536F6A5-E075-4CDD-9790-714C9F3C01A5}" destId="{65FA6001-7DCD-4CA9-BD7D-555B43B9A322}" srcOrd="1" destOrd="0" parTransId="{FC894B0B-00D4-4395-8C7E-0CA9FB172D01}" sibTransId="{7CD4A062-E70A-4D5A-824F-40A4AC138FD0}"/>
    <dgm:cxn modelId="{2D033D1D-FC23-46DB-82D1-6A6C3DA7DF0E}" type="presOf" srcId="{C2616961-8B17-4632-9254-F3FE846479FA}" destId="{69255987-803B-4C74-9C77-10F0BA021954}" srcOrd="1" destOrd="0" presId="urn:microsoft.com/office/officeart/2005/8/layout/cycle4"/>
    <dgm:cxn modelId="{B2D88C1E-905A-42B9-9838-DBD16A011BA6}" srcId="{6972C037-21BA-4C59-9174-4C96EFF90B01}" destId="{B536F6A5-E075-4CDD-9790-714C9F3C01A5}" srcOrd="0" destOrd="0" parTransId="{2C24AE17-5492-4182-A8E9-823BFF5283F6}" sibTransId="{EAEE60A1-A35B-4E0D-BF04-2445BEBED089}"/>
    <dgm:cxn modelId="{3427921F-BC54-4537-861D-E8323E5E4077}" type="presOf" srcId="{5B8465D6-7B95-44AF-9726-8DD4C82A02FA}" destId="{8C178C65-0F0F-4EF5-B4A5-DC01649FE80D}" srcOrd="0" destOrd="1" presId="urn:microsoft.com/office/officeart/2005/8/layout/cycle4"/>
    <dgm:cxn modelId="{01AB112C-E988-402F-91D2-38AD1D58DB4F}" type="presOf" srcId="{5B8465D6-7B95-44AF-9726-8DD4C82A02FA}" destId="{C22B6AEA-A97F-4970-9153-E708D17C8CFA}" srcOrd="1" destOrd="1" presId="urn:microsoft.com/office/officeart/2005/8/layout/cycle4"/>
    <dgm:cxn modelId="{F4780E33-C3DA-42A4-8FFF-CF23083E82C3}" type="presOf" srcId="{156953AF-D5CA-4701-B432-EDEEA6350A0C}" destId="{C22B6AEA-A97F-4970-9153-E708D17C8CFA}" srcOrd="1" destOrd="0" presId="urn:microsoft.com/office/officeart/2005/8/layout/cycle4"/>
    <dgm:cxn modelId="{8C7DC234-7A60-4258-A4BC-2D4A3FF00F15}" type="presOf" srcId="{156953AF-D5CA-4701-B432-EDEEA6350A0C}" destId="{8C178C65-0F0F-4EF5-B4A5-DC01649FE80D}" srcOrd="0" destOrd="0" presId="urn:microsoft.com/office/officeart/2005/8/layout/cycle4"/>
    <dgm:cxn modelId="{108BB835-311F-46A4-9B2D-9E3C4F01CF18}" type="presOf" srcId="{B536F6A5-E075-4CDD-9790-714C9F3C01A5}" destId="{EE522682-38E5-47D4-83E6-8C033CC9EC25}" srcOrd="0" destOrd="0" presId="urn:microsoft.com/office/officeart/2005/8/layout/cycle4"/>
    <dgm:cxn modelId="{670DA936-1EDC-401E-A613-220D5DE2A0CD}" srcId="{E45F9E1B-8217-4B52-995A-10360FDC1B86}" destId="{18601B48-CA58-465A-99F0-E5A242B43C62}" srcOrd="1" destOrd="0" parTransId="{DDD2DF1C-4D9E-42BE-A4C1-0BF3112FE1C7}" sibTransId="{A437203D-2D3C-4695-B68C-FF5BD80790F7}"/>
    <dgm:cxn modelId="{C1C9EF6A-93C5-49F7-9625-09A1C091EF6E}" type="presOf" srcId="{65FA6001-7DCD-4CA9-BD7D-555B43B9A322}" destId="{2DCF782A-9B55-455D-A502-F85C4D6C1B59}" srcOrd="0" destOrd="1" presId="urn:microsoft.com/office/officeart/2005/8/layout/cycle4"/>
    <dgm:cxn modelId="{B7F8FE6E-E716-4A02-843F-AA72E008B3B8}" srcId="{6972C037-21BA-4C59-9174-4C96EFF90B01}" destId="{E45F9E1B-8217-4B52-995A-10360FDC1B86}" srcOrd="1" destOrd="0" parTransId="{86B82083-F417-48A5-8F82-AD29B1275589}" sibTransId="{678F3645-1861-4D46-BAC7-33C1A8F6ADAE}"/>
    <dgm:cxn modelId="{C7FB3058-DC0F-46DC-B424-835219266DD2}" type="presOf" srcId="{E45F9E1B-8217-4B52-995A-10360FDC1B86}" destId="{9B12F6EC-B089-4A65-9034-946749AAFDB5}" srcOrd="0" destOrd="0" presId="urn:microsoft.com/office/officeart/2005/8/layout/cycle4"/>
    <dgm:cxn modelId="{3F4DA97B-F76B-47E0-80A9-635B7C96920A}" srcId="{19A55570-7816-40D3-A838-E8A46FD4D63B}" destId="{156953AF-D5CA-4701-B432-EDEEA6350A0C}" srcOrd="0" destOrd="0" parTransId="{7EA2824C-3659-49B7-B3FF-E0BD38D31F5F}" sibTransId="{D54F6B60-A6B1-4222-8748-1A871A5D3330}"/>
    <dgm:cxn modelId="{62BE5196-F657-4B64-9056-C01FF328220E}" type="presOf" srcId="{19A55570-7816-40D3-A838-E8A46FD4D63B}" destId="{375FF434-15A4-4826-A948-A88FEC6768C2}" srcOrd="0" destOrd="0" presId="urn:microsoft.com/office/officeart/2005/8/layout/cycle4"/>
    <dgm:cxn modelId="{935118A3-39A5-4771-B23A-1A33500DA798}" type="presOf" srcId="{6972C037-21BA-4C59-9174-4C96EFF90B01}" destId="{1968317B-480D-4ACC-ADE6-13E6D1559EF4}" srcOrd="0" destOrd="0" presId="urn:microsoft.com/office/officeart/2005/8/layout/cycle4"/>
    <dgm:cxn modelId="{764B70A7-B9A1-4351-9C50-D15729BCFA08}" type="presOf" srcId="{18601B48-CA58-465A-99F0-E5A242B43C62}" destId="{18163861-274C-4ACD-8856-A64915FC3EA5}" srcOrd="1" destOrd="1" presId="urn:microsoft.com/office/officeart/2005/8/layout/cycle4"/>
    <dgm:cxn modelId="{4C9B1EA8-FF26-4A1D-9725-CEDADEE13941}" srcId="{112CDAAA-675B-4FE1-8FA8-92C175CAEFF2}" destId="{C2616961-8B17-4632-9254-F3FE846479FA}" srcOrd="0" destOrd="0" parTransId="{2F7573A8-EBC3-43A3-9DD2-E8313E44C921}" sibTransId="{90F2E349-412C-4F53-8B2E-FB0FD2ADC84F}"/>
    <dgm:cxn modelId="{572CA4B0-59D7-485F-AA0D-879089F79E76}" srcId="{E45F9E1B-8217-4B52-995A-10360FDC1B86}" destId="{288903C3-CB3E-42CA-95E2-F3B43B174CFD}" srcOrd="0" destOrd="0" parTransId="{ECC3FED1-8A1C-4E1D-913C-93CECF7088C0}" sibTransId="{FC62FC92-9484-44B7-A2EE-137CE726711E}"/>
    <dgm:cxn modelId="{87ADABBD-1285-4107-B944-B51DEFC55EAF}" srcId="{B536F6A5-E075-4CDD-9790-714C9F3C01A5}" destId="{9833598A-202B-4D72-B66E-435C76BF6317}" srcOrd="0" destOrd="0" parTransId="{CD7043C0-7903-4A38-B258-289C065B0E41}" sibTransId="{2A343BE6-5270-446D-BB3A-8760E015D10F}"/>
    <dgm:cxn modelId="{0B7805BF-B33A-4F34-9127-D6E6CC466920}" type="presOf" srcId="{BCA1FBE2-3012-471C-B61D-D83660A76FF0}" destId="{69255987-803B-4C74-9C77-10F0BA021954}" srcOrd="1" destOrd="1" presId="urn:microsoft.com/office/officeart/2005/8/layout/cycle4"/>
    <dgm:cxn modelId="{2FB633C4-6A46-49E4-8D74-29DCF1FCD9E4}" type="presOf" srcId="{288903C3-CB3E-42CA-95E2-F3B43B174CFD}" destId="{F24773C6-B5F9-4E90-AD43-48430B7E88E4}" srcOrd="0" destOrd="0" presId="urn:microsoft.com/office/officeart/2005/8/layout/cycle4"/>
    <dgm:cxn modelId="{A69CBFCD-4C80-45F5-A71F-C95EA36A6547}" srcId="{112CDAAA-675B-4FE1-8FA8-92C175CAEFF2}" destId="{BCA1FBE2-3012-471C-B61D-D83660A76FF0}" srcOrd="1" destOrd="0" parTransId="{10E10268-ADFC-4D7B-A4E0-5085D305E6B4}" sibTransId="{DFF7E0F8-290D-4E75-BF95-C777CF49D8E7}"/>
    <dgm:cxn modelId="{D921DCD5-CA94-4028-B9DC-EC67FB178F78}" type="presOf" srcId="{9833598A-202B-4D72-B66E-435C76BF6317}" destId="{2DCF782A-9B55-455D-A502-F85C4D6C1B59}" srcOrd="0" destOrd="0" presId="urn:microsoft.com/office/officeart/2005/8/layout/cycle4"/>
    <dgm:cxn modelId="{AEEA11DB-B54E-4BB0-AF8E-A53FF3A6B1D7}" srcId="{6972C037-21BA-4C59-9174-4C96EFF90B01}" destId="{112CDAAA-675B-4FE1-8FA8-92C175CAEFF2}" srcOrd="2" destOrd="0" parTransId="{9F45A49F-1C2B-4B43-83B3-DA792CB6FFF7}" sibTransId="{908A2E72-D305-4C51-A597-25817ADEC3DA}"/>
    <dgm:cxn modelId="{3A3EA4E3-6F8C-4FC7-BAA9-C6FBB1D8C5C5}" type="presOf" srcId="{18601B48-CA58-465A-99F0-E5A242B43C62}" destId="{F24773C6-B5F9-4E90-AD43-48430B7E88E4}" srcOrd="0" destOrd="1" presId="urn:microsoft.com/office/officeart/2005/8/layout/cycle4"/>
    <dgm:cxn modelId="{54A633EE-4AB1-4B7C-A528-02FA9741617D}" type="presOf" srcId="{288903C3-CB3E-42CA-95E2-F3B43B174CFD}" destId="{18163861-274C-4ACD-8856-A64915FC3EA5}" srcOrd="1" destOrd="0" presId="urn:microsoft.com/office/officeart/2005/8/layout/cycle4"/>
    <dgm:cxn modelId="{52AA69F7-B82F-4FAE-B08B-4D9525C3D3AD}" type="presOf" srcId="{9833598A-202B-4D72-B66E-435C76BF6317}" destId="{20715B71-974C-4905-82AE-8C98904DEFFF}" srcOrd="1" destOrd="0" presId="urn:microsoft.com/office/officeart/2005/8/layout/cycle4"/>
    <dgm:cxn modelId="{A0FEEC4A-6CF9-4043-8999-E5DA70A10BA4}" type="presParOf" srcId="{1968317B-480D-4ACC-ADE6-13E6D1559EF4}" destId="{9B2794E7-15BF-4129-8FDD-E203AD44D44E}" srcOrd="0" destOrd="0" presId="urn:microsoft.com/office/officeart/2005/8/layout/cycle4"/>
    <dgm:cxn modelId="{729A1B6F-DE92-48D6-AC70-783D051792EC}" type="presParOf" srcId="{9B2794E7-15BF-4129-8FDD-E203AD44D44E}" destId="{E909562E-472C-4917-B43A-6D87983F5CB6}" srcOrd="0" destOrd="0" presId="urn:microsoft.com/office/officeart/2005/8/layout/cycle4"/>
    <dgm:cxn modelId="{180B5989-740B-49D2-9911-6F8A8400E87E}" type="presParOf" srcId="{E909562E-472C-4917-B43A-6D87983F5CB6}" destId="{2DCF782A-9B55-455D-A502-F85C4D6C1B59}" srcOrd="0" destOrd="0" presId="urn:microsoft.com/office/officeart/2005/8/layout/cycle4"/>
    <dgm:cxn modelId="{3F6B2D81-FAA6-4B73-98D1-6481237900AF}" type="presParOf" srcId="{E909562E-472C-4917-B43A-6D87983F5CB6}" destId="{20715B71-974C-4905-82AE-8C98904DEFFF}" srcOrd="1" destOrd="0" presId="urn:microsoft.com/office/officeart/2005/8/layout/cycle4"/>
    <dgm:cxn modelId="{FE833D77-5149-4DC1-9433-D904747860D7}" type="presParOf" srcId="{9B2794E7-15BF-4129-8FDD-E203AD44D44E}" destId="{30C28F43-A237-4B28-8F4A-4B14B311C980}" srcOrd="1" destOrd="0" presId="urn:microsoft.com/office/officeart/2005/8/layout/cycle4"/>
    <dgm:cxn modelId="{B3E960E3-DFA8-48CB-87FC-496E1EB793C6}" type="presParOf" srcId="{30C28F43-A237-4B28-8F4A-4B14B311C980}" destId="{F24773C6-B5F9-4E90-AD43-48430B7E88E4}" srcOrd="0" destOrd="0" presId="urn:microsoft.com/office/officeart/2005/8/layout/cycle4"/>
    <dgm:cxn modelId="{C5176DB2-593A-4224-8C12-C06579038D23}" type="presParOf" srcId="{30C28F43-A237-4B28-8F4A-4B14B311C980}" destId="{18163861-274C-4ACD-8856-A64915FC3EA5}" srcOrd="1" destOrd="0" presId="urn:microsoft.com/office/officeart/2005/8/layout/cycle4"/>
    <dgm:cxn modelId="{B6249E64-68F7-48E3-B71E-FA111E1327DD}" type="presParOf" srcId="{9B2794E7-15BF-4129-8FDD-E203AD44D44E}" destId="{E2399981-1670-430B-9E23-AFE999A60702}" srcOrd="2" destOrd="0" presId="urn:microsoft.com/office/officeart/2005/8/layout/cycle4"/>
    <dgm:cxn modelId="{BD6B075A-AE4A-456A-885A-F55A5DB170FC}" type="presParOf" srcId="{E2399981-1670-430B-9E23-AFE999A60702}" destId="{8E97DF3F-2E8E-48C2-B094-DDA9002D221F}" srcOrd="0" destOrd="0" presId="urn:microsoft.com/office/officeart/2005/8/layout/cycle4"/>
    <dgm:cxn modelId="{D16DFF70-12C4-4623-B124-6F16823D2482}" type="presParOf" srcId="{E2399981-1670-430B-9E23-AFE999A60702}" destId="{69255987-803B-4C74-9C77-10F0BA021954}" srcOrd="1" destOrd="0" presId="urn:microsoft.com/office/officeart/2005/8/layout/cycle4"/>
    <dgm:cxn modelId="{48AE174C-B99D-4FC2-A196-8A3024017616}" type="presParOf" srcId="{9B2794E7-15BF-4129-8FDD-E203AD44D44E}" destId="{FFAEEB77-BCDF-47A1-B8CB-327BE2AD027D}" srcOrd="3" destOrd="0" presId="urn:microsoft.com/office/officeart/2005/8/layout/cycle4"/>
    <dgm:cxn modelId="{367FB3E8-9609-4F86-9ED5-FC91D9BBC063}" type="presParOf" srcId="{FFAEEB77-BCDF-47A1-B8CB-327BE2AD027D}" destId="{8C178C65-0F0F-4EF5-B4A5-DC01649FE80D}" srcOrd="0" destOrd="0" presId="urn:microsoft.com/office/officeart/2005/8/layout/cycle4"/>
    <dgm:cxn modelId="{94E607F8-313D-4952-AC28-49310BC303D3}" type="presParOf" srcId="{FFAEEB77-BCDF-47A1-B8CB-327BE2AD027D}" destId="{C22B6AEA-A97F-4970-9153-E708D17C8CFA}" srcOrd="1" destOrd="0" presId="urn:microsoft.com/office/officeart/2005/8/layout/cycle4"/>
    <dgm:cxn modelId="{F7EB2713-59E3-474D-9DE5-6C9090AD3E38}" type="presParOf" srcId="{9B2794E7-15BF-4129-8FDD-E203AD44D44E}" destId="{457F90BA-B372-447B-A817-2DC80DBC891D}" srcOrd="4" destOrd="0" presId="urn:microsoft.com/office/officeart/2005/8/layout/cycle4"/>
    <dgm:cxn modelId="{8D03E9D8-9801-4A2D-BA9F-48FF88802F0F}" type="presParOf" srcId="{1968317B-480D-4ACC-ADE6-13E6D1559EF4}" destId="{96EDD60E-916B-4E20-9B0D-81F43B659BE4}" srcOrd="1" destOrd="0" presId="urn:microsoft.com/office/officeart/2005/8/layout/cycle4"/>
    <dgm:cxn modelId="{70A2DF75-0595-4CC2-A3D8-83F30DBBF1AF}" type="presParOf" srcId="{96EDD60E-916B-4E20-9B0D-81F43B659BE4}" destId="{EE522682-38E5-47D4-83E6-8C033CC9EC25}" srcOrd="0" destOrd="0" presId="urn:microsoft.com/office/officeart/2005/8/layout/cycle4"/>
    <dgm:cxn modelId="{824D9133-8A00-4429-ADB5-BAF142251A4E}" type="presParOf" srcId="{96EDD60E-916B-4E20-9B0D-81F43B659BE4}" destId="{9B12F6EC-B089-4A65-9034-946749AAFDB5}" srcOrd="1" destOrd="0" presId="urn:microsoft.com/office/officeart/2005/8/layout/cycle4"/>
    <dgm:cxn modelId="{91864CEF-F5E3-4567-B24E-0B0EC65B78E8}" type="presParOf" srcId="{96EDD60E-916B-4E20-9B0D-81F43B659BE4}" destId="{0EBF39F7-29F8-46D5-A616-CBFBA30F1D39}" srcOrd="2" destOrd="0" presId="urn:microsoft.com/office/officeart/2005/8/layout/cycle4"/>
    <dgm:cxn modelId="{8393B3B4-106F-4B4A-A3CB-DCA4C6008602}" type="presParOf" srcId="{96EDD60E-916B-4E20-9B0D-81F43B659BE4}" destId="{375FF434-15A4-4826-A948-A88FEC6768C2}" srcOrd="3" destOrd="0" presId="urn:microsoft.com/office/officeart/2005/8/layout/cycle4"/>
    <dgm:cxn modelId="{5ADB9E7B-0C04-41EC-B2F5-3F3D092E5F67}" type="presParOf" srcId="{96EDD60E-916B-4E20-9B0D-81F43B659BE4}" destId="{136B8644-ED2C-4182-A783-CD955F4CD6EA}" srcOrd="4" destOrd="0" presId="urn:microsoft.com/office/officeart/2005/8/layout/cycle4"/>
    <dgm:cxn modelId="{25129967-8562-402F-AA4F-937FBB2B7E70}" type="presParOf" srcId="{1968317B-480D-4ACC-ADE6-13E6D1559EF4}" destId="{43DAD7D3-0BE8-4B6B-A5A0-FFF583ACE627}" srcOrd="2" destOrd="0" presId="urn:microsoft.com/office/officeart/2005/8/layout/cycle4"/>
    <dgm:cxn modelId="{6DF28C84-5028-421E-B34D-9933E1CF70DF}" type="presParOf" srcId="{1968317B-480D-4ACC-ADE6-13E6D1559EF4}" destId="{FCE6A917-4317-4CED-991E-DC575D1703F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B1363-0AB2-4FD0-B32D-41625279118B}">
      <dsp:nvSpPr>
        <dsp:cNvPr id="0" name=""/>
        <dsp:cNvSpPr/>
      </dsp:nvSpPr>
      <dsp:spPr>
        <a:xfrm>
          <a:off x="2037276" y="25681"/>
          <a:ext cx="2493128" cy="2493128"/>
        </a:xfrm>
        <a:prstGeom prst="ellipse">
          <a:avLst/>
        </a:prstGeom>
        <a:solidFill>
          <a:srgbClr val="FF9900">
            <a:alpha val="5000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solidFill>
              <a:latin typeface="Calibri"/>
              <a:ea typeface="+mn-ea"/>
              <a:cs typeface="+mn-cs"/>
            </a:rPr>
            <a:t>NATIONAL PRIORITY</a:t>
          </a:r>
        </a:p>
      </dsp:txBody>
      <dsp:txXfrm>
        <a:off x="2605799" y="477146"/>
        <a:ext cx="1356082" cy="559384"/>
      </dsp:txXfrm>
    </dsp:sp>
    <dsp:sp modelId="{16CA6693-9522-4C44-BC27-9CB9BE0AFFF5}">
      <dsp:nvSpPr>
        <dsp:cNvPr id="0" name=""/>
        <dsp:cNvSpPr/>
      </dsp:nvSpPr>
      <dsp:spPr>
        <a:xfrm>
          <a:off x="2847924" y="1144391"/>
          <a:ext cx="2723318" cy="2493128"/>
        </a:xfrm>
        <a:prstGeom prst="ellipse">
          <a:avLst/>
        </a:prstGeom>
        <a:solidFill>
          <a:srgbClr val="7030A0">
            <a:alpha val="5000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solidFill>
              <a:latin typeface="Calibri"/>
              <a:ea typeface="+mn-ea"/>
              <a:cs typeface="+mn-cs"/>
            </a:rPr>
            <a:t>REACH THE MOST EXCLUDED FIRST</a:t>
          </a:r>
        </a:p>
      </dsp:txBody>
      <dsp:txXfrm>
        <a:off x="4467719" y="1712914"/>
        <a:ext cx="740644" cy="1356082"/>
      </dsp:txXfrm>
    </dsp:sp>
    <dsp:sp modelId="{B80513EA-F2F2-4C60-91DE-43D31498425A}">
      <dsp:nvSpPr>
        <dsp:cNvPr id="0" name=""/>
        <dsp:cNvSpPr/>
      </dsp:nvSpPr>
      <dsp:spPr>
        <a:xfrm>
          <a:off x="2023564" y="2253404"/>
          <a:ext cx="2493128" cy="2493128"/>
        </a:xfrm>
        <a:prstGeom prst="ellipse">
          <a:avLst/>
        </a:prstGeom>
        <a:solidFill>
          <a:srgbClr val="92D050">
            <a:alpha val="5000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solidFill>
              <a:latin typeface="Calibri"/>
              <a:ea typeface="+mn-ea"/>
              <a:cs typeface="+mn-cs"/>
            </a:rPr>
            <a:t>UN COMPARATIVE ADVANTAGE</a:t>
          </a:r>
        </a:p>
      </dsp:txBody>
      <dsp:txXfrm>
        <a:off x="2592087" y="3735682"/>
        <a:ext cx="1356082" cy="559384"/>
      </dsp:txXfrm>
    </dsp:sp>
    <dsp:sp modelId="{E2AD4619-CAE4-4E3C-9DBF-FC5E6F520CD7}">
      <dsp:nvSpPr>
        <dsp:cNvPr id="0" name=""/>
        <dsp:cNvSpPr/>
      </dsp:nvSpPr>
      <dsp:spPr>
        <a:xfrm>
          <a:off x="1055463" y="1190739"/>
          <a:ext cx="2465205" cy="2425065"/>
        </a:xfrm>
        <a:prstGeom prst="ellipse">
          <a:avLst/>
        </a:prstGeom>
        <a:solidFill>
          <a:srgbClr val="009DDC">
            <a:alpha val="50000"/>
            <a:hueOff val="0"/>
            <a:satOff val="0"/>
            <a:lumOff val="0"/>
            <a:alphaOff val="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solidFill>
              <a:latin typeface="Calibri"/>
              <a:ea typeface="+mn-ea"/>
              <a:cs typeface="+mn-cs"/>
            </a:rPr>
            <a:t>ALIGNMENT - CAPACITIES OF KEY ACTORS</a:t>
          </a:r>
        </a:p>
      </dsp:txBody>
      <dsp:txXfrm>
        <a:off x="1383948" y="1743741"/>
        <a:ext cx="670447" cy="1319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7DF3F-2E8E-48C2-B094-DDA9002D221F}">
      <dsp:nvSpPr>
        <dsp:cNvPr id="0" name=""/>
        <dsp:cNvSpPr/>
      </dsp:nvSpPr>
      <dsp:spPr>
        <a:xfrm>
          <a:off x="4823708" y="2842483"/>
          <a:ext cx="3167276" cy="1740813"/>
        </a:xfrm>
        <a:prstGeom prst="roundRect">
          <a:avLst>
            <a:gd name="adj" fmla="val 10000"/>
          </a:avLst>
        </a:prstGeom>
        <a:solidFill>
          <a:sysClr val="window" lastClr="FFFFFF">
            <a:alpha val="90000"/>
            <a:hueOff val="0"/>
            <a:satOff val="0"/>
            <a:lumOff val="0"/>
            <a:alphaOff val="0"/>
          </a:sysClr>
        </a:solidFill>
        <a:ln w="1905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noProof="0" dirty="0">
              <a:solidFill>
                <a:schemeClr val="accent5"/>
              </a:solidFill>
              <a:latin typeface="Calibri"/>
              <a:ea typeface="+mn-ea"/>
              <a:cs typeface="+mn-cs"/>
            </a:rPr>
            <a:t>UNS expertise combination</a:t>
          </a:r>
          <a:endParaRPr lang="es-PA" sz="1400" kern="1200" noProof="0" dirty="0">
            <a:solidFill>
              <a:schemeClr val="accent5"/>
            </a:solidFill>
            <a:latin typeface="Calibri"/>
            <a:ea typeface="+mn-ea"/>
            <a:cs typeface="+mn-cs"/>
          </a:endParaRPr>
        </a:p>
        <a:p>
          <a:pPr marL="114300" lvl="1" indent="-114300" algn="l" defTabSz="622300">
            <a:lnSpc>
              <a:spcPct val="90000"/>
            </a:lnSpc>
            <a:spcBef>
              <a:spcPct val="0"/>
            </a:spcBef>
            <a:spcAft>
              <a:spcPct val="15000"/>
            </a:spcAft>
            <a:buChar char="•"/>
          </a:pPr>
          <a:r>
            <a:rPr lang="en-US" sz="1400" kern="1200" noProof="0" dirty="0">
              <a:solidFill>
                <a:schemeClr val="accent5"/>
              </a:solidFill>
              <a:latin typeface="Calibri"/>
              <a:ea typeface="+mn-ea"/>
              <a:cs typeface="+mn-cs"/>
            </a:rPr>
            <a:t>National / regional / global link</a:t>
          </a:r>
        </a:p>
      </dsp:txBody>
      <dsp:txXfrm>
        <a:off x="5812131" y="3315926"/>
        <a:ext cx="2140613" cy="1229129"/>
      </dsp:txXfrm>
    </dsp:sp>
    <dsp:sp modelId="{8C178C65-0F0F-4EF5-B4A5-DC01649FE80D}">
      <dsp:nvSpPr>
        <dsp:cNvPr id="0" name=""/>
        <dsp:cNvSpPr/>
      </dsp:nvSpPr>
      <dsp:spPr>
        <a:xfrm>
          <a:off x="170748" y="3116553"/>
          <a:ext cx="3091925" cy="1428863"/>
        </a:xfrm>
        <a:prstGeom prst="roundRect">
          <a:avLst>
            <a:gd name="adj" fmla="val 10000"/>
          </a:avLst>
        </a:prstGeom>
        <a:noFill/>
        <a:ln w="1905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kern="1200" noProof="0" dirty="0">
              <a:solidFill>
                <a:schemeClr val="accent5"/>
              </a:solidFill>
              <a:latin typeface="Calibri"/>
              <a:ea typeface="+mn-ea"/>
              <a:cs typeface="+mn-cs"/>
            </a:rPr>
            <a:t>Human and financial resources</a:t>
          </a:r>
          <a:endParaRPr lang="es-PA" sz="1800" kern="1200" noProof="0" dirty="0">
            <a:solidFill>
              <a:schemeClr val="accent5"/>
            </a:solidFill>
            <a:latin typeface="Calibri"/>
            <a:ea typeface="+mn-ea"/>
            <a:cs typeface="+mn-cs"/>
          </a:endParaRPr>
        </a:p>
        <a:p>
          <a:pPr marL="171450" lvl="1" indent="-171450" algn="l" defTabSz="800100">
            <a:lnSpc>
              <a:spcPct val="90000"/>
            </a:lnSpc>
            <a:spcBef>
              <a:spcPct val="0"/>
            </a:spcBef>
            <a:spcAft>
              <a:spcPct val="15000"/>
            </a:spcAft>
            <a:buChar char="•"/>
          </a:pPr>
          <a:r>
            <a:rPr lang="en-US" sz="1800" kern="1200" noProof="0" dirty="0">
              <a:solidFill>
                <a:schemeClr val="accent5"/>
              </a:solidFill>
              <a:latin typeface="Calibri"/>
              <a:ea typeface="+mn-ea"/>
              <a:cs typeface="+mn-cs"/>
            </a:rPr>
            <a:t>Program scope</a:t>
          </a:r>
        </a:p>
      </dsp:txBody>
      <dsp:txXfrm>
        <a:off x="202135" y="3505156"/>
        <a:ext cx="2101573" cy="1008873"/>
      </dsp:txXfrm>
    </dsp:sp>
    <dsp:sp modelId="{F24773C6-B5F9-4E90-AD43-48430B7E88E4}">
      <dsp:nvSpPr>
        <dsp:cNvPr id="0" name=""/>
        <dsp:cNvSpPr/>
      </dsp:nvSpPr>
      <dsp:spPr>
        <a:xfrm>
          <a:off x="5091750" y="268478"/>
          <a:ext cx="2598089" cy="1077720"/>
        </a:xfrm>
        <a:prstGeom prst="roundRect">
          <a:avLst>
            <a:gd name="adj" fmla="val 10000"/>
          </a:avLst>
        </a:prstGeom>
        <a:solidFill>
          <a:sysClr val="window" lastClr="FFFFFF">
            <a:alpha val="90000"/>
            <a:hueOff val="0"/>
            <a:satOff val="0"/>
            <a:lumOff val="0"/>
            <a:alphaOff val="0"/>
          </a:sysClr>
        </a:solidFill>
        <a:ln w="1905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noProof="0" dirty="0">
              <a:solidFill>
                <a:schemeClr val="accent5"/>
              </a:solidFill>
              <a:latin typeface="Calibri"/>
              <a:ea typeface="+mn-ea"/>
              <a:cs typeface="+mn-cs"/>
            </a:rPr>
            <a:t>Strategic alliances</a:t>
          </a:r>
          <a:endParaRPr lang="es-PA" sz="1600" kern="1200" noProof="0" dirty="0">
            <a:solidFill>
              <a:schemeClr val="accent5"/>
            </a:solidFill>
            <a:latin typeface="Calibri"/>
            <a:ea typeface="+mn-ea"/>
            <a:cs typeface="+mn-cs"/>
          </a:endParaRPr>
        </a:p>
        <a:p>
          <a:pPr marL="171450" lvl="1" indent="-171450" algn="l" defTabSz="711200">
            <a:lnSpc>
              <a:spcPct val="90000"/>
            </a:lnSpc>
            <a:spcBef>
              <a:spcPct val="0"/>
            </a:spcBef>
            <a:spcAft>
              <a:spcPct val="15000"/>
            </a:spcAft>
            <a:buChar char="•"/>
          </a:pPr>
          <a:r>
            <a:rPr lang="en-US" sz="1600" kern="1200" noProof="0" dirty="0">
              <a:solidFill>
                <a:schemeClr val="accent5"/>
              </a:solidFill>
              <a:latin typeface="Calibri"/>
              <a:ea typeface="+mn-ea"/>
              <a:cs typeface="+mn-cs"/>
            </a:rPr>
            <a:t>Convening power</a:t>
          </a:r>
        </a:p>
      </dsp:txBody>
      <dsp:txXfrm>
        <a:off x="5894851" y="292152"/>
        <a:ext cx="1771314" cy="760942"/>
      </dsp:txXfrm>
    </dsp:sp>
    <dsp:sp modelId="{2DCF782A-9B55-455D-A502-F85C4D6C1B59}">
      <dsp:nvSpPr>
        <dsp:cNvPr id="0" name=""/>
        <dsp:cNvSpPr/>
      </dsp:nvSpPr>
      <dsp:spPr>
        <a:xfrm>
          <a:off x="0" y="258447"/>
          <a:ext cx="3948286" cy="1344346"/>
        </a:xfrm>
        <a:prstGeom prst="roundRect">
          <a:avLst>
            <a:gd name="adj" fmla="val 10000"/>
          </a:avLst>
        </a:prstGeom>
        <a:solidFill>
          <a:sysClr val="window" lastClr="FFFFFF">
            <a:alpha val="90000"/>
            <a:hueOff val="0"/>
            <a:satOff val="0"/>
            <a:lumOff val="0"/>
            <a:alphaOff val="0"/>
          </a:sysClr>
        </a:solidFill>
        <a:ln w="1905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noProof="0" dirty="0">
              <a:solidFill>
                <a:schemeClr val="accent5"/>
              </a:solidFill>
              <a:latin typeface="Calibri"/>
              <a:ea typeface="+mn-ea"/>
              <a:cs typeface="+mn-cs"/>
            </a:rPr>
            <a:t>Operational efficiency</a:t>
          </a:r>
          <a:endParaRPr lang="en-US" sz="1600" kern="1200" dirty="0">
            <a:solidFill>
              <a:schemeClr val="accent5"/>
            </a:solidFill>
            <a:latin typeface="Calibri"/>
            <a:ea typeface="+mn-ea"/>
            <a:cs typeface="+mn-cs"/>
          </a:endParaRPr>
        </a:p>
        <a:p>
          <a:pPr marL="171450" lvl="1" indent="-171450" algn="l" defTabSz="711200">
            <a:lnSpc>
              <a:spcPct val="90000"/>
            </a:lnSpc>
            <a:spcBef>
              <a:spcPct val="0"/>
            </a:spcBef>
            <a:spcAft>
              <a:spcPct val="15000"/>
            </a:spcAft>
            <a:buChar char="•"/>
          </a:pPr>
          <a:r>
            <a:rPr lang="en-US" sz="1600" kern="1200" noProof="0" dirty="0">
              <a:solidFill>
                <a:schemeClr val="accent5"/>
              </a:solidFill>
              <a:latin typeface="Calibri"/>
              <a:ea typeface="+mn-ea"/>
              <a:cs typeface="+mn-cs"/>
            </a:rPr>
            <a:t>Effectiveness of internal coordination mechanisms / modalities</a:t>
          </a:r>
        </a:p>
      </dsp:txBody>
      <dsp:txXfrm>
        <a:off x="29531" y="287978"/>
        <a:ext cx="2704738" cy="949197"/>
      </dsp:txXfrm>
    </dsp:sp>
    <dsp:sp modelId="{EE522682-38E5-47D4-83E6-8C033CC9EC25}">
      <dsp:nvSpPr>
        <dsp:cNvPr id="0" name=""/>
        <dsp:cNvSpPr/>
      </dsp:nvSpPr>
      <dsp:spPr>
        <a:xfrm>
          <a:off x="2017409" y="294626"/>
          <a:ext cx="1933431" cy="1933431"/>
        </a:xfrm>
        <a:prstGeom prst="pieWedge">
          <a:avLst/>
        </a:prstGeom>
        <a:solidFill>
          <a:srgbClr val="009DDC">
            <a:hueOff val="0"/>
            <a:satOff val="0"/>
            <a:lumOff val="0"/>
            <a:alphaOff val="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ysClr val="window" lastClr="FFFFFF"/>
              </a:solidFill>
              <a:latin typeface="Calibri"/>
              <a:ea typeface="+mn-ea"/>
              <a:cs typeface="+mn-cs"/>
            </a:rPr>
            <a:t>Efficiency</a:t>
          </a:r>
          <a:r>
            <a:rPr lang="es-PA" sz="1200" kern="1200" noProof="0" dirty="0">
              <a:solidFill>
                <a:sysClr val="window" lastClr="FFFFFF"/>
              </a:solidFill>
              <a:latin typeface="Calibri"/>
              <a:ea typeface="+mn-ea"/>
              <a:cs typeface="+mn-cs"/>
            </a:rPr>
            <a:t> </a:t>
          </a:r>
        </a:p>
      </dsp:txBody>
      <dsp:txXfrm>
        <a:off x="2583698" y="860915"/>
        <a:ext cx="1367142" cy="1367142"/>
      </dsp:txXfrm>
    </dsp:sp>
    <dsp:sp modelId="{9B12F6EC-B089-4A65-9034-946749AAFDB5}">
      <dsp:nvSpPr>
        <dsp:cNvPr id="0" name=""/>
        <dsp:cNvSpPr/>
      </dsp:nvSpPr>
      <dsp:spPr>
        <a:xfrm rot="5400000">
          <a:off x="4040144" y="294626"/>
          <a:ext cx="1933431" cy="1933431"/>
        </a:xfrm>
        <a:prstGeom prst="pieWedge">
          <a:avLst/>
        </a:prstGeom>
        <a:solidFill>
          <a:srgbClr val="4AB6A1"/>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ysClr val="window" lastClr="FFFFFF"/>
              </a:solidFill>
              <a:latin typeface="Calibri"/>
              <a:ea typeface="+mn-ea"/>
              <a:cs typeface="+mn-cs"/>
            </a:rPr>
            <a:t>Political positioning</a:t>
          </a:r>
          <a:endParaRPr lang="es-PA" sz="1600" kern="1200" noProof="0" dirty="0">
            <a:solidFill>
              <a:sysClr val="window" lastClr="FFFFFF"/>
            </a:solidFill>
            <a:latin typeface="Calibri"/>
            <a:ea typeface="+mn-ea"/>
            <a:cs typeface="+mn-cs"/>
          </a:endParaRPr>
        </a:p>
      </dsp:txBody>
      <dsp:txXfrm rot="-5400000">
        <a:off x="4040144" y="860915"/>
        <a:ext cx="1367142" cy="1367142"/>
      </dsp:txXfrm>
    </dsp:sp>
    <dsp:sp modelId="{0EBF39F7-29F8-46D5-A616-CBFBA30F1D39}">
      <dsp:nvSpPr>
        <dsp:cNvPr id="0" name=""/>
        <dsp:cNvSpPr/>
      </dsp:nvSpPr>
      <dsp:spPr>
        <a:xfrm rot="10800000">
          <a:off x="4040144" y="2317361"/>
          <a:ext cx="1933431" cy="1933431"/>
        </a:xfrm>
        <a:prstGeom prst="pieWedge">
          <a:avLst/>
        </a:prstGeom>
        <a:solidFill>
          <a:srgbClr val="FF9900"/>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Calibri"/>
              <a:ea typeface="+mn-ea"/>
              <a:cs typeface="+mn-cs"/>
            </a:rPr>
            <a:t>Expertise</a:t>
          </a:r>
          <a:r>
            <a:rPr lang="en-US" sz="1200" kern="1200" dirty="0">
              <a:solidFill>
                <a:sysClr val="window" lastClr="FFFFFF"/>
              </a:solidFill>
              <a:latin typeface="Calibri"/>
              <a:ea typeface="+mn-ea"/>
              <a:cs typeface="+mn-cs"/>
            </a:rPr>
            <a:t> </a:t>
          </a:r>
        </a:p>
      </dsp:txBody>
      <dsp:txXfrm rot="10800000">
        <a:off x="4040144" y="2317361"/>
        <a:ext cx="1367142" cy="1367142"/>
      </dsp:txXfrm>
    </dsp:sp>
    <dsp:sp modelId="{375FF434-15A4-4826-A948-A88FEC6768C2}">
      <dsp:nvSpPr>
        <dsp:cNvPr id="0" name=""/>
        <dsp:cNvSpPr/>
      </dsp:nvSpPr>
      <dsp:spPr>
        <a:xfrm rot="16200000">
          <a:off x="2017409" y="2317361"/>
          <a:ext cx="1933431" cy="1933431"/>
        </a:xfrm>
        <a:prstGeom prst="pieWedge">
          <a:avLst/>
        </a:prstGeom>
        <a:solidFill>
          <a:srgbClr val="002060"/>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ysClr val="window" lastClr="FFFFFF"/>
              </a:solidFill>
              <a:latin typeface="Calibri"/>
              <a:ea typeface="+mn-ea"/>
              <a:cs typeface="+mn-cs"/>
            </a:rPr>
            <a:t>Capacity</a:t>
          </a:r>
          <a:r>
            <a:rPr lang="es-PA" sz="2800" kern="1200" noProof="0" dirty="0">
              <a:solidFill>
                <a:sysClr val="window" lastClr="FFFFFF"/>
              </a:solidFill>
              <a:latin typeface="Calibri"/>
              <a:ea typeface="+mn-ea"/>
              <a:cs typeface="+mn-cs"/>
            </a:rPr>
            <a:t> </a:t>
          </a:r>
        </a:p>
      </dsp:txBody>
      <dsp:txXfrm rot="5400000">
        <a:off x="2583698" y="2317361"/>
        <a:ext cx="1367142" cy="1367142"/>
      </dsp:txXfrm>
    </dsp:sp>
    <dsp:sp modelId="{43DAD7D3-0BE8-4B6B-A5A0-FFF583ACE627}">
      <dsp:nvSpPr>
        <dsp:cNvPr id="0" name=""/>
        <dsp:cNvSpPr/>
      </dsp:nvSpPr>
      <dsp:spPr>
        <a:xfrm>
          <a:off x="3661718" y="1870841"/>
          <a:ext cx="667547" cy="580475"/>
        </a:xfrm>
        <a:prstGeom prst="circularArrow">
          <a:avLst/>
        </a:prstGeom>
        <a:solidFill>
          <a:srgbClr val="009DDC">
            <a:tint val="60000"/>
            <a:hueOff val="0"/>
            <a:satOff val="0"/>
            <a:lumOff val="0"/>
            <a:alphaOff val="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FCE6A917-4317-4CED-991E-DC575D1703F7}">
      <dsp:nvSpPr>
        <dsp:cNvPr id="0" name=""/>
        <dsp:cNvSpPr/>
      </dsp:nvSpPr>
      <dsp:spPr>
        <a:xfrm rot="10800000">
          <a:off x="3661718" y="2094101"/>
          <a:ext cx="667547" cy="580475"/>
        </a:xfrm>
        <a:prstGeom prst="circularArrow">
          <a:avLst/>
        </a:prstGeom>
        <a:solidFill>
          <a:srgbClr val="009DDC">
            <a:tint val="60000"/>
            <a:hueOff val="0"/>
            <a:satOff val="0"/>
            <a:lumOff val="0"/>
            <a:alphaOff val="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AF24F0-2A9B-46A1-9C20-61FAAFCAFF66}" type="datetimeFigureOut">
              <a:rPr lang="it-IT" smtClean="0"/>
              <a:pPr/>
              <a:t>19/10/2020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D92DF6-2D34-4C35-8E72-EEC3033C18BC}" type="slidenum">
              <a:rPr lang="it-IT" smtClean="0"/>
              <a:pPr/>
              <a:t>‹#›</a:t>
            </a:fld>
            <a:endParaRPr lang="it-IT"/>
          </a:p>
        </p:txBody>
      </p:sp>
    </p:spTree>
    <p:extLst>
      <p:ext uri="{BB962C8B-B14F-4D97-AF65-F5344CB8AC3E}">
        <p14:creationId xmlns:p14="http://schemas.microsoft.com/office/powerpoint/2010/main" val="5843193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30C87A-600D-4ECB-B063-522A496BCD09}" type="datetimeFigureOut">
              <a:rPr lang="it-IT" smtClean="0"/>
              <a:pPr/>
              <a:t>19/10/2020</a:t>
            </a:fld>
            <a:endParaRPr lang="it-IT"/>
          </a:p>
        </p:txBody>
      </p:sp>
      <p:sp>
        <p:nvSpPr>
          <p:cNvPr id="4" name="Segnaposto immagine diapositiva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809F7A-B409-4498-BDAE-83CB333CDE40}" type="slidenum">
              <a:rPr lang="it-IT" smtClean="0"/>
              <a:pPr/>
              <a:t>‹#›</a:t>
            </a:fld>
            <a:endParaRPr lang="it-IT"/>
          </a:p>
        </p:txBody>
      </p:sp>
    </p:spTree>
    <p:extLst>
      <p:ext uri="{BB962C8B-B14F-4D97-AF65-F5344CB8AC3E}">
        <p14:creationId xmlns:p14="http://schemas.microsoft.com/office/powerpoint/2010/main" val="29951708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ohchr.org/EN/Countries/Pages/HumanRightsintheWorld.asp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It is now time for participants to practice themselves by applying a gender lens in the development of a theory of change for the context in which they operate. </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session is meant to guide participants through the key steps of the UNSDCF theory of change from a GEWE perspective. </a:t>
            </a:r>
            <a:endParaRPr lang="en-US" dirty="0"/>
          </a:p>
        </p:txBody>
      </p:sp>
      <p:sp>
        <p:nvSpPr>
          <p:cNvPr id="4" name="Slide Number Placeholder 3"/>
          <p:cNvSpPr>
            <a:spLocks noGrp="1"/>
          </p:cNvSpPr>
          <p:nvPr>
            <p:ph type="sldNum" sz="quarter" idx="10"/>
          </p:nvPr>
        </p:nvSpPr>
        <p:spPr/>
        <p:txBody>
          <a:bodyPr/>
          <a:lstStyle/>
          <a:p>
            <a:fld id="{02809F7A-B409-4498-BDAE-83CB333CDE40}" type="slidenum">
              <a:rPr lang="it-IT" smtClean="0"/>
              <a:pPr/>
              <a:t>1</a:t>
            </a:fld>
            <a:endParaRPr lang="it-IT"/>
          </a:p>
        </p:txBody>
      </p:sp>
    </p:spTree>
    <p:extLst>
      <p:ext uri="{BB962C8B-B14F-4D97-AF65-F5344CB8AC3E}">
        <p14:creationId xmlns:p14="http://schemas.microsoft.com/office/powerpoint/2010/main" val="3666939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Here is a simplified example of a final causal analysis related to the women uneven access to decent employment. Depending on the context and on the audience, other examples may also be provided that are not necessarily GEWE specific.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Explain that this example is the end result of an often intense and complicated analytical process. Preliminary draft work may not be as well organized.</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Explain the different levels (deep causes, underlying causes, immediate causes, unfulfilled right).</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Explain the causal links (deep causes that involve underlying causes that lead to immediate causes that lead to unfulfilled rights).</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Explain that some causal links between the underlying causes are oriented in both directions (= influence each other).</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leave no one behind, the </a:t>
            </a:r>
            <a:r>
              <a:rPr lang="en-US" sz="1200" kern="1200" dirty="0" err="1">
                <a:solidFill>
                  <a:schemeClr val="tx1"/>
                </a:solidFill>
                <a:effectLst/>
                <a:latin typeface="+mn-lt"/>
                <a:ea typeface="+mn-ea"/>
                <a:cs typeface="+mn-cs"/>
              </a:rPr>
              <a:t>ToC</a:t>
            </a:r>
            <a:r>
              <a:rPr lang="en-US" sz="1200" kern="1200" dirty="0">
                <a:solidFill>
                  <a:schemeClr val="tx1"/>
                </a:solidFill>
                <a:effectLst/>
                <a:latin typeface="+mn-lt"/>
                <a:ea typeface="+mn-ea"/>
                <a:cs typeface="+mn-cs"/>
              </a:rPr>
              <a:t> must address structural barriers to equality, resources and opportunities, and any discriminatory laws, social norms and stereotypes that perpetuate inequalities and disparities.</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11</a:t>
            </a:fld>
            <a:endParaRPr lang="it-IT"/>
          </a:p>
        </p:txBody>
      </p:sp>
    </p:spTree>
    <p:extLst>
      <p:ext uri="{BB962C8B-B14F-4D97-AF65-F5344CB8AC3E}">
        <p14:creationId xmlns:p14="http://schemas.microsoft.com/office/powerpoint/2010/main" val="1375817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This requires a consultative, collaborative, and inclusive visioning exercise with all relevant stakeholders, including civil society, including women advocates and women-led groups, as well as youth groups contributing to the determination of the desired change, and defining their role as agents of the changes sought. [</a:t>
            </a:r>
            <a:r>
              <a:rPr lang="en-US" sz="1200" i="1" kern="1200" dirty="0">
                <a:solidFill>
                  <a:schemeClr val="tx1"/>
                </a:solidFill>
                <a:effectLst/>
                <a:latin typeface="+mn-lt"/>
                <a:ea typeface="+mn-ea"/>
                <a:cs typeface="+mn-cs"/>
              </a:rPr>
              <a:t>indicator 3.2 UNCT-SWAP Gender Equality Scorecard</a:t>
            </a:r>
            <a:r>
              <a:rPr lang="en-US" sz="1200" kern="1200" dirty="0">
                <a:solidFill>
                  <a:schemeClr val="tx1"/>
                </a:solidFill>
                <a:effectLst/>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13</a:t>
            </a:fld>
            <a:endParaRPr lang="it-IT"/>
          </a:p>
        </p:txBody>
      </p:sp>
    </p:spTree>
    <p:extLst>
      <p:ext uri="{BB962C8B-B14F-4D97-AF65-F5344CB8AC3E}">
        <p14:creationId xmlns:p14="http://schemas.microsoft.com/office/powerpoint/2010/main" val="2786038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These two slides are just meant as a reminder for participants on the key concepts and how to develop them.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Again, remind participants that the purpose is not to discuss the </a:t>
            </a:r>
            <a:r>
              <a:rPr lang="en-US" sz="1200" kern="1200" dirty="0" err="1">
                <a:solidFill>
                  <a:schemeClr val="tx1"/>
                </a:solidFill>
                <a:effectLst/>
                <a:latin typeface="+mn-lt"/>
                <a:ea typeface="+mn-ea"/>
                <a:cs typeface="+mn-cs"/>
              </a:rPr>
              <a:t>ToC</a:t>
            </a:r>
            <a:r>
              <a:rPr lang="en-US" sz="1200" kern="1200" dirty="0">
                <a:solidFill>
                  <a:schemeClr val="tx1"/>
                </a:solidFill>
                <a:effectLst/>
                <a:latin typeface="+mn-lt"/>
                <a:ea typeface="+mn-ea"/>
                <a:cs typeface="+mn-cs"/>
              </a:rPr>
              <a:t> per se, but rather to look at it as an entry point for gender mainstreaming.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14</a:t>
            </a:fld>
            <a:endParaRPr lang="it-IT"/>
          </a:p>
        </p:txBody>
      </p:sp>
    </p:spTree>
    <p:extLst>
      <p:ext uri="{BB962C8B-B14F-4D97-AF65-F5344CB8AC3E}">
        <p14:creationId xmlns:p14="http://schemas.microsoft.com/office/powerpoint/2010/main" val="3431194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Examples of gender blind results in UNSDCFs include: Turkmenistan (outcomes 2, 3 and 5); Kazakhstan (outcome 3.2); Belarus (outcome 2)</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Examples of gender focused results: Turkmenistan (outcome 1); Kazakhstan (1.1, 2.1. 2.2); Uzbekistan (3 and 4); Belarus (1, 5 and 7)</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16</a:t>
            </a:fld>
            <a:endParaRPr lang="it-IT"/>
          </a:p>
        </p:txBody>
      </p:sp>
    </p:spTree>
    <p:extLst>
      <p:ext uri="{BB962C8B-B14F-4D97-AF65-F5344CB8AC3E}">
        <p14:creationId xmlns:p14="http://schemas.microsoft.com/office/powerpoint/2010/main" val="3341423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nSpc>
                <a:spcPct val="107000"/>
              </a:lnSpc>
              <a:spcBef>
                <a:spcPts val="200"/>
              </a:spcBef>
              <a:spcAft>
                <a:spcPts val="1200"/>
              </a:spcAft>
            </a:pPr>
            <a:r>
              <a:rPr lang="en-US" sz="1200" dirty="0">
                <a:effectLst/>
                <a:latin typeface="Arial"/>
                <a:ea typeface="Calibri"/>
                <a:cs typeface="Arial"/>
              </a:rPr>
              <a:t>The key criteria that should underlie the articulation of the desired change are illustrated here. </a:t>
            </a:r>
            <a:endParaRPr lang="it-IT" sz="1200" dirty="0">
              <a:effectLst/>
              <a:latin typeface="Arial"/>
              <a:ea typeface="Calibri"/>
              <a:cs typeface="Arial"/>
            </a:endParaRPr>
          </a:p>
          <a:p>
            <a:pPr>
              <a:lnSpc>
                <a:spcPct val="107000"/>
              </a:lnSpc>
              <a:spcBef>
                <a:spcPts val="200"/>
              </a:spcBef>
              <a:spcAft>
                <a:spcPts val="1200"/>
              </a:spcAft>
            </a:pPr>
            <a:r>
              <a:rPr lang="en-US" sz="1200" dirty="0">
                <a:effectLst/>
                <a:latin typeface="Arial"/>
                <a:ea typeface="Calibri"/>
                <a:cs typeface="Arial"/>
              </a:rPr>
              <a:t>There are three starting points for the assessment of what works and what does not: </a:t>
            </a:r>
            <a:endParaRPr lang="it-IT" sz="1200" dirty="0">
              <a:effectLst/>
              <a:latin typeface="Arial"/>
              <a:ea typeface="Calibri"/>
              <a:cs typeface="Arial"/>
            </a:endParaRPr>
          </a:p>
          <a:p>
            <a:pPr marL="342900" lvl="0" indent="-342900">
              <a:lnSpc>
                <a:spcPct val="107000"/>
              </a:lnSpc>
              <a:spcBef>
                <a:spcPts val="200"/>
              </a:spcBef>
              <a:spcAft>
                <a:spcPts val="0"/>
              </a:spcAft>
              <a:buFont typeface="Symbol"/>
              <a:buChar char=""/>
              <a:tabLst>
                <a:tab pos="457200" algn="l"/>
              </a:tabLst>
            </a:pPr>
            <a:r>
              <a:rPr lang="en-US" sz="1200" dirty="0">
                <a:effectLst/>
                <a:latin typeface="Arial"/>
                <a:ea typeface="Calibri"/>
                <a:cs typeface="Arial"/>
              </a:rPr>
              <a:t>The articles and general recommendations of CEDAW (Convention on the Elimination of Discrimination against Women) are the first reference point, including any concluding observations and recommendations that are issued for the country, and reservations the relevant country may have on CEDAW (http://www.un.org/womenwatch/daw/cedaw/)</a:t>
            </a:r>
            <a:endParaRPr lang="it-IT" sz="1200" dirty="0">
              <a:effectLst/>
              <a:latin typeface="Arial"/>
              <a:ea typeface="Calibri"/>
              <a:cs typeface="Symbol"/>
            </a:endParaRPr>
          </a:p>
          <a:p>
            <a:pPr marL="342900" lvl="0" indent="-342900">
              <a:lnSpc>
                <a:spcPct val="107000"/>
              </a:lnSpc>
              <a:spcAft>
                <a:spcPts val="0"/>
              </a:spcAft>
              <a:buFont typeface="Symbol"/>
              <a:buChar char=""/>
              <a:tabLst>
                <a:tab pos="457200" algn="l"/>
              </a:tabLst>
            </a:pPr>
            <a:r>
              <a:rPr lang="en-US" sz="1200" dirty="0">
                <a:effectLst/>
                <a:latin typeface="Arial"/>
                <a:ea typeface="Calibri"/>
                <a:cs typeface="Arial"/>
              </a:rPr>
              <a:t>The analysis also considers rights set out in other treaties. See the OHCHR Human Rights in the World for a complete listing of current country observations and recommendations from CEDAW and other human rights treaty bodies (</a:t>
            </a:r>
            <a:r>
              <a:rPr lang="en-US" sz="1200" u="sng" dirty="0">
                <a:solidFill>
                  <a:srgbClr val="0563C1"/>
                </a:solidFill>
                <a:effectLst/>
                <a:latin typeface="Arial"/>
                <a:ea typeface="Calibri"/>
                <a:cs typeface="Arial"/>
                <a:hlinkClick r:id="rId3"/>
              </a:rPr>
              <a:t>http://www.ohchr.org/EN/Countries/Pages/HumanRightsintheWorld.aspx</a:t>
            </a:r>
            <a:r>
              <a:rPr lang="en-US" sz="1200" dirty="0">
                <a:effectLst/>
                <a:latin typeface="Arial"/>
                <a:ea typeface="Calibri"/>
                <a:cs typeface="Arial"/>
              </a:rPr>
              <a:t>)</a:t>
            </a:r>
            <a:endParaRPr lang="it-IT" sz="1200" dirty="0">
              <a:effectLst/>
              <a:latin typeface="Arial"/>
              <a:ea typeface="Calibri"/>
              <a:cs typeface="Symbol"/>
            </a:endParaRPr>
          </a:p>
          <a:p>
            <a:pPr marL="342900" lvl="0" indent="-342900">
              <a:lnSpc>
                <a:spcPct val="107000"/>
              </a:lnSpc>
              <a:spcAft>
                <a:spcPts val="1200"/>
              </a:spcAft>
              <a:buFont typeface="Symbol"/>
              <a:buChar char=""/>
              <a:tabLst>
                <a:tab pos="457200" algn="l"/>
              </a:tabLst>
            </a:pPr>
            <a:r>
              <a:rPr lang="en-US" sz="1200" dirty="0">
                <a:effectLst/>
                <a:latin typeface="Arial"/>
                <a:ea typeface="Calibri"/>
                <a:cs typeface="Arial"/>
              </a:rPr>
              <a:t>The SDGs and progress made across various targets</a:t>
            </a:r>
            <a:endParaRPr lang="it-IT" sz="1200" dirty="0">
              <a:effectLst/>
              <a:latin typeface="Arial"/>
              <a:ea typeface="Calibri"/>
              <a:cs typeface="Symbol"/>
            </a:endParaRPr>
          </a:p>
          <a:p>
            <a:r>
              <a:rPr lang="en-US" sz="1200" dirty="0">
                <a:effectLst/>
                <a:latin typeface="Arial"/>
                <a:ea typeface="Calibri"/>
              </a:rPr>
              <a:t>Changes aim to reduce inequalities and discrimination (importance of the "leave no one behind" approach in the new guidelines).</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17</a:t>
            </a:fld>
            <a:endParaRPr lang="it-IT"/>
          </a:p>
        </p:txBody>
      </p:sp>
    </p:spTree>
    <p:extLst>
      <p:ext uri="{BB962C8B-B14F-4D97-AF65-F5344CB8AC3E}">
        <p14:creationId xmlns:p14="http://schemas.microsoft.com/office/powerpoint/2010/main" val="1633120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809F7A-B409-4498-BDAE-83CB333CDE40}" type="slidenum">
              <a:rPr lang="it-IT" smtClean="0"/>
              <a:pPr/>
              <a:t>18</a:t>
            </a:fld>
            <a:endParaRPr lang="it-IT"/>
          </a:p>
        </p:txBody>
      </p:sp>
    </p:spTree>
    <p:extLst>
      <p:ext uri="{BB962C8B-B14F-4D97-AF65-F5344CB8AC3E}">
        <p14:creationId xmlns:p14="http://schemas.microsoft.com/office/powerpoint/2010/main" val="801691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Even when looking at the comparative advantage of UN entities, it is important to remember that the theory of change should be based on the needs of the country (demand) and examined through the lens of the Cooperation Framework Guiding Principles, rather than just the immediately available capacities and resources available (supply) of the UN development system and other partners.</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countries where UN Women is a non-resident agency, such as for e.g. in Belarus, Armenia and Uzbekistan, it will still sign the UNSDCF and </a:t>
            </a:r>
            <a:r>
              <a:rPr lang="en-ID" sz="1200" kern="1200" dirty="0">
                <a:solidFill>
                  <a:schemeClr val="tx1"/>
                </a:solidFill>
                <a:effectLst/>
                <a:latin typeface="+mn-lt"/>
                <a:ea typeface="+mn-ea"/>
                <a:cs typeface="+mn-cs"/>
              </a:rPr>
              <a:t>contribute technical advisory expertise with regard to normative/</a:t>
            </a:r>
            <a:r>
              <a:rPr lang="en-ID" sz="1200" kern="1200" dirty="0" err="1">
                <a:solidFill>
                  <a:schemeClr val="tx1"/>
                </a:solidFill>
                <a:effectLst/>
                <a:latin typeface="+mn-lt"/>
                <a:ea typeface="+mn-ea"/>
                <a:cs typeface="+mn-cs"/>
              </a:rPr>
              <a:t>intergovt'l</a:t>
            </a:r>
            <a:r>
              <a:rPr lang="en-ID" sz="1200" kern="1200" dirty="0">
                <a:solidFill>
                  <a:schemeClr val="tx1"/>
                </a:solidFill>
                <a:effectLst/>
                <a:latin typeface="+mn-lt"/>
                <a:ea typeface="+mn-ea"/>
                <a:cs typeface="+mn-cs"/>
              </a:rPr>
              <a:t>, data and joint regional programming areas.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19</a:t>
            </a:fld>
            <a:endParaRPr lang="it-IT"/>
          </a:p>
        </p:txBody>
      </p:sp>
    </p:spTree>
    <p:extLst>
      <p:ext uri="{BB962C8B-B14F-4D97-AF65-F5344CB8AC3E}">
        <p14:creationId xmlns:p14="http://schemas.microsoft.com/office/powerpoint/2010/main" val="3477866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A stakeholder analysis of key partners may be a good way to ensure </a:t>
            </a:r>
            <a:r>
              <a:rPr lang="en-ID" sz="1200" kern="1200" dirty="0">
                <a:solidFill>
                  <a:schemeClr val="tx1"/>
                </a:solidFill>
                <a:effectLst/>
                <a:latin typeface="+mn-lt"/>
                <a:ea typeface="+mn-ea"/>
                <a:cs typeface="+mn-cs"/>
              </a:rPr>
              <a:t>that National Women Ministries and different groups of women are consulted in development/implementation of CF. Moreover, it is critical to go beyond traditional GEWE partners to also work with different ministries and organizations.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consultative, collaborative, and inclusive visioning exercise with all relevant stakeholders, including civil society, including women, youth and groups left behind contributing to the determination of the desired change, and defining their role as agents of the changes sought. [</a:t>
            </a:r>
            <a:r>
              <a:rPr lang="en-US" sz="1200" i="1" kern="1200" dirty="0">
                <a:solidFill>
                  <a:schemeClr val="tx1"/>
                </a:solidFill>
                <a:effectLst/>
                <a:latin typeface="+mn-lt"/>
                <a:ea typeface="+mn-ea"/>
                <a:cs typeface="+mn-cs"/>
              </a:rPr>
              <a:t>indicator 3.2 UNCT-SWAP Gender Equality Scorecard</a:t>
            </a:r>
            <a:r>
              <a:rPr lang="en-US" sz="1200" kern="1200" dirty="0">
                <a:solidFill>
                  <a:schemeClr val="tx1"/>
                </a:solidFill>
                <a:effectLst/>
                <a:latin typeface="+mn-lt"/>
                <a:ea typeface="+mn-ea"/>
                <a:cs typeface="+mn-cs"/>
              </a:rPr>
              <a:t>]</a:t>
            </a: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24</a:t>
            </a:fld>
            <a:endParaRPr lang="it-IT"/>
          </a:p>
        </p:txBody>
      </p:sp>
    </p:spTree>
    <p:extLst>
      <p:ext uri="{BB962C8B-B14F-4D97-AF65-F5344CB8AC3E}">
        <p14:creationId xmlns:p14="http://schemas.microsoft.com/office/powerpoint/2010/main" val="3002538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The theory of change shows where and how development actors need to come together to contribute to the desired change, providing the basis for wider, higher quality and transformational partnerships.</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Based on a shared understanding of opportunities, risks and bottlenecks, and the inequalities that persist, the UN development system agrees on results that it can contribute to through the UNCTs own resources and through leveraging those of other stakeholders.</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25</a:t>
            </a:fld>
            <a:endParaRPr lang="it-IT"/>
          </a:p>
        </p:txBody>
      </p:sp>
    </p:spTree>
    <p:extLst>
      <p:ext uri="{BB962C8B-B14F-4D97-AF65-F5344CB8AC3E}">
        <p14:creationId xmlns:p14="http://schemas.microsoft.com/office/powerpoint/2010/main" val="526218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a:bodyPr>
          <a:lstStyle/>
          <a:p>
            <a:pPr marL="342900" lvl="0" indent="-342900">
              <a:lnSpc>
                <a:spcPct val="107000"/>
              </a:lnSpc>
              <a:spcBef>
                <a:spcPts val="200"/>
              </a:spcBef>
              <a:spcAft>
                <a:spcPts val="0"/>
              </a:spcAft>
              <a:buFont typeface="Arial"/>
              <a:buChar char="-"/>
            </a:pPr>
            <a:r>
              <a:rPr lang="en-GB" sz="1200" dirty="0">
                <a:solidFill>
                  <a:srgbClr val="808080"/>
                </a:solidFill>
                <a:effectLst/>
                <a:latin typeface="Arial"/>
                <a:ea typeface="Calibri"/>
                <a:cs typeface="Arial"/>
              </a:rPr>
              <a:t>Divide participants into five groups according to the number of dimensions to be analysed: </a:t>
            </a:r>
            <a:r>
              <a:rPr lang="en-GB" sz="1200" b="1" dirty="0">
                <a:solidFill>
                  <a:srgbClr val="808080"/>
                </a:solidFill>
                <a:effectLst/>
                <a:latin typeface="Arial"/>
                <a:ea typeface="Calibri"/>
                <a:cs typeface="Arial"/>
              </a:rPr>
              <a:t>social, economic, environmental, political and governance, violence and justice</a:t>
            </a:r>
            <a:r>
              <a:rPr lang="en-GB" sz="1200" dirty="0">
                <a:solidFill>
                  <a:srgbClr val="808080"/>
                </a:solidFill>
                <a:effectLst/>
                <a:latin typeface="Arial"/>
                <a:ea typeface="Calibri"/>
                <a:cs typeface="Arial"/>
              </a:rPr>
              <a:t>;</a:t>
            </a:r>
            <a:endParaRPr lang="it-IT" sz="1200" dirty="0">
              <a:effectLst/>
              <a:latin typeface="Arial"/>
              <a:ea typeface="Calibri"/>
              <a:cs typeface="Arial"/>
            </a:endParaRPr>
          </a:p>
          <a:p>
            <a:pPr marL="342900" lvl="0" indent="-342900">
              <a:lnSpc>
                <a:spcPct val="107000"/>
              </a:lnSpc>
              <a:spcAft>
                <a:spcPts val="0"/>
              </a:spcAft>
              <a:buFont typeface="Arial"/>
              <a:buChar char="-"/>
            </a:pPr>
            <a:r>
              <a:rPr lang="en-GB" sz="1200" dirty="0">
                <a:solidFill>
                  <a:srgbClr val="808080"/>
                </a:solidFill>
                <a:effectLst/>
                <a:latin typeface="Arial"/>
                <a:ea typeface="Calibri"/>
                <a:cs typeface="Arial"/>
              </a:rPr>
              <a:t>Remind participants that a set of possible questions per dimension is also available to guide them through the analysis;</a:t>
            </a:r>
            <a:endParaRPr lang="it-IT" sz="1200" dirty="0">
              <a:effectLst/>
              <a:latin typeface="Arial"/>
              <a:ea typeface="Calibri"/>
              <a:cs typeface="Arial"/>
            </a:endParaRPr>
          </a:p>
          <a:p>
            <a:pPr marL="342900" lvl="0" indent="-342900">
              <a:lnSpc>
                <a:spcPct val="107000"/>
              </a:lnSpc>
              <a:spcAft>
                <a:spcPts val="0"/>
              </a:spcAft>
              <a:buFont typeface="Arial"/>
              <a:buChar char="-"/>
            </a:pPr>
            <a:r>
              <a:rPr lang="en-GB" sz="1200" dirty="0">
                <a:solidFill>
                  <a:srgbClr val="808080"/>
                </a:solidFill>
                <a:effectLst/>
                <a:latin typeface="Arial"/>
                <a:ea typeface="Calibri"/>
                <a:cs typeface="Arial"/>
              </a:rPr>
              <a:t>Explain that the analysis of each dimension will represent the piece of a bigger puzzle; </a:t>
            </a:r>
            <a:endParaRPr lang="it-IT" sz="1200" dirty="0">
              <a:effectLst/>
              <a:latin typeface="Arial"/>
              <a:ea typeface="Calibri"/>
              <a:cs typeface="Arial"/>
            </a:endParaRPr>
          </a:p>
          <a:p>
            <a:pPr marL="342900" lvl="0" indent="-342900">
              <a:lnSpc>
                <a:spcPct val="107000"/>
              </a:lnSpc>
              <a:spcAft>
                <a:spcPts val="0"/>
              </a:spcAft>
              <a:buFont typeface="Arial"/>
              <a:buChar char="-"/>
            </a:pPr>
            <a:r>
              <a:rPr lang="en-GB" sz="1200" dirty="0">
                <a:solidFill>
                  <a:srgbClr val="808080"/>
                </a:solidFill>
                <a:effectLst/>
                <a:latin typeface="Arial"/>
                <a:ea typeface="Calibri"/>
                <a:cs typeface="Arial"/>
              </a:rPr>
              <a:t>Allow some time for participants to go through the questions individually and discuss them in small table group; </a:t>
            </a:r>
            <a:endParaRPr lang="it-IT" sz="1200" dirty="0">
              <a:effectLst/>
              <a:latin typeface="Arial"/>
              <a:ea typeface="Calibri"/>
              <a:cs typeface="Arial"/>
            </a:endParaRPr>
          </a:p>
          <a:p>
            <a:pPr marL="342900" lvl="0" indent="-342900">
              <a:lnSpc>
                <a:spcPct val="107000"/>
              </a:lnSpc>
              <a:spcAft>
                <a:spcPts val="0"/>
              </a:spcAft>
              <a:buFont typeface="Arial"/>
              <a:buChar char="-"/>
            </a:pPr>
            <a:r>
              <a:rPr lang="en-GB" sz="1200" dirty="0">
                <a:solidFill>
                  <a:srgbClr val="808080"/>
                </a:solidFill>
                <a:effectLst/>
                <a:latin typeface="Arial"/>
                <a:ea typeface="Calibri"/>
                <a:cs typeface="Arial"/>
              </a:rPr>
              <a:t>Read the instructions for the </a:t>
            </a:r>
            <a:r>
              <a:rPr lang="en-GB" sz="1200" dirty="0" err="1">
                <a:solidFill>
                  <a:srgbClr val="808080"/>
                </a:solidFill>
                <a:effectLst/>
                <a:latin typeface="Arial"/>
                <a:ea typeface="Calibri"/>
                <a:cs typeface="Arial"/>
              </a:rPr>
              <a:t>groupwork</a:t>
            </a:r>
            <a:r>
              <a:rPr lang="en-GB" sz="1200" dirty="0">
                <a:solidFill>
                  <a:srgbClr val="808080"/>
                </a:solidFill>
                <a:effectLst/>
                <a:latin typeface="Arial"/>
                <a:ea typeface="Calibri"/>
                <a:cs typeface="Arial"/>
              </a:rPr>
              <a:t>. Allow 1 hour for the group exercise; </a:t>
            </a:r>
            <a:endParaRPr lang="it-IT" sz="1200" dirty="0">
              <a:effectLst/>
              <a:latin typeface="Arial"/>
              <a:ea typeface="Calibri"/>
              <a:cs typeface="Arial"/>
            </a:endParaRPr>
          </a:p>
          <a:p>
            <a:pPr marL="342900" lvl="0" indent="-342900">
              <a:lnSpc>
                <a:spcPct val="107000"/>
              </a:lnSpc>
              <a:spcAft>
                <a:spcPts val="0"/>
              </a:spcAft>
              <a:buFont typeface="Arial"/>
              <a:buChar char="-"/>
            </a:pPr>
            <a:r>
              <a:rPr lang="en-GB" sz="1200" dirty="0">
                <a:solidFill>
                  <a:srgbClr val="808080"/>
                </a:solidFill>
                <a:effectLst/>
                <a:latin typeface="Arial"/>
                <a:ea typeface="Calibri"/>
                <a:cs typeface="Arial"/>
              </a:rPr>
              <a:t>Ask participants to be as precise as possible, even when data are not immediately available and changes require some additional work (for example some additional data gathering exercises), this should be specifically mentioned in their suggestions; </a:t>
            </a:r>
            <a:endParaRPr lang="it-IT" sz="1200" dirty="0">
              <a:effectLst/>
              <a:latin typeface="Arial"/>
              <a:ea typeface="Calibri"/>
              <a:cs typeface="Arial"/>
            </a:endParaRPr>
          </a:p>
          <a:p>
            <a:pPr marL="342900" lvl="0" indent="-342900">
              <a:lnSpc>
                <a:spcPct val="107000"/>
              </a:lnSpc>
              <a:spcAft>
                <a:spcPts val="0"/>
              </a:spcAft>
              <a:buFont typeface="Arial"/>
              <a:buChar char="-"/>
            </a:pPr>
            <a:r>
              <a:rPr lang="en-GB" sz="1200" dirty="0">
                <a:solidFill>
                  <a:srgbClr val="808080"/>
                </a:solidFill>
                <a:effectLst/>
                <a:latin typeface="Arial"/>
                <a:ea typeface="Calibri"/>
                <a:cs typeface="Arial"/>
              </a:rPr>
              <a:t>Ask each group to appoint one rapporteur and to get ready to present and discuss their work in plenary for a total of 50’;  </a:t>
            </a:r>
            <a:endParaRPr lang="it-IT" sz="1200" dirty="0">
              <a:effectLst/>
              <a:latin typeface="Arial"/>
              <a:ea typeface="Calibri"/>
              <a:cs typeface="Arial"/>
            </a:endParaRPr>
          </a:p>
          <a:p>
            <a:pPr marL="342900" lvl="0" indent="-342900">
              <a:lnSpc>
                <a:spcPct val="107000"/>
              </a:lnSpc>
              <a:spcAft>
                <a:spcPts val="1200"/>
              </a:spcAft>
              <a:buFont typeface="Arial"/>
              <a:buChar char="-"/>
            </a:pPr>
            <a:r>
              <a:rPr lang="en-GB" sz="1200" dirty="0">
                <a:solidFill>
                  <a:srgbClr val="808080"/>
                </a:solidFill>
                <a:effectLst/>
                <a:latin typeface="Arial"/>
                <a:ea typeface="Calibri"/>
                <a:cs typeface="Arial"/>
              </a:rPr>
              <a:t>Remind participants of the importance of being constructive, realistic, and concrete in their suggestions, keeping in mind the work that all their inputs could be used to inform the UNSDCF they will be requested to work on; </a:t>
            </a:r>
            <a:endParaRPr lang="it-IT" sz="1200" dirty="0">
              <a:effectLst/>
              <a:latin typeface="Arial"/>
              <a:ea typeface="Calibri"/>
              <a:cs typeface="Arial"/>
            </a:endParaRPr>
          </a:p>
          <a:p>
            <a:r>
              <a:rPr lang="en-GB" sz="1200" dirty="0">
                <a:solidFill>
                  <a:srgbClr val="808080"/>
                </a:solidFill>
                <a:effectLst/>
                <a:latin typeface="Arial"/>
                <a:ea typeface="Calibri"/>
              </a:rPr>
              <a:t>Inform participants that the reporting of the </a:t>
            </a:r>
            <a:r>
              <a:rPr lang="en-GB" sz="1200" dirty="0" err="1">
                <a:solidFill>
                  <a:srgbClr val="808080"/>
                </a:solidFill>
                <a:effectLst/>
                <a:latin typeface="Arial"/>
                <a:ea typeface="Calibri"/>
              </a:rPr>
              <a:t>groupwork</a:t>
            </a:r>
            <a:r>
              <a:rPr lang="en-GB" sz="1200" dirty="0">
                <a:solidFill>
                  <a:srgbClr val="808080"/>
                </a:solidFill>
                <a:effectLst/>
                <a:latin typeface="Arial"/>
                <a:ea typeface="Calibri"/>
              </a:rPr>
              <a:t> will be done at beginning of DAY 3.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28</a:t>
            </a:fld>
            <a:endParaRPr lang="it-IT"/>
          </a:p>
        </p:txBody>
      </p:sp>
    </p:spTree>
    <p:extLst>
      <p:ext uri="{BB962C8B-B14F-4D97-AF65-F5344CB8AC3E}">
        <p14:creationId xmlns:p14="http://schemas.microsoft.com/office/powerpoint/2010/main" val="527374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Developing the CF is the next key stage of the UNSDCF process and involves identifying strategic priorities and outcomes, developing a Theory of Change (</a:t>
            </a:r>
            <a:r>
              <a:rPr lang="en-US" sz="1200" kern="1200" dirty="0" err="1">
                <a:solidFill>
                  <a:schemeClr val="tx1"/>
                </a:solidFill>
                <a:effectLst/>
                <a:latin typeface="+mn-lt"/>
                <a:ea typeface="+mn-ea"/>
                <a:cs typeface="+mn-cs"/>
              </a:rPr>
              <a:t>ToC</a:t>
            </a:r>
            <a:r>
              <a:rPr lang="en-US" sz="1200" kern="1200" dirty="0">
                <a:solidFill>
                  <a:schemeClr val="tx1"/>
                </a:solidFill>
                <a:effectLst/>
                <a:latin typeface="+mn-lt"/>
                <a:ea typeface="+mn-ea"/>
                <a:cs typeface="+mn-cs"/>
              </a:rPr>
              <a:t>) and formulating the results matrix. Outcomes and outputs are defined at the design phase to ensure a clear logic in the results matrix. Indicators are by default linked to the national SDG indicator frameworks, including gender-sensitive indicators. Let’s start by looking at the </a:t>
            </a:r>
            <a:r>
              <a:rPr lang="en-US" sz="1200" kern="1200" dirty="0" err="1">
                <a:solidFill>
                  <a:schemeClr val="tx1"/>
                </a:solidFill>
                <a:effectLst/>
                <a:latin typeface="+mn-lt"/>
                <a:ea typeface="+mn-ea"/>
                <a:cs typeface="+mn-cs"/>
              </a:rPr>
              <a:t>ToC</a:t>
            </a:r>
            <a:r>
              <a:rPr lang="en-US" sz="1200" kern="1200" dirty="0">
                <a:solidFill>
                  <a:schemeClr val="tx1"/>
                </a:solidFill>
                <a:effectLst/>
                <a:latin typeface="+mn-lt"/>
                <a:ea typeface="+mn-ea"/>
                <a:cs typeface="+mn-cs"/>
              </a:rPr>
              <a:t>.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2</a:t>
            </a:fld>
            <a:endParaRPr lang="it-IT"/>
          </a:p>
        </p:txBody>
      </p:sp>
    </p:spTree>
    <p:extLst>
      <p:ext uri="{BB962C8B-B14F-4D97-AF65-F5344CB8AC3E}">
        <p14:creationId xmlns:p14="http://schemas.microsoft.com/office/powerpoint/2010/main" val="4257013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a:solidFill>
                  <a:schemeClr val="tx1"/>
                </a:solidFill>
                <a:effectLst/>
                <a:latin typeface="+mn-lt"/>
                <a:ea typeface="+mn-ea"/>
                <a:cs typeface="+mn-cs"/>
              </a:rPr>
              <a:t>Considering that each dimension is meant to represent a piece of a more composite puzzle, it would be nice to provide each group with a flipchart that has been cut accordingly.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29</a:t>
            </a:fld>
            <a:endParaRPr lang="it-IT"/>
          </a:p>
        </p:txBody>
      </p:sp>
    </p:spTree>
    <p:extLst>
      <p:ext uri="{BB962C8B-B14F-4D97-AF65-F5344CB8AC3E}">
        <p14:creationId xmlns:p14="http://schemas.microsoft.com/office/powerpoint/2010/main" val="1630291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685800" y="685800"/>
            <a:ext cx="5486400" cy="3429000"/>
          </a:xfrm>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eaLnBrk="1" hangingPunct="1">
              <a:spcBef>
                <a:spcPct val="0"/>
              </a:spcBef>
            </a:pPr>
            <a:endParaRPr lang="en-GB" dirty="0"/>
          </a:p>
        </p:txBody>
      </p:sp>
      <p:sp>
        <p:nvSpPr>
          <p:cNvPr id="31748"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1.1 </a:t>
            </a:r>
          </a:p>
        </p:txBody>
      </p:sp>
      <p:sp>
        <p:nvSpPr>
          <p:cNvPr id="31749"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52769C2-239A-4604-8F2C-A8B939BAA710}" type="slidenum">
              <a:rPr lang="en-US"/>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Bef>
                <a:spcPts val="200"/>
              </a:spcBef>
              <a:spcAft>
                <a:spcPts val="1200"/>
              </a:spcAft>
            </a:pPr>
            <a:r>
              <a:rPr lang="en-US" sz="1200" dirty="0">
                <a:effectLst/>
                <a:latin typeface="Arial"/>
                <a:ea typeface="Calibri"/>
                <a:cs typeface="Arial"/>
              </a:rPr>
              <a:t>The theory of change: </a:t>
            </a:r>
            <a:endParaRPr lang="it-IT" sz="1200" dirty="0">
              <a:effectLst/>
              <a:latin typeface="Arial"/>
              <a:ea typeface="Calibri"/>
              <a:cs typeface="Arial"/>
            </a:endParaRPr>
          </a:p>
          <a:p>
            <a:pPr marL="342900" lvl="0" indent="-342900">
              <a:buFont typeface="Arial"/>
              <a:buChar char="•"/>
              <a:tabLst>
                <a:tab pos="457200" algn="l"/>
              </a:tabLst>
            </a:pPr>
            <a:r>
              <a:rPr lang="en-GB" dirty="0">
                <a:effectLst/>
                <a:cs typeface="Arial"/>
              </a:rPr>
              <a:t>Tool that allows to articulate the changes that are sought</a:t>
            </a:r>
            <a:endParaRPr lang="it-IT" dirty="0">
              <a:effectLst/>
              <a:cs typeface="Times New Roman"/>
            </a:endParaRPr>
          </a:p>
          <a:p>
            <a:pPr marL="342900" lvl="0" indent="-342900">
              <a:buFont typeface="Arial"/>
              <a:buChar char="•"/>
              <a:tabLst>
                <a:tab pos="457200" algn="l"/>
              </a:tabLst>
            </a:pPr>
            <a:r>
              <a:rPr lang="en-GB" dirty="0">
                <a:effectLst/>
                <a:cs typeface="Arial"/>
              </a:rPr>
              <a:t>Define how to contribute to those changes</a:t>
            </a:r>
            <a:endParaRPr lang="it-IT" dirty="0">
              <a:effectLst/>
              <a:cs typeface="Times New Roman"/>
            </a:endParaRPr>
          </a:p>
          <a:p>
            <a:pPr marL="342900" lvl="0" indent="-342900">
              <a:buFont typeface="Arial"/>
              <a:buChar char="•"/>
              <a:tabLst>
                <a:tab pos="457200" algn="l"/>
              </a:tabLst>
            </a:pPr>
            <a:r>
              <a:rPr lang="en-GB" dirty="0">
                <a:effectLst/>
                <a:cs typeface="Arial"/>
              </a:rPr>
              <a:t>Unpack the assumptions that underlie the main thinking</a:t>
            </a:r>
            <a:endParaRPr lang="it-IT" dirty="0">
              <a:effectLst/>
              <a:cs typeface="Times New Roman"/>
            </a:endParaRPr>
          </a:p>
          <a:p>
            <a:pPr marL="342900" lvl="0" indent="-342900">
              <a:buFont typeface="Arial"/>
              <a:buChar char="•"/>
              <a:tabLst>
                <a:tab pos="457200" algn="l"/>
              </a:tabLst>
            </a:pPr>
            <a:r>
              <a:rPr lang="en-GB" dirty="0">
                <a:effectLst/>
                <a:cs typeface="Arial"/>
              </a:rPr>
              <a:t>Clarify how risks will be addressed and mitigated </a:t>
            </a:r>
            <a:endParaRPr lang="it-IT" dirty="0">
              <a:effectLst/>
              <a:cs typeface="Times New Roman"/>
            </a:endParaRPr>
          </a:p>
          <a:p>
            <a:pPr>
              <a:tabLst>
                <a:tab pos="457200" algn="l"/>
              </a:tabLst>
            </a:pPr>
            <a:r>
              <a:rPr lang="en-ID" dirty="0">
                <a:effectLst/>
                <a:cs typeface="Arial"/>
              </a:rPr>
              <a:t> </a:t>
            </a:r>
            <a:endParaRPr lang="it-IT" dirty="0">
              <a:effectLst/>
            </a:endParaRPr>
          </a:p>
          <a:p>
            <a:pPr>
              <a:lnSpc>
                <a:spcPct val="107000"/>
              </a:lnSpc>
              <a:spcBef>
                <a:spcPts val="200"/>
              </a:spcBef>
              <a:spcAft>
                <a:spcPts val="1200"/>
              </a:spcAft>
              <a:tabLst>
                <a:tab pos="457200" algn="l"/>
              </a:tabLst>
            </a:pPr>
            <a:r>
              <a:rPr lang="en-US" sz="1200" dirty="0">
                <a:effectLst/>
                <a:latin typeface="Arial"/>
                <a:ea typeface="Calibri"/>
                <a:cs typeface="Arial"/>
              </a:rPr>
              <a:t>It is a </a:t>
            </a:r>
            <a:r>
              <a:rPr lang="en-US" sz="1200" b="1" dirty="0">
                <a:effectLst/>
                <a:latin typeface="Arial"/>
                <a:ea typeface="Calibri"/>
                <a:cs typeface="Arial"/>
              </a:rPr>
              <a:t>process</a:t>
            </a:r>
            <a:r>
              <a:rPr lang="en-US" sz="1200" dirty="0">
                <a:effectLst/>
                <a:latin typeface="Arial"/>
                <a:ea typeface="Calibri"/>
                <a:cs typeface="Arial"/>
              </a:rPr>
              <a:t>, not just a </a:t>
            </a:r>
            <a:r>
              <a:rPr lang="en-US" sz="1200" b="1" dirty="0">
                <a:effectLst/>
                <a:latin typeface="Arial"/>
                <a:ea typeface="Calibri"/>
                <a:cs typeface="Arial"/>
              </a:rPr>
              <a:t>product</a:t>
            </a:r>
            <a:r>
              <a:rPr lang="en-US" sz="1200" dirty="0">
                <a:effectLst/>
                <a:latin typeface="Arial"/>
                <a:ea typeface="Calibri"/>
                <a:cs typeface="Arial"/>
              </a:rPr>
              <a:t>. It describes HOW the change will occur, involving other development actors in a critical reflection process.</a:t>
            </a:r>
            <a:endParaRPr lang="it-IT" sz="1200" dirty="0">
              <a:effectLst/>
              <a:latin typeface="Arial"/>
              <a:ea typeface="Calibri"/>
              <a:cs typeface="Arial"/>
            </a:endParaRPr>
          </a:p>
          <a:p>
            <a:r>
              <a:rPr lang="en-US" sz="1200" dirty="0">
                <a:effectLst/>
                <a:latin typeface="Arial"/>
                <a:ea typeface="Calibri"/>
              </a:rPr>
              <a:t>The articulation of a hypothesis about the chain of causality that will lead to the desired change - describing the routes of change.</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3</a:t>
            </a:fld>
            <a:endParaRPr lang="it-IT"/>
          </a:p>
        </p:txBody>
      </p:sp>
    </p:spTree>
    <p:extLst>
      <p:ext uri="{BB962C8B-B14F-4D97-AF65-F5344CB8AC3E}">
        <p14:creationId xmlns:p14="http://schemas.microsoft.com/office/powerpoint/2010/main" val="3761718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342900" lvl="0" indent="-342900">
              <a:buFont typeface="Arial"/>
              <a:buChar char="•"/>
              <a:tabLst>
                <a:tab pos="457200" algn="l"/>
              </a:tabLst>
            </a:pPr>
            <a:r>
              <a:rPr lang="en-GB" dirty="0">
                <a:effectLst/>
                <a:cs typeface="Arial"/>
              </a:rPr>
              <a:t>Improve collective planning and monitoring towards gender equality and women’s empowerment;</a:t>
            </a:r>
            <a:endParaRPr lang="it-IT" dirty="0">
              <a:effectLst/>
              <a:cs typeface="Times New Roman"/>
            </a:endParaRPr>
          </a:p>
          <a:p>
            <a:pPr marL="342900" lvl="0" indent="-342900">
              <a:buFont typeface="Arial"/>
              <a:buChar char="•"/>
              <a:tabLst>
                <a:tab pos="457200" algn="l"/>
              </a:tabLst>
            </a:pPr>
            <a:r>
              <a:rPr lang="en-GB" dirty="0">
                <a:effectLst/>
                <a:cs typeface="Arial"/>
              </a:rPr>
              <a:t>Identify ways to improve work; </a:t>
            </a:r>
            <a:endParaRPr lang="it-IT" dirty="0">
              <a:effectLst/>
              <a:cs typeface="Times New Roman"/>
            </a:endParaRPr>
          </a:p>
          <a:p>
            <a:pPr marL="342900" lvl="0" indent="-342900">
              <a:buFont typeface="Arial"/>
              <a:buChar char="•"/>
              <a:tabLst>
                <a:tab pos="457200" algn="l"/>
              </a:tabLst>
            </a:pPr>
            <a:r>
              <a:rPr lang="en-GB" dirty="0">
                <a:effectLst/>
                <a:cs typeface="Arial"/>
              </a:rPr>
              <a:t>Enhance coherence and communication among stakeholders; </a:t>
            </a:r>
            <a:endParaRPr lang="it-IT" dirty="0">
              <a:effectLst/>
              <a:cs typeface="Times New Roman"/>
            </a:endParaRPr>
          </a:p>
          <a:p>
            <a:pPr marL="342900" lvl="0" indent="-342900">
              <a:buFont typeface="Arial"/>
              <a:buChar char="•"/>
              <a:tabLst>
                <a:tab pos="457200" algn="l"/>
              </a:tabLst>
            </a:pPr>
            <a:r>
              <a:rPr lang="en-GB" dirty="0">
                <a:effectLst/>
                <a:cs typeface="Arial"/>
              </a:rPr>
              <a:t>Identify commonalities and comparative advantages towards the achievement of results; </a:t>
            </a:r>
            <a:endParaRPr lang="it-IT" dirty="0">
              <a:effectLst/>
              <a:cs typeface="Times New Roman"/>
            </a:endParaRPr>
          </a:p>
          <a:p>
            <a:pPr marL="342900" lvl="0" indent="-342900">
              <a:buFont typeface="Arial"/>
              <a:buChar char="•"/>
              <a:tabLst>
                <a:tab pos="457200" algn="l"/>
              </a:tabLst>
            </a:pPr>
            <a:r>
              <a:rPr lang="en-GB" dirty="0">
                <a:effectLst/>
                <a:cs typeface="Arial"/>
              </a:rPr>
              <a:t>Improve partnerships identifying contribution to the SDGs from a GEWE perspective; </a:t>
            </a:r>
            <a:endParaRPr lang="it-IT" dirty="0">
              <a:effectLst/>
              <a:cs typeface="Times New Roman"/>
            </a:endParaRPr>
          </a:p>
          <a:p>
            <a:r>
              <a:rPr lang="en-GB" sz="800" dirty="0">
                <a:effectLst/>
                <a:latin typeface="Arial"/>
                <a:ea typeface="Calibri"/>
              </a:rPr>
              <a:t>Test hypothesis for programme frameworks on GEWE</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4</a:t>
            </a:fld>
            <a:endParaRPr lang="it-IT"/>
          </a:p>
        </p:txBody>
      </p:sp>
    </p:spTree>
    <p:extLst>
      <p:ext uri="{BB962C8B-B14F-4D97-AF65-F5344CB8AC3E}">
        <p14:creationId xmlns:p14="http://schemas.microsoft.com/office/powerpoint/2010/main" val="3996491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77500" lnSpcReduction="20000"/>
          </a:bodyPr>
          <a:lstStyle/>
          <a:p>
            <a:pPr>
              <a:lnSpc>
                <a:spcPct val="107000"/>
              </a:lnSpc>
              <a:spcBef>
                <a:spcPts val="200"/>
              </a:spcBef>
              <a:spcAft>
                <a:spcPts val="1200"/>
              </a:spcAft>
            </a:pPr>
            <a:r>
              <a:rPr lang="en-US" sz="1200" dirty="0">
                <a:effectLst/>
                <a:latin typeface="Arial"/>
                <a:ea typeface="Calibri"/>
                <a:cs typeface="Arial"/>
              </a:rPr>
              <a:t>Let’s now look at the key elements that constitute the theory of change.</a:t>
            </a:r>
            <a:endParaRPr lang="it-IT" sz="1200" dirty="0">
              <a:effectLst/>
              <a:latin typeface="Arial"/>
              <a:ea typeface="Calibri"/>
              <a:cs typeface="Arial"/>
            </a:endParaRPr>
          </a:p>
          <a:p>
            <a:pPr marL="342900" lvl="0" indent="-342900">
              <a:lnSpc>
                <a:spcPct val="107000"/>
              </a:lnSpc>
              <a:spcBef>
                <a:spcPts val="200"/>
              </a:spcBef>
              <a:spcAft>
                <a:spcPts val="1200"/>
              </a:spcAft>
              <a:buFont typeface="Arial"/>
              <a:buChar char="•"/>
              <a:tabLst>
                <a:tab pos="457200" algn="l"/>
              </a:tabLst>
            </a:pPr>
            <a:r>
              <a:rPr lang="en-US" sz="1200" b="1" u="sng" dirty="0">
                <a:effectLst/>
                <a:latin typeface="Arial"/>
                <a:ea typeface="Calibri"/>
                <a:cs typeface="Arial"/>
              </a:rPr>
              <a:t>Context of the initiative,</a:t>
            </a:r>
            <a:r>
              <a:rPr lang="en-US" sz="1200" dirty="0">
                <a:effectLst/>
                <a:latin typeface="Arial"/>
                <a:ea typeface="Calibri"/>
                <a:cs typeface="Arial"/>
              </a:rPr>
              <a:t> including social, political and environmental conditions, the current state of the problem we are trying to influence and other actors that may influence change.</a:t>
            </a:r>
            <a:endParaRPr lang="it-IT" sz="1200" dirty="0">
              <a:effectLst/>
              <a:latin typeface="Arial"/>
              <a:ea typeface="Calibri"/>
              <a:cs typeface="Times New Roman"/>
            </a:endParaRPr>
          </a:p>
          <a:p>
            <a:pPr marL="342900" lvl="0" indent="-342900">
              <a:lnSpc>
                <a:spcPct val="107000"/>
              </a:lnSpc>
              <a:spcBef>
                <a:spcPts val="200"/>
              </a:spcBef>
              <a:spcAft>
                <a:spcPts val="1200"/>
              </a:spcAft>
              <a:buFont typeface="Arial"/>
              <a:buChar char="•"/>
              <a:tabLst>
                <a:tab pos="457200" algn="l"/>
              </a:tabLst>
            </a:pPr>
            <a:r>
              <a:rPr lang="en-US" sz="1200" b="1" u="sng" dirty="0">
                <a:effectLst/>
                <a:latin typeface="Arial"/>
                <a:ea typeface="Calibri"/>
                <a:cs typeface="Arial"/>
              </a:rPr>
              <a:t>Long-term change </a:t>
            </a:r>
            <a:r>
              <a:rPr lang="en-US" sz="1200" dirty="0">
                <a:effectLst/>
                <a:latin typeface="Arial"/>
                <a:ea typeface="Calibri"/>
                <a:cs typeface="Arial"/>
              </a:rPr>
              <a:t>(vision of success) that the initiative seeks to achieve for the benefit of who? Some UNSDCF also include solutions mapping as part of this approach.</a:t>
            </a:r>
            <a:endParaRPr lang="it-IT" sz="1200" dirty="0">
              <a:effectLst/>
              <a:latin typeface="Arial"/>
              <a:ea typeface="Calibri"/>
              <a:cs typeface="Times New Roman"/>
            </a:endParaRPr>
          </a:p>
          <a:p>
            <a:pPr marL="342900" lvl="0" indent="-342900">
              <a:lnSpc>
                <a:spcPct val="107000"/>
              </a:lnSpc>
              <a:spcBef>
                <a:spcPts val="200"/>
              </a:spcBef>
              <a:spcAft>
                <a:spcPts val="1200"/>
              </a:spcAft>
              <a:buFont typeface="Arial"/>
              <a:buChar char="•"/>
              <a:tabLst>
                <a:tab pos="457200" algn="l"/>
              </a:tabLst>
            </a:pPr>
            <a:r>
              <a:rPr lang="en-US" sz="1200" b="1" u="sng" dirty="0">
                <a:effectLst/>
                <a:latin typeface="Arial"/>
                <a:ea typeface="Calibri"/>
                <a:cs typeface="Arial"/>
              </a:rPr>
              <a:t>Pre-conditions:</a:t>
            </a:r>
            <a:r>
              <a:rPr lang="en-US" sz="1200" dirty="0">
                <a:effectLst/>
                <a:latin typeface="Arial"/>
                <a:ea typeface="Calibri"/>
                <a:cs typeface="Arial"/>
              </a:rPr>
              <a:t> These are the intermediate changes required for the change to be verified. This includes the effects and products we can deliver as an organization, as well as other results that are beyond our reach and that we should try to indirectly influence through partnerships.</a:t>
            </a:r>
            <a:endParaRPr lang="it-IT" sz="1200" dirty="0">
              <a:effectLst/>
              <a:latin typeface="Arial"/>
              <a:ea typeface="Calibri"/>
              <a:cs typeface="Times New Roman"/>
            </a:endParaRPr>
          </a:p>
          <a:p>
            <a:pPr marL="342900" lvl="0" indent="-342900">
              <a:lnSpc>
                <a:spcPct val="107000"/>
              </a:lnSpc>
              <a:spcBef>
                <a:spcPts val="200"/>
              </a:spcBef>
              <a:spcAft>
                <a:spcPts val="1200"/>
              </a:spcAft>
              <a:buFont typeface="Arial"/>
              <a:buChar char="•"/>
              <a:tabLst>
                <a:tab pos="457200" algn="l"/>
              </a:tabLst>
            </a:pPr>
            <a:r>
              <a:rPr lang="en-US" sz="1200" b="1" u="sng" dirty="0">
                <a:effectLst/>
                <a:latin typeface="Arial"/>
                <a:ea typeface="Calibri"/>
                <a:cs typeface="Arial"/>
              </a:rPr>
              <a:t>Hypothesis about causality</a:t>
            </a:r>
            <a:r>
              <a:rPr lang="en-US" sz="1200" dirty="0">
                <a:effectLst/>
                <a:latin typeface="Arial"/>
                <a:ea typeface="Calibri"/>
                <a:cs typeface="Arial"/>
              </a:rPr>
              <a:t> - assumption that I make about the intended change route to bring to the desired long-term result. </a:t>
            </a:r>
            <a:endParaRPr lang="it-IT" sz="1200" dirty="0">
              <a:effectLst/>
              <a:latin typeface="Arial"/>
              <a:ea typeface="Calibri"/>
              <a:cs typeface="Times New Roman"/>
            </a:endParaRPr>
          </a:p>
          <a:p>
            <a:pPr marL="342900" lvl="0" indent="-342900">
              <a:lnSpc>
                <a:spcPct val="107000"/>
              </a:lnSpc>
              <a:spcBef>
                <a:spcPts val="200"/>
              </a:spcBef>
              <a:spcAft>
                <a:spcPts val="1200"/>
              </a:spcAft>
              <a:buFont typeface="Arial"/>
              <a:buChar char="•"/>
              <a:tabLst>
                <a:tab pos="457200" algn="l"/>
              </a:tabLst>
            </a:pPr>
            <a:r>
              <a:rPr lang="en-US" sz="1200" b="1" u="sng" dirty="0">
                <a:effectLst/>
                <a:latin typeface="Arial"/>
                <a:ea typeface="Calibri"/>
                <a:cs typeface="Arial"/>
              </a:rPr>
              <a:t>Assumptions and risks </a:t>
            </a:r>
            <a:r>
              <a:rPr lang="en-US" sz="1200" dirty="0">
                <a:effectLst/>
                <a:latin typeface="Arial"/>
                <a:ea typeface="Calibri"/>
                <a:cs typeface="Arial"/>
              </a:rPr>
              <a:t>about how these changes might occur. These assumptions may be related to both variables of the institutional, economic, cultural political context and technical, operational and programmatic aspects internal to the organization. </a:t>
            </a:r>
            <a:endParaRPr lang="it-IT" sz="1200" dirty="0">
              <a:effectLst/>
              <a:latin typeface="Arial"/>
              <a:ea typeface="Calibri"/>
              <a:cs typeface="Times New Roman"/>
            </a:endParaRPr>
          </a:p>
          <a:p>
            <a:pPr marL="342900" lvl="0" indent="-342900">
              <a:lnSpc>
                <a:spcPct val="107000"/>
              </a:lnSpc>
              <a:spcBef>
                <a:spcPts val="200"/>
              </a:spcBef>
              <a:spcAft>
                <a:spcPts val="1200"/>
              </a:spcAft>
              <a:buFont typeface="Arial"/>
              <a:buChar char="•"/>
              <a:tabLst>
                <a:tab pos="457200" algn="l"/>
              </a:tabLst>
            </a:pPr>
            <a:r>
              <a:rPr lang="en-US" sz="1200" b="1" u="sng" dirty="0">
                <a:effectLst/>
                <a:latin typeface="Arial"/>
                <a:ea typeface="Calibri"/>
                <a:cs typeface="Arial"/>
              </a:rPr>
              <a:t>Results indicators </a:t>
            </a:r>
            <a:r>
              <a:rPr lang="en-US" sz="1200" u="sng" dirty="0">
                <a:effectLst/>
                <a:latin typeface="Arial"/>
                <a:ea typeface="Calibri"/>
                <a:cs typeface="Arial"/>
              </a:rPr>
              <a:t>(effects and products) and </a:t>
            </a:r>
            <a:r>
              <a:rPr lang="en-US" sz="1200" b="1" u="sng" dirty="0">
                <a:effectLst/>
                <a:latin typeface="Arial"/>
                <a:ea typeface="Calibri"/>
                <a:cs typeface="Arial"/>
              </a:rPr>
              <a:t>process.</a:t>
            </a:r>
            <a:endParaRPr lang="it-IT" sz="1200" dirty="0">
              <a:effectLst/>
              <a:latin typeface="Arial"/>
              <a:ea typeface="Calibri"/>
              <a:cs typeface="Times New Roman"/>
            </a:endParaRPr>
          </a:p>
          <a:p>
            <a:pPr>
              <a:lnSpc>
                <a:spcPct val="107000"/>
              </a:lnSpc>
              <a:spcBef>
                <a:spcPts val="200"/>
              </a:spcBef>
              <a:spcAft>
                <a:spcPts val="1200"/>
              </a:spcAft>
            </a:pPr>
            <a:r>
              <a:rPr lang="en-US" sz="1200" dirty="0">
                <a:effectLst/>
                <a:latin typeface="Arial"/>
                <a:ea typeface="Calibri"/>
                <a:cs typeface="Arial"/>
              </a:rPr>
              <a:t>The </a:t>
            </a:r>
            <a:r>
              <a:rPr lang="en-US" sz="1200" dirty="0" err="1">
                <a:effectLst/>
                <a:latin typeface="Arial"/>
                <a:ea typeface="Calibri"/>
                <a:cs typeface="Arial"/>
              </a:rPr>
              <a:t>ToC</a:t>
            </a:r>
            <a:r>
              <a:rPr lang="en-US" sz="1200" dirty="0">
                <a:effectLst/>
                <a:latin typeface="Arial"/>
                <a:ea typeface="Calibri"/>
                <a:cs typeface="Arial"/>
              </a:rPr>
              <a:t> should be represented as a diagram and a narrative summary that captures the results of the discussion. </a:t>
            </a:r>
            <a:endParaRPr lang="it-IT" sz="1200" dirty="0">
              <a:effectLst/>
              <a:latin typeface="Arial"/>
              <a:ea typeface="Calibri"/>
              <a:cs typeface="Arial"/>
            </a:endParaRPr>
          </a:p>
          <a:p>
            <a:r>
              <a:rPr lang="en-US" sz="1200" dirty="0">
                <a:effectLst/>
                <a:latin typeface="Arial"/>
                <a:ea typeface="Calibri"/>
              </a:rPr>
              <a:t>Since the purpose of this training is not to educate participants on the UNSDCF development per se, but rather to practice how to best integrate a GEWE perspective within, only some steps will be discussed more in details.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5</a:t>
            </a:fld>
            <a:endParaRPr lang="it-IT"/>
          </a:p>
        </p:txBody>
      </p:sp>
    </p:spTree>
    <p:extLst>
      <p:ext uri="{BB962C8B-B14F-4D97-AF65-F5344CB8AC3E}">
        <p14:creationId xmlns:p14="http://schemas.microsoft.com/office/powerpoint/2010/main" val="1112500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The first step has already been discussed in the previous two sessions.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6</a:t>
            </a:fld>
            <a:endParaRPr lang="it-IT"/>
          </a:p>
        </p:txBody>
      </p:sp>
    </p:spTree>
    <p:extLst>
      <p:ext uri="{BB962C8B-B14F-4D97-AF65-F5344CB8AC3E}">
        <p14:creationId xmlns:p14="http://schemas.microsoft.com/office/powerpoint/2010/main" val="342854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A causal analysis allows you to thoroughly examine the multiple causes of a problem and the complex interactions between them. The causes are not linear, but are often a complex multi-flow interaction that reinforces each other.</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8</a:t>
            </a:fld>
            <a:endParaRPr lang="it-IT"/>
          </a:p>
        </p:txBody>
      </p:sp>
    </p:spTree>
    <p:extLst>
      <p:ext uri="{BB962C8B-B14F-4D97-AF65-F5344CB8AC3E}">
        <p14:creationId xmlns:p14="http://schemas.microsoft.com/office/powerpoint/2010/main" val="2348409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3 types of causes based on the human rights approach:</a:t>
            </a:r>
            <a:endParaRPr lang="it-IT"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Immediate causes</a:t>
            </a:r>
            <a:r>
              <a:rPr lang="en-US" sz="1200" kern="1200" dirty="0">
                <a:solidFill>
                  <a:schemeClr val="tx1"/>
                </a:solidFill>
                <a:effectLst/>
                <a:latin typeface="+mn-lt"/>
                <a:ea typeface="+mn-ea"/>
                <a:cs typeface="+mn-cs"/>
              </a:rPr>
              <a:t>: these are the most direct causes of the violation of the right. They are the most visible and easily perceived causes of people.</a:t>
            </a:r>
            <a:br>
              <a:rPr lang="en-ID"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Underlying causes: </a:t>
            </a:r>
            <a:r>
              <a:rPr lang="en-US" sz="1200" kern="1200" dirty="0">
                <a:solidFill>
                  <a:schemeClr val="tx1"/>
                </a:solidFill>
                <a:effectLst/>
                <a:latin typeface="+mn-lt"/>
                <a:ea typeface="+mn-ea"/>
                <a:cs typeface="+mn-cs"/>
              </a:rPr>
              <a:t>are causes related to the analysis of the capabilities of rights holders. They are often not perceived by people.</a:t>
            </a:r>
            <a:br>
              <a:rPr lang="en-ID"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Structural causes: </a:t>
            </a:r>
            <a:r>
              <a:rPr lang="en-US" sz="1200" kern="1200" dirty="0">
                <a:solidFill>
                  <a:schemeClr val="tx1"/>
                </a:solidFill>
                <a:effectLst/>
                <a:latin typeface="+mn-lt"/>
                <a:ea typeface="+mn-ea"/>
                <a:cs typeface="+mn-cs"/>
              </a:rPr>
              <a:t>these are causes that are at the root of the problem and have been in the structures for a long time.</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Causation requires systematically asking why? Through a hierarchy of problems and identify the causes of deprivation at each level of the hierarchy. Importantly, this should be linked to the political and socio economic context and changes over the years should also be made.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most immediate causes are often easier to address, while more structural causes are more difficult and usually in the longer term, but tend to provide more sustainable solutions and results.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Key to the causal analysis is also to link the causes with the normative commitments and obligations of the state. </a:t>
            </a:r>
            <a:endParaRPr lang="it-IT" sz="1200" kern="1200" dirty="0">
              <a:solidFill>
                <a:schemeClr val="tx1"/>
              </a:solidFill>
              <a:effectLst/>
              <a:latin typeface="+mn-lt"/>
              <a:ea typeface="+mn-ea"/>
              <a:cs typeface="+mn-cs"/>
            </a:endParaRPr>
          </a:p>
          <a:p>
            <a:r>
              <a:rPr lang="en-ID" sz="1200" kern="1200" dirty="0">
                <a:solidFill>
                  <a:schemeClr val="tx1"/>
                </a:solidFill>
                <a:effectLst/>
                <a:latin typeface="+mn-lt"/>
                <a:ea typeface="+mn-ea"/>
                <a:cs typeface="+mn-cs"/>
              </a:rPr>
              <a:t>Georgia is a good example of looking at underlying/structural causes as well as Armenia (forthcoming).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9</a:t>
            </a:fld>
            <a:endParaRPr lang="it-IT"/>
          </a:p>
        </p:txBody>
      </p:sp>
    </p:spTree>
    <p:extLst>
      <p:ext uri="{BB962C8B-B14F-4D97-AF65-F5344CB8AC3E}">
        <p14:creationId xmlns:p14="http://schemas.microsoft.com/office/powerpoint/2010/main" val="504764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In this slide are some questions that could guide the casual analysis from a GEWE perspective.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10</a:t>
            </a:fld>
            <a:endParaRPr lang="it-IT"/>
          </a:p>
        </p:txBody>
      </p:sp>
    </p:spTree>
    <p:extLst>
      <p:ext uri="{BB962C8B-B14F-4D97-AF65-F5344CB8AC3E}">
        <p14:creationId xmlns:p14="http://schemas.microsoft.com/office/powerpoint/2010/main" val="3989551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noAutofit/>
          </a:bodyPr>
          <a:lstStyle>
            <a:lvl1pPr>
              <a:defRPr sz="5400">
                <a:solidFill>
                  <a:schemeClr val="bg1"/>
                </a:solidFill>
                <a:latin typeface="Geneva"/>
                <a:cs typeface="Geneva"/>
              </a:defRPr>
            </a:lvl1pPr>
          </a:lstStyle>
          <a:p>
            <a:r>
              <a:rPr lang="en-US" dirty="0"/>
              <a:t>Click to edit Master title style</a:t>
            </a:r>
            <a:endParaRPr lang="it-IT" dirty="0"/>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rgbClr val="FFFFFF"/>
                </a:solidFill>
                <a:latin typeface="DIN Condensed Bold"/>
                <a:cs typeface="DIN Condense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it-IT" dirty="0"/>
          </a:p>
        </p:txBody>
      </p:sp>
      <p:sp>
        <p:nvSpPr>
          <p:cNvPr id="5"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M4|Engendering the Theory of Change</a:t>
            </a:r>
            <a:endParaRPr lang="it-IT" dirty="0"/>
          </a:p>
        </p:txBody>
      </p:sp>
    </p:spTree>
    <p:extLst>
      <p:ext uri="{BB962C8B-B14F-4D97-AF65-F5344CB8AC3E}">
        <p14:creationId xmlns:p14="http://schemas.microsoft.com/office/powerpoint/2010/main" val="60725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11"/>
          </p:nvPr>
        </p:nvSpPr>
        <p:spPr/>
        <p:txBody>
          <a:bodyPr/>
          <a:lstStyle/>
          <a:p>
            <a:r>
              <a:rPr lang="it-IT"/>
              <a:t>M4|Engendering the Theory of Change</a:t>
            </a:r>
          </a:p>
        </p:txBody>
      </p:sp>
    </p:spTree>
    <p:extLst>
      <p:ext uri="{BB962C8B-B14F-4D97-AF65-F5344CB8AC3E}">
        <p14:creationId xmlns:p14="http://schemas.microsoft.com/office/powerpoint/2010/main" val="355214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Footer Placeholder 4"/>
          <p:cNvSpPr>
            <a:spLocks noGrp="1"/>
          </p:cNvSpPr>
          <p:nvPr>
            <p:ph type="ftr" sz="quarter" idx="11"/>
          </p:nvPr>
        </p:nvSpPr>
        <p:spPr/>
        <p:txBody>
          <a:bodyPr/>
          <a:lstStyle/>
          <a:p>
            <a:r>
              <a:rPr lang="it-IT"/>
              <a:t>M4|Engendering the Theory of Change</a:t>
            </a:r>
          </a:p>
        </p:txBody>
      </p:sp>
    </p:spTree>
    <p:extLst>
      <p:ext uri="{BB962C8B-B14F-4D97-AF65-F5344CB8AC3E}">
        <p14:creationId xmlns:p14="http://schemas.microsoft.com/office/powerpoint/2010/main" val="1204326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it-IT"/>
              <a:t>M4|Engendering the Theory of Change</a:t>
            </a:r>
            <a:endParaRPr lang="it-IT" dirty="0"/>
          </a:p>
        </p:txBody>
      </p:sp>
    </p:spTree>
    <p:extLst>
      <p:ext uri="{BB962C8B-B14F-4D97-AF65-F5344CB8AC3E}">
        <p14:creationId xmlns:p14="http://schemas.microsoft.com/office/powerpoint/2010/main" val="1942294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521357"/>
            <a:ext cx="7886699" cy="325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a16="http://schemas.microsoft.com/office/drawing/2014/main" id="{DBAD3A6E-A415-C847-A762-B855D0D552EC}"/>
              </a:ext>
            </a:extLst>
          </p:cNvPr>
          <p:cNvSpPr>
            <a:spLocks noGrp="1"/>
          </p:cNvSpPr>
          <p:nvPr>
            <p:ph type="ftr" sz="quarter" idx="11"/>
          </p:nvPr>
        </p:nvSpPr>
        <p:spPr>
          <a:xfrm>
            <a:off x="3306101" y="5350789"/>
            <a:ext cx="5837899" cy="375351"/>
          </a:xfrm>
        </p:spPr>
        <p:txBody>
          <a:bodyPr/>
          <a:lstStyle/>
          <a:p>
            <a:r>
              <a:rPr lang="it-IT"/>
              <a:t>M4|Engendering the Theory of Change</a:t>
            </a:r>
          </a:p>
        </p:txBody>
      </p:sp>
    </p:spTree>
    <p:extLst>
      <p:ext uri="{BB962C8B-B14F-4D97-AF65-F5344CB8AC3E}">
        <p14:creationId xmlns:p14="http://schemas.microsoft.com/office/powerpoint/2010/main" val="1023045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521357"/>
            <a:ext cx="7886699" cy="325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D3EC94BA-8D9E-DD49-B992-15E6E339A3F4}"/>
              </a:ext>
            </a:extLst>
          </p:cNvPr>
          <p:cNvSpPr>
            <a:spLocks noGrp="1"/>
          </p:cNvSpPr>
          <p:nvPr>
            <p:ph type="ftr" sz="quarter" idx="11"/>
          </p:nvPr>
        </p:nvSpPr>
        <p:spPr>
          <a:xfrm>
            <a:off x="3306101" y="5350789"/>
            <a:ext cx="5837899" cy="375351"/>
          </a:xfrm>
        </p:spPr>
        <p:txBody>
          <a:bodyPr/>
          <a:lstStyle/>
          <a:p>
            <a:r>
              <a:rPr lang="it-IT"/>
              <a:t>M4|Engendering the Theory of Change</a:t>
            </a:r>
          </a:p>
        </p:txBody>
      </p:sp>
    </p:spTree>
    <p:extLst>
      <p:ext uri="{BB962C8B-B14F-4D97-AF65-F5344CB8AC3E}">
        <p14:creationId xmlns:p14="http://schemas.microsoft.com/office/powerpoint/2010/main" val="3266056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521357"/>
            <a:ext cx="7886699" cy="325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a16="http://schemas.microsoft.com/office/drawing/2014/main" id="{D035E8A2-3F5A-6D47-9574-402962398F1A}"/>
              </a:ext>
            </a:extLst>
          </p:cNvPr>
          <p:cNvSpPr>
            <a:spLocks noGrp="1"/>
          </p:cNvSpPr>
          <p:nvPr>
            <p:ph type="ftr" sz="quarter" idx="11"/>
          </p:nvPr>
        </p:nvSpPr>
        <p:spPr>
          <a:xfrm>
            <a:off x="3306101" y="5350789"/>
            <a:ext cx="5837899" cy="375351"/>
          </a:xfrm>
        </p:spPr>
        <p:txBody>
          <a:bodyPr/>
          <a:lstStyle/>
          <a:p>
            <a:r>
              <a:rPr lang="it-IT"/>
              <a:t>M4|Engendering the Theory of Change</a:t>
            </a:r>
          </a:p>
        </p:txBody>
      </p:sp>
    </p:spTree>
    <p:extLst>
      <p:ext uri="{BB962C8B-B14F-4D97-AF65-F5344CB8AC3E}">
        <p14:creationId xmlns:p14="http://schemas.microsoft.com/office/powerpoint/2010/main" val="3546658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521357"/>
            <a:ext cx="7886699" cy="325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5296961"/>
            <a:ext cx="2057400" cy="304271"/>
          </a:xfrm>
          <a:prstGeom prst="rect">
            <a:avLst/>
          </a:prstGeom>
        </p:spPr>
        <p:txBody>
          <a:bodyPr lIns="71323" tIns="35662" rIns="71323" bIns="35662"/>
          <a:lstStyle/>
          <a:p>
            <a:endParaRPr lang="en-US">
              <a:solidFill>
                <a:prstClr val="black">
                  <a:tint val="75000"/>
                </a:prstClr>
              </a:solidFill>
            </a:endParaRPr>
          </a:p>
        </p:txBody>
      </p:sp>
      <p:sp>
        <p:nvSpPr>
          <p:cNvPr id="8" name="Footer Placeholder 5">
            <a:extLst>
              <a:ext uri="{FF2B5EF4-FFF2-40B4-BE49-F238E27FC236}">
                <a16:creationId xmlns:a16="http://schemas.microsoft.com/office/drawing/2014/main" id="{C63A8C62-594B-FC47-BE89-503F15339633}"/>
              </a:ext>
            </a:extLst>
          </p:cNvPr>
          <p:cNvSpPr>
            <a:spLocks noGrp="1"/>
          </p:cNvSpPr>
          <p:nvPr>
            <p:ph type="ftr" sz="quarter" idx="11"/>
          </p:nvPr>
        </p:nvSpPr>
        <p:spPr>
          <a:xfrm>
            <a:off x="3306101" y="5350789"/>
            <a:ext cx="5837899" cy="375351"/>
          </a:xfrm>
        </p:spPr>
        <p:txBody>
          <a:bodyPr/>
          <a:lstStyle/>
          <a:p>
            <a:r>
              <a:rPr lang="it-IT"/>
              <a:t>M4|Engendering the Theory of Change</a:t>
            </a:r>
          </a:p>
        </p:txBody>
      </p:sp>
    </p:spTree>
    <p:extLst>
      <p:ext uri="{BB962C8B-B14F-4D97-AF65-F5344CB8AC3E}">
        <p14:creationId xmlns:p14="http://schemas.microsoft.com/office/powerpoint/2010/main" val="4013685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521357"/>
            <a:ext cx="7886699" cy="325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5296961"/>
            <a:ext cx="2057400" cy="304271"/>
          </a:xfrm>
          <a:prstGeom prst="rect">
            <a:avLst/>
          </a:prstGeom>
        </p:spPr>
        <p:txBody>
          <a:bodyPr lIns="71323" tIns="35662" rIns="71323" bIns="35662"/>
          <a:lstStyle/>
          <a:p>
            <a:endParaRPr lang="en-US">
              <a:solidFill>
                <a:prstClr val="black">
                  <a:tint val="75000"/>
                </a:prstClr>
              </a:solidFill>
            </a:endParaRPr>
          </a:p>
        </p:txBody>
      </p:sp>
      <p:sp>
        <p:nvSpPr>
          <p:cNvPr id="8" name="Footer Placeholder 5">
            <a:extLst>
              <a:ext uri="{FF2B5EF4-FFF2-40B4-BE49-F238E27FC236}">
                <a16:creationId xmlns:a16="http://schemas.microsoft.com/office/drawing/2014/main" id="{9C213440-3720-1349-95FF-F17A5B420F52}"/>
              </a:ext>
            </a:extLst>
          </p:cNvPr>
          <p:cNvSpPr>
            <a:spLocks noGrp="1"/>
          </p:cNvSpPr>
          <p:nvPr>
            <p:ph type="ftr" sz="quarter" idx="11"/>
          </p:nvPr>
        </p:nvSpPr>
        <p:spPr>
          <a:xfrm>
            <a:off x="3306101" y="5350789"/>
            <a:ext cx="5837899" cy="375351"/>
          </a:xfrm>
        </p:spPr>
        <p:txBody>
          <a:bodyPr/>
          <a:lstStyle/>
          <a:p>
            <a:r>
              <a:rPr lang="it-IT"/>
              <a:t>M4|Engendering the Theory of Change</a:t>
            </a:r>
          </a:p>
        </p:txBody>
      </p:sp>
    </p:spTree>
    <p:extLst>
      <p:ext uri="{BB962C8B-B14F-4D97-AF65-F5344CB8AC3E}">
        <p14:creationId xmlns:p14="http://schemas.microsoft.com/office/powerpoint/2010/main" val="4013685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noAutofit/>
          </a:bodyPr>
          <a:lstStyle>
            <a:lvl1pPr>
              <a:defRPr sz="4860">
                <a:solidFill>
                  <a:schemeClr val="bg1"/>
                </a:solidFill>
                <a:latin typeface="Geneva"/>
                <a:cs typeface="Geneva"/>
              </a:defRPr>
            </a:lvl1pPr>
          </a:lstStyle>
          <a:p>
            <a:r>
              <a:rPr lang="en-US" dirty="0"/>
              <a:t>Click to edit Master title style</a:t>
            </a:r>
            <a:endParaRPr lang="it-IT" dirty="0"/>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rgbClr val="FFFFFF"/>
                </a:solidFill>
                <a:latin typeface="DIN Condensed Bold"/>
                <a:cs typeface="DIN Condensed Bold"/>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dirty="0"/>
              <a:t>Click to edit Master subtitle style</a:t>
            </a:r>
            <a:endParaRPr lang="it-IT" dirty="0"/>
          </a:p>
        </p:txBody>
      </p:sp>
      <p:sp>
        <p:nvSpPr>
          <p:cNvPr id="5" name="Footer Placeholder 4"/>
          <p:cNvSpPr>
            <a:spLocks noGrp="1"/>
          </p:cNvSpPr>
          <p:nvPr>
            <p:ph type="ftr" sz="quarter" idx="3"/>
          </p:nvPr>
        </p:nvSpPr>
        <p:spPr>
          <a:xfrm>
            <a:off x="3306102" y="5350790"/>
            <a:ext cx="5837899" cy="375351"/>
          </a:xfrm>
          <a:prstGeom prst="rect">
            <a:avLst/>
          </a:prstGeom>
        </p:spPr>
        <p:txBody>
          <a:bodyPr vert="horz" lIns="91440" tIns="45720" rIns="91440" bIns="45720" rtlCol="0" anchor="ctr"/>
          <a:lstStyle>
            <a:lvl1pPr algn="r">
              <a:defRPr sz="1080" u="none">
                <a:solidFill>
                  <a:schemeClr val="tx1">
                    <a:tint val="75000"/>
                  </a:schemeClr>
                </a:solidFill>
                <a:latin typeface="Arial"/>
                <a:cs typeface="Arial"/>
              </a:defRPr>
            </a:lvl1pPr>
          </a:lstStyle>
          <a:p>
            <a:r>
              <a:rPr lang="it-IT"/>
              <a:t>M4|Engendering the Theory of Change</a:t>
            </a:r>
            <a:endParaRPr lang="it-IT" dirty="0"/>
          </a:p>
        </p:txBody>
      </p:sp>
    </p:spTree>
    <p:extLst>
      <p:ext uri="{BB962C8B-B14F-4D97-AF65-F5344CB8AC3E}">
        <p14:creationId xmlns:p14="http://schemas.microsoft.com/office/powerpoint/2010/main" val="1587523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3"/>
          </p:nvPr>
        </p:nvSpPr>
        <p:spPr>
          <a:xfrm>
            <a:off x="3306102" y="5350790"/>
            <a:ext cx="5837899" cy="375351"/>
          </a:xfrm>
          <a:prstGeom prst="rect">
            <a:avLst/>
          </a:prstGeom>
        </p:spPr>
        <p:txBody>
          <a:bodyPr vert="horz" lIns="91440" tIns="45720" rIns="91440" bIns="45720" rtlCol="0" anchor="ctr"/>
          <a:lstStyle>
            <a:lvl1pPr algn="r">
              <a:defRPr sz="1080" u="none">
                <a:solidFill>
                  <a:schemeClr val="tx1">
                    <a:tint val="75000"/>
                  </a:schemeClr>
                </a:solidFill>
                <a:latin typeface="Arial"/>
                <a:cs typeface="Arial"/>
              </a:defRPr>
            </a:lvl1pPr>
          </a:lstStyle>
          <a:p>
            <a:r>
              <a:rPr lang="it-IT"/>
              <a:t>M4|Engendering the Theory of Change</a:t>
            </a:r>
            <a:endParaRPr lang="it-IT" dirty="0"/>
          </a:p>
        </p:txBody>
      </p:sp>
    </p:spTree>
    <p:extLst>
      <p:ext uri="{BB962C8B-B14F-4D97-AF65-F5344CB8AC3E}">
        <p14:creationId xmlns:p14="http://schemas.microsoft.com/office/powerpoint/2010/main" val="3699287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M4|Engendering the Theory of Change</a:t>
            </a:r>
            <a:endParaRPr lang="it-IT" dirty="0"/>
          </a:p>
        </p:txBody>
      </p:sp>
    </p:spTree>
    <p:extLst>
      <p:ext uri="{BB962C8B-B14F-4D97-AF65-F5344CB8AC3E}">
        <p14:creationId xmlns:p14="http://schemas.microsoft.com/office/powerpoint/2010/main" val="1494714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3600" b="1" cap="all"/>
            </a:lvl1pPr>
          </a:lstStyle>
          <a:p>
            <a:r>
              <a:rPr lang="en-US" dirty="0"/>
              <a:t>Click to edit Master title style</a:t>
            </a:r>
            <a:endParaRPr lang="it-IT"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800">
                <a:solidFill>
                  <a:schemeClr val="tx1">
                    <a:tint val="75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a:t>Click to edit Master text styles</a:t>
            </a:r>
          </a:p>
        </p:txBody>
      </p:sp>
      <p:sp>
        <p:nvSpPr>
          <p:cNvPr id="6" name="Footer Placeholder 4"/>
          <p:cNvSpPr>
            <a:spLocks noGrp="1"/>
          </p:cNvSpPr>
          <p:nvPr>
            <p:ph type="ftr" sz="quarter" idx="3"/>
          </p:nvPr>
        </p:nvSpPr>
        <p:spPr>
          <a:xfrm>
            <a:off x="3306102" y="5350790"/>
            <a:ext cx="5837899" cy="375351"/>
          </a:xfrm>
          <a:prstGeom prst="rect">
            <a:avLst/>
          </a:prstGeom>
        </p:spPr>
        <p:txBody>
          <a:bodyPr vert="horz" lIns="91440" tIns="45720" rIns="91440" bIns="45720" rtlCol="0" anchor="ctr"/>
          <a:lstStyle>
            <a:lvl1pPr algn="r">
              <a:defRPr sz="1080" u="none">
                <a:solidFill>
                  <a:schemeClr val="tx1">
                    <a:tint val="75000"/>
                  </a:schemeClr>
                </a:solidFill>
                <a:latin typeface="Arial"/>
                <a:cs typeface="Arial"/>
              </a:defRPr>
            </a:lvl1pPr>
          </a:lstStyle>
          <a:p>
            <a:r>
              <a:rPr lang="it-IT"/>
              <a:t>M4|Engendering the Theory of Change</a:t>
            </a:r>
            <a:endParaRPr lang="it-IT" dirty="0"/>
          </a:p>
        </p:txBody>
      </p:sp>
    </p:spTree>
    <p:extLst>
      <p:ext uri="{BB962C8B-B14F-4D97-AF65-F5344CB8AC3E}">
        <p14:creationId xmlns:p14="http://schemas.microsoft.com/office/powerpoint/2010/main" val="1263348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3" name="Content Placeholder 2"/>
          <p:cNvSpPr>
            <a:spLocks noGrp="1"/>
          </p:cNvSpPr>
          <p:nvPr>
            <p:ph sz="half" idx="1"/>
          </p:nvPr>
        </p:nvSpPr>
        <p:spPr>
          <a:xfrm>
            <a:off x="457200" y="1333501"/>
            <a:ext cx="4038600" cy="3771636"/>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333501"/>
            <a:ext cx="4038600" cy="3771636"/>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Footer Placeholder 4"/>
          <p:cNvSpPr>
            <a:spLocks noGrp="1"/>
          </p:cNvSpPr>
          <p:nvPr>
            <p:ph type="ftr" sz="quarter" idx="3"/>
          </p:nvPr>
        </p:nvSpPr>
        <p:spPr>
          <a:xfrm>
            <a:off x="3306102" y="5350790"/>
            <a:ext cx="5837899" cy="375351"/>
          </a:xfrm>
          <a:prstGeom prst="rect">
            <a:avLst/>
          </a:prstGeom>
        </p:spPr>
        <p:txBody>
          <a:bodyPr vert="horz" lIns="91440" tIns="45720" rIns="91440" bIns="45720" rtlCol="0" anchor="ctr"/>
          <a:lstStyle>
            <a:lvl1pPr algn="r">
              <a:defRPr sz="1080" u="none">
                <a:solidFill>
                  <a:schemeClr val="tx1">
                    <a:tint val="75000"/>
                  </a:schemeClr>
                </a:solidFill>
                <a:latin typeface="Arial"/>
                <a:cs typeface="Arial"/>
              </a:defRPr>
            </a:lvl1pPr>
          </a:lstStyle>
          <a:p>
            <a:r>
              <a:rPr lang="it-IT"/>
              <a:t>M4|Engendering the Theory of Change</a:t>
            </a:r>
            <a:endParaRPr lang="it-IT" dirty="0"/>
          </a:p>
        </p:txBody>
      </p:sp>
    </p:spTree>
    <p:extLst>
      <p:ext uri="{BB962C8B-B14F-4D97-AF65-F5344CB8AC3E}">
        <p14:creationId xmlns:p14="http://schemas.microsoft.com/office/powerpoint/2010/main" val="2730252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8" y="1279261"/>
            <a:ext cx="4041775" cy="533136"/>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9" name="Footer Placeholder 4"/>
          <p:cNvSpPr>
            <a:spLocks noGrp="1"/>
          </p:cNvSpPr>
          <p:nvPr>
            <p:ph type="ftr" sz="quarter" idx="10"/>
          </p:nvPr>
        </p:nvSpPr>
        <p:spPr>
          <a:xfrm>
            <a:off x="3306102" y="5350790"/>
            <a:ext cx="5837899" cy="375351"/>
          </a:xfrm>
          <a:prstGeom prst="rect">
            <a:avLst/>
          </a:prstGeom>
        </p:spPr>
        <p:txBody>
          <a:bodyPr vert="horz" lIns="91440" tIns="45720" rIns="91440" bIns="45720" rtlCol="0" anchor="ctr"/>
          <a:lstStyle>
            <a:lvl1pPr algn="r">
              <a:defRPr sz="1080" u="none">
                <a:solidFill>
                  <a:schemeClr val="tx1">
                    <a:tint val="75000"/>
                  </a:schemeClr>
                </a:solidFill>
                <a:latin typeface="Arial"/>
                <a:cs typeface="Arial"/>
              </a:defRPr>
            </a:lvl1pPr>
          </a:lstStyle>
          <a:p>
            <a:r>
              <a:rPr lang="it-IT"/>
              <a:t>M4|Engendering the Theory of Change</a:t>
            </a:r>
            <a:endParaRPr lang="it-IT" dirty="0"/>
          </a:p>
        </p:txBody>
      </p:sp>
    </p:spTree>
    <p:extLst>
      <p:ext uri="{BB962C8B-B14F-4D97-AF65-F5344CB8AC3E}">
        <p14:creationId xmlns:p14="http://schemas.microsoft.com/office/powerpoint/2010/main" val="578176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4" name="Footer Placeholder 3"/>
          <p:cNvSpPr>
            <a:spLocks noGrp="1"/>
          </p:cNvSpPr>
          <p:nvPr>
            <p:ph type="ftr" sz="quarter" idx="11"/>
          </p:nvPr>
        </p:nvSpPr>
        <p:spPr/>
        <p:txBody>
          <a:bodyPr/>
          <a:lstStyle/>
          <a:p>
            <a:r>
              <a:rPr lang="it-IT"/>
              <a:t>M4|Engendering the Theory of Change</a:t>
            </a:r>
          </a:p>
        </p:txBody>
      </p:sp>
    </p:spTree>
    <p:extLst>
      <p:ext uri="{BB962C8B-B14F-4D97-AF65-F5344CB8AC3E}">
        <p14:creationId xmlns:p14="http://schemas.microsoft.com/office/powerpoint/2010/main" val="3152547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it-IT"/>
              <a:t>M4|Engendering the Theory of Change</a:t>
            </a:r>
          </a:p>
        </p:txBody>
      </p:sp>
    </p:spTree>
    <p:extLst>
      <p:ext uri="{BB962C8B-B14F-4D97-AF65-F5344CB8AC3E}">
        <p14:creationId xmlns:p14="http://schemas.microsoft.com/office/powerpoint/2010/main" val="810114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1800" b="1"/>
            </a:lvl1pPr>
          </a:lstStyle>
          <a:p>
            <a:r>
              <a:rPr lang="en-US"/>
              <a:t>Click to edit Master title style</a:t>
            </a:r>
            <a:endParaRPr lang="it-IT"/>
          </a:p>
        </p:txBody>
      </p:sp>
      <p:sp>
        <p:nvSpPr>
          <p:cNvPr id="3" name="Content Placeholder 2"/>
          <p:cNvSpPr>
            <a:spLocks noGrp="1"/>
          </p:cNvSpPr>
          <p:nvPr>
            <p:ph idx="1"/>
          </p:nvPr>
        </p:nvSpPr>
        <p:spPr>
          <a:xfrm>
            <a:off x="3575050" y="227544"/>
            <a:ext cx="5111750" cy="4877594"/>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2" y="1195919"/>
            <a:ext cx="3008313" cy="3909219"/>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it-IT"/>
              <a:t>M4|Engendering the Theory of Change</a:t>
            </a:r>
          </a:p>
        </p:txBody>
      </p:sp>
    </p:spTree>
    <p:extLst>
      <p:ext uri="{BB962C8B-B14F-4D97-AF65-F5344CB8AC3E}">
        <p14:creationId xmlns:p14="http://schemas.microsoft.com/office/powerpoint/2010/main" val="1972043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800" b="1"/>
            </a:lvl1pPr>
          </a:lstStyle>
          <a:p>
            <a:r>
              <a:rPr lang="en-US"/>
              <a:t>Click to edit Master title style</a:t>
            </a:r>
            <a:endParaRPr lang="it-IT"/>
          </a:p>
        </p:txBody>
      </p:sp>
      <p:sp>
        <p:nvSpPr>
          <p:cNvPr id="3" name="Picture Placeholder 2"/>
          <p:cNvSpPr>
            <a:spLocks noGrp="1"/>
          </p:cNvSpPr>
          <p:nvPr>
            <p:ph type="pic" idx="1"/>
          </p:nvPr>
        </p:nvSpPr>
        <p:spPr>
          <a:xfrm>
            <a:off x="1792288" y="510646"/>
            <a:ext cx="5486400" cy="34290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endParaRPr lang="it-IT"/>
          </a:p>
        </p:txBody>
      </p:sp>
      <p:sp>
        <p:nvSpPr>
          <p:cNvPr id="4" name="Text Placeholder 3"/>
          <p:cNvSpPr>
            <a:spLocks noGrp="1"/>
          </p:cNvSpPr>
          <p:nvPr>
            <p:ph type="body" sz="half" idx="2"/>
          </p:nvPr>
        </p:nvSpPr>
        <p:spPr>
          <a:xfrm>
            <a:off x="1792288" y="4472783"/>
            <a:ext cx="5486400" cy="670719"/>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it-IT"/>
              <a:t>M4|Engendering the Theory of Change</a:t>
            </a:r>
          </a:p>
        </p:txBody>
      </p:sp>
    </p:spTree>
    <p:extLst>
      <p:ext uri="{BB962C8B-B14F-4D97-AF65-F5344CB8AC3E}">
        <p14:creationId xmlns:p14="http://schemas.microsoft.com/office/powerpoint/2010/main" val="1420914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11"/>
          </p:nvPr>
        </p:nvSpPr>
        <p:spPr/>
        <p:txBody>
          <a:bodyPr/>
          <a:lstStyle/>
          <a:p>
            <a:r>
              <a:rPr lang="it-IT"/>
              <a:t>M4|Engendering the Theory of Change</a:t>
            </a:r>
          </a:p>
        </p:txBody>
      </p:sp>
    </p:spTree>
    <p:extLst>
      <p:ext uri="{BB962C8B-B14F-4D97-AF65-F5344CB8AC3E}">
        <p14:creationId xmlns:p14="http://schemas.microsoft.com/office/powerpoint/2010/main" val="241093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7"/>
            <a:ext cx="2057400" cy="4876271"/>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228867"/>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Footer Placeholder 4"/>
          <p:cNvSpPr>
            <a:spLocks noGrp="1"/>
          </p:cNvSpPr>
          <p:nvPr>
            <p:ph type="ftr" sz="quarter" idx="11"/>
          </p:nvPr>
        </p:nvSpPr>
        <p:spPr/>
        <p:txBody>
          <a:bodyPr/>
          <a:lstStyle/>
          <a:p>
            <a:r>
              <a:rPr lang="it-IT"/>
              <a:t>M4|Engendering the Theory of Change</a:t>
            </a:r>
          </a:p>
        </p:txBody>
      </p:sp>
    </p:spTree>
    <p:extLst>
      <p:ext uri="{BB962C8B-B14F-4D97-AF65-F5344CB8AC3E}">
        <p14:creationId xmlns:p14="http://schemas.microsoft.com/office/powerpoint/2010/main" val="40889583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it-IT"/>
              <a:t>M4|Engendering the Theory of Change</a:t>
            </a:r>
            <a:endParaRPr lang="it-IT" dirty="0"/>
          </a:p>
        </p:txBody>
      </p:sp>
    </p:spTree>
    <p:extLst>
      <p:ext uri="{BB962C8B-B14F-4D97-AF65-F5344CB8AC3E}">
        <p14:creationId xmlns:p14="http://schemas.microsoft.com/office/powerpoint/2010/main" val="4205516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dirty="0"/>
              <a:t>Click to edit Master title style</a:t>
            </a:r>
            <a:endParaRPr lang="it-IT"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M4|Engendering the Theory of Change</a:t>
            </a:r>
            <a:endParaRPr lang="it-IT" dirty="0"/>
          </a:p>
        </p:txBody>
      </p:sp>
    </p:spTree>
    <p:extLst>
      <p:ext uri="{BB962C8B-B14F-4D97-AF65-F5344CB8AC3E}">
        <p14:creationId xmlns:p14="http://schemas.microsoft.com/office/powerpoint/2010/main" val="34273087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2" y="1521358"/>
            <a:ext cx="7886699" cy="325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a16="http://schemas.microsoft.com/office/drawing/2014/main" id="{DBAD3A6E-A415-C847-A762-B855D0D552EC}"/>
              </a:ext>
            </a:extLst>
          </p:cNvPr>
          <p:cNvSpPr>
            <a:spLocks noGrp="1"/>
          </p:cNvSpPr>
          <p:nvPr>
            <p:ph type="ftr" sz="quarter" idx="11"/>
          </p:nvPr>
        </p:nvSpPr>
        <p:spPr>
          <a:xfrm>
            <a:off x="3306102" y="5350790"/>
            <a:ext cx="5837899" cy="375351"/>
          </a:xfrm>
        </p:spPr>
        <p:txBody>
          <a:bodyPr/>
          <a:lstStyle/>
          <a:p>
            <a:r>
              <a:rPr lang="it-IT"/>
              <a:t>M4|Engendering the Theory of Change</a:t>
            </a:r>
          </a:p>
        </p:txBody>
      </p:sp>
    </p:spTree>
    <p:extLst>
      <p:ext uri="{BB962C8B-B14F-4D97-AF65-F5344CB8AC3E}">
        <p14:creationId xmlns:p14="http://schemas.microsoft.com/office/powerpoint/2010/main" val="1176401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2" y="1521358"/>
            <a:ext cx="7886699" cy="325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D3EC94BA-8D9E-DD49-B992-15E6E339A3F4}"/>
              </a:ext>
            </a:extLst>
          </p:cNvPr>
          <p:cNvSpPr>
            <a:spLocks noGrp="1"/>
          </p:cNvSpPr>
          <p:nvPr>
            <p:ph type="ftr" sz="quarter" idx="11"/>
          </p:nvPr>
        </p:nvSpPr>
        <p:spPr>
          <a:xfrm>
            <a:off x="3306102" y="5350790"/>
            <a:ext cx="5837899" cy="375351"/>
          </a:xfrm>
        </p:spPr>
        <p:txBody>
          <a:bodyPr/>
          <a:lstStyle/>
          <a:p>
            <a:r>
              <a:rPr lang="it-IT"/>
              <a:t>M4|Engendering the Theory of Change</a:t>
            </a:r>
          </a:p>
        </p:txBody>
      </p:sp>
    </p:spTree>
    <p:extLst>
      <p:ext uri="{BB962C8B-B14F-4D97-AF65-F5344CB8AC3E}">
        <p14:creationId xmlns:p14="http://schemas.microsoft.com/office/powerpoint/2010/main" val="3968445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2" y="1521358"/>
            <a:ext cx="7886699" cy="325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a16="http://schemas.microsoft.com/office/drawing/2014/main" id="{D035E8A2-3F5A-6D47-9574-402962398F1A}"/>
              </a:ext>
            </a:extLst>
          </p:cNvPr>
          <p:cNvSpPr>
            <a:spLocks noGrp="1"/>
          </p:cNvSpPr>
          <p:nvPr>
            <p:ph type="ftr" sz="quarter" idx="11"/>
          </p:nvPr>
        </p:nvSpPr>
        <p:spPr>
          <a:xfrm>
            <a:off x="3306102" y="5350790"/>
            <a:ext cx="5837899" cy="375351"/>
          </a:xfrm>
        </p:spPr>
        <p:txBody>
          <a:bodyPr/>
          <a:lstStyle/>
          <a:p>
            <a:r>
              <a:rPr lang="it-IT"/>
              <a:t>M4|Engendering the Theory of Change</a:t>
            </a:r>
          </a:p>
        </p:txBody>
      </p:sp>
    </p:spTree>
    <p:extLst>
      <p:ext uri="{BB962C8B-B14F-4D97-AF65-F5344CB8AC3E}">
        <p14:creationId xmlns:p14="http://schemas.microsoft.com/office/powerpoint/2010/main" val="3025535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2" y="1521358"/>
            <a:ext cx="7886699" cy="325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5296962"/>
            <a:ext cx="2057400" cy="304271"/>
          </a:xfrm>
          <a:prstGeom prst="rect">
            <a:avLst/>
          </a:prstGeom>
        </p:spPr>
        <p:txBody>
          <a:bodyPr lIns="71323" tIns="35662" rIns="71323" bIns="35662"/>
          <a:lstStyle/>
          <a:p>
            <a:endParaRPr lang="en-US">
              <a:solidFill>
                <a:prstClr val="black">
                  <a:tint val="75000"/>
                </a:prstClr>
              </a:solidFill>
            </a:endParaRPr>
          </a:p>
        </p:txBody>
      </p:sp>
      <p:sp>
        <p:nvSpPr>
          <p:cNvPr id="8" name="Footer Placeholder 5">
            <a:extLst>
              <a:ext uri="{FF2B5EF4-FFF2-40B4-BE49-F238E27FC236}">
                <a16:creationId xmlns:a16="http://schemas.microsoft.com/office/drawing/2014/main" id="{C63A8C62-594B-FC47-BE89-503F15339633}"/>
              </a:ext>
            </a:extLst>
          </p:cNvPr>
          <p:cNvSpPr>
            <a:spLocks noGrp="1"/>
          </p:cNvSpPr>
          <p:nvPr>
            <p:ph type="ftr" sz="quarter" idx="11"/>
          </p:nvPr>
        </p:nvSpPr>
        <p:spPr>
          <a:xfrm>
            <a:off x="3306102" y="5350790"/>
            <a:ext cx="5837899" cy="375351"/>
          </a:xfrm>
        </p:spPr>
        <p:txBody>
          <a:bodyPr/>
          <a:lstStyle/>
          <a:p>
            <a:r>
              <a:rPr lang="it-IT"/>
              <a:t>M4|Engendering the Theory of Change</a:t>
            </a:r>
          </a:p>
        </p:txBody>
      </p:sp>
    </p:spTree>
    <p:extLst>
      <p:ext uri="{BB962C8B-B14F-4D97-AF65-F5344CB8AC3E}">
        <p14:creationId xmlns:p14="http://schemas.microsoft.com/office/powerpoint/2010/main" val="24320059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2" y="1521358"/>
            <a:ext cx="7886699" cy="325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5296962"/>
            <a:ext cx="2057400" cy="304271"/>
          </a:xfrm>
          <a:prstGeom prst="rect">
            <a:avLst/>
          </a:prstGeom>
        </p:spPr>
        <p:txBody>
          <a:bodyPr lIns="71323" tIns="35662" rIns="71323" bIns="35662"/>
          <a:lstStyle/>
          <a:p>
            <a:endParaRPr lang="en-US">
              <a:solidFill>
                <a:prstClr val="black">
                  <a:tint val="75000"/>
                </a:prstClr>
              </a:solidFill>
            </a:endParaRPr>
          </a:p>
        </p:txBody>
      </p:sp>
      <p:sp>
        <p:nvSpPr>
          <p:cNvPr id="8" name="Footer Placeholder 5">
            <a:extLst>
              <a:ext uri="{FF2B5EF4-FFF2-40B4-BE49-F238E27FC236}">
                <a16:creationId xmlns:a16="http://schemas.microsoft.com/office/drawing/2014/main" id="{9C213440-3720-1349-95FF-F17A5B420F52}"/>
              </a:ext>
            </a:extLst>
          </p:cNvPr>
          <p:cNvSpPr>
            <a:spLocks noGrp="1"/>
          </p:cNvSpPr>
          <p:nvPr>
            <p:ph type="ftr" sz="quarter" idx="11"/>
          </p:nvPr>
        </p:nvSpPr>
        <p:spPr>
          <a:xfrm>
            <a:off x="3306102" y="5350790"/>
            <a:ext cx="5837899" cy="375351"/>
          </a:xfrm>
        </p:spPr>
        <p:txBody>
          <a:bodyPr/>
          <a:lstStyle/>
          <a:p>
            <a:r>
              <a:rPr lang="it-IT"/>
              <a:t>M4|Engendering the Theory of Change</a:t>
            </a:r>
          </a:p>
        </p:txBody>
      </p:sp>
    </p:spTree>
    <p:extLst>
      <p:ext uri="{BB962C8B-B14F-4D97-AF65-F5344CB8AC3E}">
        <p14:creationId xmlns:p14="http://schemas.microsoft.com/office/powerpoint/2010/main" val="411888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M4|Engendering the Theory of Change</a:t>
            </a:r>
            <a:endParaRPr lang="it-IT" dirty="0"/>
          </a:p>
        </p:txBody>
      </p:sp>
    </p:spTree>
    <p:extLst>
      <p:ext uri="{BB962C8B-B14F-4D97-AF65-F5344CB8AC3E}">
        <p14:creationId xmlns:p14="http://schemas.microsoft.com/office/powerpoint/2010/main" val="278464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9" name="Footer Placeholder 4"/>
          <p:cNvSpPr>
            <a:spLocks noGrp="1"/>
          </p:cNvSpPr>
          <p:nvPr>
            <p:ph type="ftr" sz="quarter" idx="10"/>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M4|Engendering the Theory of Change</a:t>
            </a:r>
            <a:endParaRPr lang="it-IT" dirty="0"/>
          </a:p>
        </p:txBody>
      </p:sp>
    </p:spTree>
    <p:extLst>
      <p:ext uri="{BB962C8B-B14F-4D97-AF65-F5344CB8AC3E}">
        <p14:creationId xmlns:p14="http://schemas.microsoft.com/office/powerpoint/2010/main" val="283448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4" name="Footer Placeholder 3"/>
          <p:cNvSpPr>
            <a:spLocks noGrp="1"/>
          </p:cNvSpPr>
          <p:nvPr>
            <p:ph type="ftr" sz="quarter" idx="11"/>
          </p:nvPr>
        </p:nvSpPr>
        <p:spPr/>
        <p:txBody>
          <a:bodyPr/>
          <a:lstStyle/>
          <a:p>
            <a:r>
              <a:rPr lang="it-IT"/>
              <a:t>M4|Engendering the Theory of Change</a:t>
            </a:r>
          </a:p>
        </p:txBody>
      </p:sp>
    </p:spTree>
    <p:extLst>
      <p:ext uri="{BB962C8B-B14F-4D97-AF65-F5344CB8AC3E}">
        <p14:creationId xmlns:p14="http://schemas.microsoft.com/office/powerpoint/2010/main" val="126151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it-IT"/>
              <a:t>M4|Engendering the Theory of Change</a:t>
            </a:r>
          </a:p>
        </p:txBody>
      </p:sp>
    </p:spTree>
    <p:extLst>
      <p:ext uri="{BB962C8B-B14F-4D97-AF65-F5344CB8AC3E}">
        <p14:creationId xmlns:p14="http://schemas.microsoft.com/office/powerpoint/2010/main" val="93002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it-IT"/>
              <a:t>M4|Engendering the Theory of Change</a:t>
            </a:r>
          </a:p>
        </p:txBody>
      </p:sp>
    </p:spTree>
    <p:extLst>
      <p:ext uri="{BB962C8B-B14F-4D97-AF65-F5344CB8AC3E}">
        <p14:creationId xmlns:p14="http://schemas.microsoft.com/office/powerpoint/2010/main" val="418507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it-IT"/>
              <a:t>M4|Engendering the Theory of Change</a:t>
            </a:r>
          </a:p>
        </p:txBody>
      </p:sp>
    </p:spTree>
    <p:extLst>
      <p:ext uri="{BB962C8B-B14F-4D97-AF65-F5344CB8AC3E}">
        <p14:creationId xmlns:p14="http://schemas.microsoft.com/office/powerpoint/2010/main" val="38253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Autofit/>
          </a:bodyPr>
          <a:lstStyle/>
          <a:p>
            <a:r>
              <a:rPr lang="en-US" dirty="0"/>
              <a:t>CLICK TO ADD TITLE</a:t>
            </a:r>
            <a:endParaRPr lang="it-IT" dirty="0"/>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M4|Engendering the Theory of Change</a:t>
            </a:r>
            <a:endParaRPr lang="it-IT" dirty="0"/>
          </a:p>
        </p:txBody>
      </p:sp>
      <p:sp>
        <p:nvSpPr>
          <p:cNvPr id="6" name="Rectangle 5"/>
          <p:cNvSpPr/>
          <p:nvPr userDrawn="1"/>
        </p:nvSpPr>
        <p:spPr>
          <a:xfrm>
            <a:off x="184150" y="0"/>
            <a:ext cx="260350" cy="2825750"/>
          </a:xfrm>
          <a:prstGeom prst="rect">
            <a:avLst/>
          </a:prstGeom>
          <a:solidFill>
            <a:srgbClr val="62BCC8"/>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156034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dt="0"/>
  <p:txStyles>
    <p:titleStyle>
      <a:lvl1pPr algn="ctr" defTabSz="457200" rtl="0" eaLnBrk="1" latinLnBrk="0" hangingPunct="1">
        <a:spcBef>
          <a:spcPct val="0"/>
        </a:spcBef>
        <a:buNone/>
        <a:defRPr sz="3600" b="0" kern="1200" baseline="0">
          <a:solidFill>
            <a:srgbClr val="62BCC8"/>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2pPr>
      <a:lvl3pPr marL="1143000" indent="-2286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3pPr>
      <a:lvl4pPr marL="1600200" indent="-2286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4pPr>
      <a:lvl5pPr marL="2057400" indent="-2286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Autofit/>
          </a:bodyPr>
          <a:lstStyle/>
          <a:p>
            <a:r>
              <a:rPr lang="en-US" dirty="0"/>
              <a:t>CLICK TO ADD TITLE</a:t>
            </a:r>
            <a:endParaRPr lang="it-IT" dirty="0"/>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3"/>
          </p:nvPr>
        </p:nvSpPr>
        <p:spPr>
          <a:xfrm>
            <a:off x="3306102" y="5350790"/>
            <a:ext cx="5837899" cy="375351"/>
          </a:xfrm>
          <a:prstGeom prst="rect">
            <a:avLst/>
          </a:prstGeom>
        </p:spPr>
        <p:txBody>
          <a:bodyPr vert="horz" lIns="91440" tIns="45720" rIns="91440" bIns="45720" rtlCol="0" anchor="ctr"/>
          <a:lstStyle>
            <a:lvl1pPr algn="r">
              <a:defRPr sz="1080" u="none">
                <a:solidFill>
                  <a:schemeClr val="tx1">
                    <a:tint val="75000"/>
                  </a:schemeClr>
                </a:solidFill>
                <a:latin typeface="Arial"/>
                <a:cs typeface="Arial"/>
              </a:defRPr>
            </a:lvl1pPr>
          </a:lstStyle>
          <a:p>
            <a:r>
              <a:rPr lang="it-IT"/>
              <a:t>M4|Engendering the Theory of Change</a:t>
            </a:r>
            <a:endParaRPr lang="it-IT" dirty="0"/>
          </a:p>
        </p:txBody>
      </p:sp>
      <p:sp>
        <p:nvSpPr>
          <p:cNvPr id="6" name="Rectangle 5"/>
          <p:cNvSpPr/>
          <p:nvPr userDrawn="1"/>
        </p:nvSpPr>
        <p:spPr>
          <a:xfrm>
            <a:off x="184151" y="0"/>
            <a:ext cx="260350" cy="2825750"/>
          </a:xfrm>
          <a:prstGeom prst="rect">
            <a:avLst/>
          </a:prstGeom>
          <a:solidFill>
            <a:srgbClr val="62BCC8"/>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2296" tIns="41148" rIns="82296" bIns="41148" numCol="1" spcCol="0" rtlCol="0" fromWordArt="0" anchor="ctr" anchorCtr="0" forceAA="0" compatLnSpc="1">
            <a:prstTxWarp prst="textNoShape">
              <a:avLst/>
            </a:prstTxWarp>
            <a:noAutofit/>
          </a:bodyPr>
          <a:lstStyle/>
          <a:p>
            <a:endParaRPr lang="en-US" sz="1620"/>
          </a:p>
        </p:txBody>
      </p:sp>
    </p:spTree>
    <p:extLst>
      <p:ext uri="{BB962C8B-B14F-4D97-AF65-F5344CB8AC3E}">
        <p14:creationId xmlns:p14="http://schemas.microsoft.com/office/powerpoint/2010/main" val="62401397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sldNum="0" hdr="0" dt="0"/>
  <p:txStyles>
    <p:titleStyle>
      <a:lvl1pPr algn="ctr" defTabSz="411480" rtl="0" eaLnBrk="1" latinLnBrk="0" hangingPunct="1">
        <a:spcBef>
          <a:spcPct val="0"/>
        </a:spcBef>
        <a:buNone/>
        <a:defRPr sz="3240" b="0" kern="1200" baseline="0">
          <a:solidFill>
            <a:srgbClr val="62BCC8"/>
          </a:solidFill>
          <a:latin typeface="Arial"/>
          <a:ea typeface="+mj-ea"/>
          <a:cs typeface="Arial"/>
        </a:defRPr>
      </a:lvl1pPr>
    </p:titleStyle>
    <p:bodyStyle>
      <a:lvl1pPr marL="308610" indent="-308610" algn="l" defTabSz="411480" rtl="0" eaLnBrk="1" latinLnBrk="0" hangingPunct="1">
        <a:spcBef>
          <a:spcPct val="20000"/>
        </a:spcBef>
        <a:buFont typeface="Arial"/>
        <a:buChar char="•"/>
        <a:defRPr sz="1980" b="0" kern="1200">
          <a:solidFill>
            <a:schemeClr val="bg1">
              <a:lumMod val="50000"/>
            </a:schemeClr>
          </a:solidFill>
          <a:latin typeface="Arial"/>
          <a:ea typeface="+mn-ea"/>
          <a:cs typeface="Arial"/>
        </a:defRPr>
      </a:lvl1pPr>
      <a:lvl2pPr marL="668655" indent="-257175" algn="l" defTabSz="411480" rtl="0" eaLnBrk="1" latinLnBrk="0" hangingPunct="1">
        <a:spcBef>
          <a:spcPct val="20000"/>
        </a:spcBef>
        <a:buFont typeface="Arial"/>
        <a:buChar char="–"/>
        <a:defRPr sz="1980" b="0" kern="1200">
          <a:solidFill>
            <a:schemeClr val="bg1">
              <a:lumMod val="50000"/>
            </a:schemeClr>
          </a:solidFill>
          <a:latin typeface="Arial"/>
          <a:ea typeface="+mn-ea"/>
          <a:cs typeface="Arial"/>
        </a:defRPr>
      </a:lvl2pPr>
      <a:lvl3pPr marL="1028700" indent="-205740" algn="l" defTabSz="411480" rtl="0" eaLnBrk="1" latinLnBrk="0" hangingPunct="1">
        <a:spcBef>
          <a:spcPct val="20000"/>
        </a:spcBef>
        <a:buFont typeface="Arial"/>
        <a:buChar char="•"/>
        <a:defRPr sz="1980" b="0" kern="1200">
          <a:solidFill>
            <a:schemeClr val="bg1">
              <a:lumMod val="50000"/>
            </a:schemeClr>
          </a:solidFill>
          <a:latin typeface="Arial"/>
          <a:ea typeface="+mn-ea"/>
          <a:cs typeface="Arial"/>
        </a:defRPr>
      </a:lvl3pPr>
      <a:lvl4pPr marL="1440180" indent="-205740" algn="l" defTabSz="411480" rtl="0" eaLnBrk="1" latinLnBrk="0" hangingPunct="1">
        <a:spcBef>
          <a:spcPct val="20000"/>
        </a:spcBef>
        <a:buFont typeface="Arial"/>
        <a:buChar char="–"/>
        <a:defRPr sz="1980" b="0" kern="1200">
          <a:solidFill>
            <a:schemeClr val="bg1">
              <a:lumMod val="50000"/>
            </a:schemeClr>
          </a:solidFill>
          <a:latin typeface="Arial"/>
          <a:ea typeface="+mn-ea"/>
          <a:cs typeface="Arial"/>
        </a:defRPr>
      </a:lvl4pPr>
      <a:lvl5pPr marL="1851660" indent="-205740" algn="l" defTabSz="411480" rtl="0" eaLnBrk="1" latinLnBrk="0" hangingPunct="1">
        <a:spcBef>
          <a:spcPct val="20000"/>
        </a:spcBef>
        <a:buFont typeface="Arial"/>
        <a:buChar char="»"/>
        <a:defRPr sz="1980" b="0" kern="1200">
          <a:solidFill>
            <a:schemeClr val="bg1">
              <a:lumMod val="50000"/>
            </a:schemeClr>
          </a:solidFill>
          <a:latin typeface="Arial"/>
          <a:ea typeface="+mn-ea"/>
          <a:cs typeface="Arial"/>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alpha val="88000"/>
          </a:schemeClr>
        </a:solidFill>
        <a:effectLst/>
      </p:bgPr>
    </p:bg>
    <p:spTree>
      <p:nvGrpSpPr>
        <p:cNvPr id="1" name=""/>
        <p:cNvGrpSpPr/>
        <p:nvPr/>
      </p:nvGrpSpPr>
      <p:grpSpPr>
        <a:xfrm>
          <a:off x="0" y="0"/>
          <a:ext cx="0" cy="0"/>
          <a:chOff x="0" y="0"/>
          <a:chExt cx="0" cy="0"/>
        </a:xfrm>
      </p:grpSpPr>
      <p:sp>
        <p:nvSpPr>
          <p:cNvPr id="10" name="TextBox 9"/>
          <p:cNvSpPr txBox="1"/>
          <p:nvPr/>
        </p:nvSpPr>
        <p:spPr>
          <a:xfrm>
            <a:off x="508000" y="184517"/>
            <a:ext cx="1985364" cy="1631216"/>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GB" sz="10000" b="1" spc="150" dirty="0">
                <a:ln w="11430"/>
                <a:solidFill>
                  <a:srgbClr val="62BCC8"/>
                </a:solidFill>
                <a:effectLst>
                  <a:outerShdw blurRad="25400" algn="tl" rotWithShape="0">
                    <a:srgbClr val="000000">
                      <a:alpha val="43000"/>
                    </a:srgbClr>
                  </a:outerShdw>
                </a:effectLst>
                <a:latin typeface="Arial"/>
                <a:cs typeface="Arial"/>
              </a:rPr>
              <a:t>M4</a:t>
            </a:r>
          </a:p>
        </p:txBody>
      </p:sp>
      <p:sp>
        <p:nvSpPr>
          <p:cNvPr id="11" name="TextBox 10"/>
          <p:cNvSpPr txBox="1"/>
          <p:nvPr/>
        </p:nvSpPr>
        <p:spPr>
          <a:xfrm>
            <a:off x="3857625" y="3159126"/>
            <a:ext cx="5286376" cy="2571750"/>
          </a:xfrm>
          <a:prstGeom prst="rect">
            <a:avLst/>
          </a:prstGeom>
          <a:noFill/>
        </p:spPr>
        <p:txBody>
          <a:bodyPr wrap="square" rtlCol="0">
            <a:normAutofit lnSpcReduction="10000"/>
            <a:scene3d>
              <a:camera prst="orthographicFront"/>
              <a:lightRig rig="soft" dir="t">
                <a:rot lat="0" lon="0" rev="10800000"/>
              </a:lightRig>
            </a:scene3d>
            <a:sp3d>
              <a:bevelT w="27940" h="12700"/>
              <a:contourClr>
                <a:srgbClr val="DDDDDD"/>
              </a:contourClr>
            </a:sp3d>
          </a:bodyPr>
          <a:lstStyle/>
          <a:p>
            <a:r>
              <a:rPr lang="en-US" sz="6000" b="1" spc="150">
                <a:ln w="11430"/>
                <a:solidFill>
                  <a:srgbClr val="62BCC8"/>
                </a:solidFill>
                <a:effectLst>
                  <a:outerShdw blurRad="25400" algn="tl" rotWithShape="0">
                    <a:srgbClr val="000000">
                      <a:alpha val="43000"/>
                    </a:srgbClr>
                  </a:outerShdw>
                </a:effectLst>
                <a:latin typeface="Arial"/>
                <a:cs typeface="Arial"/>
              </a:rPr>
              <a:t>Engendering the theory of change </a:t>
            </a:r>
            <a:endParaRPr lang="en-GB" sz="6000" b="1" spc="150" dirty="0">
              <a:ln w="11430"/>
              <a:solidFill>
                <a:srgbClr val="62BCC8"/>
              </a:solidFill>
              <a:effectLst>
                <a:outerShdw blurRad="25400" algn="tl" rotWithShape="0">
                  <a:srgbClr val="000000">
                    <a:alpha val="43000"/>
                  </a:srgbClr>
                </a:outerShdw>
              </a:effectLst>
              <a:latin typeface="Arial"/>
              <a:cs typeface="Arial"/>
            </a:endParaRPr>
          </a:p>
        </p:txBody>
      </p:sp>
    </p:spTree>
    <p:extLst>
      <p:ext uri="{BB962C8B-B14F-4D97-AF65-F5344CB8AC3E}">
        <p14:creationId xmlns:p14="http://schemas.microsoft.com/office/powerpoint/2010/main" val="1855835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Questions</a:t>
            </a:r>
            <a:r>
              <a:rPr lang="it-IT" dirty="0"/>
              <a:t> for the </a:t>
            </a:r>
            <a:r>
              <a:rPr lang="it-IT" dirty="0" err="1"/>
              <a:t>Causal</a:t>
            </a:r>
            <a:r>
              <a:rPr lang="it-IT" dirty="0"/>
              <a:t> Analysis</a:t>
            </a:r>
          </a:p>
        </p:txBody>
      </p:sp>
      <p:sp>
        <p:nvSpPr>
          <p:cNvPr id="3" name="Segnaposto contenuto 2"/>
          <p:cNvSpPr>
            <a:spLocks noGrp="1"/>
          </p:cNvSpPr>
          <p:nvPr>
            <p:ph idx="1"/>
          </p:nvPr>
        </p:nvSpPr>
        <p:spPr/>
        <p:txBody>
          <a:bodyPr>
            <a:normAutofit fontScale="85000" lnSpcReduction="20000"/>
          </a:bodyPr>
          <a:lstStyle/>
          <a:p>
            <a:pPr>
              <a:buFont typeface="Wingdings" panose="05000000000000000000" pitchFamily="2" charset="2"/>
              <a:buChar char="ü"/>
            </a:pPr>
            <a:r>
              <a:rPr lang="en-US" i="1" dirty="0"/>
              <a:t>What are the</a:t>
            </a:r>
            <a:r>
              <a:rPr lang="en-US" b="1" i="1" dirty="0"/>
              <a:t> obstacles </a:t>
            </a:r>
            <a:r>
              <a:rPr lang="en-US" i="1" dirty="0"/>
              <a:t>faced by women in their diversity to achieve their full empowerment? Financial resources? Information? Services? Other?</a:t>
            </a:r>
          </a:p>
          <a:p>
            <a:pPr>
              <a:buFont typeface="Wingdings" panose="05000000000000000000" pitchFamily="2" charset="2"/>
              <a:buChar char="ü"/>
            </a:pPr>
            <a:r>
              <a:rPr lang="en-US" b="1" i="1" dirty="0"/>
              <a:t>Analyzing obstacles/challenges at different levels:</a:t>
            </a:r>
            <a:r>
              <a:rPr lang="en-US" i="1" dirty="0"/>
              <a:t> individual, family, social/cultural, institutional.</a:t>
            </a:r>
            <a:endParaRPr lang="es-PA" i="1" dirty="0"/>
          </a:p>
          <a:p>
            <a:pPr lvl="3">
              <a:buFont typeface="Arial" panose="020B0604020202020204" pitchFamily="34" charset="0"/>
              <a:buChar char="•"/>
            </a:pPr>
            <a:r>
              <a:rPr lang="es-PA" i="1" dirty="0"/>
              <a:t>Individual: internalization of domestic violence</a:t>
            </a:r>
          </a:p>
          <a:p>
            <a:pPr lvl="3">
              <a:buFont typeface="Arial" panose="020B0604020202020204" pitchFamily="34" charset="0"/>
              <a:buChar char="•"/>
            </a:pPr>
            <a:r>
              <a:rPr lang="es-PA" i="1" dirty="0"/>
              <a:t>Family: </a:t>
            </a:r>
            <a:r>
              <a:rPr lang="en-US" i="1" dirty="0"/>
              <a:t>structure of the home, inequality in decision-making</a:t>
            </a:r>
            <a:endParaRPr lang="es-PA" i="1" dirty="0"/>
          </a:p>
          <a:p>
            <a:pPr lvl="3">
              <a:buFont typeface="Arial" panose="020B0604020202020204" pitchFamily="34" charset="0"/>
              <a:buChar char="•"/>
            </a:pPr>
            <a:r>
              <a:rPr lang="es-PA" i="1" dirty="0"/>
              <a:t>Social/cultural: </a:t>
            </a:r>
            <a:r>
              <a:rPr lang="en-US" i="1" dirty="0"/>
              <a:t>acceptance and reproduction of gender stereotypes</a:t>
            </a:r>
            <a:endParaRPr lang="es-PA" i="1" dirty="0"/>
          </a:p>
          <a:p>
            <a:pPr lvl="3">
              <a:buFont typeface="Arial" panose="020B0604020202020204" pitchFamily="34" charset="0"/>
              <a:buChar char="•"/>
            </a:pPr>
            <a:r>
              <a:rPr lang="es-PA" i="1" dirty="0"/>
              <a:t>Institutional: </a:t>
            </a:r>
            <a:r>
              <a:rPr lang="en-US" i="1" dirty="0"/>
              <a:t>inadequacy of public policies, inter-sectoral coordination mechanisms, financing, capacities, </a:t>
            </a:r>
            <a:r>
              <a:rPr lang="es-PA" i="1" dirty="0"/>
              <a:t>etc…</a:t>
            </a:r>
            <a:endParaRPr lang="es-PA" dirty="0"/>
          </a:p>
          <a:p>
            <a:pPr>
              <a:buFont typeface="Wingdings" panose="05000000000000000000" pitchFamily="2" charset="2"/>
              <a:buChar char="ü"/>
            </a:pPr>
            <a:r>
              <a:rPr lang="es-ES" i="1" dirty="0"/>
              <a:t> </a:t>
            </a:r>
            <a:r>
              <a:rPr lang="en-US" b="1" i="1" dirty="0"/>
              <a:t>Leverage the recommendations </a:t>
            </a:r>
            <a:r>
              <a:rPr lang="en-US" i="1" dirty="0"/>
              <a:t>of CEDAW Committees and other recommendations from relevant human rights bodies.</a:t>
            </a:r>
            <a:endParaRPr lang="es-PA" dirty="0"/>
          </a:p>
          <a:p>
            <a:endParaRPr lang="it-IT" dirty="0"/>
          </a:p>
        </p:txBody>
      </p:sp>
      <p:sp>
        <p:nvSpPr>
          <p:cNvPr id="4" name="Segnaposto piè di pagina 3"/>
          <p:cNvSpPr>
            <a:spLocks noGrp="1"/>
          </p:cNvSpPr>
          <p:nvPr>
            <p:ph type="ftr" sz="quarter" idx="3"/>
          </p:nvPr>
        </p:nvSpPr>
        <p:spPr/>
        <p:txBody>
          <a:bodyPr/>
          <a:lstStyle/>
          <a:p>
            <a:r>
              <a:rPr lang="it-IT"/>
              <a:t>M4|Engendering the Theory of Change</a:t>
            </a:r>
            <a:endParaRPr lang="it-IT" dirty="0"/>
          </a:p>
        </p:txBody>
      </p:sp>
    </p:spTree>
    <p:extLst>
      <p:ext uri="{BB962C8B-B14F-4D97-AF65-F5344CB8AC3E}">
        <p14:creationId xmlns:p14="http://schemas.microsoft.com/office/powerpoint/2010/main" val="2444245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4876" y="309643"/>
            <a:ext cx="2471195" cy="824430"/>
          </a:xfrm>
        </p:spPr>
        <p:txBody>
          <a:bodyPr/>
          <a:lstStyle/>
          <a:p>
            <a:r>
              <a:rPr lang="en-US" sz="1400" b="1" dirty="0">
                <a:solidFill>
                  <a:schemeClr val="accent5"/>
                </a:solidFill>
              </a:rPr>
              <a:t>An Example</a:t>
            </a:r>
            <a:br>
              <a:rPr lang="es-ES" sz="1400" b="1" dirty="0">
                <a:solidFill>
                  <a:schemeClr val="accent5"/>
                </a:solidFill>
              </a:rPr>
            </a:br>
            <a:endParaRPr lang="it-IT" sz="1400" dirty="0">
              <a:solidFill>
                <a:schemeClr val="accent5"/>
              </a:solidFill>
            </a:endParaRPr>
          </a:p>
        </p:txBody>
      </p:sp>
      <p:sp>
        <p:nvSpPr>
          <p:cNvPr id="4" name="Segnaposto piè di pagina 3"/>
          <p:cNvSpPr>
            <a:spLocks noGrp="1"/>
          </p:cNvSpPr>
          <p:nvPr>
            <p:ph type="ftr" sz="quarter" idx="3"/>
          </p:nvPr>
        </p:nvSpPr>
        <p:spPr/>
        <p:txBody>
          <a:bodyPr/>
          <a:lstStyle/>
          <a:p>
            <a:r>
              <a:rPr lang="it-IT"/>
              <a:t>M4|Engendering the Theory of Change</a:t>
            </a:r>
            <a:endParaRPr lang="it-IT" dirty="0"/>
          </a:p>
        </p:txBody>
      </p:sp>
      <p:sp>
        <p:nvSpPr>
          <p:cNvPr id="5" name="Textfeld 11"/>
          <p:cNvSpPr txBox="1"/>
          <p:nvPr/>
        </p:nvSpPr>
        <p:spPr>
          <a:xfrm>
            <a:off x="3161830" y="198638"/>
            <a:ext cx="3048000" cy="523220"/>
          </a:xfrm>
          <a:prstGeom prst="rect">
            <a:avLst/>
          </a:prstGeom>
          <a:solidFill>
            <a:schemeClr val="bg2">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a:solidFill>
                  <a:schemeClr val="tx1">
                    <a:lumMod val="50000"/>
                  </a:schemeClr>
                </a:solidFill>
              </a:rPr>
              <a:t>Guatemalan women do not have access to decent employment</a:t>
            </a:r>
            <a:endParaRPr lang="es-PA" sz="1400" b="1" dirty="0">
              <a:solidFill>
                <a:schemeClr val="tx1">
                  <a:lumMod val="50000"/>
                </a:schemeClr>
              </a:solidFill>
            </a:endParaRPr>
          </a:p>
        </p:txBody>
      </p:sp>
      <p:sp>
        <p:nvSpPr>
          <p:cNvPr id="6" name="Textfeld 19"/>
          <p:cNvSpPr txBox="1"/>
          <p:nvPr/>
        </p:nvSpPr>
        <p:spPr>
          <a:xfrm>
            <a:off x="3574760" y="3327631"/>
            <a:ext cx="2645400" cy="1169551"/>
          </a:xfrm>
          <a:prstGeom prst="rect">
            <a:avLst/>
          </a:prstGeom>
          <a:solidFill>
            <a:srgbClr val="67B7E6">
              <a:lumMod val="75000"/>
            </a:srgbClr>
          </a:solidFill>
          <a:ln w="19050" cap="flat" cmpd="sng" algn="ctr">
            <a:no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Low implementation of national laws and international conventions on decent employment and the informal sector</a:t>
            </a:r>
            <a:endParaRPr kumimoji="0" lang="es-PA"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7" name="Textfeld 22"/>
          <p:cNvSpPr txBox="1"/>
          <p:nvPr/>
        </p:nvSpPr>
        <p:spPr>
          <a:xfrm>
            <a:off x="6573090" y="1575906"/>
            <a:ext cx="2462400" cy="522000"/>
          </a:xfrm>
          <a:prstGeom prst="rect">
            <a:avLst/>
          </a:prstGeom>
          <a:solidFill>
            <a:srgbClr val="009DDC">
              <a:lumMod val="50000"/>
            </a:srgbClr>
          </a:solidFill>
          <a:ln w="19050" cap="flat" cmpd="sng" algn="ctr">
            <a:no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Uneven division of unpaid workload</a:t>
            </a:r>
            <a:endParaRPr kumimoji="0" lang="es-PA"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8" name="Textfeld 23"/>
          <p:cNvSpPr txBox="1"/>
          <p:nvPr/>
        </p:nvSpPr>
        <p:spPr>
          <a:xfrm>
            <a:off x="6573090" y="4273493"/>
            <a:ext cx="2461540" cy="954107"/>
          </a:xfrm>
          <a:prstGeom prst="rect">
            <a:avLst/>
          </a:prstGeom>
          <a:solidFill>
            <a:srgbClr val="009DDC">
              <a:lumMod val="50000"/>
            </a:srgbClr>
          </a:solidFill>
          <a:ln w="19050" cap="flat" cmpd="sng" algn="ctr">
            <a:no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Patriarchal cultural and social norms that do not recognize the role and economic rights of women</a:t>
            </a:r>
            <a:endParaRPr kumimoji="0" lang="es-PA"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9" name="Textfeld 25"/>
          <p:cNvSpPr txBox="1"/>
          <p:nvPr/>
        </p:nvSpPr>
        <p:spPr>
          <a:xfrm>
            <a:off x="6573090" y="2243034"/>
            <a:ext cx="2462400" cy="522000"/>
          </a:xfrm>
          <a:prstGeom prst="rect">
            <a:avLst/>
          </a:prstGeom>
          <a:solidFill>
            <a:srgbClr val="009DDC">
              <a:lumMod val="50000"/>
            </a:srgbClr>
          </a:solidFill>
          <a:ln w="19050" cap="flat" cmpd="sng" algn="ctr">
            <a:no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Lack of social recognition of unpaid work</a:t>
            </a:r>
            <a:endParaRPr kumimoji="0" lang="es-E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feld 12">
            <a:extLst>
              <a:ext uri="{FF2B5EF4-FFF2-40B4-BE49-F238E27FC236}">
                <a16:creationId xmlns:a16="http://schemas.microsoft.com/office/drawing/2014/main" id="{C3C5FE2C-EC2B-4C18-8CF2-8460581B2B13}"/>
              </a:ext>
            </a:extLst>
          </p:cNvPr>
          <p:cNvSpPr txBox="1"/>
          <p:nvPr/>
        </p:nvSpPr>
        <p:spPr>
          <a:xfrm>
            <a:off x="644878" y="1575906"/>
            <a:ext cx="2516951" cy="522000"/>
          </a:xfrm>
          <a:prstGeom prst="rect">
            <a:avLst/>
          </a:prstGeom>
          <a:solidFill>
            <a:srgbClr val="67B7E6">
              <a:lumMod val="60000"/>
              <a:lumOff val="40000"/>
            </a:srgbClr>
          </a:solidFill>
          <a:ln w="19050" cap="flat" cmpd="sng" algn="ctr">
            <a:no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Ignorance of employers and employees of their rights</a:t>
            </a:r>
            <a:endParaRPr kumimoji="0" lang="es-E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1" name="Textfeld 12">
            <a:extLst>
              <a:ext uri="{FF2B5EF4-FFF2-40B4-BE49-F238E27FC236}">
                <a16:creationId xmlns:a16="http://schemas.microsoft.com/office/drawing/2014/main" id="{61D2BE63-5081-4697-837B-CE7296C174AD}"/>
              </a:ext>
            </a:extLst>
          </p:cNvPr>
          <p:cNvSpPr txBox="1"/>
          <p:nvPr/>
        </p:nvSpPr>
        <p:spPr>
          <a:xfrm>
            <a:off x="644876" y="3156965"/>
            <a:ext cx="2516951" cy="738664"/>
          </a:xfrm>
          <a:prstGeom prst="rect">
            <a:avLst/>
          </a:prstGeom>
          <a:solidFill>
            <a:srgbClr val="67B7E6">
              <a:lumMod val="60000"/>
              <a:lumOff val="40000"/>
            </a:srgbClr>
          </a:solidFill>
          <a:ln w="19050" cap="flat" cmpd="sng" algn="ctr">
            <a:no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Unequal access to productive resources (credit, land) and social protection</a:t>
            </a:r>
            <a:endParaRPr kumimoji="0" lang="es-E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2" name="Textfeld 12">
            <a:extLst>
              <a:ext uri="{FF2B5EF4-FFF2-40B4-BE49-F238E27FC236}">
                <a16:creationId xmlns:a16="http://schemas.microsoft.com/office/drawing/2014/main" id="{EDEE9D6C-17AE-4758-8B56-353AF10E17F7}"/>
              </a:ext>
            </a:extLst>
          </p:cNvPr>
          <p:cNvSpPr txBox="1"/>
          <p:nvPr/>
        </p:nvSpPr>
        <p:spPr>
          <a:xfrm>
            <a:off x="644877" y="2243034"/>
            <a:ext cx="2516951" cy="738664"/>
          </a:xfrm>
          <a:prstGeom prst="rect">
            <a:avLst/>
          </a:prstGeom>
          <a:solidFill>
            <a:srgbClr val="67B7E6">
              <a:lumMod val="60000"/>
              <a:lumOff val="40000"/>
            </a:srgbClr>
          </a:solidFill>
          <a:ln w="19050" cap="flat" cmpd="sng" algn="ctr">
            <a:no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There is no minimum wage or defined regulations for domestic workers</a:t>
            </a:r>
            <a:endParaRPr kumimoji="0" lang="es-E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3" name="Textfeld 12">
            <a:extLst>
              <a:ext uri="{FF2B5EF4-FFF2-40B4-BE49-F238E27FC236}">
                <a16:creationId xmlns:a16="http://schemas.microsoft.com/office/drawing/2014/main" id="{E6E3D76B-76DE-4D03-B3BD-6A358987D979}"/>
              </a:ext>
            </a:extLst>
          </p:cNvPr>
          <p:cNvSpPr txBox="1"/>
          <p:nvPr/>
        </p:nvSpPr>
        <p:spPr>
          <a:xfrm>
            <a:off x="3574760" y="4695555"/>
            <a:ext cx="2645400" cy="307777"/>
          </a:xfrm>
          <a:prstGeom prst="rect">
            <a:avLst/>
          </a:prstGeom>
          <a:solidFill>
            <a:srgbClr val="009DDC"/>
          </a:solidFill>
          <a:ln w="19050" cap="flat" cmpd="sng" algn="ctr">
            <a:no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noProof="0" dirty="0" err="1">
                <a:ln>
                  <a:noFill/>
                </a:ln>
                <a:solidFill>
                  <a:prstClr val="white"/>
                </a:solidFill>
                <a:effectLst/>
                <a:uLnTx/>
                <a:uFillTx/>
                <a:latin typeface="Calibri"/>
                <a:ea typeface="+mn-ea"/>
                <a:cs typeface="+mn-cs"/>
              </a:rPr>
              <a:t>Discriminatory</a:t>
            </a:r>
            <a:r>
              <a:rPr kumimoji="0" lang="es-ES" sz="1400" b="1" i="0" u="none" strike="noStrike" kern="0" cap="none" spc="0" normalizeH="0" baseline="0" noProof="0" dirty="0">
                <a:ln>
                  <a:noFill/>
                </a:ln>
                <a:solidFill>
                  <a:prstClr val="white"/>
                </a:solidFill>
                <a:effectLst/>
                <a:uLnTx/>
                <a:uFillTx/>
                <a:latin typeface="Calibri"/>
                <a:ea typeface="+mn-ea"/>
                <a:cs typeface="+mn-cs"/>
              </a:rPr>
              <a:t> </a:t>
            </a:r>
            <a:r>
              <a:rPr kumimoji="0" lang="es-ES" sz="1400" b="1" i="0" u="none" strike="noStrike" kern="0" cap="none" spc="0" normalizeH="0" baseline="0" noProof="0" dirty="0" err="1">
                <a:ln>
                  <a:noFill/>
                </a:ln>
                <a:solidFill>
                  <a:prstClr val="white"/>
                </a:solidFill>
                <a:effectLst/>
                <a:uLnTx/>
                <a:uFillTx/>
                <a:latin typeface="Calibri"/>
                <a:ea typeface="+mn-ea"/>
                <a:cs typeface="+mn-cs"/>
              </a:rPr>
              <a:t>laws</a:t>
            </a:r>
            <a:endParaRPr kumimoji="0" lang="es-E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4" name="Textfeld 12">
            <a:extLst>
              <a:ext uri="{FF2B5EF4-FFF2-40B4-BE49-F238E27FC236}">
                <a16:creationId xmlns:a16="http://schemas.microsoft.com/office/drawing/2014/main" id="{96DBA1E9-EC09-4603-880B-4BBEBC4FD407}"/>
              </a:ext>
            </a:extLst>
          </p:cNvPr>
          <p:cNvSpPr txBox="1"/>
          <p:nvPr/>
        </p:nvSpPr>
        <p:spPr>
          <a:xfrm>
            <a:off x="6573090" y="2907767"/>
            <a:ext cx="2462400" cy="522000"/>
          </a:xfrm>
          <a:prstGeom prst="rect">
            <a:avLst/>
          </a:prstGeom>
          <a:solidFill>
            <a:srgbClr val="009DDC">
              <a:lumMod val="50000"/>
            </a:srgbClr>
          </a:solidFill>
          <a:ln w="19050" cap="flat" cmpd="sng" algn="ctr">
            <a:no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Centralized fiscal policy without rights focus</a:t>
            </a:r>
            <a:endParaRPr kumimoji="0" lang="es-E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5" name="Textfeld 12">
            <a:extLst>
              <a:ext uri="{FF2B5EF4-FFF2-40B4-BE49-F238E27FC236}">
                <a16:creationId xmlns:a16="http://schemas.microsoft.com/office/drawing/2014/main" id="{70E23100-0877-4EAE-8AC3-FBEE75E9BB2B}"/>
              </a:ext>
            </a:extLst>
          </p:cNvPr>
          <p:cNvSpPr txBox="1"/>
          <p:nvPr/>
        </p:nvSpPr>
        <p:spPr>
          <a:xfrm>
            <a:off x="6573090" y="3584235"/>
            <a:ext cx="2462400" cy="522000"/>
          </a:xfrm>
          <a:prstGeom prst="rect">
            <a:avLst/>
          </a:prstGeom>
          <a:solidFill>
            <a:srgbClr val="009DDC">
              <a:lumMod val="50000"/>
            </a:srgbClr>
          </a:solidFill>
          <a:ln w="19050" cap="flat" cmpd="sng" algn="ctr">
            <a:no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Excluded economic model based on </a:t>
            </a:r>
            <a:r>
              <a:rPr kumimoji="0" lang="en-US" sz="1400" b="1" i="0" u="none" strike="noStrike" kern="0" cap="none" spc="0" normalizeH="0" baseline="0" noProof="0" dirty="0" err="1">
                <a:ln>
                  <a:noFill/>
                </a:ln>
                <a:solidFill>
                  <a:prstClr val="white"/>
                </a:solidFill>
                <a:effectLst/>
                <a:uLnTx/>
                <a:uFillTx/>
                <a:latin typeface="Calibri"/>
                <a:ea typeface="+mn-ea"/>
                <a:cs typeface="+mn-cs"/>
              </a:rPr>
              <a:t>agro</a:t>
            </a:r>
            <a:r>
              <a:rPr kumimoji="0" lang="en-US" sz="1400" b="1" i="0" u="none" strike="noStrike" kern="0" cap="none" spc="0" normalizeH="0" baseline="0" noProof="0" dirty="0">
                <a:ln>
                  <a:noFill/>
                </a:ln>
                <a:solidFill>
                  <a:prstClr val="white"/>
                </a:solidFill>
                <a:effectLst/>
                <a:uLnTx/>
                <a:uFillTx/>
                <a:latin typeface="Calibri"/>
                <a:ea typeface="+mn-ea"/>
                <a:cs typeface="+mn-cs"/>
              </a:rPr>
              <a:t> exports</a:t>
            </a:r>
            <a:endParaRPr kumimoji="0" lang="es-E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6" name="Textfeld 12">
            <a:extLst>
              <a:ext uri="{FF2B5EF4-FFF2-40B4-BE49-F238E27FC236}">
                <a16:creationId xmlns:a16="http://schemas.microsoft.com/office/drawing/2014/main" id="{540E59E2-C30E-4BBD-B72D-FA14489F06CA}"/>
              </a:ext>
            </a:extLst>
          </p:cNvPr>
          <p:cNvSpPr txBox="1"/>
          <p:nvPr/>
        </p:nvSpPr>
        <p:spPr>
          <a:xfrm>
            <a:off x="3574760" y="2418301"/>
            <a:ext cx="2645400" cy="738664"/>
          </a:xfrm>
          <a:prstGeom prst="rect">
            <a:avLst/>
          </a:prstGeom>
          <a:solidFill>
            <a:srgbClr val="009DDC"/>
          </a:solidFill>
          <a:ln w="19050" cap="flat" cmpd="sng" algn="ctr">
            <a:no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Low tax collection that does not allow public investments to reduce inequalities</a:t>
            </a:r>
            <a:endParaRPr kumimoji="0" lang="es-E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7" name="Textfeld 12">
            <a:extLst>
              <a:ext uri="{FF2B5EF4-FFF2-40B4-BE49-F238E27FC236}">
                <a16:creationId xmlns:a16="http://schemas.microsoft.com/office/drawing/2014/main" id="{EBD30419-5D47-4F74-BB60-971B83F5C0EC}"/>
              </a:ext>
            </a:extLst>
          </p:cNvPr>
          <p:cNvSpPr txBox="1"/>
          <p:nvPr/>
        </p:nvSpPr>
        <p:spPr>
          <a:xfrm>
            <a:off x="3564430" y="1575906"/>
            <a:ext cx="2645400" cy="738664"/>
          </a:xfrm>
          <a:prstGeom prst="rect">
            <a:avLst/>
          </a:prstGeom>
          <a:solidFill>
            <a:srgbClr val="009DDC"/>
          </a:solidFill>
          <a:ln w="19050" cap="flat" cmpd="sng" algn="ctr">
            <a:no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Low coverage and quality of education that limits the development of human capital</a:t>
            </a:r>
            <a:endParaRPr kumimoji="0" lang="es-ES"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8" name="Rettangolo 17"/>
          <p:cNvSpPr/>
          <p:nvPr/>
        </p:nvSpPr>
        <p:spPr>
          <a:xfrm>
            <a:off x="644876" y="1034925"/>
            <a:ext cx="2488695" cy="369332"/>
          </a:xfrm>
          <a:prstGeom prst="rect">
            <a:avLst/>
          </a:prstGeom>
        </p:spPr>
        <p:txBody>
          <a:bodyPr wrap="none">
            <a:spAutoFit/>
          </a:bodyPr>
          <a:lstStyle/>
          <a:p>
            <a:r>
              <a:rPr lang="de-AT" b="1" dirty="0">
                <a:solidFill>
                  <a:schemeClr val="accent5">
                    <a:lumMod val="10000"/>
                  </a:schemeClr>
                </a:solidFill>
                <a:latin typeface="Arial" panose="020B0604020202020204" pitchFamily="34" charset="0"/>
                <a:cs typeface="Arial" panose="020B0604020202020204" pitchFamily="34" charset="0"/>
              </a:rPr>
              <a:t>IMMEDIATE CAUSES</a:t>
            </a:r>
            <a:endParaRPr lang="es-ES" b="1" dirty="0">
              <a:solidFill>
                <a:schemeClr val="accent5">
                  <a:lumMod val="10000"/>
                </a:schemeClr>
              </a:solidFill>
              <a:latin typeface="Arial" panose="020B0604020202020204" pitchFamily="34" charset="0"/>
              <a:cs typeface="Arial" panose="020B0604020202020204" pitchFamily="34" charset="0"/>
            </a:endParaRPr>
          </a:p>
        </p:txBody>
      </p:sp>
      <p:sp>
        <p:nvSpPr>
          <p:cNvPr id="19" name="Rettangolo 18"/>
          <p:cNvSpPr/>
          <p:nvPr/>
        </p:nvSpPr>
        <p:spPr>
          <a:xfrm>
            <a:off x="3494343" y="1034925"/>
            <a:ext cx="2715487" cy="369332"/>
          </a:xfrm>
          <a:prstGeom prst="rect">
            <a:avLst/>
          </a:prstGeom>
        </p:spPr>
        <p:txBody>
          <a:bodyPr wrap="none">
            <a:spAutoFit/>
          </a:bodyPr>
          <a:lstStyle/>
          <a:p>
            <a:r>
              <a:rPr lang="de-AT" b="1" dirty="0">
                <a:solidFill>
                  <a:schemeClr val="accent5">
                    <a:lumMod val="10000"/>
                  </a:schemeClr>
                </a:solidFill>
                <a:latin typeface="Arial" panose="020B0604020202020204" pitchFamily="34" charset="0"/>
                <a:cs typeface="Arial" panose="020B0604020202020204" pitchFamily="34" charset="0"/>
              </a:rPr>
              <a:t>UNDERLYING CAUSES</a:t>
            </a:r>
            <a:endParaRPr lang="es-ES" b="1" dirty="0">
              <a:solidFill>
                <a:schemeClr val="accent5">
                  <a:lumMod val="10000"/>
                </a:schemeClr>
              </a:solidFill>
              <a:latin typeface="Arial" panose="020B0604020202020204" pitchFamily="34" charset="0"/>
              <a:cs typeface="Arial" panose="020B0604020202020204" pitchFamily="34" charset="0"/>
            </a:endParaRPr>
          </a:p>
        </p:txBody>
      </p:sp>
      <p:sp>
        <p:nvSpPr>
          <p:cNvPr id="20" name="Rettangolo 19"/>
          <p:cNvSpPr/>
          <p:nvPr/>
        </p:nvSpPr>
        <p:spPr>
          <a:xfrm>
            <a:off x="6412402" y="1034925"/>
            <a:ext cx="2783775" cy="369332"/>
          </a:xfrm>
          <a:prstGeom prst="rect">
            <a:avLst/>
          </a:prstGeom>
        </p:spPr>
        <p:txBody>
          <a:bodyPr wrap="none">
            <a:spAutoFit/>
          </a:bodyPr>
          <a:lstStyle/>
          <a:p>
            <a:r>
              <a:rPr lang="de-AT" b="1" dirty="0">
                <a:solidFill>
                  <a:schemeClr val="accent5">
                    <a:lumMod val="10000"/>
                  </a:schemeClr>
                </a:solidFill>
                <a:latin typeface="Arial" panose="020B0604020202020204" pitchFamily="34" charset="0"/>
                <a:cs typeface="Arial" panose="020B0604020202020204" pitchFamily="34" charset="0"/>
              </a:rPr>
              <a:t>STRUCTURAL CAUSES</a:t>
            </a:r>
            <a:endParaRPr lang="es-ES" b="1" dirty="0">
              <a:solidFill>
                <a:schemeClr val="accent5">
                  <a:lumMod val="10000"/>
                </a:schemeClr>
              </a:solidFill>
              <a:latin typeface="Arial" panose="020B0604020202020204" pitchFamily="34" charset="0"/>
              <a:cs typeface="Arial" panose="020B0604020202020204" pitchFamily="34" charset="0"/>
            </a:endParaRPr>
          </a:p>
        </p:txBody>
      </p:sp>
      <p:sp>
        <p:nvSpPr>
          <p:cNvPr id="21" name="Textfeld 12">
            <a:extLst>
              <a:ext uri="{FF2B5EF4-FFF2-40B4-BE49-F238E27FC236}">
                <a16:creationId xmlns:a16="http://schemas.microsoft.com/office/drawing/2014/main" id="{131F4A18-A4B5-FB42-9950-1694CAB3D5E2}"/>
              </a:ext>
            </a:extLst>
          </p:cNvPr>
          <p:cNvSpPr txBox="1"/>
          <p:nvPr/>
        </p:nvSpPr>
        <p:spPr>
          <a:xfrm>
            <a:off x="630747" y="4106235"/>
            <a:ext cx="2516951" cy="523220"/>
          </a:xfrm>
          <a:prstGeom prst="rect">
            <a:avLst/>
          </a:prstGeom>
          <a:solidFill>
            <a:srgbClr val="67B7E6">
              <a:lumMod val="60000"/>
              <a:lumOff val="40000"/>
            </a:srgbClr>
          </a:solidFill>
          <a:ln w="19050" cap="flat" cmpd="sng" algn="ctr">
            <a:no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Violence and harassment </a:t>
            </a:r>
            <a:r>
              <a:rPr kumimoji="0" lang="en-US" sz="1400" b="1" i="0" u="none" strike="noStrike" kern="0" cap="none" spc="0" normalizeH="0" baseline="0" noProof="0" dirty="0" err="1">
                <a:ln>
                  <a:noFill/>
                </a:ln>
                <a:solidFill>
                  <a:prstClr val="white"/>
                </a:solidFill>
                <a:effectLst/>
                <a:uLnTx/>
                <a:uFillTx/>
                <a:latin typeface="Calibri"/>
                <a:ea typeface="+mn-ea"/>
                <a:cs typeface="+mn-cs"/>
              </a:rPr>
              <a:t>en</a:t>
            </a:r>
            <a:r>
              <a:rPr kumimoji="0" lang="en-US" sz="1400" b="1" i="0" u="none" strike="noStrike" kern="0" cap="none" spc="0" normalizeH="0" baseline="0" noProof="0" dirty="0">
                <a:ln>
                  <a:noFill/>
                </a:ln>
                <a:solidFill>
                  <a:prstClr val="white"/>
                </a:solidFill>
                <a:effectLst/>
                <a:uLnTx/>
                <a:uFillTx/>
                <a:latin typeface="Calibri"/>
                <a:ea typeface="+mn-ea"/>
                <a:cs typeface="+mn-cs"/>
              </a:rPr>
              <a:t> route to</a:t>
            </a:r>
            <a:r>
              <a:rPr kumimoji="0" lang="en-US" sz="1400" b="1" i="0" u="none" strike="noStrike" kern="0" cap="none" spc="0" normalizeH="0" baseline="0" noProof="0">
                <a:ln>
                  <a:noFill/>
                </a:ln>
                <a:solidFill>
                  <a:prstClr val="white"/>
                </a:solidFill>
                <a:effectLst/>
                <a:uLnTx/>
                <a:uFillTx/>
                <a:latin typeface="Calibri"/>
                <a:ea typeface="+mn-ea"/>
                <a:cs typeface="+mn-cs"/>
              </a:rPr>
              <a:t>/from work</a:t>
            </a:r>
            <a:endParaRPr kumimoji="0" lang="es-ES" sz="1400" b="1"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85192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5155" y="2080815"/>
            <a:ext cx="8229600" cy="952500"/>
          </a:xfrm>
        </p:spPr>
        <p:txBody>
          <a:bodyPr/>
          <a:lstStyle/>
          <a:p>
            <a:r>
              <a:rPr lang="en-US" dirty="0"/>
              <a:t>STEP 3. IDENTIFY THE DESIRED CHANGE</a:t>
            </a:r>
            <a:endParaRPr lang="it-IT" dirty="0"/>
          </a:p>
        </p:txBody>
      </p:sp>
      <p:sp>
        <p:nvSpPr>
          <p:cNvPr id="4" name="Segnaposto piè di pagina 3"/>
          <p:cNvSpPr>
            <a:spLocks noGrp="1"/>
          </p:cNvSpPr>
          <p:nvPr>
            <p:ph type="ftr" sz="quarter" idx="3"/>
          </p:nvPr>
        </p:nvSpPr>
        <p:spPr/>
        <p:txBody>
          <a:bodyPr/>
          <a:lstStyle/>
          <a:p>
            <a:r>
              <a:rPr lang="it-IT"/>
              <a:t>M4|Engendering the Theory of Change</a:t>
            </a:r>
            <a:endParaRPr lang="it-IT" dirty="0"/>
          </a:p>
        </p:txBody>
      </p:sp>
    </p:spTree>
    <p:extLst>
      <p:ext uri="{BB962C8B-B14F-4D97-AF65-F5344CB8AC3E}">
        <p14:creationId xmlns:p14="http://schemas.microsoft.com/office/powerpoint/2010/main" val="715587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From the </a:t>
            </a:r>
            <a:r>
              <a:rPr lang="it-IT" dirty="0" err="1"/>
              <a:t>challenge</a:t>
            </a:r>
            <a:r>
              <a:rPr lang="it-IT" dirty="0"/>
              <a:t> to the </a:t>
            </a:r>
            <a:r>
              <a:rPr lang="it-IT" dirty="0" err="1"/>
              <a:t>change</a:t>
            </a:r>
            <a:endParaRPr lang="it-IT" dirty="0"/>
          </a:p>
        </p:txBody>
      </p:sp>
      <p:sp>
        <p:nvSpPr>
          <p:cNvPr id="4" name="Segnaposto piè di pagina 3"/>
          <p:cNvSpPr>
            <a:spLocks noGrp="1"/>
          </p:cNvSpPr>
          <p:nvPr>
            <p:ph type="ftr" sz="quarter" idx="3"/>
          </p:nvPr>
        </p:nvSpPr>
        <p:spPr/>
        <p:txBody>
          <a:bodyPr/>
          <a:lstStyle/>
          <a:p>
            <a:r>
              <a:rPr lang="it-IT"/>
              <a:t>M4|Engendering the Theory of Change</a:t>
            </a:r>
            <a:endParaRPr lang="it-IT" dirty="0"/>
          </a:p>
        </p:txBody>
      </p:sp>
      <p:sp>
        <p:nvSpPr>
          <p:cNvPr id="5" name="Google Shape;615;p56"/>
          <p:cNvSpPr/>
          <p:nvPr/>
        </p:nvSpPr>
        <p:spPr>
          <a:xfrm>
            <a:off x="1265600" y="2062710"/>
            <a:ext cx="2398200" cy="2490900"/>
          </a:xfrm>
          <a:prstGeom prst="ellipse">
            <a:avLst/>
          </a:prstGeom>
          <a:solidFill>
            <a:schemeClr val="accent3">
              <a:lumMod val="7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s-PA" sz="1400" b="1" kern="0" dirty="0">
                <a:solidFill>
                  <a:prstClr val="white"/>
                </a:solidFill>
                <a:latin typeface="Raleway ExtraBold"/>
                <a:cs typeface="Arial"/>
                <a:sym typeface="Arial"/>
              </a:rPr>
              <a:t>UNDERLYING and IMMEDIATE CAUSES</a:t>
            </a:r>
            <a:endParaRPr sz="1400" b="1" kern="0" dirty="0">
              <a:solidFill>
                <a:prstClr val="white"/>
              </a:solidFill>
              <a:latin typeface="Raleway ExtraBold"/>
              <a:cs typeface="Arial"/>
              <a:sym typeface="Arial"/>
            </a:endParaRPr>
          </a:p>
        </p:txBody>
      </p:sp>
      <p:sp>
        <p:nvSpPr>
          <p:cNvPr id="6" name="Google Shape;616;p56"/>
          <p:cNvSpPr/>
          <p:nvPr/>
        </p:nvSpPr>
        <p:spPr>
          <a:xfrm>
            <a:off x="5408975" y="2062710"/>
            <a:ext cx="2551500" cy="2490900"/>
          </a:xfrm>
          <a:prstGeom prst="ellipse">
            <a:avLst/>
          </a:prstGeom>
          <a:solidFill>
            <a:schemeClr val="accent5">
              <a:lumMod val="7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s-PA" sz="1400" b="1" kern="0">
                <a:solidFill>
                  <a:prstClr val="white"/>
                </a:solidFill>
                <a:latin typeface="Raleway ExtraBold"/>
                <a:cs typeface="Arial"/>
                <a:sym typeface="Arial"/>
              </a:rPr>
              <a:t>OUTCOMES AND OUTPUTS</a:t>
            </a:r>
            <a:endParaRPr sz="1400" b="1" kern="0" dirty="0">
              <a:solidFill>
                <a:prstClr val="white"/>
              </a:solidFill>
              <a:latin typeface="Raleway ExtraBold"/>
              <a:cs typeface="Arial"/>
              <a:sym typeface="Arial"/>
            </a:endParaRPr>
          </a:p>
        </p:txBody>
      </p:sp>
      <p:cxnSp>
        <p:nvCxnSpPr>
          <p:cNvPr id="7" name="Google Shape;617;p56"/>
          <p:cNvCxnSpPr>
            <a:cxnSpLocks/>
          </p:cNvCxnSpPr>
          <p:nvPr/>
        </p:nvCxnSpPr>
        <p:spPr>
          <a:xfrm>
            <a:off x="3790400" y="3308160"/>
            <a:ext cx="1504632" cy="0"/>
          </a:xfrm>
          <a:prstGeom prst="straightConnector1">
            <a:avLst/>
          </a:prstGeom>
          <a:noFill/>
          <a:ln w="9525" cap="flat" cmpd="sng" algn="ctr">
            <a:solidFill>
              <a:srgbClr val="7A8C8E"/>
            </a:solidFill>
            <a:prstDash val="solid"/>
            <a:round/>
            <a:headEnd type="none" w="med" len="med"/>
            <a:tailEnd type="arrow" w="med" len="med"/>
          </a:ln>
          <a:effectLst/>
        </p:spPr>
      </p:cxnSp>
    </p:spTree>
    <p:extLst>
      <p:ext uri="{BB962C8B-B14F-4D97-AF65-F5344CB8AC3E}">
        <p14:creationId xmlns:p14="http://schemas.microsoft.com/office/powerpoint/2010/main" val="3890205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3"/>
          </p:nvPr>
        </p:nvSpPr>
        <p:spPr/>
        <p:txBody>
          <a:bodyPr/>
          <a:lstStyle/>
          <a:p>
            <a:r>
              <a:rPr lang="it-IT"/>
              <a:t>M4|Engendering the Theory of Change</a:t>
            </a:r>
            <a:endParaRPr lang="it-IT" dirty="0"/>
          </a:p>
        </p:txBody>
      </p:sp>
      <p:sp>
        <p:nvSpPr>
          <p:cNvPr id="5" name="Google Shape;587;p53"/>
          <p:cNvSpPr txBox="1">
            <a:spLocks/>
          </p:cNvSpPr>
          <p:nvPr/>
        </p:nvSpPr>
        <p:spPr>
          <a:xfrm>
            <a:off x="707572" y="1294914"/>
            <a:ext cx="7911548" cy="3697356"/>
          </a:xfrm>
          <a:prstGeom prst="roundRect">
            <a:avLst/>
          </a:prstGeom>
          <a:noFill/>
          <a:ln w="38100" cap="flat" cmpd="sng" algn="ctr">
            <a:solidFill>
              <a:schemeClr val="accent5"/>
            </a:solidFill>
            <a:prstDash val="solid"/>
          </a:ln>
          <a:effectLst/>
        </p:spPr>
        <p:txBody>
          <a:bodyPr spcFirstLastPara="1" vert="horz" wrap="square" lIns="68569" tIns="68569" rIns="68569" bIns="68569" rtlCol="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B600"/>
              </a:buClr>
              <a:buSzPts val="1800"/>
              <a:buFont typeface="Raleway Light"/>
              <a:buChar char="●"/>
              <a:defRPr sz="1800" b="0" i="0" u="none" strike="noStrike" cap="none">
                <a:solidFill>
                  <a:srgbClr val="666666"/>
                </a:solidFill>
                <a:latin typeface="Raleway Light"/>
                <a:ea typeface="Raleway Light"/>
                <a:cs typeface="Raleway Light"/>
                <a:sym typeface="Raleway Light"/>
              </a:defRPr>
            </a:lvl1pPr>
            <a:lvl2pPr marL="914400" marR="0" lvl="1" indent="-342900" algn="l" rtl="0">
              <a:lnSpc>
                <a:spcPct val="100000"/>
              </a:lnSpc>
              <a:spcBef>
                <a:spcPts val="0"/>
              </a:spcBef>
              <a:spcAft>
                <a:spcPts val="0"/>
              </a:spcAft>
              <a:buClr>
                <a:srgbClr val="FFB600"/>
              </a:buClr>
              <a:buSzPts val="1800"/>
              <a:buFont typeface="Raleway Light"/>
              <a:buChar char="○"/>
              <a:defRPr sz="1800" b="0" i="0" u="none" strike="noStrike" cap="none">
                <a:solidFill>
                  <a:srgbClr val="666666"/>
                </a:solidFill>
                <a:latin typeface="Raleway Light"/>
                <a:ea typeface="Raleway Light"/>
                <a:cs typeface="Raleway Light"/>
                <a:sym typeface="Raleway Light"/>
              </a:defRPr>
            </a:lvl2pPr>
            <a:lvl3pPr marL="1371600" marR="0" lvl="2" indent="-342900" algn="l" rtl="0">
              <a:lnSpc>
                <a:spcPct val="100000"/>
              </a:lnSpc>
              <a:spcBef>
                <a:spcPts val="0"/>
              </a:spcBef>
              <a:spcAft>
                <a:spcPts val="0"/>
              </a:spcAft>
              <a:buClr>
                <a:srgbClr val="FFB600"/>
              </a:buClr>
              <a:buSzPts val="1800"/>
              <a:buFont typeface="Raleway Light"/>
              <a:buChar char="■"/>
              <a:defRPr sz="1800" b="0" i="0" u="none" strike="noStrike" cap="none">
                <a:solidFill>
                  <a:srgbClr val="666666"/>
                </a:solidFill>
                <a:latin typeface="Raleway Light"/>
                <a:ea typeface="Raleway Light"/>
                <a:cs typeface="Raleway Light"/>
                <a:sym typeface="Raleway Light"/>
              </a:defRPr>
            </a:lvl3pPr>
            <a:lvl4pPr marL="1828800" marR="0" lvl="3"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4pPr>
            <a:lvl5pPr marL="2286000" marR="0" lvl="4"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5pPr>
            <a:lvl6pPr marL="2743200" marR="0" lvl="5"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6pPr>
            <a:lvl7pPr marL="3200400" marR="0" lvl="6"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7pPr>
            <a:lvl8pPr marL="3657600" marR="0" lvl="7"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8pPr>
            <a:lvl9pPr marL="4114800" marR="0" lvl="8"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9pPr>
          </a:lstStyle>
          <a:p>
            <a:pPr marL="0" marR="0" lvl="0" indent="0" algn="just" defTabSz="914400" rtl="0" eaLnBrk="1" fontAlgn="auto" latinLnBrk="0" hangingPunct="1">
              <a:lnSpc>
                <a:spcPct val="115000"/>
              </a:lnSpc>
              <a:spcBef>
                <a:spcPts val="600"/>
              </a:spcBef>
              <a:spcAft>
                <a:spcPts val="0"/>
              </a:spcAft>
              <a:buClr>
                <a:sysClr val="windowText" lastClr="000000"/>
              </a:buClr>
              <a:buSzPts val="1100"/>
              <a:buFont typeface="Raleway Light"/>
              <a:buNone/>
              <a:tabLst/>
              <a:defRPr/>
            </a:pPr>
            <a:r>
              <a:rPr kumimoji="0" lang="en-US" sz="1800" b="1" i="0" u="sng" strike="noStrike" kern="0" cap="none" spc="0" normalizeH="0" baseline="0" noProof="0" dirty="0">
                <a:ln>
                  <a:noFill/>
                </a:ln>
                <a:solidFill>
                  <a:sysClr val="windowText" lastClr="000000">
                    <a:lumMod val="65000"/>
                    <a:lumOff val="35000"/>
                  </a:sysClr>
                </a:solidFill>
                <a:effectLst/>
                <a:uLnTx/>
                <a:uFillTx/>
                <a:latin typeface="Raleway ExtraBold"/>
                <a:ea typeface="Raleway"/>
                <a:cs typeface="Raleway"/>
                <a:sym typeface="Raleway"/>
              </a:rPr>
              <a:t>Outcomes</a:t>
            </a:r>
            <a:r>
              <a:rPr kumimoji="0" lang="en-US" sz="1800" b="0" i="0" u="none" strike="noStrike" kern="0" cap="none" spc="0" normalizeH="0" baseline="0" noProof="0" dirty="0">
                <a:ln>
                  <a:noFill/>
                </a:ln>
                <a:solidFill>
                  <a:sysClr val="windowText" lastClr="000000">
                    <a:lumMod val="65000"/>
                    <a:lumOff val="35000"/>
                  </a:sysClr>
                </a:solidFill>
                <a:effectLst/>
                <a:uLnTx/>
                <a:uFillTx/>
                <a:latin typeface="Raleway ExtraBold"/>
                <a:ea typeface="Raleway"/>
                <a:cs typeface="Raleway"/>
                <a:sym typeface="Raleway"/>
              </a:rPr>
              <a:t>: changes (in the medium term) in institutional capacities or development behaviors. </a:t>
            </a:r>
          </a:p>
          <a:p>
            <a:pPr marL="285750" marR="0" lvl="0" indent="-285750" algn="just" defTabSz="914400" rtl="0" eaLnBrk="1" fontAlgn="auto" latinLnBrk="0" hangingPunct="1">
              <a:lnSpc>
                <a:spcPct val="115000"/>
              </a:lnSpc>
              <a:spcBef>
                <a:spcPts val="600"/>
              </a:spcBef>
              <a:spcAft>
                <a:spcPts val="0"/>
              </a:spcAft>
              <a:buClr>
                <a:sysClr val="windowText" lastClr="000000"/>
              </a:buClr>
              <a:buSzPts val="1100"/>
              <a:buFont typeface="Wingdings" panose="05000000000000000000" pitchFamily="2" charset="2"/>
              <a:buChar char="ü"/>
              <a:tabLst/>
              <a:defRPr/>
            </a:pPr>
            <a:r>
              <a:rPr kumimoji="0" lang="en-US" sz="1800" b="0" i="1" u="none" strike="noStrike" kern="0" cap="none" spc="0" normalizeH="0" baseline="0" noProof="0" dirty="0">
                <a:ln>
                  <a:noFill/>
                </a:ln>
                <a:solidFill>
                  <a:sysClr val="windowText" lastClr="000000">
                    <a:lumMod val="65000"/>
                    <a:lumOff val="35000"/>
                  </a:sysClr>
                </a:solidFill>
                <a:effectLst/>
                <a:uLnTx/>
                <a:uFillTx/>
                <a:latin typeface="Raleway ExtraBold"/>
                <a:ea typeface="Raleway"/>
                <a:cs typeface="Raleway"/>
                <a:sym typeface="Raleway"/>
              </a:rPr>
              <a:t>They must make a substantive and measurable contribution to selected national priorities.</a:t>
            </a:r>
          </a:p>
          <a:p>
            <a:pPr marL="285750" marR="0" lvl="0" indent="-285750" algn="just" defTabSz="914400" rtl="0" eaLnBrk="1" fontAlgn="auto" latinLnBrk="0" hangingPunct="1">
              <a:lnSpc>
                <a:spcPct val="115000"/>
              </a:lnSpc>
              <a:spcBef>
                <a:spcPts val="600"/>
              </a:spcBef>
              <a:spcAft>
                <a:spcPts val="0"/>
              </a:spcAft>
              <a:buClr>
                <a:sysClr val="windowText" lastClr="000000"/>
              </a:buClr>
              <a:buSzPts val="1100"/>
              <a:buFont typeface="Wingdings" panose="05000000000000000000" pitchFamily="2" charset="2"/>
              <a:buChar char="ü"/>
              <a:tabLst/>
              <a:defRPr/>
            </a:pPr>
            <a:r>
              <a:rPr kumimoji="0" lang="en-US" sz="1800" b="0" i="1" u="none" strike="noStrike" kern="0" cap="none" spc="0" normalizeH="0" baseline="0" noProof="0" dirty="0">
                <a:ln>
                  <a:noFill/>
                </a:ln>
                <a:solidFill>
                  <a:sysClr val="windowText" lastClr="000000">
                    <a:lumMod val="65000"/>
                    <a:lumOff val="35000"/>
                  </a:sysClr>
                </a:solidFill>
                <a:effectLst/>
                <a:uLnTx/>
                <a:uFillTx/>
                <a:latin typeface="Raleway ExtraBold"/>
                <a:ea typeface="Raleway"/>
                <a:cs typeface="Raleway"/>
                <a:sym typeface="Raleway"/>
              </a:rPr>
              <a:t>Respond directly to challenges and gaps identified in the CCA.</a:t>
            </a:r>
          </a:p>
          <a:p>
            <a:pPr marL="285750" marR="0" lvl="0" indent="-285750" algn="just" defTabSz="914400" rtl="0" eaLnBrk="1" fontAlgn="auto" latinLnBrk="0" hangingPunct="1">
              <a:lnSpc>
                <a:spcPct val="115000"/>
              </a:lnSpc>
              <a:spcBef>
                <a:spcPts val="600"/>
              </a:spcBef>
              <a:spcAft>
                <a:spcPts val="0"/>
              </a:spcAft>
              <a:buClr>
                <a:sysClr val="windowText" lastClr="000000"/>
              </a:buClr>
              <a:buSzPts val="1100"/>
              <a:buFont typeface="Wingdings" panose="05000000000000000000" pitchFamily="2" charset="2"/>
              <a:buChar char="ü"/>
              <a:tabLst/>
              <a:defRPr/>
            </a:pPr>
            <a:r>
              <a:rPr kumimoji="0" lang="en-US" sz="1800" b="0" i="1" u="none" strike="noStrike" kern="0" cap="none" spc="0" normalizeH="0" baseline="0" noProof="0" dirty="0">
                <a:ln>
                  <a:noFill/>
                </a:ln>
                <a:solidFill>
                  <a:sysClr val="windowText" lastClr="000000">
                    <a:lumMod val="65000"/>
                    <a:lumOff val="35000"/>
                  </a:sysClr>
                </a:solidFill>
                <a:effectLst/>
                <a:uLnTx/>
                <a:uFillTx/>
                <a:latin typeface="Raleway ExtraBold"/>
                <a:ea typeface="Raleway"/>
                <a:cs typeface="Raleway"/>
                <a:sym typeface="Raleway"/>
              </a:rPr>
              <a:t>Taking into account the programmatic principles of UNSDCF (leave no one behind, human rights, gender equality and women's empowerment, resilience, accountability and sustainability).</a:t>
            </a:r>
          </a:p>
          <a:p>
            <a:pPr marL="257175" marR="0" lvl="0" indent="-342900" algn="just" defTabSz="914400" rtl="0" eaLnBrk="1" fontAlgn="auto" latinLnBrk="0" hangingPunct="1">
              <a:lnSpc>
                <a:spcPct val="115000"/>
              </a:lnSpc>
              <a:spcBef>
                <a:spcPts val="600"/>
              </a:spcBef>
              <a:spcAft>
                <a:spcPts val="0"/>
              </a:spcAft>
              <a:buClr>
                <a:sysClr val="windowText" lastClr="000000"/>
              </a:buClr>
              <a:buSzPts val="1100"/>
              <a:buFont typeface="Wingdings" panose="05000000000000000000" pitchFamily="2" charset="2"/>
              <a:buChar char="ü"/>
              <a:tabLst/>
              <a:defRPr/>
            </a:pPr>
            <a:r>
              <a:rPr kumimoji="0" lang="en-US" sz="1800" b="1" i="1" u="none" strike="noStrike" kern="0" cap="none" spc="0" normalizeH="0" baseline="0" noProof="0" dirty="0">
                <a:ln>
                  <a:noFill/>
                </a:ln>
                <a:solidFill>
                  <a:sysClr val="windowText" lastClr="000000">
                    <a:lumMod val="65000"/>
                    <a:lumOff val="35000"/>
                  </a:sysClr>
                </a:solidFill>
                <a:effectLst/>
                <a:uLnTx/>
                <a:uFillTx/>
                <a:latin typeface="Raleway ExtraBold"/>
                <a:ea typeface="Raleway"/>
                <a:cs typeface="Raleway"/>
                <a:sym typeface="Raleway"/>
              </a:rPr>
              <a:t>Comprehensive approach/</a:t>
            </a:r>
            <a:r>
              <a:rPr kumimoji="0" lang="en-US" sz="1800" b="0" i="1" u="none" strike="noStrike" kern="0" cap="none" spc="0" normalizeH="0" baseline="0" noProof="0" dirty="0">
                <a:ln>
                  <a:noFill/>
                </a:ln>
                <a:solidFill>
                  <a:sysClr val="windowText" lastClr="000000">
                    <a:lumMod val="65000"/>
                    <a:lumOff val="35000"/>
                  </a:sysClr>
                </a:solidFill>
                <a:effectLst/>
                <a:uLnTx/>
                <a:uFillTx/>
                <a:latin typeface="Raleway ExtraBold"/>
                <a:ea typeface="Raleway"/>
                <a:cs typeface="Raleway"/>
                <a:sym typeface="Raleway"/>
              </a:rPr>
              <a:t>various agencies to achieve this.</a:t>
            </a:r>
          </a:p>
          <a:p>
            <a:pPr marL="0" marR="0" lvl="0" indent="0" algn="ctr" defTabSz="914400" rtl="0" eaLnBrk="1" fontAlgn="auto" latinLnBrk="0" hangingPunct="1">
              <a:lnSpc>
                <a:spcPct val="90000"/>
              </a:lnSpc>
              <a:spcBef>
                <a:spcPts val="600"/>
              </a:spcBef>
              <a:spcAft>
                <a:spcPts val="0"/>
              </a:spcAft>
              <a:buClr>
                <a:srgbClr val="000000"/>
              </a:buClr>
              <a:buSzPts val="1100"/>
              <a:buFont typeface="Raleway Light"/>
              <a:buNone/>
              <a:tabLst/>
              <a:defRPr/>
            </a:pPr>
            <a:endParaRPr kumimoji="0" lang="en-US" sz="1800" b="1" i="0" u="none" strike="noStrike" kern="0" cap="none" spc="0" normalizeH="0" baseline="0" noProof="0" dirty="0">
              <a:ln>
                <a:noFill/>
              </a:ln>
              <a:solidFill>
                <a:srgbClr val="373545"/>
              </a:solidFill>
              <a:effectLst/>
              <a:uLnTx/>
              <a:uFillTx/>
              <a:latin typeface="Raleway"/>
              <a:ea typeface="Raleway"/>
              <a:cs typeface="Raleway"/>
              <a:sym typeface="Raleway"/>
            </a:endParaRPr>
          </a:p>
          <a:p>
            <a:pPr marL="0" marR="0" lvl="0" indent="0" algn="l" defTabSz="914400" rtl="0" eaLnBrk="1" fontAlgn="auto" latinLnBrk="0" hangingPunct="1">
              <a:lnSpc>
                <a:spcPct val="100000"/>
              </a:lnSpc>
              <a:spcBef>
                <a:spcPts val="600"/>
              </a:spcBef>
              <a:spcAft>
                <a:spcPts val="0"/>
              </a:spcAft>
              <a:buClr>
                <a:srgbClr val="FFB600"/>
              </a:buClr>
              <a:buSzPts val="1800"/>
              <a:buFont typeface="Raleway Light"/>
              <a:buNone/>
              <a:tabLst/>
              <a:defRPr/>
            </a:pPr>
            <a:endParaRPr kumimoji="0" lang="en-US" sz="1800" b="0" i="0" u="none" strike="noStrike" kern="0" cap="none" spc="0" normalizeH="0" baseline="0" noProof="0" dirty="0">
              <a:ln>
                <a:noFill/>
              </a:ln>
              <a:solidFill>
                <a:srgbClr val="373545"/>
              </a:solidFill>
              <a:effectLst/>
              <a:uLnTx/>
              <a:uFillTx/>
              <a:latin typeface="Raleway Light"/>
              <a:sym typeface="Raleway Light"/>
            </a:endParaRPr>
          </a:p>
        </p:txBody>
      </p:sp>
    </p:spTree>
    <p:extLst>
      <p:ext uri="{BB962C8B-B14F-4D97-AF65-F5344CB8AC3E}">
        <p14:creationId xmlns:p14="http://schemas.microsoft.com/office/powerpoint/2010/main" val="741228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3"/>
          </p:nvPr>
        </p:nvSpPr>
        <p:spPr/>
        <p:txBody>
          <a:bodyPr/>
          <a:lstStyle/>
          <a:p>
            <a:r>
              <a:rPr lang="it-IT"/>
              <a:t>M4|Engendering the Theory of Change</a:t>
            </a:r>
            <a:endParaRPr lang="it-IT" dirty="0"/>
          </a:p>
        </p:txBody>
      </p:sp>
      <p:sp>
        <p:nvSpPr>
          <p:cNvPr id="5" name="Google Shape;587;p53"/>
          <p:cNvSpPr txBox="1">
            <a:spLocks/>
          </p:cNvSpPr>
          <p:nvPr/>
        </p:nvSpPr>
        <p:spPr>
          <a:xfrm>
            <a:off x="1179759" y="1533681"/>
            <a:ext cx="6784482" cy="2426296"/>
          </a:xfrm>
          <a:prstGeom prst="roundRect">
            <a:avLst/>
          </a:prstGeom>
          <a:noFill/>
          <a:ln w="38100" cap="flat" cmpd="sng" algn="ctr">
            <a:solidFill>
              <a:schemeClr val="accent5"/>
            </a:solidFill>
            <a:prstDash val="solid"/>
          </a:ln>
          <a:effectLst/>
        </p:spPr>
        <p:txBody>
          <a:bodyPr spcFirstLastPara="1" vert="horz" wrap="square" lIns="68569" tIns="68569" rIns="68569" bIns="68569" rtlCol="0" anchor="t" anchorCtr="0">
            <a:noAutofit/>
          </a:bodyPr>
          <a:lstStyle>
            <a:defPPr marR="0" lvl="0" algn="l" rtl="0">
              <a:lnSpc>
                <a:spcPct val="100000"/>
              </a:lnSpc>
              <a:spcBef>
                <a:spcPts val="0"/>
              </a:spcBef>
              <a:spcAft>
                <a:spcPts val="0"/>
              </a:spcAft>
              <a:defRPr lang="en-US"/>
            </a:defPPr>
            <a:lvl1pPr marR="0" lvl="0" indent="0" algn="just" defTabSz="914400" fontAlgn="auto">
              <a:lnSpc>
                <a:spcPct val="115000"/>
              </a:lnSpc>
              <a:spcBef>
                <a:spcPts val="600"/>
              </a:spcBef>
              <a:spcAft>
                <a:spcPts val="0"/>
              </a:spcAft>
              <a:buClr>
                <a:sysClr val="windowText" lastClr="000000"/>
              </a:buClr>
              <a:buSzPts val="1100"/>
              <a:buFont typeface="Raleway Light"/>
              <a:buNone/>
              <a:tabLst/>
              <a:defRPr kumimoji="0" b="1" i="0" u="sng" strike="noStrike" kern="0" cap="none" spc="0" normalizeH="0" baseline="0">
                <a:ln>
                  <a:noFill/>
                </a:ln>
                <a:solidFill>
                  <a:sysClr val="windowText" lastClr="000000">
                    <a:lumMod val="65000"/>
                    <a:lumOff val="35000"/>
                  </a:sysClr>
                </a:solidFill>
                <a:effectLst/>
                <a:uLnTx/>
                <a:uFillTx/>
                <a:latin typeface="Raleway ExtraBold"/>
                <a:ea typeface="Raleway"/>
                <a:cs typeface="Raleway"/>
              </a:defRPr>
            </a:lvl1pPr>
            <a:lvl2pPr marL="914400" marR="0" lvl="1" indent="-342900">
              <a:lnSpc>
                <a:spcPct val="100000"/>
              </a:lnSpc>
              <a:spcBef>
                <a:spcPts val="0"/>
              </a:spcBef>
              <a:spcAft>
                <a:spcPts val="0"/>
              </a:spcAft>
              <a:buClr>
                <a:srgbClr val="FFB600"/>
              </a:buClr>
              <a:buSzPts val="1800"/>
              <a:buFont typeface="Raleway Light"/>
              <a:buChar char="○"/>
              <a:defRPr b="0" i="0" u="none" strike="noStrike" cap="none">
                <a:solidFill>
                  <a:srgbClr val="666666"/>
                </a:solidFill>
                <a:latin typeface="Raleway Light"/>
                <a:ea typeface="Raleway Light"/>
                <a:cs typeface="Raleway Light"/>
              </a:defRPr>
            </a:lvl2pPr>
            <a:lvl3pPr marL="1371600" marR="0" lvl="2" indent="-342900">
              <a:lnSpc>
                <a:spcPct val="100000"/>
              </a:lnSpc>
              <a:spcBef>
                <a:spcPts val="0"/>
              </a:spcBef>
              <a:spcAft>
                <a:spcPts val="0"/>
              </a:spcAft>
              <a:buClr>
                <a:srgbClr val="FFB600"/>
              </a:buClr>
              <a:buSzPts val="1800"/>
              <a:buFont typeface="Raleway Light"/>
              <a:buChar char="■"/>
              <a:defRPr b="0" i="0" u="none" strike="noStrike" cap="none">
                <a:solidFill>
                  <a:srgbClr val="666666"/>
                </a:solidFill>
                <a:latin typeface="Raleway Light"/>
                <a:ea typeface="Raleway Light"/>
                <a:cs typeface="Raleway Light"/>
              </a:defRPr>
            </a:lvl3pPr>
            <a:lvl4pPr marL="1828800" marR="0" lvl="3" indent="-342900">
              <a:lnSpc>
                <a:spcPct val="100000"/>
              </a:lnSpc>
              <a:spcBef>
                <a:spcPts val="0"/>
              </a:spcBef>
              <a:spcAft>
                <a:spcPts val="0"/>
              </a:spcAft>
              <a:buClr>
                <a:srgbClr val="666666"/>
              </a:buClr>
              <a:buSzPts val="1800"/>
              <a:buFont typeface="Raleway Light"/>
              <a:buChar char="●"/>
              <a:defRPr b="0" i="0" u="none" strike="noStrike" cap="none">
                <a:solidFill>
                  <a:srgbClr val="666666"/>
                </a:solidFill>
                <a:latin typeface="Raleway Light"/>
                <a:ea typeface="Raleway Light"/>
                <a:cs typeface="Raleway Light"/>
              </a:defRPr>
            </a:lvl4pPr>
            <a:lvl5pPr marL="2286000" marR="0" lvl="4" indent="-342900">
              <a:lnSpc>
                <a:spcPct val="100000"/>
              </a:lnSpc>
              <a:spcBef>
                <a:spcPts val="0"/>
              </a:spcBef>
              <a:spcAft>
                <a:spcPts val="0"/>
              </a:spcAft>
              <a:buClr>
                <a:srgbClr val="666666"/>
              </a:buClr>
              <a:buSzPts val="1800"/>
              <a:buFont typeface="Raleway Light"/>
              <a:buChar char="○"/>
              <a:defRPr b="0" i="0" u="none" strike="noStrike" cap="none">
                <a:solidFill>
                  <a:srgbClr val="666666"/>
                </a:solidFill>
                <a:latin typeface="Raleway Light"/>
                <a:ea typeface="Raleway Light"/>
                <a:cs typeface="Raleway Light"/>
              </a:defRPr>
            </a:lvl5pPr>
            <a:lvl6pPr marL="2743200" marR="0" lvl="5" indent="-342900">
              <a:lnSpc>
                <a:spcPct val="100000"/>
              </a:lnSpc>
              <a:spcBef>
                <a:spcPts val="0"/>
              </a:spcBef>
              <a:spcAft>
                <a:spcPts val="0"/>
              </a:spcAft>
              <a:buClr>
                <a:srgbClr val="666666"/>
              </a:buClr>
              <a:buSzPts val="1800"/>
              <a:buFont typeface="Raleway Light"/>
              <a:buChar char="■"/>
              <a:defRPr b="0" i="0" u="none" strike="noStrike" cap="none">
                <a:solidFill>
                  <a:srgbClr val="666666"/>
                </a:solidFill>
                <a:latin typeface="Raleway Light"/>
                <a:ea typeface="Raleway Light"/>
                <a:cs typeface="Raleway Light"/>
              </a:defRPr>
            </a:lvl6pPr>
            <a:lvl7pPr marL="3200400" marR="0" lvl="6" indent="-342900">
              <a:lnSpc>
                <a:spcPct val="100000"/>
              </a:lnSpc>
              <a:spcBef>
                <a:spcPts val="0"/>
              </a:spcBef>
              <a:spcAft>
                <a:spcPts val="0"/>
              </a:spcAft>
              <a:buClr>
                <a:srgbClr val="666666"/>
              </a:buClr>
              <a:buSzPts val="1800"/>
              <a:buFont typeface="Raleway Light"/>
              <a:buChar char="●"/>
              <a:defRPr b="0" i="0" u="none" strike="noStrike" cap="none">
                <a:solidFill>
                  <a:srgbClr val="666666"/>
                </a:solidFill>
                <a:latin typeface="Raleway Light"/>
                <a:ea typeface="Raleway Light"/>
                <a:cs typeface="Raleway Light"/>
              </a:defRPr>
            </a:lvl7pPr>
            <a:lvl8pPr marL="3657600" marR="0" lvl="7" indent="-342900">
              <a:lnSpc>
                <a:spcPct val="100000"/>
              </a:lnSpc>
              <a:spcBef>
                <a:spcPts val="0"/>
              </a:spcBef>
              <a:spcAft>
                <a:spcPts val="0"/>
              </a:spcAft>
              <a:buClr>
                <a:srgbClr val="666666"/>
              </a:buClr>
              <a:buSzPts val="1800"/>
              <a:buFont typeface="Raleway Light"/>
              <a:buChar char="○"/>
              <a:defRPr b="0" i="0" u="none" strike="noStrike" cap="none">
                <a:solidFill>
                  <a:srgbClr val="666666"/>
                </a:solidFill>
                <a:latin typeface="Raleway Light"/>
                <a:ea typeface="Raleway Light"/>
                <a:cs typeface="Raleway Light"/>
              </a:defRPr>
            </a:lvl8pPr>
            <a:lvl9pPr marL="4114800" marR="0" lvl="8" indent="-342900">
              <a:lnSpc>
                <a:spcPct val="100000"/>
              </a:lnSpc>
              <a:spcBef>
                <a:spcPts val="0"/>
              </a:spcBef>
              <a:spcAft>
                <a:spcPts val="0"/>
              </a:spcAft>
              <a:buClr>
                <a:srgbClr val="666666"/>
              </a:buClr>
              <a:buSzPts val="1800"/>
              <a:buFont typeface="Raleway Light"/>
              <a:buChar char="■"/>
              <a:defRPr b="0" i="0" u="none" strike="noStrike" cap="none">
                <a:solidFill>
                  <a:srgbClr val="666666"/>
                </a:solidFill>
                <a:latin typeface="Raleway Light"/>
                <a:ea typeface="Raleway Light"/>
                <a:cs typeface="Raleway Light"/>
              </a:defRPr>
            </a:lvl9pPr>
          </a:lstStyle>
          <a:p>
            <a:r>
              <a:rPr lang="en-US" dirty="0">
                <a:sym typeface="Raleway"/>
              </a:rPr>
              <a:t>Outputs</a:t>
            </a:r>
            <a:r>
              <a:rPr lang="en-US" b="0" u="none" dirty="0">
                <a:sym typeface="Raleway"/>
              </a:rPr>
              <a:t>: changes in the skills and abilities of individuals or institutions or the availability of products and services resulting from the UNS action.</a:t>
            </a:r>
          </a:p>
          <a:p>
            <a:endParaRPr lang="en-US" dirty="0">
              <a:sym typeface="Raleway"/>
            </a:endParaRPr>
          </a:p>
          <a:p>
            <a:endParaRPr lang="en-US" dirty="0">
              <a:sym typeface="Raleway Light"/>
            </a:endParaRPr>
          </a:p>
        </p:txBody>
      </p:sp>
    </p:spTree>
    <p:extLst>
      <p:ext uri="{BB962C8B-B14F-4D97-AF65-F5344CB8AC3E}">
        <p14:creationId xmlns:p14="http://schemas.microsoft.com/office/powerpoint/2010/main" val="352061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Types of Gender Results</a:t>
            </a:r>
            <a:endParaRPr lang="it-IT" dirty="0"/>
          </a:p>
        </p:txBody>
      </p:sp>
      <p:sp>
        <p:nvSpPr>
          <p:cNvPr id="3" name="Segnaposto contenuto 2"/>
          <p:cNvSpPr>
            <a:spLocks noGrp="1"/>
          </p:cNvSpPr>
          <p:nvPr>
            <p:ph idx="1"/>
          </p:nvPr>
        </p:nvSpPr>
        <p:spPr/>
        <p:txBody>
          <a:bodyPr/>
          <a:lstStyle/>
          <a:p>
            <a:pPr algn="just">
              <a:buFont typeface="Wingdings" panose="05000000000000000000" pitchFamily="2" charset="2"/>
              <a:buChar char="ü"/>
            </a:pPr>
            <a:r>
              <a:rPr lang="en-US" sz="2400" b="1" i="1" dirty="0">
                <a:solidFill>
                  <a:schemeClr val="accent5">
                    <a:lumMod val="10000"/>
                  </a:schemeClr>
                </a:solidFill>
              </a:rPr>
              <a:t>Gender blind with regard to gender equality</a:t>
            </a:r>
            <a:r>
              <a:rPr lang="en-US" sz="2400" i="1" dirty="0"/>
              <a:t>: does not recognize gender differences in the expected change</a:t>
            </a:r>
          </a:p>
          <a:p>
            <a:pPr algn="just">
              <a:buFont typeface="Wingdings" panose="05000000000000000000" pitchFamily="2" charset="2"/>
              <a:buChar char="ü"/>
            </a:pPr>
            <a:r>
              <a:rPr lang="en-US" sz="2400" b="1" i="1" dirty="0">
                <a:solidFill>
                  <a:schemeClr val="accent5">
                    <a:lumMod val="10000"/>
                  </a:schemeClr>
                </a:solidFill>
              </a:rPr>
              <a:t>Gender sensitive outcome addresses </a:t>
            </a:r>
            <a:r>
              <a:rPr lang="en-US" sz="2400" i="1" dirty="0"/>
              <a:t>the differential needs and inequalities experienced by women, men, girls and boys</a:t>
            </a:r>
          </a:p>
          <a:p>
            <a:pPr algn="just">
              <a:buFont typeface="Wingdings" panose="05000000000000000000" pitchFamily="2" charset="2"/>
              <a:buChar char="ü"/>
            </a:pPr>
            <a:r>
              <a:rPr lang="en-US" sz="2400" b="1" i="1" dirty="0">
                <a:solidFill>
                  <a:schemeClr val="accent5">
                    <a:lumMod val="10000"/>
                  </a:schemeClr>
                </a:solidFill>
              </a:rPr>
              <a:t>An outcome on gender transformation</a:t>
            </a:r>
            <a:r>
              <a:rPr lang="en-US" sz="2400" i="1" dirty="0">
                <a:solidFill>
                  <a:schemeClr val="accent5">
                    <a:lumMod val="10000"/>
                  </a:schemeClr>
                </a:solidFill>
              </a:rPr>
              <a:t> </a:t>
            </a:r>
            <a:r>
              <a:rPr lang="en-US" sz="2400" i="1" dirty="0"/>
              <a:t>focuses on promoting a quantifiable change in structures, norms and behaviors that challenge gender relations</a:t>
            </a:r>
            <a:endParaRPr lang="es-ES" sz="2400" i="1" dirty="0"/>
          </a:p>
          <a:p>
            <a:endParaRPr lang="it-IT" dirty="0"/>
          </a:p>
        </p:txBody>
      </p:sp>
      <p:sp>
        <p:nvSpPr>
          <p:cNvPr id="4" name="Segnaposto piè di pagina 3"/>
          <p:cNvSpPr>
            <a:spLocks noGrp="1"/>
          </p:cNvSpPr>
          <p:nvPr>
            <p:ph type="ftr" sz="quarter" idx="3"/>
          </p:nvPr>
        </p:nvSpPr>
        <p:spPr/>
        <p:txBody>
          <a:bodyPr/>
          <a:lstStyle/>
          <a:p>
            <a:r>
              <a:rPr lang="it-IT"/>
              <a:t>M4|Engendering the Theory of Change</a:t>
            </a:r>
            <a:endParaRPr lang="it-IT" dirty="0"/>
          </a:p>
        </p:txBody>
      </p:sp>
    </p:spTree>
    <p:extLst>
      <p:ext uri="{BB962C8B-B14F-4D97-AF65-F5344CB8AC3E}">
        <p14:creationId xmlns:p14="http://schemas.microsoft.com/office/powerpoint/2010/main" val="2428944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5DEFFC-8187-9C48-A004-9B1E63D1F22F}"/>
              </a:ext>
            </a:extLst>
          </p:cNvPr>
          <p:cNvSpPr>
            <a:spLocks noGrp="1"/>
          </p:cNvSpPr>
          <p:nvPr>
            <p:ph type="title"/>
          </p:nvPr>
        </p:nvSpPr>
        <p:spPr/>
        <p:txBody>
          <a:bodyPr/>
          <a:lstStyle/>
          <a:p>
            <a:r>
              <a:rPr lang="en-GB" dirty="0"/>
              <a:t>Key Criteria</a:t>
            </a:r>
          </a:p>
        </p:txBody>
      </p:sp>
      <p:sp>
        <p:nvSpPr>
          <p:cNvPr id="3" name="Segnaposto contenuto 2"/>
          <p:cNvSpPr>
            <a:spLocks noGrp="1"/>
          </p:cNvSpPr>
          <p:nvPr>
            <p:ph idx="1"/>
          </p:nvPr>
        </p:nvSpPr>
        <p:spPr/>
        <p:txBody>
          <a:bodyPr>
            <a:normAutofit/>
          </a:bodyPr>
          <a:lstStyle/>
          <a:p>
            <a:pPr marL="638175" indent="-457200" algn="just" defTabSz="1881188">
              <a:spcBef>
                <a:spcPts val="600"/>
              </a:spcBef>
              <a:spcAft>
                <a:spcPts val="1800"/>
              </a:spcAft>
              <a:buClr>
                <a:schemeClr val="bg1">
                  <a:lumMod val="50000"/>
                </a:schemeClr>
              </a:buClr>
              <a:buFont typeface="Arial" panose="020B0604020202020204" pitchFamily="34" charset="0"/>
              <a:buChar char="•"/>
              <a:defRPr/>
            </a:pPr>
            <a:r>
              <a:rPr lang="en-US" sz="2000" dirty="0">
                <a:solidFill>
                  <a:srgbClr val="62BCC8"/>
                </a:solidFill>
              </a:rPr>
              <a:t>Equality</a:t>
            </a:r>
            <a:r>
              <a:rPr lang="en-US" sz="2000" dirty="0">
                <a:solidFill>
                  <a:srgbClr val="595959"/>
                </a:solidFill>
              </a:rPr>
              <a:t>: so that the people left behind can enjoy development, and promote gender equality and women's empowerment.</a:t>
            </a:r>
          </a:p>
          <a:p>
            <a:pPr marL="638175" indent="-457200" algn="just" defTabSz="1881188">
              <a:spcBef>
                <a:spcPts val="600"/>
              </a:spcBef>
              <a:spcAft>
                <a:spcPts val="1800"/>
              </a:spcAft>
              <a:buClr>
                <a:schemeClr val="bg1">
                  <a:lumMod val="50000"/>
                </a:schemeClr>
              </a:buClr>
              <a:buFont typeface="Arial" panose="020B0604020202020204" pitchFamily="34" charset="0"/>
              <a:buChar char="•"/>
              <a:defRPr/>
            </a:pPr>
            <a:r>
              <a:rPr lang="en-US" sz="2000" dirty="0">
                <a:solidFill>
                  <a:srgbClr val="62BCC8"/>
                </a:solidFill>
              </a:rPr>
              <a:t>Comparative advantage </a:t>
            </a:r>
            <a:r>
              <a:rPr lang="en-US" sz="2000" dirty="0">
                <a:solidFill>
                  <a:srgbClr val="595959"/>
                </a:solidFill>
              </a:rPr>
              <a:t>of the UN.</a:t>
            </a:r>
          </a:p>
          <a:p>
            <a:pPr marL="638175" indent="-457200" algn="just" defTabSz="1881188">
              <a:spcBef>
                <a:spcPts val="600"/>
              </a:spcBef>
              <a:spcAft>
                <a:spcPts val="1800"/>
              </a:spcAft>
              <a:buClr>
                <a:schemeClr val="bg1">
                  <a:lumMod val="50000"/>
                </a:schemeClr>
              </a:buClr>
              <a:buFont typeface="Arial" panose="020B0604020202020204" pitchFamily="34" charset="0"/>
              <a:buChar char="•"/>
              <a:defRPr/>
            </a:pPr>
            <a:r>
              <a:rPr lang="en-US" sz="2000" dirty="0">
                <a:solidFill>
                  <a:srgbClr val="62BCC8"/>
                </a:solidFill>
              </a:rPr>
              <a:t>Feasibility</a:t>
            </a:r>
            <a:r>
              <a:rPr lang="en-US" sz="2000" dirty="0">
                <a:solidFill>
                  <a:srgbClr val="595959"/>
                </a:solidFill>
              </a:rPr>
              <a:t>: resources, alliances, risks and mitigation actions.</a:t>
            </a:r>
          </a:p>
          <a:p>
            <a:pPr marL="638175" indent="-457200" algn="just" defTabSz="1881188">
              <a:spcBef>
                <a:spcPts val="600"/>
              </a:spcBef>
              <a:spcAft>
                <a:spcPts val="1800"/>
              </a:spcAft>
              <a:buClr>
                <a:schemeClr val="bg1">
                  <a:lumMod val="50000"/>
                </a:schemeClr>
              </a:buClr>
              <a:buFont typeface="Arial" panose="020B0604020202020204" pitchFamily="34" charset="0"/>
              <a:buChar char="•"/>
              <a:defRPr/>
            </a:pPr>
            <a:r>
              <a:rPr lang="en-US" sz="2000" dirty="0">
                <a:solidFill>
                  <a:srgbClr val="595959"/>
                </a:solidFill>
              </a:rPr>
              <a:t>Based on assessments, evaluations and lessons learned from what works and what doesn’t.</a:t>
            </a:r>
            <a:endParaRPr lang="es-ES" sz="2000" dirty="0">
              <a:solidFill>
                <a:srgbClr val="595959"/>
              </a:solidFill>
            </a:endParaRPr>
          </a:p>
        </p:txBody>
      </p:sp>
      <p:sp>
        <p:nvSpPr>
          <p:cNvPr id="4" name="Segnaposto piè di pagina 3"/>
          <p:cNvSpPr>
            <a:spLocks noGrp="1"/>
          </p:cNvSpPr>
          <p:nvPr>
            <p:ph type="ftr" sz="quarter" idx="3"/>
          </p:nvPr>
        </p:nvSpPr>
        <p:spPr/>
        <p:txBody>
          <a:bodyPr/>
          <a:lstStyle/>
          <a:p>
            <a:r>
              <a:rPr lang="it-IT"/>
              <a:t>M4|Engendering the Theory of Change</a:t>
            </a:r>
            <a:endParaRPr lang="it-IT" dirty="0"/>
          </a:p>
        </p:txBody>
      </p:sp>
    </p:spTree>
    <p:extLst>
      <p:ext uri="{BB962C8B-B14F-4D97-AF65-F5344CB8AC3E}">
        <p14:creationId xmlns:p14="http://schemas.microsoft.com/office/powerpoint/2010/main" val="1763490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latin typeface="Proxima Nova Regular"/>
                <a:cs typeface="Proxima Nova Regular"/>
              </a:rPr>
              <a:t>Prioritize  </a:t>
            </a:r>
            <a:br>
              <a:rPr lang="en-US" dirty="0">
                <a:latin typeface="Proxima Nova Regular"/>
                <a:cs typeface="Proxima Nova Regular"/>
              </a:rPr>
            </a:br>
            <a:endParaRPr lang="it-IT" dirty="0"/>
          </a:p>
        </p:txBody>
      </p:sp>
      <p:sp>
        <p:nvSpPr>
          <p:cNvPr id="4" name="Segnaposto piè di pagina 3"/>
          <p:cNvSpPr>
            <a:spLocks noGrp="1"/>
          </p:cNvSpPr>
          <p:nvPr>
            <p:ph type="ftr" sz="quarter" idx="3"/>
          </p:nvPr>
        </p:nvSpPr>
        <p:spPr/>
        <p:txBody>
          <a:bodyPr/>
          <a:lstStyle/>
          <a:p>
            <a:r>
              <a:rPr lang="it-IT"/>
              <a:t>M4|Engendering the Theory of Change</a:t>
            </a:r>
            <a:endParaRPr lang="it-IT" dirty="0"/>
          </a:p>
        </p:txBody>
      </p:sp>
      <p:graphicFrame>
        <p:nvGraphicFramePr>
          <p:cNvPr id="5" name="Diagram 8">
            <a:extLst>
              <a:ext uri="{FF2B5EF4-FFF2-40B4-BE49-F238E27FC236}">
                <a16:creationId xmlns:a16="http://schemas.microsoft.com/office/drawing/2014/main" id="{DF42D89F-68A3-46BB-8EE3-DD701A61AA36}"/>
              </a:ext>
            </a:extLst>
          </p:cNvPr>
          <p:cNvGraphicFramePr/>
          <p:nvPr>
            <p:extLst>
              <p:ext uri="{D42A27DB-BD31-4B8C-83A1-F6EECF244321}">
                <p14:modId xmlns:p14="http://schemas.microsoft.com/office/powerpoint/2010/main" val="1868828834"/>
              </p:ext>
            </p:extLst>
          </p:nvPr>
        </p:nvGraphicFramePr>
        <p:xfrm>
          <a:off x="2474686" y="783771"/>
          <a:ext cx="6669314" cy="4794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2">
            <a:extLst>
              <a:ext uri="{FF2B5EF4-FFF2-40B4-BE49-F238E27FC236}">
                <a16:creationId xmlns:a16="http://schemas.microsoft.com/office/drawing/2014/main" id="{24876228-D9A1-45BA-9456-E5CD2EDD6ADF}"/>
              </a:ext>
            </a:extLst>
          </p:cNvPr>
          <p:cNvCxnSpPr>
            <a:cxnSpLocks/>
          </p:cNvCxnSpPr>
          <p:nvPr/>
        </p:nvCxnSpPr>
        <p:spPr>
          <a:xfrm flipH="1" flipV="1">
            <a:off x="2942771" y="2085909"/>
            <a:ext cx="2573382" cy="1031964"/>
          </a:xfrm>
          <a:prstGeom prst="straightConnector1">
            <a:avLst/>
          </a:prstGeom>
          <a:noFill/>
          <a:ln w="19050" cap="flat" cmpd="sng" algn="ctr">
            <a:solidFill>
              <a:srgbClr val="67B7E6"/>
            </a:solidFill>
            <a:prstDash val="solid"/>
            <a:tailEnd type="triangle"/>
          </a:ln>
          <a:effectLst>
            <a:outerShdw blurRad="38100" dist="30000" dir="5400000" rotWithShape="0">
              <a:srgbClr val="000000">
                <a:alpha val="45000"/>
              </a:srgbClr>
            </a:outerShdw>
          </a:effectLst>
        </p:spPr>
      </p:cxnSp>
      <p:sp>
        <p:nvSpPr>
          <p:cNvPr id="7" name="Rectangle 4">
            <a:extLst>
              <a:ext uri="{FF2B5EF4-FFF2-40B4-BE49-F238E27FC236}">
                <a16:creationId xmlns:a16="http://schemas.microsoft.com/office/drawing/2014/main" id="{F39B9C83-1122-4DD2-9D53-841649B1D9F2}"/>
              </a:ext>
            </a:extLst>
          </p:cNvPr>
          <p:cNvSpPr/>
          <p:nvPr/>
        </p:nvSpPr>
        <p:spPr>
          <a:xfrm>
            <a:off x="1102215" y="1333501"/>
            <a:ext cx="1834026" cy="705394"/>
          </a:xfrm>
          <a:prstGeom prst="rect">
            <a:avLst/>
          </a:prstGeom>
          <a:solidFill>
            <a:schemeClr val="accent5"/>
          </a:solidFill>
          <a:ln w="10000" cap="flat" cmpd="sng" algn="ctr">
            <a:solidFill>
              <a:srgbClr val="009DDC"/>
            </a:solidFill>
            <a:prstDash val="solid"/>
          </a:ln>
          <a:effectLst>
            <a:outerShdw blurRad="38100" dist="30000" dir="5400000"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1800" b="0" i="0" u="none" strike="noStrike" kern="0" cap="none" spc="0" normalizeH="0" baseline="0" noProof="0" dirty="0">
                <a:ln>
                  <a:noFill/>
                </a:ln>
                <a:solidFill>
                  <a:prstClr val="white"/>
                </a:solidFill>
                <a:effectLst/>
                <a:uLnTx/>
                <a:uFillTx/>
                <a:latin typeface="Calibri"/>
                <a:ea typeface="+mn-ea"/>
                <a:cs typeface="+mn-cs"/>
              </a:rPr>
              <a:t>UNCT PRIORITY</a:t>
            </a:r>
          </a:p>
        </p:txBody>
      </p:sp>
    </p:spTree>
    <p:extLst>
      <p:ext uri="{BB962C8B-B14F-4D97-AF65-F5344CB8AC3E}">
        <p14:creationId xmlns:p14="http://schemas.microsoft.com/office/powerpoint/2010/main" val="705678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14614"/>
            <a:ext cx="8229600" cy="952500"/>
          </a:xfrm>
        </p:spPr>
        <p:txBody>
          <a:bodyPr/>
          <a:lstStyle/>
          <a:p>
            <a:r>
              <a:rPr lang="en-US" sz="2800" dirty="0">
                <a:latin typeface="Arial" panose="020B0604020202020204" pitchFamily="34" charset="0"/>
                <a:cs typeface="Arial" panose="020B0604020202020204" pitchFamily="34" charset="0"/>
              </a:rPr>
              <a:t>Comparative Advantage of the UN</a:t>
            </a:r>
            <a:br>
              <a:rPr lang="en-US" dirty="0">
                <a:latin typeface="Proxima Nova Regular"/>
                <a:cs typeface="Proxima Nova Regular"/>
              </a:rPr>
            </a:br>
            <a:endParaRPr lang="it-IT" dirty="0"/>
          </a:p>
        </p:txBody>
      </p:sp>
      <p:sp>
        <p:nvSpPr>
          <p:cNvPr id="4" name="Segnaposto piè di pagina 3"/>
          <p:cNvSpPr>
            <a:spLocks noGrp="1"/>
          </p:cNvSpPr>
          <p:nvPr>
            <p:ph type="ftr" sz="quarter" idx="3"/>
          </p:nvPr>
        </p:nvSpPr>
        <p:spPr/>
        <p:txBody>
          <a:bodyPr/>
          <a:lstStyle/>
          <a:p>
            <a:r>
              <a:rPr lang="it-IT"/>
              <a:t>M4|Engendering the Theory of Change</a:t>
            </a:r>
            <a:endParaRPr lang="it-IT" dirty="0"/>
          </a:p>
        </p:txBody>
      </p:sp>
      <p:graphicFrame>
        <p:nvGraphicFramePr>
          <p:cNvPr id="5" name="Diagram 2">
            <a:extLst>
              <a:ext uri="{FF2B5EF4-FFF2-40B4-BE49-F238E27FC236}">
                <a16:creationId xmlns:a16="http://schemas.microsoft.com/office/drawing/2014/main" id="{B376C59D-E3FB-4C46-A423-2C9CC2AFAFD3}"/>
              </a:ext>
            </a:extLst>
          </p:cNvPr>
          <p:cNvGraphicFramePr/>
          <p:nvPr>
            <p:extLst>
              <p:ext uri="{D42A27DB-BD31-4B8C-83A1-F6EECF244321}">
                <p14:modId xmlns:p14="http://schemas.microsoft.com/office/powerpoint/2010/main" val="1236225600"/>
              </p:ext>
            </p:extLst>
          </p:nvPr>
        </p:nvGraphicFramePr>
        <p:xfrm>
          <a:off x="695815" y="839237"/>
          <a:ext cx="7990985" cy="454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279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F0200E76-E779-41F6-BDEA-22BD254B5EBD}"/>
              </a:ext>
            </a:extLst>
          </p:cNvPr>
          <p:cNvSpPr/>
          <p:nvPr/>
        </p:nvSpPr>
        <p:spPr>
          <a:xfrm>
            <a:off x="66576" y="1518806"/>
            <a:ext cx="2066452" cy="990600"/>
          </a:xfrm>
          <a:prstGeom prst="roundRect">
            <a:avLst/>
          </a:prstGeom>
          <a:solidFill>
            <a:sysClr val="window" lastClr="FFFFFF"/>
          </a:solidFill>
          <a:ln w="25400" cap="flat" cmpd="sng" algn="ctr">
            <a:solidFill>
              <a:srgbClr val="33B1E3"/>
            </a:solidFill>
            <a:prstDash val="solid"/>
          </a:ln>
          <a:effectLst/>
        </p:spPr>
        <p:txBody>
          <a:bodyPr rtlCol="0" anchor="ctr"/>
          <a:lstStyle/>
          <a:p>
            <a:pPr marL="128588" indent="-128588" algn="ctr" defTabSz="685800">
              <a:buFont typeface="Arial" panose="020B0604020202020204" pitchFamily="34" charset="0"/>
              <a:buChar char="•"/>
              <a:defRPr/>
            </a:pPr>
            <a:endParaRPr lang="en-US" sz="825" b="1" kern="0" dirty="0">
              <a:solidFill>
                <a:srgbClr val="D8D8D8">
                  <a:lumMod val="10000"/>
                </a:srgbClr>
              </a:solidFill>
              <a:latin typeface="Calibri"/>
              <a:sym typeface="Arial"/>
            </a:endParaRPr>
          </a:p>
          <a:p>
            <a:pPr marL="128588" indent="-128588" algn="ctr" defTabSz="685800">
              <a:buFont typeface="Arial" panose="020B0604020202020204" pitchFamily="34" charset="0"/>
              <a:buChar char="•"/>
              <a:defRPr/>
            </a:pPr>
            <a:r>
              <a:rPr lang="en-US" sz="900" b="1" kern="0" dirty="0">
                <a:solidFill>
                  <a:srgbClr val="D8D8D8">
                    <a:lumMod val="10000"/>
                  </a:srgbClr>
                </a:solidFill>
                <a:latin typeface="Calibri"/>
                <a:sym typeface="Arial"/>
              </a:rPr>
              <a:t>Gender analysis of key national development plans</a:t>
            </a:r>
          </a:p>
          <a:p>
            <a:pPr algn="ctr" defTabSz="685800">
              <a:defRPr/>
            </a:pPr>
            <a:endParaRPr lang="en-US" sz="750" b="1" kern="0" dirty="0">
              <a:solidFill>
                <a:srgbClr val="D8D8D8">
                  <a:lumMod val="10000"/>
                </a:srgbClr>
              </a:solidFill>
              <a:latin typeface="Calibri"/>
              <a:sym typeface="Arial"/>
            </a:endParaRPr>
          </a:p>
        </p:txBody>
      </p:sp>
      <p:sp>
        <p:nvSpPr>
          <p:cNvPr id="24" name="Rectangle: Rounded Corners 23">
            <a:extLst>
              <a:ext uri="{FF2B5EF4-FFF2-40B4-BE49-F238E27FC236}">
                <a16:creationId xmlns:a16="http://schemas.microsoft.com/office/drawing/2014/main" id="{46CF6230-F81C-4559-A333-29FA58D1159F}"/>
              </a:ext>
            </a:extLst>
          </p:cNvPr>
          <p:cNvSpPr/>
          <p:nvPr/>
        </p:nvSpPr>
        <p:spPr>
          <a:xfrm>
            <a:off x="66576" y="2577263"/>
            <a:ext cx="1999875" cy="890822"/>
          </a:xfrm>
          <a:prstGeom prst="roundRect">
            <a:avLst/>
          </a:prstGeom>
          <a:solidFill>
            <a:sysClr val="window" lastClr="FFFFFF"/>
          </a:solidFill>
          <a:ln w="25400" cap="flat" cmpd="sng" algn="ctr">
            <a:solidFill>
              <a:srgbClr val="33B1E3"/>
            </a:solidFill>
            <a:prstDash val="solid"/>
          </a:ln>
          <a:effectLst/>
        </p:spPr>
        <p:txBody>
          <a:bodyPr rtlCol="0" anchor="ctr"/>
          <a:lstStyle/>
          <a:p>
            <a:pPr marL="128588" indent="-128588" algn="ctr" defTabSz="685800">
              <a:buFont typeface="Arial" panose="020B0604020202020204" pitchFamily="34" charset="0"/>
              <a:buChar char="•"/>
              <a:defRPr/>
            </a:pPr>
            <a:r>
              <a:rPr lang="en-US" sz="900" b="1" kern="0" dirty="0">
                <a:solidFill>
                  <a:srgbClr val="D8D8D8">
                    <a:lumMod val="10000"/>
                  </a:srgbClr>
                </a:solidFill>
                <a:latin typeface="Calibri"/>
                <a:sym typeface="Arial"/>
              </a:rPr>
              <a:t>Gender Equality </a:t>
            </a:r>
            <a:r>
              <a:rPr lang="en-US" sz="900" b="1" kern="0" dirty="0" err="1">
                <a:solidFill>
                  <a:srgbClr val="D8D8D8">
                    <a:lumMod val="10000"/>
                  </a:srgbClr>
                </a:solidFill>
                <a:latin typeface="Calibri"/>
                <a:sym typeface="Arial"/>
              </a:rPr>
              <a:t>Profile</a:t>
            </a:r>
            <a:r>
              <a:rPr lang="en-US" sz="900" b="1" kern="0" dirty="0">
                <a:solidFill>
                  <a:srgbClr val="D8D8D8">
                    <a:lumMod val="10000"/>
                  </a:srgbClr>
                </a:solidFill>
                <a:latin typeface="Calibri"/>
                <a:sym typeface="Arial"/>
              </a:rPr>
              <a:t> (sex disaggregated data and analysis)</a:t>
            </a:r>
          </a:p>
          <a:p>
            <a:pPr marL="128588" indent="-128588" algn="ctr" defTabSz="685800">
              <a:buFont typeface="Arial" panose="020B0604020202020204" pitchFamily="34" charset="0"/>
              <a:buChar char="•"/>
              <a:defRPr/>
            </a:pPr>
            <a:r>
              <a:rPr lang="en-US" sz="900" b="1" kern="0" dirty="0">
                <a:solidFill>
                  <a:srgbClr val="D8D8D8">
                    <a:lumMod val="10000"/>
                  </a:srgbClr>
                </a:solidFill>
                <a:latin typeface="Calibri"/>
                <a:sym typeface="Arial"/>
              </a:rPr>
              <a:t>Conflict analysis (as appropriate)</a:t>
            </a:r>
          </a:p>
          <a:p>
            <a:pPr marL="128588" indent="-128588" algn="ctr" defTabSz="685800">
              <a:buFont typeface="Arial" panose="020B0604020202020204" pitchFamily="34" charset="0"/>
              <a:buChar char="•"/>
              <a:defRPr/>
            </a:pPr>
            <a:r>
              <a:rPr lang="en-US" sz="900" b="1" kern="0" dirty="0">
                <a:solidFill>
                  <a:srgbClr val="D8D8D8">
                    <a:lumMod val="10000"/>
                  </a:srgbClr>
                </a:solidFill>
                <a:latin typeface="Calibri"/>
                <a:sym typeface="Arial"/>
              </a:rPr>
              <a:t>Inclusive participation of CSO (LNOB)</a:t>
            </a:r>
          </a:p>
        </p:txBody>
      </p:sp>
      <p:sp>
        <p:nvSpPr>
          <p:cNvPr id="25" name="Rectangle: Rounded Corners 24">
            <a:extLst>
              <a:ext uri="{FF2B5EF4-FFF2-40B4-BE49-F238E27FC236}">
                <a16:creationId xmlns:a16="http://schemas.microsoft.com/office/drawing/2014/main" id="{DE4CBA34-99EA-44F9-80D0-C593F6AD6EF0}"/>
              </a:ext>
            </a:extLst>
          </p:cNvPr>
          <p:cNvSpPr/>
          <p:nvPr/>
        </p:nvSpPr>
        <p:spPr>
          <a:xfrm>
            <a:off x="66577" y="3645478"/>
            <a:ext cx="2066450" cy="969818"/>
          </a:xfrm>
          <a:prstGeom prst="roundRect">
            <a:avLst/>
          </a:prstGeom>
          <a:solidFill>
            <a:sysClr val="window" lastClr="FFFFFF"/>
          </a:solidFill>
          <a:ln w="25400" cap="flat" cmpd="sng" algn="ctr">
            <a:solidFill>
              <a:srgbClr val="33B1E3"/>
            </a:solidFill>
            <a:prstDash val="solid"/>
          </a:ln>
          <a:effectLst/>
        </p:spPr>
        <p:txBody>
          <a:bodyPr rtlCol="0" anchor="ctr"/>
          <a:lstStyle/>
          <a:p>
            <a:pPr marL="128588" indent="-128588" algn="ctr" defTabSz="685800">
              <a:buFont typeface="Arial" panose="020B0604020202020204" pitchFamily="34" charset="0"/>
              <a:buChar char="•"/>
              <a:defRPr/>
            </a:pPr>
            <a:r>
              <a:rPr lang="en-US" sz="900" b="1" kern="0" dirty="0">
                <a:solidFill>
                  <a:srgbClr val="D8D8D8">
                    <a:lumMod val="10000"/>
                  </a:srgbClr>
                </a:solidFill>
                <a:latin typeface="Calibri"/>
                <a:sym typeface="Arial"/>
              </a:rPr>
              <a:t>BPFA+25 national reports</a:t>
            </a:r>
          </a:p>
          <a:p>
            <a:pPr marL="128588" indent="-128588" algn="ctr" defTabSz="685800">
              <a:buFont typeface="Arial" panose="020B0604020202020204" pitchFamily="34" charset="0"/>
              <a:buChar char="•"/>
              <a:defRPr/>
            </a:pPr>
            <a:r>
              <a:rPr lang="en-US" sz="900" b="1" kern="0" dirty="0">
                <a:solidFill>
                  <a:srgbClr val="D8D8D8">
                    <a:lumMod val="10000"/>
                  </a:srgbClr>
                </a:solidFill>
                <a:latin typeface="Calibri"/>
                <a:sym typeface="Arial"/>
              </a:rPr>
              <a:t>Thematic KP, research reports, qualitative data, etc.</a:t>
            </a:r>
          </a:p>
          <a:p>
            <a:pPr marL="128588" indent="-128588" algn="ctr" defTabSz="685800">
              <a:buFont typeface="Arial" panose="020B0604020202020204" pitchFamily="34" charset="0"/>
              <a:buChar char="•"/>
              <a:defRPr/>
            </a:pPr>
            <a:r>
              <a:rPr lang="en-US" sz="900" b="1" kern="0" dirty="0">
                <a:solidFill>
                  <a:srgbClr val="D8D8D8">
                    <a:lumMod val="10000"/>
                  </a:srgbClr>
                </a:solidFill>
                <a:latin typeface="Calibri"/>
                <a:sym typeface="Arial"/>
              </a:rPr>
              <a:t>Flagship reports (Progress, etc.)</a:t>
            </a:r>
            <a:endParaRPr lang="en-US" sz="788" b="1" kern="0" dirty="0">
              <a:solidFill>
                <a:srgbClr val="D8D8D8">
                  <a:lumMod val="10000"/>
                </a:srgbClr>
              </a:solidFill>
              <a:latin typeface="Calibri"/>
              <a:sym typeface="Arial"/>
            </a:endParaRPr>
          </a:p>
        </p:txBody>
      </p:sp>
      <p:sp>
        <p:nvSpPr>
          <p:cNvPr id="26" name="Rectangle: Rounded Corners 25">
            <a:extLst>
              <a:ext uri="{FF2B5EF4-FFF2-40B4-BE49-F238E27FC236}">
                <a16:creationId xmlns:a16="http://schemas.microsoft.com/office/drawing/2014/main" id="{DC0CB48D-7A8E-4CE2-BBF2-720F7BB00A0D}"/>
              </a:ext>
            </a:extLst>
          </p:cNvPr>
          <p:cNvSpPr/>
          <p:nvPr/>
        </p:nvSpPr>
        <p:spPr>
          <a:xfrm>
            <a:off x="2206166" y="2592278"/>
            <a:ext cx="1073533" cy="890822"/>
          </a:xfrm>
          <a:prstGeom prst="roundRect">
            <a:avLst/>
          </a:prstGeom>
          <a:solidFill>
            <a:sysClr val="window" lastClr="FFFFFF"/>
          </a:solidFill>
          <a:ln w="25400" cap="flat" cmpd="sng" algn="ctr">
            <a:solidFill>
              <a:srgbClr val="FF0000"/>
            </a:solidFill>
            <a:prstDash val="solid"/>
          </a:ln>
          <a:effectLst/>
        </p:spPr>
        <p:txBody>
          <a:bodyPr rtlCol="0" anchor="ctr"/>
          <a:lstStyle/>
          <a:p>
            <a:pPr algn="ctr" defTabSz="685800">
              <a:defRPr/>
            </a:pPr>
            <a:r>
              <a:rPr lang="en-US" sz="900" b="1" kern="0" dirty="0">
                <a:solidFill>
                  <a:srgbClr val="D8D8D8">
                    <a:lumMod val="10000"/>
                  </a:srgbClr>
                </a:solidFill>
                <a:latin typeface="Calibri"/>
                <a:sym typeface="Arial"/>
              </a:rPr>
              <a:t>Mainstreaming Gender in </a:t>
            </a:r>
            <a:r>
              <a:rPr lang="en-US" sz="900" b="1" kern="0" dirty="0" err="1">
                <a:solidFill>
                  <a:srgbClr val="D8D8D8">
                    <a:lumMod val="10000"/>
                  </a:srgbClr>
                </a:solidFill>
                <a:latin typeface="Calibri"/>
                <a:sym typeface="Arial"/>
              </a:rPr>
              <a:t>ToC</a:t>
            </a:r>
            <a:r>
              <a:rPr lang="en-US" sz="900" b="1" kern="0" dirty="0">
                <a:solidFill>
                  <a:srgbClr val="D8D8D8">
                    <a:lumMod val="10000"/>
                  </a:srgbClr>
                </a:solidFill>
                <a:latin typeface="Calibri"/>
                <a:sym typeface="Arial"/>
              </a:rPr>
              <a:t>, CF outcomes/outputs/indicators</a:t>
            </a:r>
          </a:p>
        </p:txBody>
      </p:sp>
      <p:sp>
        <p:nvSpPr>
          <p:cNvPr id="27" name="Rectangle: Rounded Corners 26">
            <a:extLst>
              <a:ext uri="{FF2B5EF4-FFF2-40B4-BE49-F238E27FC236}">
                <a16:creationId xmlns:a16="http://schemas.microsoft.com/office/drawing/2014/main" id="{FC3FEC18-F04B-405C-9F9D-EEBDE798FD45}"/>
              </a:ext>
            </a:extLst>
          </p:cNvPr>
          <p:cNvSpPr/>
          <p:nvPr/>
        </p:nvSpPr>
        <p:spPr>
          <a:xfrm>
            <a:off x="3388172" y="2587703"/>
            <a:ext cx="951336" cy="899819"/>
          </a:xfrm>
          <a:prstGeom prst="roundRect">
            <a:avLst/>
          </a:prstGeom>
          <a:solidFill>
            <a:sysClr val="window" lastClr="FFFFFF"/>
          </a:solidFill>
          <a:ln w="25400" cap="flat" cmpd="sng" algn="ctr">
            <a:solidFill>
              <a:srgbClr val="FF0000"/>
            </a:solidFill>
            <a:prstDash val="solid"/>
          </a:ln>
          <a:effectLst/>
        </p:spPr>
        <p:txBody>
          <a:bodyPr rtlCol="0" anchor="ctr"/>
          <a:lstStyle/>
          <a:p>
            <a:pPr algn="ctr" defTabSz="685800">
              <a:defRPr/>
            </a:pPr>
            <a:r>
              <a:rPr lang="en-US" sz="900" b="1" kern="0" dirty="0">
                <a:solidFill>
                  <a:srgbClr val="D8D8D8">
                    <a:lumMod val="10000"/>
                  </a:srgbClr>
                </a:solidFill>
                <a:latin typeface="Calibri"/>
                <a:sym typeface="Arial"/>
              </a:rPr>
              <a:t>UN  Women collaborative advantage and gender expertise</a:t>
            </a:r>
          </a:p>
        </p:txBody>
      </p:sp>
      <p:sp>
        <p:nvSpPr>
          <p:cNvPr id="33" name="Rectangle: Rounded Corners 32">
            <a:extLst>
              <a:ext uri="{FF2B5EF4-FFF2-40B4-BE49-F238E27FC236}">
                <a16:creationId xmlns:a16="http://schemas.microsoft.com/office/drawing/2014/main" id="{C0CA6066-DBA2-48F1-9CCB-835B59E0C6E0}"/>
              </a:ext>
            </a:extLst>
          </p:cNvPr>
          <p:cNvSpPr/>
          <p:nvPr/>
        </p:nvSpPr>
        <p:spPr>
          <a:xfrm>
            <a:off x="6461476" y="2578623"/>
            <a:ext cx="1020056" cy="905837"/>
          </a:xfrm>
          <a:prstGeom prst="roundRect">
            <a:avLst/>
          </a:prstGeom>
          <a:solidFill>
            <a:sysClr val="window" lastClr="FFFFFF"/>
          </a:solidFill>
          <a:ln w="25400" cap="flat" cmpd="sng" algn="ctr">
            <a:solidFill>
              <a:srgbClr val="00B050"/>
            </a:solidFill>
            <a:prstDash val="solid"/>
          </a:ln>
          <a:effectLst/>
        </p:spPr>
        <p:txBody>
          <a:bodyPr rtlCol="0" anchor="ctr"/>
          <a:lstStyle/>
          <a:p>
            <a:pPr algn="ctr" defTabSz="685800">
              <a:defRPr/>
            </a:pPr>
            <a:r>
              <a:rPr lang="en-US" sz="900" b="1" kern="0" dirty="0">
                <a:solidFill>
                  <a:srgbClr val="D8D8D8">
                    <a:lumMod val="10000"/>
                  </a:srgbClr>
                </a:solidFill>
                <a:latin typeface="Calibri"/>
                <a:sym typeface="Arial"/>
              </a:rPr>
              <a:t>Gender mainstreaming in joint work plans and joint programmes</a:t>
            </a:r>
          </a:p>
        </p:txBody>
      </p:sp>
      <p:sp>
        <p:nvSpPr>
          <p:cNvPr id="35" name="Rectangle: Rounded Corners 34">
            <a:extLst>
              <a:ext uri="{FF2B5EF4-FFF2-40B4-BE49-F238E27FC236}">
                <a16:creationId xmlns:a16="http://schemas.microsoft.com/office/drawing/2014/main" id="{15522EE0-55CC-4598-B974-B645DA671371}"/>
              </a:ext>
            </a:extLst>
          </p:cNvPr>
          <p:cNvSpPr/>
          <p:nvPr/>
        </p:nvSpPr>
        <p:spPr>
          <a:xfrm>
            <a:off x="7538596" y="2593501"/>
            <a:ext cx="951336" cy="905837"/>
          </a:xfrm>
          <a:prstGeom prst="roundRect">
            <a:avLst/>
          </a:prstGeom>
          <a:solidFill>
            <a:sysClr val="window" lastClr="FFFFFF"/>
          </a:solidFill>
          <a:ln w="25400" cap="flat" cmpd="sng" algn="ctr">
            <a:solidFill>
              <a:srgbClr val="9900FF"/>
            </a:solidFill>
            <a:prstDash val="solid"/>
          </a:ln>
          <a:effectLst/>
        </p:spPr>
        <p:txBody>
          <a:bodyPr rtlCol="0" anchor="ctr"/>
          <a:lstStyle/>
          <a:p>
            <a:pPr algn="ctr" defTabSz="685800">
              <a:defRPr/>
            </a:pPr>
            <a:r>
              <a:rPr lang="en-US" sz="900" b="1" kern="0" dirty="0">
                <a:solidFill>
                  <a:srgbClr val="D8D8D8">
                    <a:lumMod val="10000"/>
                  </a:srgbClr>
                </a:solidFill>
                <a:latin typeface="Calibri"/>
                <a:sym typeface="Arial"/>
              </a:rPr>
              <a:t>UNCT SWAP Score Card</a:t>
            </a:r>
          </a:p>
        </p:txBody>
      </p:sp>
      <p:sp>
        <p:nvSpPr>
          <p:cNvPr id="36" name="TextBox 35">
            <a:extLst>
              <a:ext uri="{FF2B5EF4-FFF2-40B4-BE49-F238E27FC236}">
                <a16:creationId xmlns:a16="http://schemas.microsoft.com/office/drawing/2014/main" id="{CD5B6575-4D8B-44F7-BD22-80A3D5EFE321}"/>
              </a:ext>
            </a:extLst>
          </p:cNvPr>
          <p:cNvSpPr txBox="1"/>
          <p:nvPr/>
        </p:nvSpPr>
        <p:spPr>
          <a:xfrm>
            <a:off x="3489054" y="3752889"/>
            <a:ext cx="1869256" cy="230832"/>
          </a:xfrm>
          <a:prstGeom prst="rect">
            <a:avLst/>
          </a:prstGeom>
          <a:noFill/>
        </p:spPr>
        <p:txBody>
          <a:bodyPr wrap="square" rtlCol="0">
            <a:spAutoFit/>
          </a:bodyPr>
          <a:lstStyle/>
          <a:p>
            <a:pPr defTabSz="685800">
              <a:defRPr/>
            </a:pPr>
            <a:r>
              <a:rPr lang="en-US" sz="900" b="1" kern="0" dirty="0">
                <a:solidFill>
                  <a:srgbClr val="000000"/>
                </a:solidFill>
                <a:latin typeface="Arial"/>
                <a:cs typeface="Arial"/>
                <a:sym typeface="Arial"/>
              </a:rPr>
              <a:t>Feedback Loop into new cycle</a:t>
            </a:r>
          </a:p>
        </p:txBody>
      </p:sp>
      <p:sp>
        <p:nvSpPr>
          <p:cNvPr id="37" name="Rectangle: Rounded Corners 36">
            <a:extLst>
              <a:ext uri="{FF2B5EF4-FFF2-40B4-BE49-F238E27FC236}">
                <a16:creationId xmlns:a16="http://schemas.microsoft.com/office/drawing/2014/main" id="{FC3820AA-5487-4C3F-8483-0315FA4631B1}"/>
              </a:ext>
            </a:extLst>
          </p:cNvPr>
          <p:cNvSpPr/>
          <p:nvPr/>
        </p:nvSpPr>
        <p:spPr>
          <a:xfrm>
            <a:off x="2182812" y="4427703"/>
            <a:ext cx="950858" cy="859708"/>
          </a:xfrm>
          <a:prstGeom prst="roundRect">
            <a:avLst/>
          </a:prstGeom>
          <a:solidFill>
            <a:sysClr val="window" lastClr="FFFFFF"/>
          </a:solidFill>
          <a:ln w="25400" cap="flat" cmpd="sng" algn="ctr">
            <a:solidFill>
              <a:srgbClr val="FFC000"/>
            </a:solidFill>
            <a:prstDash val="solid"/>
          </a:ln>
          <a:effectLst/>
        </p:spPr>
        <p:txBody>
          <a:bodyPr rtlCol="0" anchor="ctr"/>
          <a:lstStyle/>
          <a:p>
            <a:pPr algn="ctr" defTabSz="685800">
              <a:defRPr/>
            </a:pPr>
            <a:r>
              <a:rPr lang="en-US" sz="900" b="1" kern="0" dirty="0">
                <a:solidFill>
                  <a:srgbClr val="D8D8D8">
                    <a:lumMod val="10000"/>
                  </a:srgbClr>
                </a:solidFill>
                <a:latin typeface="Calibri"/>
                <a:sym typeface="Arial"/>
              </a:rPr>
              <a:t>Regular follow up on the  management response to evaluation</a:t>
            </a:r>
          </a:p>
        </p:txBody>
      </p:sp>
      <p:sp>
        <p:nvSpPr>
          <p:cNvPr id="38" name="Rectangle: Rounded Corners 37">
            <a:extLst>
              <a:ext uri="{FF2B5EF4-FFF2-40B4-BE49-F238E27FC236}">
                <a16:creationId xmlns:a16="http://schemas.microsoft.com/office/drawing/2014/main" id="{DD223320-BDEA-4FA5-B60C-EEBC9AE0AA57}"/>
              </a:ext>
            </a:extLst>
          </p:cNvPr>
          <p:cNvSpPr/>
          <p:nvPr/>
        </p:nvSpPr>
        <p:spPr>
          <a:xfrm>
            <a:off x="3840330" y="4411590"/>
            <a:ext cx="1253803" cy="859708"/>
          </a:xfrm>
          <a:prstGeom prst="roundRect">
            <a:avLst/>
          </a:prstGeom>
          <a:solidFill>
            <a:sysClr val="window" lastClr="FFFFFF"/>
          </a:solidFill>
          <a:ln w="25400" cap="flat" cmpd="sng" algn="ctr">
            <a:solidFill>
              <a:srgbClr val="FFCD2D"/>
            </a:solidFill>
            <a:prstDash val="solid"/>
          </a:ln>
          <a:effectLst/>
        </p:spPr>
        <p:txBody>
          <a:bodyPr rtlCol="0" anchor="ctr"/>
          <a:lstStyle/>
          <a:p>
            <a:pPr algn="ctr" defTabSz="685800">
              <a:defRPr/>
            </a:pPr>
            <a:r>
              <a:rPr lang="en-US" sz="900" b="1" kern="0" dirty="0">
                <a:solidFill>
                  <a:srgbClr val="D8D8D8">
                    <a:lumMod val="10000"/>
                  </a:srgbClr>
                </a:solidFill>
                <a:latin typeface="Calibri"/>
                <a:sym typeface="Arial"/>
              </a:rPr>
              <a:t>Guidance and expertise on gender sensitive evaluation and management response</a:t>
            </a:r>
          </a:p>
        </p:txBody>
      </p:sp>
      <p:sp>
        <p:nvSpPr>
          <p:cNvPr id="40" name="Arrow: Chevron 39">
            <a:extLst>
              <a:ext uri="{FF2B5EF4-FFF2-40B4-BE49-F238E27FC236}">
                <a16:creationId xmlns:a16="http://schemas.microsoft.com/office/drawing/2014/main" id="{0F4DFABD-E138-40B2-810C-B11A8679037A}"/>
              </a:ext>
            </a:extLst>
          </p:cNvPr>
          <p:cNvSpPr/>
          <p:nvPr/>
        </p:nvSpPr>
        <p:spPr>
          <a:xfrm>
            <a:off x="66577" y="854782"/>
            <a:ext cx="1506602" cy="619034"/>
          </a:xfrm>
          <a:prstGeom prst="chevron">
            <a:avLst/>
          </a:prstGeom>
          <a:solidFill>
            <a:srgbClr val="33B1E3"/>
          </a:solidFill>
          <a:ln w="25400" cap="flat" cmpd="sng" algn="ctr">
            <a:solidFill>
              <a:srgbClr val="009DDC">
                <a:lumMod val="75000"/>
              </a:srgbClr>
            </a:solidFill>
            <a:prstDash val="solid"/>
          </a:ln>
          <a:effectLst/>
        </p:spPr>
        <p:txBody>
          <a:bodyPr anchor="ctr"/>
          <a:lstStyle/>
          <a:p>
            <a:pPr algn="ctr" defTabSz="685800">
              <a:defRPr/>
            </a:pPr>
            <a:r>
              <a:rPr lang="en-US" sz="1500" b="1" kern="0" dirty="0">
                <a:solidFill>
                  <a:prstClr val="white"/>
                </a:solidFill>
                <a:latin typeface="Calibri"/>
                <a:sym typeface="Arial"/>
              </a:rPr>
              <a:t>Analysis</a:t>
            </a:r>
            <a:endParaRPr lang="en-US" sz="788" b="1" kern="0" dirty="0">
              <a:solidFill>
                <a:prstClr val="white"/>
              </a:solidFill>
              <a:latin typeface="Calibri"/>
              <a:sym typeface="Arial"/>
            </a:endParaRPr>
          </a:p>
        </p:txBody>
      </p:sp>
      <p:sp>
        <p:nvSpPr>
          <p:cNvPr id="41" name="Arrow: Chevron 40">
            <a:extLst>
              <a:ext uri="{FF2B5EF4-FFF2-40B4-BE49-F238E27FC236}">
                <a16:creationId xmlns:a16="http://schemas.microsoft.com/office/drawing/2014/main" id="{B1B3A08C-4264-410A-A1BE-F6F132A385D5}"/>
              </a:ext>
            </a:extLst>
          </p:cNvPr>
          <p:cNvSpPr/>
          <p:nvPr/>
        </p:nvSpPr>
        <p:spPr>
          <a:xfrm>
            <a:off x="1324544" y="854782"/>
            <a:ext cx="4394801" cy="619034"/>
          </a:xfrm>
          <a:prstGeom prst="chevron">
            <a:avLst/>
          </a:prstGeom>
          <a:solidFill>
            <a:srgbClr val="FF0000"/>
          </a:solidFill>
          <a:ln w="25400" cap="flat" cmpd="sng" algn="ctr">
            <a:solidFill>
              <a:srgbClr val="990000"/>
            </a:solidFill>
            <a:prstDash val="solid"/>
          </a:ln>
          <a:effectLst/>
        </p:spPr>
        <p:txBody>
          <a:bodyPr anchor="ctr"/>
          <a:lstStyle/>
          <a:p>
            <a:pPr algn="ctr" defTabSz="685800">
              <a:defRPr/>
            </a:pPr>
            <a:r>
              <a:rPr lang="en-US" sz="1500" b="1" kern="0" dirty="0">
                <a:solidFill>
                  <a:prstClr val="white"/>
                </a:solidFill>
                <a:latin typeface="Calibri"/>
                <a:sym typeface="Arial"/>
              </a:rPr>
              <a:t>Development of the Cooperation Framework</a:t>
            </a:r>
          </a:p>
        </p:txBody>
      </p:sp>
      <p:sp>
        <p:nvSpPr>
          <p:cNvPr id="42" name="Arrow: Chevron 41">
            <a:extLst>
              <a:ext uri="{FF2B5EF4-FFF2-40B4-BE49-F238E27FC236}">
                <a16:creationId xmlns:a16="http://schemas.microsoft.com/office/drawing/2014/main" id="{994B3866-BA97-495C-9304-3D00EE40F320}"/>
              </a:ext>
            </a:extLst>
          </p:cNvPr>
          <p:cNvSpPr/>
          <p:nvPr/>
        </p:nvSpPr>
        <p:spPr>
          <a:xfrm>
            <a:off x="5470683" y="854325"/>
            <a:ext cx="2218018" cy="619034"/>
          </a:xfrm>
          <a:prstGeom prst="chevron">
            <a:avLst/>
          </a:prstGeom>
          <a:solidFill>
            <a:srgbClr val="00B050"/>
          </a:solidFill>
          <a:ln w="25400" cap="flat" cmpd="sng" algn="ctr">
            <a:solidFill>
              <a:srgbClr val="006600"/>
            </a:solidFill>
            <a:prstDash val="solid"/>
          </a:ln>
          <a:effectLst/>
        </p:spPr>
        <p:txBody>
          <a:bodyPr anchor="ctr"/>
          <a:lstStyle/>
          <a:p>
            <a:pPr algn="ctr" defTabSz="685800">
              <a:defRPr/>
            </a:pPr>
            <a:r>
              <a:rPr lang="en-US" sz="1500" b="1" kern="0" dirty="0">
                <a:solidFill>
                  <a:prstClr val="white"/>
                </a:solidFill>
                <a:latin typeface="Calibri"/>
                <a:sym typeface="Arial"/>
              </a:rPr>
              <a:t>Implementation</a:t>
            </a:r>
            <a:endParaRPr lang="en-US" sz="1350" b="1" kern="0" dirty="0">
              <a:solidFill>
                <a:prstClr val="white"/>
              </a:solidFill>
              <a:latin typeface="Calibri"/>
              <a:sym typeface="Arial"/>
            </a:endParaRPr>
          </a:p>
        </p:txBody>
      </p:sp>
      <p:sp>
        <p:nvSpPr>
          <p:cNvPr id="43" name="Arrow: Chevron 42">
            <a:extLst>
              <a:ext uri="{FF2B5EF4-FFF2-40B4-BE49-F238E27FC236}">
                <a16:creationId xmlns:a16="http://schemas.microsoft.com/office/drawing/2014/main" id="{FB0A1E08-0039-4B64-8533-6265D23A6A16}"/>
              </a:ext>
            </a:extLst>
          </p:cNvPr>
          <p:cNvSpPr/>
          <p:nvPr/>
        </p:nvSpPr>
        <p:spPr>
          <a:xfrm>
            <a:off x="7440434" y="854325"/>
            <a:ext cx="1602972" cy="619034"/>
          </a:xfrm>
          <a:prstGeom prst="chevron">
            <a:avLst>
              <a:gd name="adj" fmla="val 44405"/>
            </a:avLst>
          </a:prstGeom>
          <a:solidFill>
            <a:srgbClr val="9900FF"/>
          </a:solidFill>
          <a:ln w="25400" cap="flat" cmpd="sng" algn="ctr">
            <a:solidFill>
              <a:srgbClr val="660066"/>
            </a:solidFill>
            <a:prstDash val="solid"/>
          </a:ln>
          <a:effectLst/>
        </p:spPr>
        <p:txBody>
          <a:bodyPr anchor="ctr"/>
          <a:lstStyle/>
          <a:p>
            <a:pPr algn="ctr" defTabSz="685800">
              <a:defRPr/>
            </a:pPr>
            <a:r>
              <a:rPr lang="en-US" sz="1500" b="1" kern="0" dirty="0">
                <a:solidFill>
                  <a:prstClr val="white"/>
                </a:solidFill>
                <a:latin typeface="Calibri"/>
                <a:sym typeface="Arial"/>
              </a:rPr>
              <a:t>Results</a:t>
            </a:r>
            <a:endParaRPr lang="en-US" sz="1350" b="1" kern="0" dirty="0">
              <a:solidFill>
                <a:prstClr val="white"/>
              </a:solidFill>
              <a:latin typeface="Calibri"/>
              <a:sym typeface="Arial"/>
            </a:endParaRPr>
          </a:p>
        </p:txBody>
      </p:sp>
      <p:sp>
        <p:nvSpPr>
          <p:cNvPr id="44" name="Arrow: Up-Down 43">
            <a:extLst>
              <a:ext uri="{FF2B5EF4-FFF2-40B4-BE49-F238E27FC236}">
                <a16:creationId xmlns:a16="http://schemas.microsoft.com/office/drawing/2014/main" id="{8F497A7F-67B4-407D-AA8D-D18E5A7E7790}"/>
              </a:ext>
            </a:extLst>
          </p:cNvPr>
          <p:cNvSpPr/>
          <p:nvPr/>
        </p:nvSpPr>
        <p:spPr>
          <a:xfrm>
            <a:off x="486430" y="2375985"/>
            <a:ext cx="283546" cy="310813"/>
          </a:xfrm>
          <a:prstGeom prst="upDownArrow">
            <a:avLst/>
          </a:prstGeom>
          <a:solidFill>
            <a:sysClr val="window" lastClr="FFFFFF"/>
          </a:solidFill>
          <a:ln w="25400" cap="flat" cmpd="sng" algn="ctr">
            <a:solidFill>
              <a:srgbClr val="33B1E3"/>
            </a:solidFill>
            <a:prstDash val="solid"/>
          </a:ln>
          <a:effectLst/>
        </p:spPr>
        <p:txBody>
          <a:bodyPr rtlCol="0" anchor="ctr"/>
          <a:lstStyle/>
          <a:p>
            <a:pPr algn="ctr" defTabSz="685800">
              <a:defRPr/>
            </a:pPr>
            <a:endParaRPr lang="en-US" sz="1050" kern="0">
              <a:solidFill>
                <a:prstClr val="white"/>
              </a:solidFill>
              <a:latin typeface="Calibri"/>
              <a:sym typeface="Arial"/>
            </a:endParaRPr>
          </a:p>
        </p:txBody>
      </p:sp>
      <p:sp>
        <p:nvSpPr>
          <p:cNvPr id="45" name="Arrow: Right 44">
            <a:extLst>
              <a:ext uri="{FF2B5EF4-FFF2-40B4-BE49-F238E27FC236}">
                <a16:creationId xmlns:a16="http://schemas.microsoft.com/office/drawing/2014/main" id="{0EA189B4-3040-4138-8F2F-4EDDF556830A}"/>
              </a:ext>
            </a:extLst>
          </p:cNvPr>
          <p:cNvSpPr/>
          <p:nvPr/>
        </p:nvSpPr>
        <p:spPr>
          <a:xfrm>
            <a:off x="2066451" y="2942107"/>
            <a:ext cx="141216" cy="228928"/>
          </a:xfrm>
          <a:prstGeom prst="rightArrow">
            <a:avLst/>
          </a:prstGeom>
          <a:solidFill>
            <a:sysClr val="window" lastClr="FFFFFF"/>
          </a:solidFill>
          <a:ln w="25400" cap="flat" cmpd="sng" algn="ctr">
            <a:solidFill>
              <a:srgbClr val="33B1E3"/>
            </a:solidFill>
            <a:prstDash val="solid"/>
          </a:ln>
          <a:effectLst/>
        </p:spPr>
        <p:txBody>
          <a:bodyPr rtlCol="0" anchor="ctr"/>
          <a:lstStyle/>
          <a:p>
            <a:pPr algn="ctr" defTabSz="685800">
              <a:defRPr/>
            </a:pPr>
            <a:endParaRPr lang="en-US" sz="1050" kern="0">
              <a:solidFill>
                <a:prstClr val="white"/>
              </a:solidFill>
              <a:latin typeface="Calibri"/>
              <a:sym typeface="Arial"/>
            </a:endParaRPr>
          </a:p>
        </p:txBody>
      </p:sp>
      <p:sp>
        <p:nvSpPr>
          <p:cNvPr id="47" name="Arrow: Right 46">
            <a:extLst>
              <a:ext uri="{FF2B5EF4-FFF2-40B4-BE49-F238E27FC236}">
                <a16:creationId xmlns:a16="http://schemas.microsoft.com/office/drawing/2014/main" id="{8D04FA2D-861F-4C11-B421-EF8247CECA7B}"/>
              </a:ext>
            </a:extLst>
          </p:cNvPr>
          <p:cNvSpPr/>
          <p:nvPr/>
        </p:nvSpPr>
        <p:spPr>
          <a:xfrm>
            <a:off x="3248457" y="2924982"/>
            <a:ext cx="172471" cy="202012"/>
          </a:xfrm>
          <a:prstGeom prst="rightArrow">
            <a:avLst/>
          </a:prstGeom>
          <a:solidFill>
            <a:sysClr val="window" lastClr="FFFFFF"/>
          </a:solidFill>
          <a:ln w="25400" cap="flat" cmpd="sng" algn="ctr">
            <a:solidFill>
              <a:srgbClr val="FF0000"/>
            </a:solidFill>
            <a:prstDash val="solid"/>
          </a:ln>
          <a:effectLst/>
        </p:spPr>
        <p:txBody>
          <a:bodyPr rtlCol="0" anchor="ctr"/>
          <a:lstStyle/>
          <a:p>
            <a:pPr algn="ctr" defTabSz="685800">
              <a:defRPr/>
            </a:pPr>
            <a:endParaRPr lang="en-US" sz="1050" kern="0">
              <a:solidFill>
                <a:prstClr val="white"/>
              </a:solidFill>
              <a:latin typeface="Calibri"/>
              <a:sym typeface="Arial"/>
            </a:endParaRPr>
          </a:p>
        </p:txBody>
      </p:sp>
      <p:sp>
        <p:nvSpPr>
          <p:cNvPr id="48" name="Arrow: Right 47">
            <a:extLst>
              <a:ext uri="{FF2B5EF4-FFF2-40B4-BE49-F238E27FC236}">
                <a16:creationId xmlns:a16="http://schemas.microsoft.com/office/drawing/2014/main" id="{95BA6C7F-9763-44C3-B40A-C79FC91CD64C}"/>
              </a:ext>
            </a:extLst>
          </p:cNvPr>
          <p:cNvSpPr/>
          <p:nvPr/>
        </p:nvSpPr>
        <p:spPr>
          <a:xfrm>
            <a:off x="4294761" y="2928650"/>
            <a:ext cx="172471" cy="202012"/>
          </a:xfrm>
          <a:prstGeom prst="rightArrow">
            <a:avLst/>
          </a:prstGeom>
          <a:solidFill>
            <a:sysClr val="window" lastClr="FFFFFF"/>
          </a:solidFill>
          <a:ln w="25400" cap="flat" cmpd="sng" algn="ctr">
            <a:solidFill>
              <a:srgbClr val="FF0000"/>
            </a:solidFill>
            <a:prstDash val="solid"/>
          </a:ln>
          <a:effectLst/>
        </p:spPr>
        <p:txBody>
          <a:bodyPr rtlCol="0" anchor="ctr"/>
          <a:lstStyle/>
          <a:p>
            <a:pPr algn="ctr" defTabSz="685800">
              <a:defRPr/>
            </a:pPr>
            <a:endParaRPr lang="en-US" sz="1050" kern="0">
              <a:solidFill>
                <a:prstClr val="white"/>
              </a:solidFill>
              <a:latin typeface="Calibri"/>
              <a:sym typeface="Arial"/>
            </a:endParaRPr>
          </a:p>
        </p:txBody>
      </p:sp>
      <p:sp>
        <p:nvSpPr>
          <p:cNvPr id="51" name="Arrow: Right 50">
            <a:extLst>
              <a:ext uri="{FF2B5EF4-FFF2-40B4-BE49-F238E27FC236}">
                <a16:creationId xmlns:a16="http://schemas.microsoft.com/office/drawing/2014/main" id="{0FC2191B-AFB3-4C9E-89FE-51795C7D85A9}"/>
              </a:ext>
            </a:extLst>
          </p:cNvPr>
          <p:cNvSpPr/>
          <p:nvPr/>
        </p:nvSpPr>
        <p:spPr>
          <a:xfrm>
            <a:off x="7422726" y="2916552"/>
            <a:ext cx="172471" cy="202012"/>
          </a:xfrm>
          <a:prstGeom prst="rightArrow">
            <a:avLst/>
          </a:prstGeom>
          <a:solidFill>
            <a:sysClr val="window" lastClr="FFFFFF"/>
          </a:solidFill>
          <a:ln w="25400" cap="flat" cmpd="sng" algn="ctr">
            <a:solidFill>
              <a:srgbClr val="00B050"/>
            </a:solidFill>
            <a:prstDash val="solid"/>
          </a:ln>
          <a:effectLst/>
        </p:spPr>
        <p:txBody>
          <a:bodyPr rtlCol="0" anchor="ctr"/>
          <a:lstStyle/>
          <a:p>
            <a:pPr algn="ctr" defTabSz="685800">
              <a:defRPr/>
            </a:pPr>
            <a:endParaRPr lang="en-US" sz="1050" kern="0">
              <a:solidFill>
                <a:prstClr val="white"/>
              </a:solidFill>
              <a:latin typeface="Calibri"/>
              <a:sym typeface="Arial"/>
            </a:endParaRPr>
          </a:p>
        </p:txBody>
      </p:sp>
      <p:sp>
        <p:nvSpPr>
          <p:cNvPr id="52" name="Arrow: Bent 51">
            <a:extLst>
              <a:ext uri="{FF2B5EF4-FFF2-40B4-BE49-F238E27FC236}">
                <a16:creationId xmlns:a16="http://schemas.microsoft.com/office/drawing/2014/main" id="{DB3F0B9A-4E7C-4E0E-8CB6-344170AFDE0C}"/>
              </a:ext>
            </a:extLst>
          </p:cNvPr>
          <p:cNvSpPr/>
          <p:nvPr/>
        </p:nvSpPr>
        <p:spPr>
          <a:xfrm rot="10800000">
            <a:off x="2133027" y="3518905"/>
            <a:ext cx="5781263" cy="815708"/>
          </a:xfrm>
          <a:prstGeom prst="bentArrow">
            <a:avLst>
              <a:gd name="adj1" fmla="val 24975"/>
              <a:gd name="adj2" fmla="val 23981"/>
              <a:gd name="adj3" fmla="val 25976"/>
              <a:gd name="adj4" fmla="val 43750"/>
            </a:avLst>
          </a:prstGeom>
          <a:solidFill>
            <a:sysClr val="window" lastClr="FFFFFF"/>
          </a:solidFill>
          <a:ln w="25400" cap="flat" cmpd="sng" algn="ctr">
            <a:solidFill>
              <a:srgbClr val="9900FF"/>
            </a:solidFill>
            <a:prstDash val="solid"/>
          </a:ln>
          <a:effectLst/>
        </p:spPr>
        <p:txBody>
          <a:bodyPr rtlCol="0" anchor="ctr"/>
          <a:lstStyle/>
          <a:p>
            <a:pPr algn="ctr" defTabSz="685800">
              <a:defRPr/>
            </a:pPr>
            <a:endParaRPr lang="en-US" sz="1050" kern="0">
              <a:solidFill>
                <a:srgbClr val="009DDC"/>
              </a:solidFill>
              <a:latin typeface="Calibri"/>
              <a:sym typeface="Arial"/>
            </a:endParaRPr>
          </a:p>
        </p:txBody>
      </p:sp>
      <p:sp>
        <p:nvSpPr>
          <p:cNvPr id="53" name="Arrow: Bent 52">
            <a:extLst>
              <a:ext uri="{FF2B5EF4-FFF2-40B4-BE49-F238E27FC236}">
                <a16:creationId xmlns:a16="http://schemas.microsoft.com/office/drawing/2014/main" id="{E177C96E-D29E-4310-9260-606DC72C2802}"/>
              </a:ext>
            </a:extLst>
          </p:cNvPr>
          <p:cNvSpPr/>
          <p:nvPr/>
        </p:nvSpPr>
        <p:spPr>
          <a:xfrm rot="10800000">
            <a:off x="5118570" y="3518905"/>
            <a:ext cx="3237155" cy="1550498"/>
          </a:xfrm>
          <a:prstGeom prst="bentArrow">
            <a:avLst>
              <a:gd name="adj1" fmla="val 7831"/>
              <a:gd name="adj2" fmla="val 7880"/>
              <a:gd name="adj3" fmla="val 9517"/>
              <a:gd name="adj4" fmla="val 43750"/>
            </a:avLst>
          </a:prstGeom>
          <a:solidFill>
            <a:sysClr val="window" lastClr="FFFFFF"/>
          </a:solidFill>
          <a:ln w="25400" cap="flat" cmpd="sng" algn="ctr">
            <a:solidFill>
              <a:srgbClr val="9900FF"/>
            </a:solidFill>
            <a:prstDash val="solid"/>
          </a:ln>
          <a:effectLst/>
        </p:spPr>
        <p:txBody>
          <a:bodyPr rtlCol="0" anchor="ctr"/>
          <a:lstStyle/>
          <a:p>
            <a:pPr algn="ctr" defTabSz="685800">
              <a:defRPr/>
            </a:pPr>
            <a:endParaRPr lang="en-US" sz="1050" kern="0">
              <a:solidFill>
                <a:srgbClr val="009DDC"/>
              </a:solidFill>
              <a:latin typeface="Calibri"/>
              <a:sym typeface="Arial"/>
            </a:endParaRPr>
          </a:p>
        </p:txBody>
      </p:sp>
      <p:sp>
        <p:nvSpPr>
          <p:cNvPr id="54" name="Arrow: Right 53">
            <a:extLst>
              <a:ext uri="{FF2B5EF4-FFF2-40B4-BE49-F238E27FC236}">
                <a16:creationId xmlns:a16="http://schemas.microsoft.com/office/drawing/2014/main" id="{2AB76036-9945-477F-91EF-4AB79E21D908}"/>
              </a:ext>
            </a:extLst>
          </p:cNvPr>
          <p:cNvSpPr/>
          <p:nvPr/>
        </p:nvSpPr>
        <p:spPr>
          <a:xfrm rot="10800000">
            <a:off x="3155682" y="4830022"/>
            <a:ext cx="684648" cy="239381"/>
          </a:xfrm>
          <a:prstGeom prst="rightArrow">
            <a:avLst>
              <a:gd name="adj1" fmla="val 50000"/>
              <a:gd name="adj2" fmla="val 72992"/>
            </a:avLst>
          </a:prstGeom>
          <a:solidFill>
            <a:sysClr val="window" lastClr="FFFFFF"/>
          </a:solidFill>
          <a:ln w="25400" cap="flat" cmpd="sng" algn="ctr">
            <a:solidFill>
              <a:srgbClr val="FFC000"/>
            </a:solidFill>
            <a:prstDash val="solid"/>
          </a:ln>
          <a:effectLst/>
        </p:spPr>
        <p:txBody>
          <a:bodyPr rtlCol="0" anchor="ctr"/>
          <a:lstStyle/>
          <a:p>
            <a:pPr algn="ctr" defTabSz="685800">
              <a:defRPr/>
            </a:pPr>
            <a:endParaRPr lang="en-US" sz="1050" kern="0">
              <a:solidFill>
                <a:prstClr val="white"/>
              </a:solidFill>
              <a:latin typeface="Calibri"/>
              <a:sym typeface="Arial"/>
            </a:endParaRPr>
          </a:p>
        </p:txBody>
      </p:sp>
      <p:sp>
        <p:nvSpPr>
          <p:cNvPr id="55" name="Arrow: Bent 54">
            <a:extLst>
              <a:ext uri="{FF2B5EF4-FFF2-40B4-BE49-F238E27FC236}">
                <a16:creationId xmlns:a16="http://schemas.microsoft.com/office/drawing/2014/main" id="{73BEEF69-F37D-4EA6-A0CC-247EB97777DB}"/>
              </a:ext>
            </a:extLst>
          </p:cNvPr>
          <p:cNvSpPr/>
          <p:nvPr/>
        </p:nvSpPr>
        <p:spPr>
          <a:xfrm rot="16200000">
            <a:off x="1073805" y="4039903"/>
            <a:ext cx="510712" cy="1685461"/>
          </a:xfrm>
          <a:prstGeom prst="bentArrow">
            <a:avLst>
              <a:gd name="adj1" fmla="val 26351"/>
              <a:gd name="adj2" fmla="val 33379"/>
              <a:gd name="adj3" fmla="val 31715"/>
              <a:gd name="adj4" fmla="val 53073"/>
            </a:avLst>
          </a:prstGeom>
          <a:solidFill>
            <a:sysClr val="window" lastClr="FFFFFF"/>
          </a:solidFill>
          <a:ln w="25400" cap="flat" cmpd="sng" algn="ctr">
            <a:solidFill>
              <a:srgbClr val="FFC000"/>
            </a:solidFill>
            <a:prstDash val="solid"/>
          </a:ln>
          <a:effectLst/>
        </p:spPr>
        <p:txBody>
          <a:bodyPr rtlCol="0" anchor="ctr"/>
          <a:lstStyle/>
          <a:p>
            <a:pPr algn="ctr" defTabSz="685800">
              <a:defRPr/>
            </a:pPr>
            <a:endParaRPr lang="en-US" sz="1050" kern="0">
              <a:solidFill>
                <a:srgbClr val="009DDC"/>
              </a:solidFill>
              <a:latin typeface="Calibri"/>
              <a:sym typeface="Arial"/>
            </a:endParaRPr>
          </a:p>
        </p:txBody>
      </p:sp>
      <p:sp>
        <p:nvSpPr>
          <p:cNvPr id="56" name="Arrow: Up-Down 55">
            <a:extLst>
              <a:ext uri="{FF2B5EF4-FFF2-40B4-BE49-F238E27FC236}">
                <a16:creationId xmlns:a16="http://schemas.microsoft.com/office/drawing/2014/main" id="{08F82475-6F9B-4517-B45C-226F59A7E894}"/>
              </a:ext>
            </a:extLst>
          </p:cNvPr>
          <p:cNvSpPr/>
          <p:nvPr/>
        </p:nvSpPr>
        <p:spPr>
          <a:xfrm>
            <a:off x="486430" y="3413708"/>
            <a:ext cx="283546" cy="310814"/>
          </a:xfrm>
          <a:prstGeom prst="upDownArrow">
            <a:avLst/>
          </a:prstGeom>
          <a:solidFill>
            <a:sysClr val="window" lastClr="FFFFFF"/>
          </a:solidFill>
          <a:ln w="25400" cap="flat" cmpd="sng" algn="ctr">
            <a:solidFill>
              <a:srgbClr val="33B1E3"/>
            </a:solidFill>
            <a:prstDash val="solid"/>
          </a:ln>
          <a:effectLst/>
        </p:spPr>
        <p:txBody>
          <a:bodyPr rtlCol="0" anchor="ctr"/>
          <a:lstStyle/>
          <a:p>
            <a:pPr algn="ctr" defTabSz="685800">
              <a:defRPr/>
            </a:pPr>
            <a:endParaRPr lang="en-US" sz="1050" kern="0" dirty="0">
              <a:solidFill>
                <a:prstClr val="white"/>
              </a:solidFill>
              <a:latin typeface="Calibri"/>
              <a:sym typeface="Arial"/>
            </a:endParaRPr>
          </a:p>
        </p:txBody>
      </p:sp>
      <p:sp>
        <p:nvSpPr>
          <p:cNvPr id="2" name="Title 1">
            <a:extLst>
              <a:ext uri="{FF2B5EF4-FFF2-40B4-BE49-F238E27FC236}">
                <a16:creationId xmlns:a16="http://schemas.microsoft.com/office/drawing/2014/main" id="{1314BC5F-5348-9145-BBD0-1B464E0E0C18}"/>
              </a:ext>
            </a:extLst>
          </p:cNvPr>
          <p:cNvSpPr>
            <a:spLocks noGrp="1"/>
          </p:cNvSpPr>
          <p:nvPr>
            <p:ph type="title"/>
          </p:nvPr>
        </p:nvSpPr>
        <p:spPr>
          <a:xfrm>
            <a:off x="457200" y="23386"/>
            <a:ext cx="8229600" cy="952500"/>
          </a:xfrm>
        </p:spPr>
        <p:txBody>
          <a:bodyPr/>
          <a:lstStyle/>
          <a:p>
            <a:r>
              <a:rPr lang="en-GB" dirty="0"/>
              <a:t>Gender-responsive UNSDCF</a:t>
            </a:r>
          </a:p>
        </p:txBody>
      </p:sp>
      <p:sp>
        <p:nvSpPr>
          <p:cNvPr id="32" name="Rectangle: Rounded Corners 39">
            <a:extLst>
              <a:ext uri="{FF2B5EF4-FFF2-40B4-BE49-F238E27FC236}">
                <a16:creationId xmlns:a16="http://schemas.microsoft.com/office/drawing/2014/main" id="{908AF541-5A93-C640-BA29-5FF39D401938}"/>
              </a:ext>
            </a:extLst>
          </p:cNvPr>
          <p:cNvSpPr/>
          <p:nvPr/>
        </p:nvSpPr>
        <p:spPr>
          <a:xfrm>
            <a:off x="5469044" y="2601753"/>
            <a:ext cx="951335" cy="859708"/>
          </a:xfrm>
          <a:prstGeom prst="roundRect">
            <a:avLst/>
          </a:prstGeom>
          <a:solidFill>
            <a:sysClr val="window" lastClr="FFFFFF"/>
          </a:solidFill>
          <a:ln w="25400" cap="flat" cmpd="sng" algn="ctr">
            <a:solidFill>
              <a:srgbClr val="00B050"/>
            </a:solidFill>
            <a:prstDash val="solid"/>
          </a:ln>
          <a:effectLst/>
        </p:spPr>
        <p:txBody>
          <a:bodyPr rtlCol="0" anchor="ctr"/>
          <a:lstStyle/>
          <a:p>
            <a:pPr algn="ctr" defTabSz="685800">
              <a:defRPr/>
            </a:pPr>
            <a:r>
              <a:rPr lang="en-US" sz="900" b="1" kern="0">
                <a:solidFill>
                  <a:srgbClr val="D8D8D8">
                    <a:lumMod val="10000"/>
                  </a:srgbClr>
                </a:solidFill>
                <a:latin typeface="Calibri" panose="020F0502020204030204"/>
                <a:sym typeface="Arial"/>
              </a:rPr>
              <a:t>Agency Specific-Documents</a:t>
            </a:r>
            <a:endParaRPr lang="en-US" sz="900" b="1" kern="0" dirty="0">
              <a:solidFill>
                <a:srgbClr val="D8D8D8">
                  <a:lumMod val="10000"/>
                </a:srgbClr>
              </a:solidFill>
              <a:latin typeface="Calibri" panose="020F0502020204030204"/>
              <a:sym typeface="Arial"/>
            </a:endParaRPr>
          </a:p>
        </p:txBody>
      </p:sp>
      <p:sp>
        <p:nvSpPr>
          <p:cNvPr id="50" name="Arrow: Right 49">
            <a:extLst>
              <a:ext uri="{FF2B5EF4-FFF2-40B4-BE49-F238E27FC236}">
                <a16:creationId xmlns:a16="http://schemas.microsoft.com/office/drawing/2014/main" id="{1A674977-5FF0-4526-9832-9B6C39753C42}"/>
              </a:ext>
            </a:extLst>
          </p:cNvPr>
          <p:cNvSpPr/>
          <p:nvPr/>
        </p:nvSpPr>
        <p:spPr>
          <a:xfrm>
            <a:off x="6363779" y="2922348"/>
            <a:ext cx="172471" cy="202012"/>
          </a:xfrm>
          <a:prstGeom prst="rightArrow">
            <a:avLst/>
          </a:prstGeom>
          <a:solidFill>
            <a:sysClr val="window" lastClr="FFFFFF"/>
          </a:solidFill>
          <a:ln w="25400" cap="flat" cmpd="sng" algn="ctr">
            <a:solidFill>
              <a:srgbClr val="00B050"/>
            </a:solidFill>
            <a:prstDash val="solid"/>
          </a:ln>
          <a:effectLst/>
        </p:spPr>
        <p:txBody>
          <a:bodyPr rtlCol="0" anchor="ctr"/>
          <a:lstStyle/>
          <a:p>
            <a:pPr algn="ctr" defTabSz="685800">
              <a:defRPr/>
            </a:pPr>
            <a:endParaRPr lang="en-US" sz="1050" kern="0">
              <a:solidFill>
                <a:prstClr val="white"/>
              </a:solidFill>
              <a:latin typeface="Calibri"/>
              <a:sym typeface="Arial"/>
            </a:endParaRPr>
          </a:p>
        </p:txBody>
      </p:sp>
      <p:sp>
        <p:nvSpPr>
          <p:cNvPr id="34" name="Rectangle: Rounded Corners 38">
            <a:extLst>
              <a:ext uri="{FF2B5EF4-FFF2-40B4-BE49-F238E27FC236}">
                <a16:creationId xmlns:a16="http://schemas.microsoft.com/office/drawing/2014/main" id="{08D2C59C-C38F-DD44-9584-96A805F93D12}"/>
              </a:ext>
            </a:extLst>
          </p:cNvPr>
          <p:cNvSpPr/>
          <p:nvPr/>
        </p:nvSpPr>
        <p:spPr>
          <a:xfrm>
            <a:off x="4415263" y="2598990"/>
            <a:ext cx="953191" cy="868481"/>
          </a:xfrm>
          <a:prstGeom prst="roundRect">
            <a:avLst/>
          </a:prstGeom>
          <a:solidFill>
            <a:sysClr val="window" lastClr="FFFFFF"/>
          </a:solidFill>
          <a:ln w="25400" cap="flat" cmpd="sng" algn="ctr">
            <a:solidFill>
              <a:srgbClr val="FF0000"/>
            </a:solidFill>
            <a:prstDash val="solid"/>
          </a:ln>
          <a:effectLst/>
        </p:spPr>
        <p:txBody>
          <a:bodyPr rtlCol="0" anchor="ctr"/>
          <a:lstStyle/>
          <a:p>
            <a:pPr algn="ctr" defTabSz="685800">
              <a:defRPr/>
            </a:pPr>
            <a:r>
              <a:rPr lang="en-US" sz="900" b="1" kern="0">
                <a:solidFill>
                  <a:srgbClr val="D8D8D8">
                    <a:lumMod val="10000"/>
                  </a:srgbClr>
                </a:solidFill>
                <a:latin typeface="Calibri" panose="020F0502020204030204"/>
                <a:sym typeface="Arial"/>
              </a:rPr>
              <a:t>Funding Framework and SDG Financing Strategy</a:t>
            </a:r>
            <a:endParaRPr lang="en-US" sz="900" b="1" kern="0" dirty="0">
              <a:solidFill>
                <a:srgbClr val="D8D8D8">
                  <a:lumMod val="10000"/>
                </a:srgbClr>
              </a:solidFill>
              <a:latin typeface="Calibri" panose="020F0502020204030204"/>
              <a:sym typeface="Arial"/>
            </a:endParaRPr>
          </a:p>
        </p:txBody>
      </p:sp>
      <p:sp>
        <p:nvSpPr>
          <p:cNvPr id="49" name="Arrow: Right 48">
            <a:extLst>
              <a:ext uri="{FF2B5EF4-FFF2-40B4-BE49-F238E27FC236}">
                <a16:creationId xmlns:a16="http://schemas.microsoft.com/office/drawing/2014/main" id="{3506B611-4F39-4EBD-A844-C3364CD2BAD7}"/>
              </a:ext>
            </a:extLst>
          </p:cNvPr>
          <p:cNvSpPr/>
          <p:nvPr/>
        </p:nvSpPr>
        <p:spPr>
          <a:xfrm>
            <a:off x="5331319" y="2942107"/>
            <a:ext cx="172471" cy="202012"/>
          </a:xfrm>
          <a:prstGeom prst="rightArrow">
            <a:avLst/>
          </a:prstGeom>
          <a:solidFill>
            <a:sysClr val="window" lastClr="FFFFFF"/>
          </a:solidFill>
          <a:ln w="25400" cap="flat" cmpd="sng" algn="ctr">
            <a:solidFill>
              <a:srgbClr val="FF0000"/>
            </a:solidFill>
            <a:prstDash val="solid"/>
          </a:ln>
          <a:effectLst/>
        </p:spPr>
        <p:txBody>
          <a:bodyPr rtlCol="0" anchor="ctr"/>
          <a:lstStyle/>
          <a:p>
            <a:pPr algn="ctr" defTabSz="685800">
              <a:defRPr/>
            </a:pPr>
            <a:endParaRPr lang="en-US" sz="1050" kern="0">
              <a:solidFill>
                <a:prstClr val="white"/>
              </a:solidFill>
              <a:latin typeface="Calibri"/>
              <a:sym typeface="Arial"/>
            </a:endParaRPr>
          </a:p>
        </p:txBody>
      </p:sp>
      <p:sp>
        <p:nvSpPr>
          <p:cNvPr id="3" name="Footer Placeholder 2">
            <a:extLst>
              <a:ext uri="{FF2B5EF4-FFF2-40B4-BE49-F238E27FC236}">
                <a16:creationId xmlns:a16="http://schemas.microsoft.com/office/drawing/2014/main" id="{3F207859-8D40-294C-AF3C-0C4826148721}"/>
              </a:ext>
            </a:extLst>
          </p:cNvPr>
          <p:cNvSpPr>
            <a:spLocks noGrp="1"/>
          </p:cNvSpPr>
          <p:nvPr>
            <p:ph type="ftr" sz="quarter" idx="11"/>
          </p:nvPr>
        </p:nvSpPr>
        <p:spPr/>
        <p:txBody>
          <a:bodyPr/>
          <a:lstStyle/>
          <a:p>
            <a:r>
              <a:rPr lang="it-IT"/>
              <a:t>M4|Engendering the Theory of Change</a:t>
            </a:r>
          </a:p>
        </p:txBody>
      </p:sp>
    </p:spTree>
    <p:extLst>
      <p:ext uri="{BB962C8B-B14F-4D97-AF65-F5344CB8AC3E}">
        <p14:creationId xmlns:p14="http://schemas.microsoft.com/office/powerpoint/2010/main" val="17819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Paths</a:t>
            </a:r>
            <a:r>
              <a:rPr lang="it-IT" dirty="0"/>
              <a:t> of </a:t>
            </a:r>
            <a:r>
              <a:rPr lang="it-IT" dirty="0" err="1"/>
              <a:t>change</a:t>
            </a:r>
            <a:br>
              <a:rPr lang="it-IT" dirty="0"/>
            </a:br>
            <a:endParaRPr lang="it-IT" dirty="0"/>
          </a:p>
        </p:txBody>
      </p:sp>
      <p:sp>
        <p:nvSpPr>
          <p:cNvPr id="3" name="Segnaposto contenuto 2"/>
          <p:cNvSpPr>
            <a:spLocks noGrp="1"/>
          </p:cNvSpPr>
          <p:nvPr>
            <p:ph idx="1"/>
          </p:nvPr>
        </p:nvSpPr>
        <p:spPr>
          <a:xfrm>
            <a:off x="457200" y="775504"/>
            <a:ext cx="8229600" cy="4329633"/>
          </a:xfrm>
        </p:spPr>
        <p:txBody>
          <a:bodyPr/>
          <a:lstStyle/>
          <a:p>
            <a:pPr marL="0" indent="0">
              <a:buNone/>
            </a:pPr>
            <a:r>
              <a:rPr lang="en-US" dirty="0"/>
              <a:t>Long-term vision: Compliance with one or more women's rights</a:t>
            </a:r>
          </a:p>
          <a:p>
            <a:endParaRPr lang="it-IT" dirty="0"/>
          </a:p>
        </p:txBody>
      </p:sp>
      <p:sp>
        <p:nvSpPr>
          <p:cNvPr id="4" name="Segnaposto piè di pagina 3"/>
          <p:cNvSpPr>
            <a:spLocks noGrp="1"/>
          </p:cNvSpPr>
          <p:nvPr>
            <p:ph type="ftr" sz="quarter" idx="3"/>
          </p:nvPr>
        </p:nvSpPr>
        <p:spPr/>
        <p:txBody>
          <a:bodyPr/>
          <a:lstStyle/>
          <a:p>
            <a:r>
              <a:rPr lang="it-IT"/>
              <a:t>M4|Engendering the Theory of Change</a:t>
            </a:r>
            <a:endParaRPr lang="it-IT" dirty="0"/>
          </a:p>
        </p:txBody>
      </p:sp>
      <p:sp>
        <p:nvSpPr>
          <p:cNvPr id="5" name="Line Callout 2 52"/>
          <p:cNvSpPr/>
          <p:nvPr/>
        </p:nvSpPr>
        <p:spPr>
          <a:xfrm>
            <a:off x="4863515" y="2931109"/>
            <a:ext cx="3085817" cy="673895"/>
          </a:xfrm>
          <a:prstGeom prst="borderCallout2">
            <a:avLst>
              <a:gd name="adj1" fmla="val 32407"/>
              <a:gd name="adj2" fmla="val -237"/>
              <a:gd name="adj3" fmla="val 77932"/>
              <a:gd name="adj4" fmla="val -10820"/>
              <a:gd name="adj5" fmla="val 76508"/>
              <a:gd name="adj6" fmla="val -57588"/>
            </a:avLst>
          </a:prstGeom>
          <a:solidFill>
            <a:srgbClr val="FFFF66"/>
          </a:solidFill>
          <a:ln w="9525" cap="flat" cmpd="sng" algn="ctr">
            <a:solidFill>
              <a:srgbClr val="3494BA">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X happens, THEN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is likely to happen AND</a:t>
            </a:r>
          </a:p>
        </p:txBody>
      </p:sp>
      <p:sp>
        <p:nvSpPr>
          <p:cNvPr id="6" name="Left Arrow 19"/>
          <p:cNvSpPr/>
          <p:nvPr/>
        </p:nvSpPr>
        <p:spPr>
          <a:xfrm rot="5400000">
            <a:off x="2825678" y="4643434"/>
            <a:ext cx="481725" cy="325487"/>
          </a:xfrm>
          <a:prstGeom prst="leftArrow">
            <a:avLst/>
          </a:prstGeom>
          <a:solidFill>
            <a:schemeClr val="accent5"/>
          </a:solidFill>
          <a:ln w="9525">
            <a:noFill/>
            <a:miter lim="800000"/>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none" rtlCol="0" anchor="ctr">
            <a:prstTxWarp prst="textNoShape">
              <a:avLst/>
            </a:prstTxWarp>
          </a:bodyPr>
          <a:lstStyle/>
          <a:p>
            <a:endParaRPr lang="en-US" b="1" dirty="0">
              <a:solidFill>
                <a:prstClr val="white"/>
              </a:solidFill>
              <a:latin typeface="Arial"/>
            </a:endParaRPr>
          </a:p>
        </p:txBody>
      </p:sp>
      <p:sp>
        <p:nvSpPr>
          <p:cNvPr id="7" name="Left Arrow 19"/>
          <p:cNvSpPr/>
          <p:nvPr/>
        </p:nvSpPr>
        <p:spPr>
          <a:xfrm rot="5400000">
            <a:off x="3002110" y="2139855"/>
            <a:ext cx="454349" cy="343220"/>
          </a:xfrm>
          <a:prstGeom prst="leftArrow">
            <a:avLst/>
          </a:prstGeom>
          <a:solidFill>
            <a:schemeClr val="accent5"/>
          </a:solidFill>
          <a:ln w="9525">
            <a:noFill/>
            <a:miter lim="800000"/>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none" rtlCol="0" anchor="ctr">
            <a:prstTxWarp prst="textNoShape">
              <a:avLst/>
            </a:prstTxWarp>
          </a:bodyPr>
          <a:lstStyle/>
          <a:p>
            <a:endParaRPr lang="en-US" b="1" dirty="0">
              <a:solidFill>
                <a:prstClr val="white"/>
              </a:solidFill>
              <a:latin typeface="Arial"/>
            </a:endParaRPr>
          </a:p>
        </p:txBody>
      </p:sp>
      <p:sp>
        <p:nvSpPr>
          <p:cNvPr id="8" name="Left Arrow 19"/>
          <p:cNvSpPr/>
          <p:nvPr/>
        </p:nvSpPr>
        <p:spPr>
          <a:xfrm rot="5400000">
            <a:off x="2953943" y="3466384"/>
            <a:ext cx="399671" cy="343220"/>
          </a:xfrm>
          <a:prstGeom prst="leftArrow">
            <a:avLst/>
          </a:prstGeom>
          <a:solidFill>
            <a:schemeClr val="accent5"/>
          </a:solidFill>
          <a:ln w="9525">
            <a:noFill/>
            <a:miter lim="800000"/>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none" rtlCol="0" anchor="ctr">
            <a:prstTxWarp prst="textNoShape">
              <a:avLst/>
            </a:prstTxWarp>
          </a:bodyPr>
          <a:lstStyle/>
          <a:p>
            <a:endParaRPr lang="en-US" b="1" dirty="0">
              <a:solidFill>
                <a:prstClr val="white"/>
              </a:solidFill>
              <a:latin typeface="Arial"/>
            </a:endParaRPr>
          </a:p>
        </p:txBody>
      </p:sp>
      <p:sp>
        <p:nvSpPr>
          <p:cNvPr id="9" name="Line Callout 2 73"/>
          <p:cNvSpPr/>
          <p:nvPr/>
        </p:nvSpPr>
        <p:spPr>
          <a:xfrm>
            <a:off x="4973603" y="4021845"/>
            <a:ext cx="2097293" cy="537967"/>
          </a:xfrm>
          <a:prstGeom prst="borderCallout2">
            <a:avLst>
              <a:gd name="adj1" fmla="val 41629"/>
              <a:gd name="adj2" fmla="val -436"/>
              <a:gd name="adj3" fmla="val 100362"/>
              <a:gd name="adj4" fmla="val -14268"/>
              <a:gd name="adj5" fmla="val 99266"/>
              <a:gd name="adj6" fmla="val -88980"/>
            </a:avLst>
          </a:prstGeom>
          <a:solidFill>
            <a:srgbClr val="FFFF66"/>
          </a:solidFill>
          <a:ln w="9525" cap="flat" cmpd="sng" algn="ctr">
            <a:solidFill>
              <a:srgbClr val="3494BA">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a:t>
            </a:r>
            <a:r>
              <a:rPr kumimoji="0" lang="en-US"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THEN</a:t>
            </a:r>
            <a:r>
              <a:rPr kumimoji="0" lang="es"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Line Callout 2 74"/>
          <p:cNvSpPr/>
          <p:nvPr/>
        </p:nvSpPr>
        <p:spPr>
          <a:xfrm>
            <a:off x="4973604" y="2010833"/>
            <a:ext cx="2097293" cy="530857"/>
          </a:xfrm>
          <a:prstGeom prst="borderCallout2">
            <a:avLst>
              <a:gd name="adj1" fmla="val 51854"/>
              <a:gd name="adj2" fmla="val -436"/>
              <a:gd name="adj3" fmla="val 52492"/>
              <a:gd name="adj4" fmla="val -25167"/>
              <a:gd name="adj5" fmla="val 50563"/>
              <a:gd name="adj6" fmla="val -78598"/>
            </a:avLst>
          </a:prstGeom>
          <a:solidFill>
            <a:srgbClr val="FFFF66"/>
          </a:solidFill>
          <a:ln w="9525" cap="flat" cmpd="sng" algn="ctr">
            <a:solidFill>
              <a:srgbClr val="3494BA">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a:t>
            </a:r>
            <a:r>
              <a:rPr kumimoji="0" lang="en-US"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THEN</a:t>
            </a:r>
            <a:r>
              <a:rPr kumimoji="0" lang="es"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Rectangle 14"/>
          <p:cNvSpPr/>
          <p:nvPr/>
        </p:nvSpPr>
        <p:spPr>
          <a:xfrm>
            <a:off x="2342150" y="2595754"/>
            <a:ext cx="1927897" cy="866755"/>
          </a:xfrm>
          <a:prstGeom prst="rect">
            <a:avLst/>
          </a:prstGeom>
          <a:solidFill>
            <a:srgbClr val="62BCC8"/>
          </a:solidFill>
          <a:ln w="12700" cap="flat" cmpd="sng" algn="ctr">
            <a:solidFill>
              <a:sysClr val="window" lastClr="FFFFFF">
                <a:hueOff val="0"/>
                <a:satOff val="0"/>
                <a:lumOff val="0"/>
                <a:alphaOff val="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Medium term change</a:t>
            </a:r>
          </a:p>
        </p:txBody>
      </p:sp>
      <p:sp>
        <p:nvSpPr>
          <p:cNvPr id="12" name="Rectangle 14"/>
          <p:cNvSpPr/>
          <p:nvPr/>
        </p:nvSpPr>
        <p:spPr>
          <a:xfrm>
            <a:off x="2342150" y="3895758"/>
            <a:ext cx="1883539" cy="691327"/>
          </a:xfrm>
          <a:prstGeom prst="rect">
            <a:avLst/>
          </a:prstGeom>
          <a:solidFill>
            <a:schemeClr val="accent2"/>
          </a:solidFill>
          <a:ln w="12700" cap="flat" cmpd="sng" algn="ctr">
            <a:solidFill>
              <a:sysClr val="window" lastClr="FFFFFF">
                <a:hueOff val="0"/>
                <a:satOff val="0"/>
                <a:lumOff val="0"/>
                <a:alphaOff val="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Short term change</a:t>
            </a:r>
            <a:endParaRPr kumimoji="0" lang="es" sz="16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3" name="TextBox 25"/>
          <p:cNvSpPr txBox="1"/>
          <p:nvPr/>
        </p:nvSpPr>
        <p:spPr>
          <a:xfrm>
            <a:off x="1797502" y="5086746"/>
            <a:ext cx="4175463" cy="584775"/>
          </a:xfrm>
          <a:prstGeom prst="rect">
            <a:avLst/>
          </a:prstGeom>
          <a:solidFill>
            <a:sysClr val="window" lastClr="FFFFFF">
              <a:lumMod val="75000"/>
            </a:sysClr>
          </a:solidFill>
          <a:ln w="19050">
            <a:solidFill>
              <a:srgbClr val="373545">
                <a:lumMod val="75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Transformative effects for gender equality and women's empowerment</a:t>
            </a:r>
            <a:endParaRPr kumimoji="0" lang="es-PA"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Pentagon 8"/>
          <p:cNvSpPr/>
          <p:nvPr/>
        </p:nvSpPr>
        <p:spPr>
          <a:xfrm>
            <a:off x="583697" y="1280277"/>
            <a:ext cx="1606131" cy="3497707"/>
          </a:xfrm>
          <a:prstGeom prst="homePlate">
            <a:avLst>
              <a:gd name="adj" fmla="val 41967"/>
            </a:avLst>
          </a:prstGeom>
          <a:gradFill flip="none" rotWithShape="1">
            <a:gsLst>
              <a:gs pos="0">
                <a:srgbClr val="62BCC8">
                  <a:shade val="30000"/>
                  <a:satMod val="115000"/>
                </a:srgbClr>
              </a:gs>
              <a:gs pos="50000">
                <a:srgbClr val="62BCC8">
                  <a:shade val="67500"/>
                  <a:satMod val="115000"/>
                </a:srgbClr>
              </a:gs>
              <a:gs pos="100000">
                <a:srgbClr val="62BCC8">
                  <a:shade val="100000"/>
                  <a:satMod val="115000"/>
                </a:srgbClr>
              </a:gs>
            </a:gsLst>
            <a:lin ang="2700000" scaled="1"/>
            <a:tileRect/>
          </a:gradFill>
          <a:ln w="9525" cap="flat" cmpd="sng" algn="ctr">
            <a:solidFill>
              <a:srgbClr val="3494BA">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Risks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Assumptions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Alliances</a:t>
            </a:r>
          </a:p>
        </p:txBody>
      </p:sp>
      <p:cxnSp>
        <p:nvCxnSpPr>
          <p:cNvPr id="15" name="Straight Arrow Connector 10"/>
          <p:cNvCxnSpPr>
            <a:cxnSpLocks/>
          </p:cNvCxnSpPr>
          <p:nvPr/>
        </p:nvCxnSpPr>
        <p:spPr>
          <a:xfrm>
            <a:off x="8110619" y="1597091"/>
            <a:ext cx="0" cy="931055"/>
          </a:xfrm>
          <a:prstGeom prst="straightConnector1">
            <a:avLst/>
          </a:prstGeom>
          <a:noFill/>
          <a:ln w="25400" cap="flat" cmpd="sng" algn="ctr">
            <a:solidFill>
              <a:srgbClr val="3494BA"/>
            </a:solidFill>
            <a:prstDash val="solid"/>
            <a:tailEnd type="triangle"/>
          </a:ln>
          <a:effectLst>
            <a:outerShdw blurRad="40000" dist="20000" dir="5400000" rotWithShape="0">
              <a:srgbClr val="000000">
                <a:alpha val="38000"/>
              </a:srgbClr>
            </a:outerShdw>
          </a:effectLst>
        </p:spPr>
      </p:cxnSp>
      <p:sp>
        <p:nvSpPr>
          <p:cNvPr id="16" name="TextBox 11"/>
          <p:cNvSpPr txBox="1"/>
          <p:nvPr/>
        </p:nvSpPr>
        <p:spPr>
          <a:xfrm>
            <a:off x="7970115" y="2480594"/>
            <a:ext cx="366570" cy="369332"/>
          </a:xfrm>
          <a:prstGeom prst="rect">
            <a:avLst/>
          </a:prstGeom>
          <a:noFill/>
        </p:spPr>
        <p:txBody>
          <a:bodyPr wrap="square" rtlCol="0">
            <a:spAutoFit/>
          </a:bodyPr>
          <a:lstStyle/>
          <a:p>
            <a:r>
              <a:rPr lang="es" dirty="0">
                <a:solidFill>
                  <a:srgbClr val="CEDBE6"/>
                </a:solidFill>
                <a:latin typeface="Arial"/>
              </a:rPr>
              <a:t>X</a:t>
            </a:r>
          </a:p>
        </p:txBody>
      </p:sp>
      <p:sp>
        <p:nvSpPr>
          <p:cNvPr id="17" name="TextBox 41"/>
          <p:cNvSpPr txBox="1"/>
          <p:nvPr/>
        </p:nvSpPr>
        <p:spPr>
          <a:xfrm>
            <a:off x="7989679" y="3440692"/>
            <a:ext cx="366570" cy="369332"/>
          </a:xfrm>
          <a:prstGeom prst="rect">
            <a:avLst/>
          </a:prstGeom>
          <a:noFill/>
        </p:spPr>
        <p:txBody>
          <a:bodyPr wrap="square" rtlCol="0">
            <a:spAutoFit/>
          </a:bodyPr>
          <a:lstStyle/>
          <a:p>
            <a:endParaRPr lang="en-US" dirty="0">
              <a:solidFill>
                <a:srgbClr val="CEDBE6"/>
              </a:solidFill>
              <a:latin typeface="Arial"/>
            </a:endParaRPr>
          </a:p>
        </p:txBody>
      </p:sp>
      <p:cxnSp>
        <p:nvCxnSpPr>
          <p:cNvPr id="18" name="Straight Arrow Connector 43"/>
          <p:cNvCxnSpPr/>
          <p:nvPr/>
        </p:nvCxnSpPr>
        <p:spPr>
          <a:xfrm>
            <a:off x="8110619" y="2847317"/>
            <a:ext cx="0" cy="805846"/>
          </a:xfrm>
          <a:prstGeom prst="straightConnector1">
            <a:avLst/>
          </a:prstGeom>
          <a:noFill/>
          <a:ln w="25400" cap="flat" cmpd="sng" algn="ctr">
            <a:solidFill>
              <a:srgbClr val="3494BA"/>
            </a:solidFill>
            <a:prstDash val="solid"/>
            <a:tailEnd type="triangle"/>
          </a:ln>
          <a:effectLst>
            <a:outerShdw blurRad="40000" dist="20000" dir="5400000" rotWithShape="0">
              <a:srgbClr val="000000">
                <a:alpha val="38000"/>
              </a:srgbClr>
            </a:outerShdw>
          </a:effectLst>
        </p:spPr>
      </p:cxnSp>
      <p:sp>
        <p:nvSpPr>
          <p:cNvPr id="19" name="TextBox 44"/>
          <p:cNvSpPr txBox="1"/>
          <p:nvPr/>
        </p:nvSpPr>
        <p:spPr>
          <a:xfrm>
            <a:off x="7949333" y="3653163"/>
            <a:ext cx="366570" cy="369332"/>
          </a:xfrm>
          <a:prstGeom prst="rect">
            <a:avLst/>
          </a:prstGeom>
          <a:noFill/>
        </p:spPr>
        <p:txBody>
          <a:bodyPr wrap="square" rtlCol="0">
            <a:spAutoFit/>
          </a:bodyPr>
          <a:lstStyle/>
          <a:p>
            <a:r>
              <a:rPr lang="es">
                <a:solidFill>
                  <a:srgbClr val="CEDBE6"/>
                </a:solidFill>
                <a:latin typeface="Arial"/>
              </a:rPr>
              <a:t>X</a:t>
            </a:r>
          </a:p>
        </p:txBody>
      </p:sp>
      <p:cxnSp>
        <p:nvCxnSpPr>
          <p:cNvPr id="20" name="Straight Arrow Connector 47"/>
          <p:cNvCxnSpPr>
            <a:cxnSpLocks/>
          </p:cNvCxnSpPr>
          <p:nvPr/>
        </p:nvCxnSpPr>
        <p:spPr>
          <a:xfrm>
            <a:off x="8110619" y="3968563"/>
            <a:ext cx="0" cy="1209928"/>
          </a:xfrm>
          <a:prstGeom prst="straightConnector1">
            <a:avLst/>
          </a:prstGeom>
          <a:noFill/>
          <a:ln w="25400" cap="flat" cmpd="sng" algn="ctr">
            <a:solidFill>
              <a:srgbClr val="3494BA"/>
            </a:solidFill>
            <a:prstDash val="solid"/>
            <a:tailEnd type="triangle"/>
          </a:ln>
          <a:effectLst>
            <a:outerShdw blurRad="40000" dist="20000" dir="5400000" rotWithShape="0">
              <a:srgbClr val="000000">
                <a:alpha val="38000"/>
              </a:srgbClr>
            </a:outerShdw>
          </a:effectLst>
        </p:spPr>
      </p:cxnSp>
      <p:sp>
        <p:nvSpPr>
          <p:cNvPr id="21" name="TextBox 17"/>
          <p:cNvSpPr txBox="1"/>
          <p:nvPr/>
        </p:nvSpPr>
        <p:spPr>
          <a:xfrm rot="5400000">
            <a:off x="6888711" y="3524935"/>
            <a:ext cx="3581398" cy="646331"/>
          </a:xfrm>
          <a:prstGeom prst="rect">
            <a:avLst/>
          </a:prstGeom>
          <a:noFill/>
        </p:spPr>
        <p:txBody>
          <a:bodyPr wrap="square" rtlCol="0">
            <a:spAutoFit/>
          </a:bodyPr>
          <a:lstStyle/>
          <a:p>
            <a:pPr algn="ctr"/>
            <a:r>
              <a:rPr lang="en-US" b="1" dirty="0">
                <a:solidFill>
                  <a:srgbClr val="CEDBE6"/>
                </a:solidFill>
                <a:latin typeface="Arial" panose="020B0604020202020204" pitchFamily="34" charset="0"/>
                <a:cs typeface="Arial" panose="020B0604020202020204" pitchFamily="34" charset="0"/>
              </a:rPr>
              <a:t>Comparative advantages of the UNS to change</a:t>
            </a:r>
          </a:p>
        </p:txBody>
      </p:sp>
      <p:sp>
        <p:nvSpPr>
          <p:cNvPr id="22" name="Rectangle 14">
            <a:extLst>
              <a:ext uri="{FF2B5EF4-FFF2-40B4-BE49-F238E27FC236}">
                <a16:creationId xmlns:a16="http://schemas.microsoft.com/office/drawing/2014/main" id="{652B5721-56BF-4EDC-BB0C-FE4E73CA2B72}"/>
              </a:ext>
            </a:extLst>
          </p:cNvPr>
          <p:cNvSpPr/>
          <p:nvPr/>
        </p:nvSpPr>
        <p:spPr>
          <a:xfrm>
            <a:off x="2342151" y="1217535"/>
            <a:ext cx="1927897" cy="866755"/>
          </a:xfrm>
          <a:prstGeom prst="rect">
            <a:avLst/>
          </a:prstGeom>
          <a:solidFill>
            <a:schemeClr val="accent3"/>
          </a:solidFill>
          <a:ln w="12700" cap="flat" cmpd="sng" algn="ctr">
            <a:solidFill>
              <a:sysClr val="window" lastClr="FFFFFF">
                <a:hueOff val="0"/>
                <a:satOff val="0"/>
                <a:lumOff val="0"/>
                <a:alphaOff val="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Long term change</a:t>
            </a:r>
          </a:p>
        </p:txBody>
      </p:sp>
    </p:spTree>
    <p:extLst>
      <p:ext uri="{BB962C8B-B14F-4D97-AF65-F5344CB8AC3E}">
        <p14:creationId xmlns:p14="http://schemas.microsoft.com/office/powerpoint/2010/main" val="2771877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990846"/>
            <a:ext cx="8229600" cy="1343411"/>
          </a:xfrm>
        </p:spPr>
        <p:txBody>
          <a:bodyPr/>
          <a:lstStyle/>
          <a:p>
            <a:r>
              <a:rPr lang="en-US" dirty="0"/>
              <a:t>STEP 4.   IDENTIFY THE ASSUMPTIONS AND RISKS</a:t>
            </a:r>
            <a:endParaRPr lang="it-IT" dirty="0"/>
          </a:p>
        </p:txBody>
      </p:sp>
      <p:sp>
        <p:nvSpPr>
          <p:cNvPr id="4" name="Segnaposto piè di pagina 3"/>
          <p:cNvSpPr>
            <a:spLocks noGrp="1"/>
          </p:cNvSpPr>
          <p:nvPr>
            <p:ph type="ftr" sz="quarter" idx="3"/>
          </p:nvPr>
        </p:nvSpPr>
        <p:spPr/>
        <p:txBody>
          <a:bodyPr/>
          <a:lstStyle/>
          <a:p>
            <a:r>
              <a:rPr lang="it-IT"/>
              <a:t>M4|Engendering the Theory of Change</a:t>
            </a:r>
            <a:endParaRPr lang="it-IT" dirty="0"/>
          </a:p>
        </p:txBody>
      </p:sp>
    </p:spTree>
    <p:extLst>
      <p:ext uri="{BB962C8B-B14F-4D97-AF65-F5344CB8AC3E}">
        <p14:creationId xmlns:p14="http://schemas.microsoft.com/office/powerpoint/2010/main" val="2654881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3"/>
          </p:nvPr>
        </p:nvSpPr>
        <p:spPr/>
        <p:txBody>
          <a:bodyPr/>
          <a:lstStyle/>
          <a:p>
            <a:r>
              <a:rPr lang="it-IT"/>
              <a:t>M4|Engendering the Theory of Change</a:t>
            </a:r>
            <a:endParaRPr lang="it-IT" dirty="0"/>
          </a:p>
        </p:txBody>
      </p:sp>
      <p:sp>
        <p:nvSpPr>
          <p:cNvPr id="5" name="Google Shape;712;p64"/>
          <p:cNvSpPr txBox="1">
            <a:spLocks/>
          </p:cNvSpPr>
          <p:nvPr/>
        </p:nvSpPr>
        <p:spPr>
          <a:xfrm>
            <a:off x="1290891" y="1197942"/>
            <a:ext cx="6562218" cy="3908700"/>
          </a:xfrm>
          <a:prstGeom prst="roundRect">
            <a:avLst/>
          </a:prstGeom>
          <a:solidFill>
            <a:schemeClr val="accent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419100" algn="ctr" rtl="0">
              <a:lnSpc>
                <a:spcPct val="100000"/>
              </a:lnSpc>
              <a:spcBef>
                <a:spcPts val="600"/>
              </a:spcBef>
              <a:spcAft>
                <a:spcPts val="0"/>
              </a:spcAft>
              <a:buClr>
                <a:srgbClr val="434343"/>
              </a:buClr>
              <a:buSzPts val="3000"/>
              <a:buFont typeface="Raleway Light"/>
              <a:buChar char="●"/>
              <a:defRPr sz="3000" b="0" i="1" u="none" strike="noStrike" cap="none">
                <a:solidFill>
                  <a:srgbClr val="434343"/>
                </a:solidFill>
                <a:latin typeface="Raleway Light"/>
                <a:ea typeface="Raleway Light"/>
                <a:cs typeface="Raleway Light"/>
                <a:sym typeface="Raleway Light"/>
              </a:defRPr>
            </a:lvl1pPr>
            <a:lvl2pPr marL="914400" marR="0" lvl="1" indent="-419100" algn="ctr" rtl="0">
              <a:lnSpc>
                <a:spcPct val="100000"/>
              </a:lnSpc>
              <a:spcBef>
                <a:spcPts val="0"/>
              </a:spcBef>
              <a:spcAft>
                <a:spcPts val="0"/>
              </a:spcAft>
              <a:buClr>
                <a:srgbClr val="434343"/>
              </a:buClr>
              <a:buSzPts val="3000"/>
              <a:buFont typeface="Raleway Light"/>
              <a:buChar char="○"/>
              <a:defRPr sz="3000" b="0" i="1" u="none" strike="noStrike" cap="none">
                <a:solidFill>
                  <a:srgbClr val="434343"/>
                </a:solidFill>
                <a:latin typeface="Raleway Light"/>
                <a:ea typeface="Raleway Light"/>
                <a:cs typeface="Raleway Light"/>
                <a:sym typeface="Raleway Light"/>
              </a:defRPr>
            </a:lvl2pPr>
            <a:lvl3pPr marL="1371600" marR="0" lvl="2" indent="-419100" algn="ctr" rtl="0">
              <a:lnSpc>
                <a:spcPct val="100000"/>
              </a:lnSpc>
              <a:spcBef>
                <a:spcPts val="0"/>
              </a:spcBef>
              <a:spcAft>
                <a:spcPts val="0"/>
              </a:spcAft>
              <a:buClr>
                <a:srgbClr val="434343"/>
              </a:buClr>
              <a:buSzPts val="3000"/>
              <a:buFont typeface="Raleway Light"/>
              <a:buChar char="■"/>
              <a:defRPr sz="3000" b="0" i="1" u="none" strike="noStrike" cap="none">
                <a:solidFill>
                  <a:srgbClr val="434343"/>
                </a:solidFill>
                <a:latin typeface="Raleway Light"/>
                <a:ea typeface="Raleway Light"/>
                <a:cs typeface="Raleway Light"/>
                <a:sym typeface="Raleway Light"/>
              </a:defRPr>
            </a:lvl3pPr>
            <a:lvl4pPr marL="1828800" marR="0" lvl="3" indent="-419100" algn="ctr" rtl="0">
              <a:lnSpc>
                <a:spcPct val="100000"/>
              </a:lnSpc>
              <a:spcBef>
                <a:spcPts val="0"/>
              </a:spcBef>
              <a:spcAft>
                <a:spcPts val="0"/>
              </a:spcAft>
              <a:buClr>
                <a:srgbClr val="434343"/>
              </a:buClr>
              <a:buSzPts val="3000"/>
              <a:buFont typeface="Raleway Light"/>
              <a:buChar char="●"/>
              <a:defRPr sz="3000" b="0" i="1" u="none" strike="noStrike" cap="none">
                <a:solidFill>
                  <a:srgbClr val="434343"/>
                </a:solidFill>
                <a:latin typeface="Raleway Light"/>
                <a:ea typeface="Raleway Light"/>
                <a:cs typeface="Raleway Light"/>
                <a:sym typeface="Raleway Light"/>
              </a:defRPr>
            </a:lvl4pPr>
            <a:lvl5pPr marL="2286000" marR="0" lvl="4" indent="-419100" algn="ctr" rtl="0">
              <a:lnSpc>
                <a:spcPct val="100000"/>
              </a:lnSpc>
              <a:spcBef>
                <a:spcPts val="0"/>
              </a:spcBef>
              <a:spcAft>
                <a:spcPts val="0"/>
              </a:spcAft>
              <a:buClr>
                <a:srgbClr val="434343"/>
              </a:buClr>
              <a:buSzPts val="3000"/>
              <a:buFont typeface="Raleway Light"/>
              <a:buChar char="○"/>
              <a:defRPr sz="3000" b="0" i="1" u="none" strike="noStrike" cap="none">
                <a:solidFill>
                  <a:srgbClr val="434343"/>
                </a:solidFill>
                <a:latin typeface="Raleway Light"/>
                <a:ea typeface="Raleway Light"/>
                <a:cs typeface="Raleway Light"/>
                <a:sym typeface="Raleway Light"/>
              </a:defRPr>
            </a:lvl5pPr>
            <a:lvl6pPr marL="2743200" marR="0" lvl="5" indent="-419100" algn="ctr" rtl="0">
              <a:lnSpc>
                <a:spcPct val="100000"/>
              </a:lnSpc>
              <a:spcBef>
                <a:spcPts val="0"/>
              </a:spcBef>
              <a:spcAft>
                <a:spcPts val="0"/>
              </a:spcAft>
              <a:buClr>
                <a:srgbClr val="434343"/>
              </a:buClr>
              <a:buSzPts val="3000"/>
              <a:buFont typeface="Raleway Light"/>
              <a:buChar char="■"/>
              <a:defRPr sz="3000" b="0" i="1" u="none" strike="noStrike" cap="none">
                <a:solidFill>
                  <a:srgbClr val="434343"/>
                </a:solidFill>
                <a:latin typeface="Raleway Light"/>
                <a:ea typeface="Raleway Light"/>
                <a:cs typeface="Raleway Light"/>
                <a:sym typeface="Raleway Light"/>
              </a:defRPr>
            </a:lvl6pPr>
            <a:lvl7pPr marL="3200400" marR="0" lvl="6" indent="-419100" algn="ctr" rtl="0">
              <a:lnSpc>
                <a:spcPct val="100000"/>
              </a:lnSpc>
              <a:spcBef>
                <a:spcPts val="0"/>
              </a:spcBef>
              <a:spcAft>
                <a:spcPts val="0"/>
              </a:spcAft>
              <a:buClr>
                <a:srgbClr val="434343"/>
              </a:buClr>
              <a:buSzPts val="3000"/>
              <a:buFont typeface="Raleway Light"/>
              <a:buChar char="●"/>
              <a:defRPr sz="3000" b="0" i="1" u="none" strike="noStrike" cap="none">
                <a:solidFill>
                  <a:srgbClr val="434343"/>
                </a:solidFill>
                <a:latin typeface="Raleway Light"/>
                <a:ea typeface="Raleway Light"/>
                <a:cs typeface="Raleway Light"/>
                <a:sym typeface="Raleway Light"/>
              </a:defRPr>
            </a:lvl7pPr>
            <a:lvl8pPr marL="3657600" marR="0" lvl="7" indent="-419100" algn="ctr" rtl="0">
              <a:lnSpc>
                <a:spcPct val="100000"/>
              </a:lnSpc>
              <a:spcBef>
                <a:spcPts val="0"/>
              </a:spcBef>
              <a:spcAft>
                <a:spcPts val="0"/>
              </a:spcAft>
              <a:buClr>
                <a:srgbClr val="434343"/>
              </a:buClr>
              <a:buSzPts val="3000"/>
              <a:buFont typeface="Raleway Light"/>
              <a:buChar char="○"/>
              <a:defRPr sz="3000" b="0" i="1" u="none" strike="noStrike" cap="none">
                <a:solidFill>
                  <a:srgbClr val="434343"/>
                </a:solidFill>
                <a:latin typeface="Raleway Light"/>
                <a:ea typeface="Raleway Light"/>
                <a:cs typeface="Raleway Light"/>
                <a:sym typeface="Raleway Light"/>
              </a:defRPr>
            </a:lvl8pPr>
            <a:lvl9pPr marL="4114800" marR="0" lvl="8" indent="-419100" algn="ctr" rtl="0">
              <a:lnSpc>
                <a:spcPct val="100000"/>
              </a:lnSpc>
              <a:spcBef>
                <a:spcPts val="0"/>
              </a:spcBef>
              <a:spcAft>
                <a:spcPts val="0"/>
              </a:spcAft>
              <a:buClr>
                <a:srgbClr val="434343"/>
              </a:buClr>
              <a:buSzPts val="3000"/>
              <a:buFont typeface="Raleway Light"/>
              <a:buChar char="■"/>
              <a:defRPr sz="3000" b="0" i="1" u="none" strike="noStrike" cap="none">
                <a:solidFill>
                  <a:srgbClr val="434343"/>
                </a:solidFill>
                <a:latin typeface="Raleway Light"/>
                <a:ea typeface="Raleway Light"/>
                <a:cs typeface="Raleway Light"/>
                <a:sym typeface="Raleway Light"/>
              </a:defRPr>
            </a:lvl9pPr>
          </a:lstStyle>
          <a:p>
            <a:pPr marL="0" marR="0" lvl="0" indent="0" algn="ctr" defTabSz="914400" rtl="0" eaLnBrk="1" fontAlgn="auto" latinLnBrk="0" hangingPunct="1">
              <a:lnSpc>
                <a:spcPct val="115000"/>
              </a:lnSpc>
              <a:spcBef>
                <a:spcPts val="0"/>
              </a:spcBef>
              <a:spcAft>
                <a:spcPts val="0"/>
              </a:spcAft>
              <a:buClr>
                <a:sysClr val="windowText" lastClr="000000"/>
              </a:buClr>
              <a:buSzPts val="1100"/>
              <a:buFont typeface="Raleway Light"/>
              <a:buNone/>
              <a:tabLst/>
              <a:defRPr/>
            </a:pPr>
            <a:endParaRPr kumimoji="0" lang="en-US" sz="3200" b="1"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15000"/>
              </a:lnSpc>
              <a:spcBef>
                <a:spcPts val="0"/>
              </a:spcBef>
              <a:spcAft>
                <a:spcPts val="0"/>
              </a:spcAft>
              <a:buClr>
                <a:sysClr val="windowText" lastClr="000000"/>
              </a:buClr>
              <a:buSzPts val="1100"/>
              <a:buFont typeface="Raleway Light"/>
              <a:buNone/>
              <a:tabLst/>
              <a:defRPr/>
            </a:pPr>
            <a:r>
              <a:rPr kumimoji="0" lang="en-US" sz="3200" b="1" i="0" u="none" strike="noStrike" kern="0" cap="none" spc="0" normalizeH="0" baseline="0" noProof="0" dirty="0">
                <a:ln>
                  <a:noFill/>
                </a:ln>
                <a:solidFill>
                  <a:srgbClr val="24476E"/>
                </a:solidFill>
                <a:effectLst/>
                <a:uLnTx/>
                <a:uFillTx/>
                <a:latin typeface="Raleway ExtraBold"/>
                <a:ea typeface="Calibri"/>
                <a:cs typeface="Calibri"/>
                <a:sym typeface="Calibri"/>
              </a:rPr>
              <a:t>Assumptions</a:t>
            </a:r>
          </a:p>
          <a:p>
            <a:pPr marL="0" marR="0" lvl="0" indent="0" algn="ctr" defTabSz="914400" rtl="0" eaLnBrk="1" fontAlgn="auto" latinLnBrk="0" hangingPunct="1">
              <a:lnSpc>
                <a:spcPct val="115000"/>
              </a:lnSpc>
              <a:spcBef>
                <a:spcPts val="0"/>
              </a:spcBef>
              <a:spcAft>
                <a:spcPts val="0"/>
              </a:spcAft>
              <a:buClr>
                <a:sysClr val="windowText" lastClr="000000"/>
              </a:buClr>
              <a:buSzPts val="1100"/>
              <a:buFont typeface="Raleway Light"/>
              <a:buNone/>
              <a:tabLst/>
              <a:defRPr/>
            </a:pPr>
            <a:endParaRPr kumimoji="0" lang="en-US" sz="1400" b="0" i="0" u="none" strike="noStrike" kern="0" cap="none" spc="0" normalizeH="0" baseline="0" noProof="0" dirty="0">
              <a:ln>
                <a:noFill/>
              </a:ln>
              <a:solidFill>
                <a:srgbClr val="FFFFFF"/>
              </a:solidFill>
              <a:effectLst/>
              <a:uLnTx/>
              <a:uFillTx/>
              <a:latin typeface="Raleway ExtraBold"/>
              <a:ea typeface="Calibri"/>
              <a:cs typeface="Calibri"/>
              <a:sym typeface="Calibri"/>
            </a:endParaRPr>
          </a:p>
          <a:p>
            <a:pPr marL="0" marR="0" lvl="0" indent="0" algn="ctr" defTabSz="914400" rtl="0" eaLnBrk="1" fontAlgn="auto" latinLnBrk="0" hangingPunct="1">
              <a:lnSpc>
                <a:spcPct val="115000"/>
              </a:lnSpc>
              <a:spcBef>
                <a:spcPts val="0"/>
              </a:spcBef>
              <a:spcAft>
                <a:spcPts val="0"/>
              </a:spcAft>
              <a:buClr>
                <a:sysClr val="windowText" lastClr="000000"/>
              </a:buClr>
              <a:buSzPts val="1100"/>
              <a:buFont typeface="Raleway Light"/>
              <a:buNone/>
              <a:tabLst/>
              <a:defRPr/>
            </a:pPr>
            <a:r>
              <a:rPr kumimoji="0" lang="en-US" sz="2400" b="1" i="0" u="none" strike="noStrike" kern="0" cap="none" spc="0" normalizeH="0" baseline="0" noProof="0" dirty="0">
                <a:ln>
                  <a:noFill/>
                </a:ln>
                <a:solidFill>
                  <a:srgbClr val="FFFFFF"/>
                </a:solidFill>
                <a:effectLst/>
                <a:uLnTx/>
                <a:uFillTx/>
                <a:latin typeface="Raleway ExtraBold"/>
                <a:ea typeface="Calibri"/>
                <a:cs typeface="Calibri"/>
                <a:sym typeface="Calibri"/>
              </a:rPr>
              <a:t>Definition: </a:t>
            </a:r>
            <a:r>
              <a:rPr kumimoji="0" lang="en-US" sz="2400" b="0" i="1" u="none" strike="noStrike" kern="0" cap="none" spc="0" normalizeH="0" baseline="0" noProof="0" dirty="0">
                <a:ln>
                  <a:noFill/>
                </a:ln>
                <a:solidFill>
                  <a:srgbClr val="FFFFFF"/>
                </a:solidFill>
                <a:effectLst/>
                <a:uLnTx/>
                <a:uFillTx/>
                <a:latin typeface="Raleway ExtraBold"/>
                <a:ea typeface="Calibri"/>
                <a:cs typeface="Calibri"/>
                <a:sym typeface="Calibri"/>
              </a:rPr>
              <a:t>Values, beliefs, norms, ideologies, perspectives, which inform interpretations of how change can occur in a particular context</a:t>
            </a:r>
            <a:endParaRPr kumimoji="0" lang="en-US" sz="2000" b="0" i="1" u="none" strike="noStrike" kern="0" cap="none" spc="0" normalizeH="0" baseline="0" noProof="0" dirty="0">
              <a:ln>
                <a:noFill/>
              </a:ln>
              <a:solidFill>
                <a:srgbClr val="434343"/>
              </a:solidFill>
              <a:effectLst/>
              <a:uLnTx/>
              <a:uFillTx/>
              <a:latin typeface="Raleway ExtraBold"/>
              <a:sym typeface="Raleway Light"/>
            </a:endParaRPr>
          </a:p>
          <a:p>
            <a:pPr marL="0" marR="0" lvl="0" indent="0" algn="ctr" defTabSz="914400" rtl="0" eaLnBrk="1" fontAlgn="auto" latinLnBrk="0" hangingPunct="1">
              <a:lnSpc>
                <a:spcPct val="100000"/>
              </a:lnSpc>
              <a:spcBef>
                <a:spcPts val="600"/>
              </a:spcBef>
              <a:spcAft>
                <a:spcPts val="0"/>
              </a:spcAft>
              <a:buClr>
                <a:srgbClr val="434343"/>
              </a:buClr>
              <a:buSzPts val="3000"/>
              <a:buFont typeface="Raleway Light"/>
              <a:buNone/>
              <a:tabLst/>
              <a:defRPr/>
            </a:pPr>
            <a:r>
              <a:rPr kumimoji="0" lang="en-US" sz="1800" b="0" i="1" u="none" strike="noStrike" kern="0" cap="none" spc="0" normalizeH="0" baseline="0" noProof="0" dirty="0">
                <a:ln>
                  <a:noFill/>
                </a:ln>
                <a:solidFill>
                  <a:srgbClr val="434343"/>
                </a:solidFill>
                <a:effectLst/>
                <a:uLnTx/>
                <a:uFillTx/>
                <a:latin typeface="Raleway Light"/>
                <a:sym typeface="Raleway Light"/>
              </a:rPr>
              <a:t>                                  </a:t>
            </a:r>
          </a:p>
          <a:p>
            <a:pPr marL="0" marR="0" lvl="0" indent="0" algn="ctr" defTabSz="914400" rtl="0" eaLnBrk="1" fontAlgn="auto" latinLnBrk="0" hangingPunct="1">
              <a:lnSpc>
                <a:spcPct val="100000"/>
              </a:lnSpc>
              <a:spcBef>
                <a:spcPts val="600"/>
              </a:spcBef>
              <a:spcAft>
                <a:spcPts val="0"/>
              </a:spcAft>
              <a:buClr>
                <a:srgbClr val="434343"/>
              </a:buClr>
              <a:buSzPts val="3000"/>
              <a:buFont typeface="Raleway Light"/>
              <a:buNone/>
              <a:tabLst/>
              <a:defRPr/>
            </a:pPr>
            <a:r>
              <a:rPr kumimoji="0" lang="en-US" sz="1800" b="0" i="1" u="none" strike="noStrike" kern="0" cap="none" spc="0" normalizeH="0" baseline="0" noProof="0" dirty="0">
                <a:ln>
                  <a:noFill/>
                </a:ln>
                <a:solidFill>
                  <a:srgbClr val="434343"/>
                </a:solidFill>
                <a:effectLst/>
                <a:uLnTx/>
                <a:uFillTx/>
                <a:latin typeface="Raleway Light"/>
                <a:sym typeface="Raleway Light"/>
              </a:rPr>
              <a:t>                                                           </a:t>
            </a:r>
            <a:endParaRPr kumimoji="0" lang="en-US" sz="2400" b="0" i="1" u="none" strike="noStrike" kern="0" cap="none" spc="0" normalizeH="0" baseline="0" noProof="0" dirty="0">
              <a:ln>
                <a:noFill/>
              </a:ln>
              <a:solidFill>
                <a:srgbClr val="434343"/>
              </a:solidFill>
              <a:effectLst/>
              <a:uLnTx/>
              <a:uFillTx/>
              <a:latin typeface="Raleway Light"/>
              <a:sym typeface="Raleway Light"/>
            </a:endParaRPr>
          </a:p>
        </p:txBody>
      </p:sp>
    </p:spTree>
    <p:extLst>
      <p:ext uri="{BB962C8B-B14F-4D97-AF65-F5344CB8AC3E}">
        <p14:creationId xmlns:p14="http://schemas.microsoft.com/office/powerpoint/2010/main" val="3157376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3"/>
          </p:nvPr>
        </p:nvSpPr>
        <p:spPr/>
        <p:txBody>
          <a:bodyPr/>
          <a:lstStyle/>
          <a:p>
            <a:r>
              <a:rPr lang="it-IT"/>
              <a:t>M4|Engendering the Theory of Change</a:t>
            </a:r>
            <a:endParaRPr lang="it-IT" dirty="0"/>
          </a:p>
        </p:txBody>
      </p:sp>
      <p:sp>
        <p:nvSpPr>
          <p:cNvPr id="18" name="Rechteck 10">
            <a:extLst>
              <a:ext uri="{FF2B5EF4-FFF2-40B4-BE49-F238E27FC236}">
                <a16:creationId xmlns:a16="http://schemas.microsoft.com/office/drawing/2014/main" id="{108A756B-D83A-4726-9C3E-98DCD16DB2FC}"/>
              </a:ext>
            </a:extLst>
          </p:cNvPr>
          <p:cNvSpPr/>
          <p:nvPr/>
        </p:nvSpPr>
        <p:spPr>
          <a:xfrm>
            <a:off x="668958" y="2787877"/>
            <a:ext cx="1772498" cy="2687631"/>
          </a:xfrm>
          <a:prstGeom prst="rect">
            <a:avLst/>
          </a:prstGeom>
          <a:solidFill>
            <a:schemeClr val="accent5"/>
          </a:solidFill>
          <a:ln w="19050" cap="flat" cmpd="sng" algn="ctr">
            <a:solidFill>
              <a:srgbClr val="009DD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mn-cs"/>
              </a:rPr>
              <a:t>Causality: Why?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mn-cs"/>
              </a:rPr>
              <a:t>Implementation of the UNS (modalities, approaches)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mn-cs"/>
              </a:rPr>
              <a:t>External factors that can accelerate or delay change</a:t>
            </a:r>
            <a:endParaRPr kumimoji="0" lang="es-E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9" name="AutoShape 57">
            <a:extLst>
              <a:ext uri="{FF2B5EF4-FFF2-40B4-BE49-F238E27FC236}">
                <a16:creationId xmlns:a16="http://schemas.microsoft.com/office/drawing/2014/main" id="{44216DB8-9CB1-4F36-9398-2FFE35832C4B}"/>
              </a:ext>
            </a:extLst>
          </p:cNvPr>
          <p:cNvSpPr>
            <a:spLocks noChangeArrowheads="1"/>
          </p:cNvSpPr>
          <p:nvPr/>
        </p:nvSpPr>
        <p:spPr bwMode="auto">
          <a:xfrm rot="16200000">
            <a:off x="3843594" y="939817"/>
            <a:ext cx="892325" cy="2485115"/>
          </a:xfrm>
          <a:prstGeom prst="curvedLeftArrow">
            <a:avLst>
              <a:gd name="adj1" fmla="val 20000"/>
              <a:gd name="adj2" fmla="val 40000"/>
              <a:gd name="adj3" fmla="val 33333"/>
            </a:avLst>
          </a:prstGeom>
          <a:solidFill>
            <a:srgbClr val="009DDC">
              <a:alpha val="32941"/>
            </a:srgbClr>
          </a:solidFill>
          <a:ln w="9525">
            <a:solidFill>
              <a:srgbClr val="009DDC"/>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DDC"/>
              </a:solidFill>
              <a:effectLst/>
              <a:uLnTx/>
              <a:uFillTx/>
              <a:latin typeface="Calibri"/>
            </a:endParaRPr>
          </a:p>
        </p:txBody>
      </p:sp>
      <p:sp>
        <p:nvSpPr>
          <p:cNvPr id="20" name="AutoShape 57">
            <a:extLst>
              <a:ext uri="{FF2B5EF4-FFF2-40B4-BE49-F238E27FC236}">
                <a16:creationId xmlns:a16="http://schemas.microsoft.com/office/drawing/2014/main" id="{35831953-8C6B-4280-88D0-3572C73C99E5}"/>
              </a:ext>
            </a:extLst>
          </p:cNvPr>
          <p:cNvSpPr>
            <a:spLocks noChangeArrowheads="1"/>
          </p:cNvSpPr>
          <p:nvPr/>
        </p:nvSpPr>
        <p:spPr bwMode="auto">
          <a:xfrm rot="16200000" flipH="1">
            <a:off x="3907648" y="2992941"/>
            <a:ext cx="956063" cy="2443130"/>
          </a:xfrm>
          <a:prstGeom prst="curvedLeftArrow">
            <a:avLst>
              <a:gd name="adj1" fmla="val 20000"/>
              <a:gd name="adj2" fmla="val 40000"/>
              <a:gd name="adj3" fmla="val 33333"/>
            </a:avLst>
          </a:prstGeom>
          <a:solidFill>
            <a:srgbClr val="009DDC">
              <a:alpha val="32941"/>
            </a:srgbClr>
          </a:solidFill>
          <a:ln w="9525">
            <a:solidFill>
              <a:srgbClr val="009DDC"/>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9DDC"/>
              </a:solidFill>
              <a:effectLst/>
              <a:uLnTx/>
              <a:uFillTx/>
              <a:latin typeface="Calibri"/>
            </a:endParaRPr>
          </a:p>
        </p:txBody>
      </p:sp>
      <p:sp>
        <p:nvSpPr>
          <p:cNvPr id="21" name="Rechteck 11">
            <a:extLst>
              <a:ext uri="{FF2B5EF4-FFF2-40B4-BE49-F238E27FC236}">
                <a16:creationId xmlns:a16="http://schemas.microsoft.com/office/drawing/2014/main" id="{8B8F53E2-FA2F-495E-9448-3FD0EB0A704D}"/>
              </a:ext>
            </a:extLst>
          </p:cNvPr>
          <p:cNvSpPr/>
          <p:nvPr/>
        </p:nvSpPr>
        <p:spPr>
          <a:xfrm>
            <a:off x="668958" y="800170"/>
            <a:ext cx="1772498" cy="1783402"/>
          </a:xfrm>
          <a:prstGeom prst="rect">
            <a:avLst/>
          </a:prstGeom>
          <a:solidFill>
            <a:schemeClr val="accent5"/>
          </a:solidFill>
          <a:ln w="19050" cap="flat" cmpd="sng" algn="ctr">
            <a:solidFill>
              <a:srgbClr val="009DD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mn-cs"/>
              </a:rPr>
              <a:t>Political dimension, disaster risks, economic shocks</a:t>
            </a:r>
          </a:p>
        </p:txBody>
      </p:sp>
      <p:sp>
        <p:nvSpPr>
          <p:cNvPr id="22" name="Pfeil nach rechts 15">
            <a:extLst>
              <a:ext uri="{FF2B5EF4-FFF2-40B4-BE49-F238E27FC236}">
                <a16:creationId xmlns:a16="http://schemas.microsoft.com/office/drawing/2014/main" id="{B096712C-1D3B-401E-831E-C548BC812AFE}"/>
              </a:ext>
            </a:extLst>
          </p:cNvPr>
          <p:cNvSpPr/>
          <p:nvPr/>
        </p:nvSpPr>
        <p:spPr>
          <a:xfrm>
            <a:off x="3451925" y="2729712"/>
            <a:ext cx="1698228" cy="382425"/>
          </a:xfrm>
          <a:prstGeom prst="rightArrow">
            <a:avLst/>
          </a:prstGeom>
          <a:solidFill>
            <a:srgbClr val="009DDC"/>
          </a:solidFill>
          <a:ln w="19050" cap="flat" cmpd="sng" algn="ctr">
            <a:solidFill>
              <a:srgbClr val="009DD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3" name="Text Box 58">
            <a:extLst>
              <a:ext uri="{FF2B5EF4-FFF2-40B4-BE49-F238E27FC236}">
                <a16:creationId xmlns:a16="http://schemas.microsoft.com/office/drawing/2014/main" id="{5681DA8F-82D6-4529-982B-451B826E71CD}"/>
              </a:ext>
            </a:extLst>
          </p:cNvPr>
          <p:cNvSpPr txBox="1">
            <a:spLocks noChangeArrowheads="1"/>
          </p:cNvSpPr>
          <p:nvPr/>
        </p:nvSpPr>
        <p:spPr bwMode="auto">
          <a:xfrm>
            <a:off x="3164114" y="1004476"/>
            <a:ext cx="2273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de-DE" sz="1400" b="1" i="0" u="none" strike="noStrike" kern="0" cap="none" spc="0" normalizeH="0" baseline="0" noProof="0" dirty="0">
                <a:ln>
                  <a:noFill/>
                </a:ln>
                <a:solidFill>
                  <a:schemeClr val="accent5"/>
                </a:solidFill>
                <a:effectLst/>
                <a:uLnTx/>
                <a:uFillTx/>
                <a:latin typeface="Arial" charset="0"/>
              </a:rPr>
              <a:t>threats and opportunities to</a:t>
            </a:r>
            <a:endParaRPr kumimoji="0" lang="es-ES" sz="1400" b="1" i="0" u="none" strike="noStrike" kern="0" cap="none" spc="0" normalizeH="0" baseline="0" noProof="0" dirty="0">
              <a:ln>
                <a:noFill/>
              </a:ln>
              <a:solidFill>
                <a:schemeClr val="accent5"/>
              </a:solidFill>
              <a:effectLst/>
              <a:uLnTx/>
              <a:uFillTx/>
              <a:latin typeface="Arial" charset="0"/>
            </a:endParaRPr>
          </a:p>
        </p:txBody>
      </p:sp>
      <p:sp>
        <p:nvSpPr>
          <p:cNvPr id="24" name="Text Box 42">
            <a:extLst>
              <a:ext uri="{FF2B5EF4-FFF2-40B4-BE49-F238E27FC236}">
                <a16:creationId xmlns:a16="http://schemas.microsoft.com/office/drawing/2014/main" id="{BDA9D424-4602-479F-9DB9-9FA9A3B2742F}"/>
              </a:ext>
            </a:extLst>
          </p:cNvPr>
          <p:cNvSpPr txBox="1">
            <a:spLocks noChangeArrowheads="1"/>
          </p:cNvSpPr>
          <p:nvPr/>
        </p:nvSpPr>
        <p:spPr bwMode="auto">
          <a:xfrm>
            <a:off x="3260036" y="4952288"/>
            <a:ext cx="22512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de-DE" sz="1400" b="1" i="0" u="none" strike="noStrike" kern="0" cap="none" spc="0" normalizeH="0" baseline="0" noProof="0" dirty="0">
                <a:ln>
                  <a:noFill/>
                </a:ln>
                <a:solidFill>
                  <a:schemeClr val="accent5"/>
                </a:solidFill>
                <a:effectLst/>
                <a:uLnTx/>
                <a:uFillTx/>
                <a:latin typeface="Arial" charset="0"/>
              </a:rPr>
              <a:t>under the assumption that</a:t>
            </a:r>
            <a:endParaRPr kumimoji="0" lang="es-ES" sz="1400" b="1" i="0" u="none" strike="noStrike" kern="0" cap="none" spc="0" normalizeH="0" baseline="0" noProof="0" dirty="0">
              <a:ln>
                <a:noFill/>
              </a:ln>
              <a:solidFill>
                <a:schemeClr val="accent5"/>
              </a:solidFill>
              <a:effectLst/>
              <a:uLnTx/>
              <a:uFillTx/>
              <a:latin typeface="Arial" charset="0"/>
            </a:endParaRPr>
          </a:p>
        </p:txBody>
      </p:sp>
      <p:sp>
        <p:nvSpPr>
          <p:cNvPr id="25" name="Rechteck 25">
            <a:extLst>
              <a:ext uri="{FF2B5EF4-FFF2-40B4-BE49-F238E27FC236}">
                <a16:creationId xmlns:a16="http://schemas.microsoft.com/office/drawing/2014/main" id="{2A0DE484-D5C3-4EB3-A124-0FD6278A18F3}"/>
              </a:ext>
            </a:extLst>
          </p:cNvPr>
          <p:cNvSpPr/>
          <p:nvPr/>
        </p:nvSpPr>
        <p:spPr>
          <a:xfrm>
            <a:off x="2911648" y="2336150"/>
            <a:ext cx="2503752" cy="584775"/>
          </a:xfrm>
          <a:prstGeom prst="rect">
            <a:avLst/>
          </a:prstGeom>
        </p:spPr>
        <p:txBody>
          <a:bodyPr wrap="square">
            <a:spAutoFit/>
          </a:bodyPr>
          <a:lstStyle/>
          <a:p>
            <a:pPr algn="ctr" defTabSz="914400"/>
            <a:r>
              <a:rPr lang="en-GB" sz="3200" b="1" dirty="0">
                <a:solidFill>
                  <a:srgbClr val="BFBFBF">
                    <a:lumMod val="50000"/>
                  </a:srgbClr>
                </a:solidFill>
                <a:latin typeface="Calibri"/>
              </a:rPr>
              <a:t>RISKS</a:t>
            </a:r>
            <a:endParaRPr lang="es-ES" sz="3200" dirty="0">
              <a:solidFill>
                <a:srgbClr val="BFBFBF">
                  <a:lumMod val="50000"/>
                </a:srgbClr>
              </a:solidFill>
              <a:latin typeface="Calibri"/>
            </a:endParaRPr>
          </a:p>
        </p:txBody>
      </p:sp>
      <p:sp>
        <p:nvSpPr>
          <p:cNvPr id="26" name="Rechteck 28">
            <a:extLst>
              <a:ext uri="{FF2B5EF4-FFF2-40B4-BE49-F238E27FC236}">
                <a16:creationId xmlns:a16="http://schemas.microsoft.com/office/drawing/2014/main" id="{8E732702-C0E0-4C5B-A404-759BAC173DC2}"/>
              </a:ext>
            </a:extLst>
          </p:cNvPr>
          <p:cNvSpPr/>
          <p:nvPr/>
        </p:nvSpPr>
        <p:spPr>
          <a:xfrm>
            <a:off x="2734878" y="3181176"/>
            <a:ext cx="3120571" cy="584775"/>
          </a:xfrm>
          <a:prstGeom prst="rect">
            <a:avLst/>
          </a:prstGeom>
        </p:spPr>
        <p:txBody>
          <a:bodyPr wrap="square">
            <a:spAutoFit/>
          </a:bodyPr>
          <a:lstStyle/>
          <a:p>
            <a:pPr defTabSz="914400"/>
            <a:r>
              <a:rPr lang="en-GB" sz="3200" b="1" dirty="0">
                <a:solidFill>
                  <a:srgbClr val="BFBFBF">
                    <a:lumMod val="50000"/>
                  </a:srgbClr>
                </a:solidFill>
                <a:latin typeface="Calibri"/>
              </a:rPr>
              <a:t>ASSUMPTIONS</a:t>
            </a:r>
            <a:endParaRPr lang="es-ES" sz="3200" dirty="0">
              <a:solidFill>
                <a:srgbClr val="BFBFBF">
                  <a:lumMod val="50000"/>
                </a:srgbClr>
              </a:solidFill>
              <a:latin typeface="Calibri"/>
            </a:endParaRPr>
          </a:p>
        </p:txBody>
      </p:sp>
      <p:sp>
        <p:nvSpPr>
          <p:cNvPr id="27" name="Abgerundete rechteckige Legende 13">
            <a:extLst>
              <a:ext uri="{FF2B5EF4-FFF2-40B4-BE49-F238E27FC236}">
                <a16:creationId xmlns:a16="http://schemas.microsoft.com/office/drawing/2014/main" id="{3A03CA3B-D9E0-40C6-9504-3917383EDBDA}"/>
              </a:ext>
            </a:extLst>
          </p:cNvPr>
          <p:cNvSpPr/>
          <p:nvPr/>
        </p:nvSpPr>
        <p:spPr>
          <a:xfrm>
            <a:off x="6057681" y="1266086"/>
            <a:ext cx="2816862" cy="1317486"/>
          </a:xfrm>
          <a:prstGeom prst="wedgeRoundRectCallout">
            <a:avLst>
              <a:gd name="adj1" fmla="val -85830"/>
              <a:gd name="adj2" fmla="val -51451"/>
              <a:gd name="adj3" fmla="val 16667"/>
            </a:avLst>
          </a:prstGeom>
          <a:solidFill>
            <a:sysClr val="window" lastClr="FFFFFF"/>
          </a:solidFill>
          <a:ln w="19050" cap="flat" cmpd="sng" algn="ctr">
            <a:solidFill>
              <a:srgbClr val="BFBFB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D8D8D8">
                    <a:lumMod val="10000"/>
                  </a:srgbClr>
                </a:solidFill>
                <a:effectLst/>
                <a:uLnTx/>
                <a:uFillTx/>
                <a:latin typeface="Calibri"/>
                <a:ea typeface="+mn-ea"/>
                <a:cs typeface="+mn-cs"/>
              </a:rPr>
              <a:t>negative statements </a:t>
            </a:r>
            <a:r>
              <a:rPr kumimoji="0" lang="en-US" sz="1800" b="0" i="0" u="none" strike="noStrike" kern="0" cap="none" spc="0" normalizeH="0" baseline="0" noProof="0" dirty="0">
                <a:ln>
                  <a:noFill/>
                </a:ln>
                <a:solidFill>
                  <a:srgbClr val="D8D8D8">
                    <a:lumMod val="10000"/>
                  </a:srgbClr>
                </a:solidFill>
                <a:effectLst/>
                <a:uLnTx/>
                <a:uFillTx/>
                <a:latin typeface="Calibri"/>
                <a:ea typeface="+mn-ea"/>
                <a:cs typeface="+mn-cs"/>
              </a:rPr>
              <a:t>of possible future events - partially beyond control - that may have a negative impact on the results.</a:t>
            </a:r>
            <a:endParaRPr kumimoji="0" lang="es-ES" sz="1800" b="0" i="0" u="none" strike="noStrike" kern="0" cap="none" spc="0" normalizeH="0" baseline="0" noProof="0" dirty="0">
              <a:ln>
                <a:noFill/>
              </a:ln>
              <a:solidFill>
                <a:srgbClr val="D8D8D8">
                  <a:lumMod val="10000"/>
                </a:srgbClr>
              </a:solidFill>
              <a:effectLst/>
              <a:uLnTx/>
              <a:uFillTx/>
              <a:latin typeface="Calibri"/>
              <a:ea typeface="+mn-ea"/>
              <a:cs typeface="+mn-cs"/>
            </a:endParaRPr>
          </a:p>
        </p:txBody>
      </p:sp>
      <p:sp>
        <p:nvSpPr>
          <p:cNvPr id="28" name="Abgerundete rechteckige Legende 1">
            <a:extLst>
              <a:ext uri="{FF2B5EF4-FFF2-40B4-BE49-F238E27FC236}">
                <a16:creationId xmlns:a16="http://schemas.microsoft.com/office/drawing/2014/main" id="{FBAC716B-5D4B-499B-862D-C10AC4A94C87}"/>
              </a:ext>
            </a:extLst>
          </p:cNvPr>
          <p:cNvSpPr/>
          <p:nvPr/>
        </p:nvSpPr>
        <p:spPr>
          <a:xfrm>
            <a:off x="6148854" y="3955361"/>
            <a:ext cx="2634516" cy="1012324"/>
          </a:xfrm>
          <a:prstGeom prst="wedgeRoundRectCallout">
            <a:avLst>
              <a:gd name="adj1" fmla="val -77622"/>
              <a:gd name="adj2" fmla="val 51367"/>
              <a:gd name="adj3" fmla="val 16667"/>
            </a:avLst>
          </a:prstGeom>
          <a:solidFill>
            <a:sysClr val="window" lastClr="FFFFFF"/>
          </a:solidFill>
          <a:ln w="19050" cap="flat" cmpd="sng" algn="ctr">
            <a:solidFill>
              <a:srgbClr val="BFBFB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D8D8D8">
                    <a:lumMod val="10000"/>
                  </a:srgbClr>
                </a:solidFill>
                <a:effectLst/>
                <a:uLnTx/>
                <a:uFillTx/>
                <a:latin typeface="Calibri"/>
                <a:ea typeface="+mn-ea"/>
                <a:cs typeface="+mn-cs"/>
              </a:rPr>
              <a:t>positive statements </a:t>
            </a:r>
            <a:r>
              <a:rPr kumimoji="0" lang="en-US" sz="1800" b="0" i="0" u="none" strike="noStrike" kern="0" cap="none" spc="0" normalizeH="0" baseline="0" noProof="0" dirty="0">
                <a:ln>
                  <a:noFill/>
                </a:ln>
                <a:solidFill>
                  <a:srgbClr val="D8D8D8">
                    <a:lumMod val="10000"/>
                  </a:srgbClr>
                </a:solidFill>
                <a:effectLst/>
                <a:uLnTx/>
                <a:uFillTx/>
                <a:latin typeface="Calibri"/>
                <a:ea typeface="+mn-ea"/>
                <a:cs typeface="+mn-cs"/>
              </a:rPr>
              <a:t>of variables or factors that must exist to achieve the results</a:t>
            </a:r>
            <a:r>
              <a:rPr kumimoji="0" lang="en-US" sz="1800" b="1" i="0" u="none" strike="noStrike" kern="0" cap="none" spc="0" normalizeH="0" baseline="0" noProof="0" dirty="0">
                <a:ln>
                  <a:noFill/>
                </a:ln>
                <a:solidFill>
                  <a:srgbClr val="D8D8D8">
                    <a:lumMod val="10000"/>
                  </a:srgbClr>
                </a:solidFill>
                <a:effectLst/>
                <a:uLnTx/>
                <a:uFillTx/>
                <a:latin typeface="Calibri"/>
                <a:ea typeface="+mn-ea"/>
                <a:cs typeface="+mn-cs"/>
              </a:rPr>
              <a:t>.</a:t>
            </a:r>
            <a:endParaRPr kumimoji="0" lang="en-GB" sz="1800" b="0" i="0" u="none" strike="noStrike" kern="0" cap="none" spc="0" normalizeH="0" baseline="0" noProof="0" dirty="0">
              <a:ln>
                <a:noFill/>
              </a:ln>
              <a:solidFill>
                <a:srgbClr val="D8D8D8">
                  <a:lumMod val="10000"/>
                </a:srgbClr>
              </a:solidFill>
              <a:effectLst/>
              <a:uLnTx/>
              <a:uFillTx/>
              <a:latin typeface="Calibri"/>
              <a:ea typeface="+mn-ea"/>
              <a:cs typeface="+mn-cs"/>
            </a:endParaRPr>
          </a:p>
        </p:txBody>
      </p:sp>
    </p:spTree>
    <p:extLst>
      <p:ext uri="{BB962C8B-B14F-4D97-AF65-F5344CB8AC3E}">
        <p14:creationId xmlns:p14="http://schemas.microsoft.com/office/powerpoint/2010/main" val="146297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linds(horizont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p:bldP spid="24" grpId="0"/>
      <p:bldP spid="27"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5250"/>
            <a:ext cx="8229600" cy="952500"/>
          </a:xfrm>
        </p:spPr>
        <p:txBody>
          <a:bodyPr/>
          <a:lstStyle/>
          <a:p>
            <a:r>
              <a:rPr lang="en-US" dirty="0"/>
              <a:t>STEP 6.   IDENTIFY KEY PARTNERS</a:t>
            </a:r>
            <a:endParaRPr lang="it-IT" dirty="0"/>
          </a:p>
        </p:txBody>
      </p:sp>
      <p:sp>
        <p:nvSpPr>
          <p:cNvPr id="4" name="Segnaposto piè di pagina 3"/>
          <p:cNvSpPr>
            <a:spLocks noGrp="1"/>
          </p:cNvSpPr>
          <p:nvPr>
            <p:ph type="ftr" sz="quarter" idx="3"/>
          </p:nvPr>
        </p:nvSpPr>
        <p:spPr/>
        <p:txBody>
          <a:bodyPr/>
          <a:lstStyle/>
          <a:p>
            <a:r>
              <a:rPr lang="it-IT"/>
              <a:t>M4|Engendering the Theory of Change</a:t>
            </a:r>
            <a:endParaRPr lang="it-IT" dirty="0"/>
          </a:p>
        </p:txBody>
      </p:sp>
      <p:pic>
        <p:nvPicPr>
          <p:cNvPr id="6" name="Picture 5" descr="A picture containing toy&#10;&#10;Description automatically generated">
            <a:extLst>
              <a:ext uri="{FF2B5EF4-FFF2-40B4-BE49-F238E27FC236}">
                <a16:creationId xmlns:a16="http://schemas.microsoft.com/office/drawing/2014/main" id="{BE1C7631-1D7A-4C72-BE60-CC1618DEF6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9104" y="1252635"/>
            <a:ext cx="4266422" cy="4266422"/>
          </a:xfrm>
          <a:prstGeom prst="rect">
            <a:avLst/>
          </a:prstGeom>
        </p:spPr>
      </p:pic>
    </p:spTree>
    <p:extLst>
      <p:ext uri="{BB962C8B-B14F-4D97-AF65-F5344CB8AC3E}">
        <p14:creationId xmlns:p14="http://schemas.microsoft.com/office/powerpoint/2010/main" val="471394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3"/>
          </p:nvPr>
        </p:nvSpPr>
        <p:spPr/>
        <p:txBody>
          <a:bodyPr/>
          <a:lstStyle/>
          <a:p>
            <a:r>
              <a:rPr lang="it-IT"/>
              <a:t>M4|Engendering the Theory of Change</a:t>
            </a:r>
            <a:endParaRPr lang="it-IT" dirty="0"/>
          </a:p>
        </p:txBody>
      </p:sp>
      <p:sp>
        <p:nvSpPr>
          <p:cNvPr id="5" name="Rectangle: Rounded Corners 2">
            <a:extLst>
              <a:ext uri="{FF2B5EF4-FFF2-40B4-BE49-F238E27FC236}">
                <a16:creationId xmlns:a16="http://schemas.microsoft.com/office/drawing/2014/main" id="{FD9ADE5E-2A81-45FE-B9C3-53FB0B6541F8}"/>
              </a:ext>
            </a:extLst>
          </p:cNvPr>
          <p:cNvSpPr/>
          <p:nvPr/>
        </p:nvSpPr>
        <p:spPr>
          <a:xfrm>
            <a:off x="6777023" y="2622212"/>
            <a:ext cx="1617374" cy="1041286"/>
          </a:xfrm>
          <a:prstGeom prst="roundRect">
            <a:avLst/>
          </a:prstGeom>
          <a:solidFill>
            <a:schemeClr val="accent5">
              <a:lumMod val="50000"/>
            </a:schemeClr>
          </a:solidFill>
          <a:ln w="10000" cap="flat" cmpd="sng" algn="ctr">
            <a:solidFill>
              <a:srgbClr val="009DDC"/>
            </a:solidFill>
            <a:prstDash val="solid"/>
          </a:ln>
          <a:effectLst>
            <a:outerShdw blurRad="38100" dist="30000" dir="5400000"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1800" b="0" i="0" u="none" strike="noStrike" kern="0" cap="none" spc="0" normalizeH="0" baseline="0" noProof="0" dirty="0">
                <a:ln>
                  <a:noFill/>
                </a:ln>
                <a:solidFill>
                  <a:prstClr val="white"/>
                </a:solidFill>
                <a:effectLst/>
                <a:uLnTx/>
                <a:uFillTx/>
                <a:latin typeface="Calibri"/>
                <a:ea typeface="+mn-ea"/>
                <a:cs typeface="+mn-cs"/>
              </a:rPr>
              <a:t>DESIRED CHANGE</a:t>
            </a:r>
          </a:p>
        </p:txBody>
      </p:sp>
      <p:sp>
        <p:nvSpPr>
          <p:cNvPr id="6" name="Oval 10">
            <a:extLst>
              <a:ext uri="{FF2B5EF4-FFF2-40B4-BE49-F238E27FC236}">
                <a16:creationId xmlns:a16="http://schemas.microsoft.com/office/drawing/2014/main" id="{8260563B-5AF1-43DE-BB58-297CE1FE185D}"/>
              </a:ext>
            </a:extLst>
          </p:cNvPr>
          <p:cNvSpPr/>
          <p:nvPr/>
        </p:nvSpPr>
        <p:spPr>
          <a:xfrm>
            <a:off x="682643" y="3142855"/>
            <a:ext cx="2728685" cy="2545874"/>
          </a:xfrm>
          <a:prstGeom prst="ellipse">
            <a:avLst/>
          </a:prstGeom>
          <a:solidFill>
            <a:srgbClr val="67B7E6">
              <a:lumMod val="40000"/>
              <a:lumOff val="60000"/>
            </a:srgbClr>
          </a:solidFill>
          <a:ln w="10000" cap="flat" cmpd="sng" algn="ctr">
            <a:solidFill>
              <a:schemeClr val="accent5"/>
            </a:solidFill>
            <a:prstDash val="solid"/>
          </a:ln>
          <a:effectLst>
            <a:outerShdw blurRad="38100" dist="30000" dir="5400000"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5">
                    <a:lumMod val="50000"/>
                  </a:schemeClr>
                </a:solidFill>
                <a:effectLst/>
                <a:uLnTx/>
                <a:uFillTx/>
                <a:latin typeface="Calibri"/>
                <a:ea typeface="+mn-ea"/>
                <a:cs typeface="+mn-cs"/>
              </a:rPr>
              <a:t>What the UN cannot do within the framework of the UNSDCF- how do you manage it? Through which strategies and alliances?</a:t>
            </a:r>
            <a:endParaRPr kumimoji="0" lang="es-PA" sz="1800" b="0" i="0" u="none" strike="noStrike" kern="0" cap="none" spc="0" normalizeH="0" baseline="0" noProof="0" dirty="0">
              <a:ln>
                <a:noFill/>
              </a:ln>
              <a:solidFill>
                <a:schemeClr val="accent5">
                  <a:lumMod val="50000"/>
                </a:schemeClr>
              </a:solidFill>
              <a:effectLst/>
              <a:uLnTx/>
              <a:uFillTx/>
              <a:latin typeface="Calibri"/>
              <a:ea typeface="+mn-ea"/>
              <a:cs typeface="+mn-cs"/>
            </a:endParaRPr>
          </a:p>
        </p:txBody>
      </p:sp>
      <p:sp>
        <p:nvSpPr>
          <p:cNvPr id="7" name="Oval 13">
            <a:extLst>
              <a:ext uri="{FF2B5EF4-FFF2-40B4-BE49-F238E27FC236}">
                <a16:creationId xmlns:a16="http://schemas.microsoft.com/office/drawing/2014/main" id="{B354C822-ACF7-4A4E-A9BB-E825494A9B32}"/>
              </a:ext>
            </a:extLst>
          </p:cNvPr>
          <p:cNvSpPr/>
          <p:nvPr/>
        </p:nvSpPr>
        <p:spPr>
          <a:xfrm>
            <a:off x="787872" y="380379"/>
            <a:ext cx="2518229" cy="2534600"/>
          </a:xfrm>
          <a:prstGeom prst="ellipse">
            <a:avLst/>
          </a:prstGeom>
          <a:solidFill>
            <a:srgbClr val="BFBFBF">
              <a:lumMod val="60000"/>
              <a:lumOff val="40000"/>
            </a:srgbClr>
          </a:solidFill>
          <a:ln w="10000" cap="flat" cmpd="sng" algn="ctr">
            <a:solidFill>
              <a:srgbClr val="009DDC"/>
            </a:solidFill>
            <a:prstDash val="solid"/>
          </a:ln>
          <a:effectLst>
            <a:outerShdw blurRad="38100" dist="30000" dir="5400000"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5">
                    <a:lumMod val="50000"/>
                  </a:schemeClr>
                </a:solidFill>
                <a:effectLst/>
                <a:uLnTx/>
                <a:uFillTx/>
                <a:latin typeface="Calibri"/>
                <a:ea typeface="+mn-ea"/>
                <a:cs typeface="+mn-cs"/>
              </a:rPr>
              <a:t>Identify the key government actors / entities that have a direct role in achieving the desired change</a:t>
            </a:r>
            <a:endParaRPr kumimoji="0" lang="es-PA" sz="1800" b="0" i="0" u="none" strike="noStrike" kern="0" cap="none" spc="0" normalizeH="0" baseline="0" noProof="0" dirty="0">
              <a:ln>
                <a:noFill/>
              </a:ln>
              <a:solidFill>
                <a:schemeClr val="accent5">
                  <a:lumMod val="50000"/>
                </a:schemeClr>
              </a:solidFill>
              <a:effectLst/>
              <a:uLnTx/>
              <a:uFillTx/>
              <a:latin typeface="Calibri"/>
              <a:ea typeface="+mn-ea"/>
              <a:cs typeface="+mn-cs"/>
            </a:endParaRPr>
          </a:p>
        </p:txBody>
      </p:sp>
      <p:sp>
        <p:nvSpPr>
          <p:cNvPr id="8" name="Arrow: Right 5">
            <a:extLst>
              <a:ext uri="{FF2B5EF4-FFF2-40B4-BE49-F238E27FC236}">
                <a16:creationId xmlns:a16="http://schemas.microsoft.com/office/drawing/2014/main" id="{80DE1FF9-E875-49C0-BEA5-9D62AD895EC7}"/>
              </a:ext>
            </a:extLst>
          </p:cNvPr>
          <p:cNvSpPr/>
          <p:nvPr/>
        </p:nvSpPr>
        <p:spPr>
          <a:xfrm rot="19969501">
            <a:off x="5853991" y="3692023"/>
            <a:ext cx="697491" cy="679729"/>
          </a:xfrm>
          <a:prstGeom prst="rightArrow">
            <a:avLst/>
          </a:prstGeom>
          <a:solidFill>
            <a:schemeClr val="accent5">
              <a:lumMod val="50000"/>
            </a:schemeClr>
          </a:solidFill>
          <a:ln w="10000" cap="flat" cmpd="sng" algn="ctr">
            <a:solidFill>
              <a:schemeClr val="accent5"/>
            </a:solidFill>
            <a:prstDash val="solid"/>
          </a:ln>
          <a:effectLst>
            <a:outerShdw blurRad="38100" dist="30000" dir="5400000"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sz="1800" b="0" i="0" u="none" strike="noStrike" kern="0" cap="none" spc="0" normalizeH="0" baseline="0" noProof="0">
              <a:ln>
                <a:noFill/>
              </a:ln>
              <a:solidFill>
                <a:prstClr val="white"/>
              </a:solidFill>
              <a:effectLst/>
              <a:uLnTx/>
              <a:uFillTx/>
              <a:latin typeface="Calibri"/>
              <a:ea typeface="+mn-ea"/>
              <a:cs typeface="+mn-cs"/>
            </a:endParaRPr>
          </a:p>
        </p:txBody>
      </p:sp>
      <p:sp>
        <p:nvSpPr>
          <p:cNvPr id="9" name="Oval 9">
            <a:extLst>
              <a:ext uri="{FF2B5EF4-FFF2-40B4-BE49-F238E27FC236}">
                <a16:creationId xmlns:a16="http://schemas.microsoft.com/office/drawing/2014/main" id="{4BCDCC7F-48F2-44F8-BBF2-535E9A722ECF}"/>
              </a:ext>
            </a:extLst>
          </p:cNvPr>
          <p:cNvSpPr/>
          <p:nvPr/>
        </p:nvSpPr>
        <p:spPr>
          <a:xfrm>
            <a:off x="3802047" y="1234966"/>
            <a:ext cx="1682872" cy="1689084"/>
          </a:xfrm>
          <a:prstGeom prst="ellipse">
            <a:avLst/>
          </a:prstGeom>
          <a:solidFill>
            <a:srgbClr val="67B7E6">
              <a:lumMod val="60000"/>
              <a:lumOff val="40000"/>
            </a:srgbClr>
          </a:solidFill>
          <a:ln w="10000" cap="flat" cmpd="sng" algn="ctr">
            <a:solidFill>
              <a:schemeClr val="accent5"/>
            </a:solidFill>
            <a:prstDash val="solid"/>
          </a:ln>
          <a:effectLst>
            <a:outerShdw blurRad="38100" dist="30000" dir="5400000"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5">
                    <a:lumMod val="50000"/>
                  </a:schemeClr>
                </a:solidFill>
                <a:effectLst/>
                <a:uLnTx/>
                <a:uFillTx/>
                <a:latin typeface="Calibri"/>
                <a:ea typeface="+mn-ea"/>
                <a:cs typeface="+mn-cs"/>
              </a:rPr>
              <a:t>Identify women's organizations and networks</a:t>
            </a:r>
            <a:endParaRPr kumimoji="0" lang="es-PA" sz="1800" b="0" i="0" u="none" strike="noStrike" kern="0" cap="none" spc="0" normalizeH="0" baseline="0" noProof="0" dirty="0">
              <a:ln>
                <a:noFill/>
              </a:ln>
              <a:solidFill>
                <a:schemeClr val="accent5">
                  <a:lumMod val="50000"/>
                </a:schemeClr>
              </a:solidFill>
              <a:effectLst/>
              <a:uLnTx/>
              <a:uFillTx/>
              <a:latin typeface="Calibri"/>
              <a:ea typeface="+mn-ea"/>
              <a:cs typeface="+mn-cs"/>
            </a:endParaRPr>
          </a:p>
        </p:txBody>
      </p:sp>
      <p:sp>
        <p:nvSpPr>
          <p:cNvPr id="10" name="Arrow: Right 14">
            <a:extLst>
              <a:ext uri="{FF2B5EF4-FFF2-40B4-BE49-F238E27FC236}">
                <a16:creationId xmlns:a16="http://schemas.microsoft.com/office/drawing/2014/main" id="{11210612-9F85-453F-8D43-0F9BF0568A3E}"/>
              </a:ext>
            </a:extLst>
          </p:cNvPr>
          <p:cNvSpPr/>
          <p:nvPr/>
        </p:nvSpPr>
        <p:spPr>
          <a:xfrm rot="1337680">
            <a:off x="5844450" y="2082159"/>
            <a:ext cx="617658" cy="686763"/>
          </a:xfrm>
          <a:prstGeom prst="rightArrow">
            <a:avLst/>
          </a:prstGeom>
          <a:solidFill>
            <a:schemeClr val="accent5">
              <a:lumMod val="50000"/>
            </a:schemeClr>
          </a:solidFill>
          <a:ln w="10000" cap="flat" cmpd="sng" algn="ctr">
            <a:solidFill>
              <a:schemeClr val="accent5"/>
            </a:solidFill>
            <a:prstDash val="solid"/>
          </a:ln>
          <a:effectLst>
            <a:outerShdw blurRad="38100" dist="30000" dir="5400000"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Oval 16">
            <a:extLst>
              <a:ext uri="{FF2B5EF4-FFF2-40B4-BE49-F238E27FC236}">
                <a16:creationId xmlns:a16="http://schemas.microsoft.com/office/drawing/2014/main" id="{B75D828F-B9AE-45DA-A935-0CD4F4E0CFC5}"/>
              </a:ext>
            </a:extLst>
          </p:cNvPr>
          <p:cNvSpPr/>
          <p:nvPr/>
        </p:nvSpPr>
        <p:spPr>
          <a:xfrm>
            <a:off x="3865244" y="3416053"/>
            <a:ext cx="1556477" cy="1689084"/>
          </a:xfrm>
          <a:prstGeom prst="ellipse">
            <a:avLst/>
          </a:prstGeom>
          <a:solidFill>
            <a:srgbClr val="92D050"/>
          </a:solidFill>
          <a:ln w="10000" cap="flat" cmpd="sng" algn="ctr">
            <a:solidFill>
              <a:schemeClr val="accent5"/>
            </a:solidFill>
            <a:prstDash val="solid"/>
          </a:ln>
          <a:effectLst>
            <a:outerShdw blurRad="38100" dist="30000" dir="5400000"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A" sz="1800" b="0" i="0" u="none" strike="noStrike" kern="0" cap="none" spc="0" normalizeH="0" baseline="0" noProof="0" dirty="0" err="1">
                <a:ln>
                  <a:noFill/>
                </a:ln>
                <a:solidFill>
                  <a:schemeClr val="accent5">
                    <a:lumMod val="50000"/>
                  </a:schemeClr>
                </a:solidFill>
                <a:effectLst/>
                <a:uLnTx/>
                <a:uFillTx/>
                <a:latin typeface="Calibri"/>
                <a:ea typeface="+mn-ea"/>
                <a:cs typeface="+mn-cs"/>
              </a:rPr>
              <a:t>Identify</a:t>
            </a:r>
            <a:r>
              <a:rPr kumimoji="0" lang="es-PA" sz="1800" b="0" i="0" u="none" strike="noStrike" kern="0" cap="none" spc="0" normalizeH="0" baseline="0" noProof="0" dirty="0">
                <a:ln>
                  <a:noFill/>
                </a:ln>
                <a:solidFill>
                  <a:schemeClr val="accent5">
                    <a:lumMod val="50000"/>
                  </a:schemeClr>
                </a:solidFill>
                <a:effectLst/>
                <a:uLnTx/>
                <a:uFillTx/>
                <a:latin typeface="Calibri"/>
                <a:ea typeface="+mn-ea"/>
                <a:cs typeface="+mn-cs"/>
              </a:rPr>
              <a:t> </a:t>
            </a:r>
            <a:r>
              <a:rPr kumimoji="0" lang="es-PA" sz="1800" b="0" i="0" u="none" strike="noStrike" kern="0" cap="none" spc="0" normalizeH="0" baseline="0" noProof="0" dirty="0" err="1">
                <a:ln>
                  <a:noFill/>
                </a:ln>
                <a:solidFill>
                  <a:schemeClr val="accent5">
                    <a:lumMod val="50000"/>
                  </a:schemeClr>
                </a:solidFill>
                <a:effectLst/>
                <a:uLnTx/>
                <a:uFillTx/>
                <a:latin typeface="Calibri"/>
                <a:ea typeface="+mn-ea"/>
                <a:cs typeface="+mn-cs"/>
              </a:rPr>
              <a:t>international</a:t>
            </a:r>
            <a:r>
              <a:rPr kumimoji="0" lang="es-PA" sz="1800" b="0" i="0" u="none" strike="noStrike" kern="0" cap="none" spc="0" normalizeH="0" baseline="0" noProof="0" dirty="0">
                <a:ln>
                  <a:noFill/>
                </a:ln>
                <a:solidFill>
                  <a:schemeClr val="accent5">
                    <a:lumMod val="50000"/>
                  </a:schemeClr>
                </a:solidFill>
                <a:effectLst/>
                <a:uLnTx/>
                <a:uFillTx/>
                <a:latin typeface="Calibri"/>
                <a:ea typeface="+mn-ea"/>
                <a:cs typeface="+mn-cs"/>
              </a:rPr>
              <a:t> </a:t>
            </a:r>
            <a:r>
              <a:rPr kumimoji="0" lang="es-PA" sz="1800" b="0" i="0" u="none" strike="noStrike" kern="0" cap="none" spc="0" normalizeH="0" baseline="0" noProof="0" dirty="0" err="1">
                <a:ln>
                  <a:noFill/>
                </a:ln>
                <a:solidFill>
                  <a:schemeClr val="accent5">
                    <a:lumMod val="50000"/>
                  </a:schemeClr>
                </a:solidFill>
                <a:effectLst/>
                <a:uLnTx/>
                <a:uFillTx/>
                <a:latin typeface="Calibri"/>
                <a:ea typeface="+mn-ea"/>
                <a:cs typeface="+mn-cs"/>
              </a:rPr>
              <a:t>cooperation</a:t>
            </a:r>
            <a:r>
              <a:rPr kumimoji="0" lang="es-PA" sz="1800" b="0" i="0" u="none" strike="noStrike" kern="0" cap="none" spc="0" normalizeH="0" baseline="0" noProof="0" dirty="0">
                <a:ln>
                  <a:noFill/>
                </a:ln>
                <a:solidFill>
                  <a:schemeClr val="accent5">
                    <a:lumMod val="50000"/>
                  </a:schemeClr>
                </a:solidFill>
                <a:effectLst/>
                <a:uLnTx/>
                <a:uFillTx/>
                <a:latin typeface="Calibri"/>
                <a:ea typeface="+mn-ea"/>
                <a:cs typeface="+mn-cs"/>
              </a:rPr>
              <a:t> </a:t>
            </a:r>
            <a:r>
              <a:rPr kumimoji="0" lang="es-PA" sz="1800" b="0" i="0" u="none" strike="noStrike" kern="0" cap="none" spc="0" normalizeH="0" baseline="0" noProof="0" dirty="0" err="1">
                <a:ln>
                  <a:noFill/>
                </a:ln>
                <a:solidFill>
                  <a:schemeClr val="accent5">
                    <a:lumMod val="50000"/>
                  </a:schemeClr>
                </a:solidFill>
                <a:effectLst/>
                <a:uLnTx/>
                <a:uFillTx/>
                <a:latin typeface="Calibri"/>
                <a:ea typeface="+mn-ea"/>
                <a:cs typeface="+mn-cs"/>
              </a:rPr>
              <a:t>actors</a:t>
            </a:r>
            <a:endParaRPr kumimoji="0" lang="es-PA" sz="1800" b="0" i="0" u="none" strike="noStrike" kern="0" cap="none" spc="0" normalizeH="0" baseline="0" noProof="0" dirty="0">
              <a:ln>
                <a:noFill/>
              </a:ln>
              <a:solidFill>
                <a:schemeClr val="accent5">
                  <a:lumMod val="50000"/>
                </a:schemeClr>
              </a:solidFill>
              <a:effectLst/>
              <a:uLnTx/>
              <a:uFillTx/>
              <a:latin typeface="Calibri"/>
              <a:ea typeface="+mn-ea"/>
              <a:cs typeface="+mn-cs"/>
            </a:endParaRPr>
          </a:p>
        </p:txBody>
      </p:sp>
    </p:spTree>
    <p:extLst>
      <p:ext uri="{BB962C8B-B14F-4D97-AF65-F5344CB8AC3E}">
        <p14:creationId xmlns:p14="http://schemas.microsoft.com/office/powerpoint/2010/main" val="313305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091DA4A-C1DC-475C-B136-1B606C2F806E}"/>
              </a:ext>
            </a:extLst>
          </p:cNvPr>
          <p:cNvSpPr>
            <a:spLocks noGrp="1"/>
          </p:cNvSpPr>
          <p:nvPr>
            <p:ph type="title"/>
          </p:nvPr>
        </p:nvSpPr>
        <p:spPr>
          <a:xfrm>
            <a:off x="457200" y="228866"/>
            <a:ext cx="8229600" cy="952500"/>
          </a:xfrm>
        </p:spPr>
        <p:txBody>
          <a:bodyPr anchor="ctr">
            <a:normAutofit/>
          </a:bodyPr>
          <a:lstStyle/>
          <a:p>
            <a:r>
              <a:rPr lang="en-US" dirty="0"/>
              <a:t>In sum…</a:t>
            </a:r>
          </a:p>
        </p:txBody>
      </p:sp>
      <p:sp>
        <p:nvSpPr>
          <p:cNvPr id="10" name="Text Placeholder 3">
            <a:extLst>
              <a:ext uri="{FF2B5EF4-FFF2-40B4-BE49-F238E27FC236}">
                <a16:creationId xmlns:a16="http://schemas.microsoft.com/office/drawing/2014/main" id="{F215E658-ECCB-4E9A-9B6D-4AF65836FD53}"/>
              </a:ext>
            </a:extLst>
          </p:cNvPr>
          <p:cNvSpPr>
            <a:spLocks noGrp="1"/>
          </p:cNvSpPr>
          <p:nvPr>
            <p:ph sz="half" idx="2"/>
          </p:nvPr>
        </p:nvSpPr>
        <p:spPr>
          <a:xfrm>
            <a:off x="4648200" y="1333501"/>
            <a:ext cx="4038600" cy="3771636"/>
          </a:xfrm>
        </p:spPr>
        <p:txBody>
          <a:bodyPr>
            <a:normAutofit/>
          </a:bodyPr>
          <a:lstStyle/>
          <a:p>
            <a:r>
              <a:rPr lang="en-US" dirty="0"/>
              <a:t>Clear</a:t>
            </a:r>
          </a:p>
          <a:p>
            <a:r>
              <a:rPr lang="en-US" dirty="0"/>
              <a:t>Realistic</a:t>
            </a:r>
          </a:p>
          <a:p>
            <a:r>
              <a:rPr lang="en-US" dirty="0"/>
              <a:t>Logical</a:t>
            </a:r>
          </a:p>
          <a:p>
            <a:r>
              <a:rPr lang="en-US" dirty="0"/>
              <a:t>Based on evidence</a:t>
            </a:r>
          </a:p>
        </p:txBody>
      </p:sp>
      <p:sp>
        <p:nvSpPr>
          <p:cNvPr id="2" name="Footer Placeholder 1">
            <a:extLst>
              <a:ext uri="{FF2B5EF4-FFF2-40B4-BE49-F238E27FC236}">
                <a16:creationId xmlns:a16="http://schemas.microsoft.com/office/drawing/2014/main" id="{04228E7A-29A3-0741-A04C-3F49842958FD}"/>
              </a:ext>
            </a:extLst>
          </p:cNvPr>
          <p:cNvSpPr>
            <a:spLocks noGrp="1"/>
          </p:cNvSpPr>
          <p:nvPr>
            <p:ph type="ftr" sz="quarter" idx="3"/>
          </p:nvPr>
        </p:nvSpPr>
        <p:spPr>
          <a:xfrm>
            <a:off x="3306101" y="5350789"/>
            <a:ext cx="5837899" cy="375351"/>
          </a:xfrm>
        </p:spPr>
        <p:txBody>
          <a:bodyPr anchor="ctr">
            <a:normAutofit/>
          </a:bodyPr>
          <a:lstStyle/>
          <a:p>
            <a:pPr>
              <a:spcAft>
                <a:spcPts val="600"/>
              </a:spcAft>
            </a:pPr>
            <a:r>
              <a:rPr lang="it-IT"/>
              <a:t>M4|Engendering the Theory of Change</a:t>
            </a:r>
          </a:p>
        </p:txBody>
      </p:sp>
      <p:pic>
        <p:nvPicPr>
          <p:cNvPr id="4" name="Picture 3" descr="A close up of a logo&#10;&#10;Description automatically generated">
            <a:extLst>
              <a:ext uri="{FF2B5EF4-FFF2-40B4-BE49-F238E27FC236}">
                <a16:creationId xmlns:a16="http://schemas.microsoft.com/office/drawing/2014/main" id="{71AD4B0E-34A1-4385-A190-CAA17C2398FD}"/>
              </a:ext>
            </a:extLst>
          </p:cNvPr>
          <p:cNvPicPr>
            <a:picLocks noChangeAspect="1"/>
          </p:cNvPicPr>
          <p:nvPr/>
        </p:nvPicPr>
        <p:blipFill>
          <a:blip r:embed="rId2"/>
          <a:stretch>
            <a:fillRect/>
          </a:stretch>
        </p:blipFill>
        <p:spPr>
          <a:xfrm>
            <a:off x="634481" y="1559504"/>
            <a:ext cx="3545633" cy="3545633"/>
          </a:xfrm>
          <a:prstGeom prst="rect">
            <a:avLst/>
          </a:prstGeom>
        </p:spPr>
      </p:pic>
    </p:spTree>
    <p:extLst>
      <p:ext uri="{BB962C8B-B14F-4D97-AF65-F5344CB8AC3E}">
        <p14:creationId xmlns:p14="http://schemas.microsoft.com/office/powerpoint/2010/main" val="3667836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8452B-A97F-1E4E-84EE-EE381B1A2A43}"/>
              </a:ext>
            </a:extLst>
          </p:cNvPr>
          <p:cNvSpPr>
            <a:spLocks noGrp="1"/>
          </p:cNvSpPr>
          <p:nvPr>
            <p:ph type="title"/>
          </p:nvPr>
        </p:nvSpPr>
        <p:spPr/>
        <p:txBody>
          <a:bodyPr/>
          <a:lstStyle/>
          <a:p>
            <a:r>
              <a:rPr lang="en-GB" dirty="0"/>
              <a:t>Let’s practice</a:t>
            </a:r>
          </a:p>
        </p:txBody>
      </p:sp>
      <p:sp>
        <p:nvSpPr>
          <p:cNvPr id="3" name="Footer Placeholder 2">
            <a:extLst>
              <a:ext uri="{FF2B5EF4-FFF2-40B4-BE49-F238E27FC236}">
                <a16:creationId xmlns:a16="http://schemas.microsoft.com/office/drawing/2014/main" id="{81F97E4A-8AA9-394D-9D72-9C9ACD32FA65}"/>
              </a:ext>
            </a:extLst>
          </p:cNvPr>
          <p:cNvSpPr>
            <a:spLocks noGrp="1"/>
          </p:cNvSpPr>
          <p:nvPr>
            <p:ph type="ftr" sz="quarter" idx="11"/>
          </p:nvPr>
        </p:nvSpPr>
        <p:spPr/>
        <p:txBody>
          <a:bodyPr/>
          <a:lstStyle/>
          <a:p>
            <a:pPr defTabSz="411480"/>
            <a:r>
              <a:rPr lang="it-IT">
                <a:solidFill>
                  <a:prstClr val="black">
                    <a:tint val="75000"/>
                  </a:prstClr>
                </a:solidFill>
              </a:rPr>
              <a:t>M4|Engendering the Theory of Change</a:t>
            </a:r>
          </a:p>
        </p:txBody>
      </p:sp>
      <p:pic>
        <p:nvPicPr>
          <p:cNvPr id="5" name="Picture 4" descr="A picture containing text&#10;&#10;Description automatically generated">
            <a:extLst>
              <a:ext uri="{FF2B5EF4-FFF2-40B4-BE49-F238E27FC236}">
                <a16:creationId xmlns:a16="http://schemas.microsoft.com/office/drawing/2014/main" id="{B4887166-E82E-4079-991A-909C0A6C1452}"/>
              </a:ext>
            </a:extLst>
          </p:cNvPr>
          <p:cNvPicPr>
            <a:picLocks noChangeAspect="1"/>
          </p:cNvPicPr>
          <p:nvPr/>
        </p:nvPicPr>
        <p:blipFill>
          <a:blip r:embed="rId2"/>
          <a:stretch>
            <a:fillRect/>
          </a:stretch>
        </p:blipFill>
        <p:spPr>
          <a:xfrm>
            <a:off x="2460949" y="1336610"/>
            <a:ext cx="3939851" cy="3939851"/>
          </a:xfrm>
          <a:prstGeom prst="rect">
            <a:avLst/>
          </a:prstGeom>
        </p:spPr>
      </p:pic>
    </p:spTree>
    <p:extLst>
      <p:ext uri="{BB962C8B-B14F-4D97-AF65-F5344CB8AC3E}">
        <p14:creationId xmlns:p14="http://schemas.microsoft.com/office/powerpoint/2010/main" val="2117152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727E1-729A-1B46-B6B2-EFB55679E5C1}"/>
              </a:ext>
            </a:extLst>
          </p:cNvPr>
          <p:cNvSpPr>
            <a:spLocks noGrp="1"/>
          </p:cNvSpPr>
          <p:nvPr>
            <p:ph type="title"/>
          </p:nvPr>
        </p:nvSpPr>
        <p:spPr/>
        <p:txBody>
          <a:bodyPr/>
          <a:lstStyle/>
          <a:p>
            <a:r>
              <a:rPr lang="en-GB" dirty="0"/>
              <a:t>Group Exercise</a:t>
            </a:r>
          </a:p>
        </p:txBody>
      </p:sp>
      <p:sp>
        <p:nvSpPr>
          <p:cNvPr id="3" name="Content Placeholder 2">
            <a:extLst>
              <a:ext uri="{FF2B5EF4-FFF2-40B4-BE49-F238E27FC236}">
                <a16:creationId xmlns:a16="http://schemas.microsoft.com/office/drawing/2014/main" id="{25DB0E48-224F-5645-93F2-ADB9D752D938}"/>
              </a:ext>
            </a:extLst>
          </p:cNvPr>
          <p:cNvSpPr>
            <a:spLocks noGrp="1"/>
          </p:cNvSpPr>
          <p:nvPr>
            <p:ph idx="1"/>
          </p:nvPr>
        </p:nvSpPr>
        <p:spPr/>
        <p:txBody>
          <a:bodyPr>
            <a:normAutofit fontScale="70000" lnSpcReduction="20000"/>
          </a:bodyPr>
          <a:lstStyle/>
          <a:p>
            <a:pPr>
              <a:lnSpc>
                <a:spcPct val="120000"/>
              </a:lnSpc>
              <a:spcBef>
                <a:spcPts val="600"/>
              </a:spcBef>
              <a:spcAft>
                <a:spcPts val="600"/>
              </a:spcAft>
            </a:pPr>
            <a:r>
              <a:rPr lang="en-US" sz="2400" b="1" dirty="0">
                <a:solidFill>
                  <a:srgbClr val="595959"/>
                </a:solidFill>
                <a:latin typeface="Arial" panose="020B0604020202020204" pitchFamily="34" charset="0"/>
                <a:cs typeface="Arial" panose="020B0604020202020204" pitchFamily="34" charset="0"/>
              </a:rPr>
              <a:t>Each group performs a </a:t>
            </a:r>
            <a:r>
              <a:rPr lang="en-US" sz="2400" b="1" dirty="0">
                <a:solidFill>
                  <a:srgbClr val="62BCC8"/>
                </a:solidFill>
                <a:latin typeface="Arial" panose="020B0604020202020204" pitchFamily="34" charset="0"/>
                <a:cs typeface="Arial" panose="020B0604020202020204" pitchFamily="34" charset="0"/>
              </a:rPr>
              <a:t>gender analysis </a:t>
            </a:r>
            <a:r>
              <a:rPr lang="en-US" sz="2400" b="1" dirty="0">
                <a:solidFill>
                  <a:srgbClr val="595959"/>
                </a:solidFill>
                <a:latin typeface="Arial" panose="020B0604020202020204" pitchFamily="34" charset="0"/>
                <a:cs typeface="Arial" panose="020B0604020202020204" pitchFamily="34" charset="0"/>
              </a:rPr>
              <a:t>for the prioritized theme</a:t>
            </a:r>
          </a:p>
          <a:p>
            <a:pPr>
              <a:lnSpc>
                <a:spcPct val="120000"/>
              </a:lnSpc>
              <a:spcBef>
                <a:spcPts val="600"/>
              </a:spcBef>
              <a:spcAft>
                <a:spcPts val="600"/>
              </a:spcAft>
            </a:pPr>
            <a:r>
              <a:rPr lang="en-US" sz="2400" b="1" dirty="0">
                <a:solidFill>
                  <a:srgbClr val="595959"/>
                </a:solidFill>
                <a:latin typeface="Arial" panose="020B0604020202020204" pitchFamily="34" charset="0"/>
                <a:cs typeface="Arial" panose="020B0604020202020204" pitchFamily="34" charset="0"/>
              </a:rPr>
              <a:t>Formulate the </a:t>
            </a:r>
            <a:r>
              <a:rPr lang="en-US" sz="2400" b="1" dirty="0">
                <a:solidFill>
                  <a:srgbClr val="62BCC8"/>
                </a:solidFill>
                <a:latin typeface="Arial" panose="020B0604020202020204" pitchFamily="34" charset="0"/>
                <a:cs typeface="Arial" panose="020B0604020202020204" pitchFamily="34" charset="0"/>
              </a:rPr>
              <a:t>main challenge </a:t>
            </a:r>
            <a:r>
              <a:rPr lang="en-US" sz="2400" b="1" dirty="0">
                <a:solidFill>
                  <a:srgbClr val="595959"/>
                </a:solidFill>
                <a:latin typeface="Arial" panose="020B0604020202020204" pitchFamily="34" charset="0"/>
                <a:cs typeface="Arial" panose="020B0604020202020204" pitchFamily="34" charset="0"/>
              </a:rPr>
              <a:t>- unfulfilled right for women</a:t>
            </a:r>
          </a:p>
          <a:p>
            <a:pPr marL="742950" lvl="2" indent="-342900">
              <a:lnSpc>
                <a:spcPct val="120000"/>
              </a:lnSpc>
              <a:spcBef>
                <a:spcPts val="600"/>
              </a:spcBef>
              <a:spcAft>
                <a:spcPts val="600"/>
              </a:spcAft>
              <a:buClr>
                <a:schemeClr val="bg1">
                  <a:lumMod val="50000"/>
                </a:schemeClr>
              </a:buClr>
              <a:defRPr/>
            </a:pPr>
            <a:r>
              <a:rPr lang="en-US" sz="2400" b="1" dirty="0">
                <a:solidFill>
                  <a:srgbClr val="595959"/>
                </a:solidFill>
                <a:latin typeface="Arial" panose="020B0604020202020204" pitchFamily="34" charset="0"/>
                <a:cs typeface="Arial" panose="020B0604020202020204" pitchFamily="34" charset="0"/>
              </a:rPr>
              <a:t>Find the main manifestations of gender inequalities</a:t>
            </a:r>
          </a:p>
          <a:p>
            <a:pPr marL="742950" lvl="2" indent="-342900">
              <a:lnSpc>
                <a:spcPct val="120000"/>
              </a:lnSpc>
              <a:spcBef>
                <a:spcPts val="600"/>
              </a:spcBef>
              <a:spcAft>
                <a:spcPts val="600"/>
              </a:spcAft>
              <a:buClr>
                <a:schemeClr val="bg1">
                  <a:lumMod val="50000"/>
                </a:schemeClr>
              </a:buClr>
              <a:defRPr/>
            </a:pPr>
            <a:r>
              <a:rPr lang="en-US" sz="2400" b="1" dirty="0">
                <a:solidFill>
                  <a:srgbClr val="595959"/>
                </a:solidFill>
                <a:latin typeface="Arial" panose="020B0604020202020204" pitchFamily="34" charset="0"/>
                <a:cs typeface="Arial" panose="020B0604020202020204" pitchFamily="34" charset="0"/>
              </a:rPr>
              <a:t>Identify the underlying and structural causes</a:t>
            </a:r>
          </a:p>
          <a:p>
            <a:pPr lvl="0">
              <a:lnSpc>
                <a:spcPct val="120000"/>
              </a:lnSpc>
              <a:spcBef>
                <a:spcPts val="600"/>
              </a:spcBef>
              <a:spcAft>
                <a:spcPts val="600"/>
              </a:spcAft>
              <a:buClr>
                <a:schemeClr val="bg1">
                  <a:lumMod val="50000"/>
                </a:schemeClr>
              </a:buClr>
              <a:defRPr/>
            </a:pPr>
            <a:r>
              <a:rPr lang="en-US" sz="2400" b="1" dirty="0">
                <a:solidFill>
                  <a:srgbClr val="595959"/>
                </a:solidFill>
                <a:latin typeface="Arial" panose="020B0604020202020204" pitchFamily="34" charset="0"/>
                <a:cs typeface="Arial" panose="020B0604020202020204" pitchFamily="34" charset="0"/>
              </a:rPr>
              <a:t>Present the analysis in the form of a problem tree</a:t>
            </a:r>
          </a:p>
          <a:p>
            <a:pPr lvl="0">
              <a:lnSpc>
                <a:spcPct val="120000"/>
              </a:lnSpc>
              <a:spcBef>
                <a:spcPts val="600"/>
              </a:spcBef>
              <a:spcAft>
                <a:spcPts val="600"/>
              </a:spcAft>
              <a:buClr>
                <a:schemeClr val="bg1">
                  <a:lumMod val="50000"/>
                </a:schemeClr>
              </a:buClr>
              <a:defRPr/>
            </a:pPr>
            <a:r>
              <a:rPr lang="en-US" sz="2400" b="1" dirty="0">
                <a:solidFill>
                  <a:srgbClr val="595959"/>
                </a:solidFill>
                <a:latin typeface="Arial" panose="020B0604020202020204" pitchFamily="34" charset="0"/>
                <a:cs typeface="Arial" panose="020B0604020202020204" pitchFamily="34" charset="0"/>
              </a:rPr>
              <a:t>Formulate the </a:t>
            </a:r>
            <a:r>
              <a:rPr lang="en-US" sz="2400" b="1" dirty="0">
                <a:solidFill>
                  <a:srgbClr val="62BCC8"/>
                </a:solidFill>
                <a:latin typeface="Arial" panose="020B0604020202020204" pitchFamily="34" charset="0"/>
                <a:cs typeface="Arial" panose="020B0604020202020204" pitchFamily="34" charset="0"/>
              </a:rPr>
              <a:t>desired change </a:t>
            </a:r>
            <a:r>
              <a:rPr lang="en-US" sz="2400" b="1" dirty="0">
                <a:solidFill>
                  <a:srgbClr val="595959"/>
                </a:solidFill>
                <a:latin typeface="Arial" panose="020B0604020202020204" pitchFamily="34" charset="0"/>
                <a:cs typeface="Arial" panose="020B0604020202020204" pitchFamily="34" charset="0"/>
              </a:rPr>
              <a:t>/ impact</a:t>
            </a:r>
          </a:p>
          <a:p>
            <a:pPr lvl="0">
              <a:lnSpc>
                <a:spcPct val="120000"/>
              </a:lnSpc>
              <a:spcBef>
                <a:spcPts val="600"/>
              </a:spcBef>
              <a:spcAft>
                <a:spcPts val="600"/>
              </a:spcAft>
              <a:buClr>
                <a:schemeClr val="bg1">
                  <a:lumMod val="50000"/>
                </a:schemeClr>
              </a:buClr>
              <a:defRPr/>
            </a:pPr>
            <a:r>
              <a:rPr lang="en-US" sz="2400" b="1" dirty="0">
                <a:solidFill>
                  <a:srgbClr val="595959"/>
                </a:solidFill>
                <a:latin typeface="Arial" panose="020B0604020202020204" pitchFamily="34" charset="0"/>
                <a:cs typeface="Arial" panose="020B0604020202020204" pitchFamily="34" charset="0"/>
              </a:rPr>
              <a:t>Identify the </a:t>
            </a:r>
            <a:r>
              <a:rPr lang="en-US" sz="2400" b="1" dirty="0">
                <a:solidFill>
                  <a:srgbClr val="62BCC8"/>
                </a:solidFill>
                <a:latin typeface="Arial" panose="020B0604020202020204" pitchFamily="34" charset="0"/>
                <a:cs typeface="Arial" panose="020B0604020202020204" pitchFamily="34" charset="0"/>
              </a:rPr>
              <a:t>priority areas</a:t>
            </a:r>
            <a:r>
              <a:rPr lang="en-US" sz="2400" b="1" dirty="0">
                <a:solidFill>
                  <a:srgbClr val="595959"/>
                </a:solidFill>
                <a:latin typeface="Arial" panose="020B0604020202020204" pitchFamily="34" charset="0"/>
                <a:cs typeface="Arial" panose="020B0604020202020204" pitchFamily="34" charset="0"/>
              </a:rPr>
              <a:t> on which the UN can influence based on its comparative advantage</a:t>
            </a:r>
          </a:p>
          <a:p>
            <a:pPr lvl="0">
              <a:lnSpc>
                <a:spcPct val="120000"/>
              </a:lnSpc>
              <a:spcBef>
                <a:spcPts val="600"/>
              </a:spcBef>
              <a:spcAft>
                <a:spcPts val="600"/>
              </a:spcAft>
              <a:buClr>
                <a:schemeClr val="bg1">
                  <a:lumMod val="50000"/>
                </a:schemeClr>
              </a:buClr>
              <a:defRPr/>
            </a:pPr>
            <a:r>
              <a:rPr lang="en-US" sz="2400" b="1" dirty="0">
                <a:solidFill>
                  <a:srgbClr val="595959"/>
                </a:solidFill>
                <a:latin typeface="Arial" panose="020B0604020202020204" pitchFamily="34" charset="0"/>
                <a:cs typeface="Arial" panose="020B0604020202020204" pitchFamily="34" charset="0"/>
              </a:rPr>
              <a:t>Identify possible </a:t>
            </a:r>
            <a:r>
              <a:rPr lang="en-US" sz="2400" b="1" dirty="0">
                <a:solidFill>
                  <a:srgbClr val="62BCC8"/>
                </a:solidFill>
                <a:latin typeface="Arial" panose="020B0604020202020204" pitchFamily="34" charset="0"/>
                <a:cs typeface="Arial" panose="020B0604020202020204" pitchFamily="34" charset="0"/>
              </a:rPr>
              <a:t>key partners</a:t>
            </a:r>
            <a:endParaRPr lang="es-ES" sz="2400" b="1" dirty="0">
              <a:solidFill>
                <a:srgbClr val="62BCC8"/>
              </a:solidFill>
              <a:latin typeface="Arial" panose="020B0604020202020204" pitchFamily="34" charset="0"/>
              <a:cs typeface="Arial" panose="020B0604020202020204" pitchFamily="34" charset="0"/>
            </a:endParaRPr>
          </a:p>
          <a:p>
            <a:pPr marL="1358900" lvl="1" indent="-720725" algn="just" defTabSz="1881188">
              <a:lnSpc>
                <a:spcPct val="120000"/>
              </a:lnSpc>
              <a:spcBef>
                <a:spcPts val="600"/>
              </a:spcBef>
              <a:spcAft>
                <a:spcPts val="600"/>
              </a:spcAft>
              <a:buClr>
                <a:schemeClr val="bg1">
                  <a:lumMod val="50000"/>
                </a:schemeClr>
              </a:buClr>
              <a:buFont typeface="Courier New" pitchFamily="49" charset="0"/>
              <a:buChar char="o"/>
              <a:defRPr/>
            </a:pPr>
            <a:endParaRPr lang="en-US" sz="1800" b="1" dirty="0">
              <a:solidFill>
                <a:srgbClr val="595959"/>
              </a:solidFill>
              <a:latin typeface="Arial" panose="020B0604020202020204" pitchFamily="34" charset="0"/>
              <a:cs typeface="Arial" panose="020B0604020202020204" pitchFamily="34" charset="0"/>
            </a:endParaRPr>
          </a:p>
          <a:p>
            <a:pPr>
              <a:lnSpc>
                <a:spcPct val="120000"/>
              </a:lnSpc>
              <a:spcBef>
                <a:spcPts val="600"/>
              </a:spcBef>
              <a:spcAft>
                <a:spcPts val="600"/>
              </a:spcAft>
            </a:pPr>
            <a:endParaRPr lang="en-US" sz="2400" b="1" dirty="0">
              <a:solidFill>
                <a:srgbClr val="595959"/>
              </a:solidFill>
              <a:latin typeface="Arial" panose="020B0604020202020204" pitchFamily="34" charset="0"/>
              <a:cs typeface="Arial" panose="020B0604020202020204" pitchFamily="34" charset="0"/>
            </a:endParaRPr>
          </a:p>
          <a:p>
            <a:pPr>
              <a:lnSpc>
                <a:spcPct val="120000"/>
              </a:lnSpc>
              <a:spcBef>
                <a:spcPts val="600"/>
              </a:spcBef>
              <a:spcAft>
                <a:spcPts val="600"/>
              </a:spcAft>
            </a:pPr>
            <a:endParaRPr lang="en-US" sz="2400" b="1" dirty="0">
              <a:solidFill>
                <a:srgbClr val="595959"/>
              </a:solidFill>
              <a:latin typeface="Arial" panose="020B0604020202020204" pitchFamily="34" charset="0"/>
              <a:cs typeface="Arial" panose="020B0604020202020204" pitchFamily="34" charset="0"/>
            </a:endParaRPr>
          </a:p>
          <a:p>
            <a:pPr>
              <a:lnSpc>
                <a:spcPct val="120000"/>
              </a:lnSpc>
              <a:spcBef>
                <a:spcPts val="600"/>
              </a:spcBef>
              <a:spcAft>
                <a:spcPts val="600"/>
              </a:spcAft>
            </a:pPr>
            <a:endParaRPr lang="en-GB" dirty="0">
              <a:solidFill>
                <a:srgbClr val="595959"/>
              </a:solidFill>
            </a:endParaRPr>
          </a:p>
        </p:txBody>
      </p:sp>
      <p:sp>
        <p:nvSpPr>
          <p:cNvPr id="4" name="Footer Placeholder 3">
            <a:extLst>
              <a:ext uri="{FF2B5EF4-FFF2-40B4-BE49-F238E27FC236}">
                <a16:creationId xmlns:a16="http://schemas.microsoft.com/office/drawing/2014/main" id="{AD4E5924-858A-EA4A-BB99-6C7363C531F0}"/>
              </a:ext>
            </a:extLst>
          </p:cNvPr>
          <p:cNvSpPr>
            <a:spLocks noGrp="1"/>
          </p:cNvSpPr>
          <p:nvPr>
            <p:ph type="ftr" sz="quarter" idx="3"/>
          </p:nvPr>
        </p:nvSpPr>
        <p:spPr/>
        <p:txBody>
          <a:bodyPr/>
          <a:lstStyle/>
          <a:p>
            <a:r>
              <a:rPr lang="it-IT"/>
              <a:t>M4|Engendering the Theory of Change</a:t>
            </a:r>
            <a:endParaRPr lang="it-IT" dirty="0"/>
          </a:p>
        </p:txBody>
      </p:sp>
    </p:spTree>
    <p:extLst>
      <p:ext uri="{BB962C8B-B14F-4D97-AF65-F5344CB8AC3E}">
        <p14:creationId xmlns:p14="http://schemas.microsoft.com/office/powerpoint/2010/main" val="1926041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A5796C9-5305-174A-A0E0-73B6F9E82297}"/>
              </a:ext>
            </a:extLst>
          </p:cNvPr>
          <p:cNvSpPr>
            <a:spLocks noGrp="1"/>
          </p:cNvSpPr>
          <p:nvPr>
            <p:ph type="ftr" sz="quarter" idx="4294967295"/>
          </p:nvPr>
        </p:nvSpPr>
        <p:spPr>
          <a:xfrm>
            <a:off x="3306101" y="5350789"/>
            <a:ext cx="5837899" cy="375351"/>
          </a:xfrm>
        </p:spPr>
        <p:txBody>
          <a:bodyPr/>
          <a:lstStyle/>
          <a:p>
            <a:pPr>
              <a:spcAft>
                <a:spcPts val="600"/>
              </a:spcAft>
            </a:pPr>
            <a:r>
              <a:rPr lang="it-IT"/>
              <a:t>M4|Engendering the Theory of Change</a:t>
            </a:r>
          </a:p>
        </p:txBody>
      </p:sp>
      <p:pic>
        <p:nvPicPr>
          <p:cNvPr id="7" name="Picture 6" descr="Puzzle pieces on a table&#10;&#10;Description automatically generated">
            <a:extLst>
              <a:ext uri="{FF2B5EF4-FFF2-40B4-BE49-F238E27FC236}">
                <a16:creationId xmlns:a16="http://schemas.microsoft.com/office/drawing/2014/main" id="{075958AA-5169-4584-A181-4ACF97875811}"/>
              </a:ext>
            </a:extLst>
          </p:cNvPr>
          <p:cNvPicPr>
            <a:picLocks noChangeAspect="1"/>
          </p:cNvPicPr>
          <p:nvPr/>
        </p:nvPicPr>
        <p:blipFill>
          <a:blip r:embed="rId3"/>
          <a:stretch>
            <a:fillRect/>
          </a:stretch>
        </p:blipFill>
        <p:spPr>
          <a:xfrm>
            <a:off x="1308326" y="273964"/>
            <a:ext cx="6657975" cy="5076825"/>
          </a:xfrm>
          <a:prstGeom prst="rect">
            <a:avLst/>
          </a:prstGeom>
        </p:spPr>
      </p:pic>
    </p:spTree>
    <p:extLst>
      <p:ext uri="{BB962C8B-B14F-4D97-AF65-F5344CB8AC3E}">
        <p14:creationId xmlns:p14="http://schemas.microsoft.com/office/powerpoint/2010/main" val="1443688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D347C-BCD2-6145-BB9C-5E3BB0B2F5BE}"/>
              </a:ext>
            </a:extLst>
          </p:cNvPr>
          <p:cNvSpPr>
            <a:spLocks noGrp="1"/>
          </p:cNvSpPr>
          <p:nvPr>
            <p:ph type="title"/>
          </p:nvPr>
        </p:nvSpPr>
        <p:spPr/>
        <p:txBody>
          <a:bodyPr/>
          <a:lstStyle/>
          <a:p>
            <a:r>
              <a:rPr lang="en-GB" dirty="0"/>
              <a:t>What is the Theory of Change?</a:t>
            </a:r>
          </a:p>
        </p:txBody>
      </p:sp>
      <p:sp>
        <p:nvSpPr>
          <p:cNvPr id="3" name="Content Placeholder 2">
            <a:extLst>
              <a:ext uri="{FF2B5EF4-FFF2-40B4-BE49-F238E27FC236}">
                <a16:creationId xmlns:a16="http://schemas.microsoft.com/office/drawing/2014/main" id="{FFF6B5E0-865B-0C4B-B576-662FD9AB3AE9}"/>
              </a:ext>
            </a:extLst>
          </p:cNvPr>
          <p:cNvSpPr>
            <a:spLocks noGrp="1"/>
          </p:cNvSpPr>
          <p:nvPr>
            <p:ph idx="1"/>
          </p:nvPr>
        </p:nvSpPr>
        <p:spPr/>
        <p:txBody>
          <a:bodyPr>
            <a:normAutofit/>
          </a:bodyPr>
          <a:lstStyle/>
          <a:p>
            <a:pPr marL="0" indent="0" algn="just">
              <a:buNone/>
            </a:pPr>
            <a:r>
              <a:rPr lang="en-US" sz="2400" dirty="0">
                <a:solidFill>
                  <a:schemeClr val="tx1">
                    <a:lumMod val="50000"/>
                    <a:lumOff val="50000"/>
                  </a:schemeClr>
                </a:solidFill>
                <a:latin typeface="Arial" panose="020B0604020202020204" pitchFamily="34" charset="0"/>
                <a:ea typeface="Raleway"/>
                <a:cs typeface="Arial" panose="020B0604020202020204" pitchFamily="34" charset="0"/>
                <a:sym typeface="Raleway"/>
              </a:rPr>
              <a:t>“The theory of change is comprehensive articulation of different </a:t>
            </a:r>
            <a:r>
              <a:rPr lang="en-US" sz="2400" dirty="0">
                <a:solidFill>
                  <a:srgbClr val="62BCC8"/>
                </a:solidFill>
                <a:latin typeface="Arial" panose="020B0604020202020204" pitchFamily="34" charset="0"/>
                <a:ea typeface="Raleway"/>
                <a:cs typeface="Arial" panose="020B0604020202020204" pitchFamily="34" charset="0"/>
                <a:sym typeface="Raleway"/>
              </a:rPr>
              <a:t>pathways and choices </a:t>
            </a:r>
            <a:r>
              <a:rPr lang="en-US" sz="2400" dirty="0">
                <a:solidFill>
                  <a:schemeClr val="tx1">
                    <a:lumMod val="50000"/>
                    <a:lumOff val="50000"/>
                  </a:schemeClr>
                </a:solidFill>
                <a:latin typeface="Arial" panose="020B0604020202020204" pitchFamily="34" charset="0"/>
                <a:ea typeface="Raleway"/>
                <a:cs typeface="Arial" panose="020B0604020202020204" pitchFamily="34" charset="0"/>
                <a:sym typeface="Raleway"/>
              </a:rPr>
              <a:t>that illustrate how and why the </a:t>
            </a:r>
            <a:r>
              <a:rPr lang="en-US" sz="2400" dirty="0">
                <a:solidFill>
                  <a:srgbClr val="62BCC8"/>
                </a:solidFill>
                <a:latin typeface="Arial" panose="020B0604020202020204" pitchFamily="34" charset="0"/>
                <a:ea typeface="Raleway"/>
                <a:cs typeface="Arial" panose="020B0604020202020204" pitchFamily="34" charset="0"/>
                <a:sym typeface="Raleway"/>
              </a:rPr>
              <a:t>desired change is expected to happen</a:t>
            </a:r>
            <a:r>
              <a:rPr lang="en-US" sz="2400" dirty="0">
                <a:solidFill>
                  <a:schemeClr val="tx1">
                    <a:lumMod val="50000"/>
                    <a:lumOff val="50000"/>
                  </a:schemeClr>
                </a:solidFill>
                <a:latin typeface="Arial" panose="020B0604020202020204" pitchFamily="34" charset="0"/>
                <a:ea typeface="Raleway"/>
                <a:cs typeface="Arial" panose="020B0604020202020204" pitchFamily="34" charset="0"/>
                <a:sym typeface="Raleway"/>
              </a:rPr>
              <a:t>, and the </a:t>
            </a:r>
            <a:r>
              <a:rPr lang="en-US" sz="2400" dirty="0">
                <a:solidFill>
                  <a:srgbClr val="62BCC8"/>
                </a:solidFill>
                <a:latin typeface="Arial" panose="020B0604020202020204" pitchFamily="34" charset="0"/>
                <a:ea typeface="Raleway"/>
                <a:cs typeface="Arial" panose="020B0604020202020204" pitchFamily="34" charset="0"/>
                <a:sym typeface="Raleway"/>
              </a:rPr>
              <a:t>risks and bottlenecks </a:t>
            </a:r>
            <a:r>
              <a:rPr lang="en-US" sz="2400" dirty="0">
                <a:solidFill>
                  <a:schemeClr val="tx1">
                    <a:lumMod val="50000"/>
                    <a:lumOff val="50000"/>
                  </a:schemeClr>
                </a:solidFill>
                <a:latin typeface="Arial" panose="020B0604020202020204" pitchFamily="34" charset="0"/>
                <a:ea typeface="Raleway"/>
                <a:cs typeface="Arial" panose="020B0604020202020204" pitchFamily="34" charset="0"/>
                <a:sym typeface="Raleway"/>
              </a:rPr>
              <a:t>to be addressed”</a:t>
            </a:r>
          </a:p>
          <a:p>
            <a:pPr marL="0" lvl="0" indent="0" algn="r" defTabSz="914400">
              <a:spcBef>
                <a:spcPts val="600"/>
              </a:spcBef>
              <a:buClr>
                <a:srgbClr val="434343"/>
              </a:buClr>
              <a:buSzPts val="3000"/>
              <a:buNone/>
            </a:pPr>
            <a:endParaRPr lang="en-US" sz="1200" i="1" kern="0" dirty="0">
              <a:solidFill>
                <a:prstClr val="black"/>
              </a:solidFill>
              <a:latin typeface="Raleway"/>
              <a:ea typeface="Raleway"/>
              <a:cs typeface="Raleway"/>
              <a:sym typeface="Raleway"/>
            </a:endParaRPr>
          </a:p>
          <a:p>
            <a:pPr marL="0" lvl="0" indent="0" algn="r" defTabSz="914400">
              <a:spcBef>
                <a:spcPts val="600"/>
              </a:spcBef>
              <a:buClr>
                <a:srgbClr val="434343"/>
              </a:buClr>
              <a:buSzPts val="3000"/>
              <a:buNone/>
            </a:pPr>
            <a:r>
              <a:rPr lang="en-US" sz="1200" i="1" kern="0" dirty="0">
                <a:solidFill>
                  <a:prstClr val="black"/>
                </a:solidFill>
                <a:latin typeface="Raleway"/>
                <a:ea typeface="Raleway"/>
                <a:cs typeface="Raleway"/>
                <a:sym typeface="Raleway"/>
              </a:rPr>
              <a:t>UN Cooperation Framework Guidance (2019)</a:t>
            </a:r>
            <a:endParaRPr lang="en-GB" dirty="0"/>
          </a:p>
          <a:p>
            <a:endParaRPr lang="en-GB" dirty="0"/>
          </a:p>
        </p:txBody>
      </p:sp>
      <p:sp>
        <p:nvSpPr>
          <p:cNvPr id="4" name="Footer Placeholder 3">
            <a:extLst>
              <a:ext uri="{FF2B5EF4-FFF2-40B4-BE49-F238E27FC236}">
                <a16:creationId xmlns:a16="http://schemas.microsoft.com/office/drawing/2014/main" id="{11A22096-E93B-1B40-B8F9-EF33BF01E436}"/>
              </a:ext>
            </a:extLst>
          </p:cNvPr>
          <p:cNvSpPr>
            <a:spLocks noGrp="1"/>
          </p:cNvSpPr>
          <p:nvPr>
            <p:ph type="ftr" sz="quarter" idx="3"/>
          </p:nvPr>
        </p:nvSpPr>
        <p:spPr/>
        <p:txBody>
          <a:bodyPr/>
          <a:lstStyle/>
          <a:p>
            <a:r>
              <a:rPr lang="it-IT"/>
              <a:t>M4|Engendering the Theory of Change</a:t>
            </a:r>
            <a:endParaRPr lang="it-IT" dirty="0"/>
          </a:p>
        </p:txBody>
      </p:sp>
    </p:spTree>
    <p:extLst>
      <p:ext uri="{BB962C8B-B14F-4D97-AF65-F5344CB8AC3E}">
        <p14:creationId xmlns:p14="http://schemas.microsoft.com/office/powerpoint/2010/main" val="2920372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r>
              <a:rPr lang="it-IT"/>
              <a:t>M4|Engendering the Theory of Change</a:t>
            </a:r>
            <a:endParaRPr lang="it-IT" dirty="0"/>
          </a:p>
        </p:txBody>
      </p:sp>
      <p:sp>
        <p:nvSpPr>
          <p:cNvPr id="6" name="TextBox 5"/>
          <p:cNvSpPr txBox="1"/>
          <p:nvPr/>
        </p:nvSpPr>
        <p:spPr>
          <a:xfrm>
            <a:off x="7150946" y="5168286"/>
            <a:ext cx="1964124" cy="246221"/>
          </a:xfrm>
          <a:prstGeom prst="rect">
            <a:avLst/>
          </a:prstGeom>
          <a:noFill/>
        </p:spPr>
        <p:txBody>
          <a:bodyPr wrap="none" rtlCol="0">
            <a:spAutoFit/>
          </a:bodyPr>
          <a:lstStyle/>
          <a:p>
            <a:r>
              <a:rPr lang="en-US" sz="1000" dirty="0"/>
              <a:t>Photo credit: </a:t>
            </a:r>
            <a:r>
              <a:rPr lang="en-US" sz="1000" dirty="0" err="1"/>
              <a:t>www.flickr.com</a:t>
            </a:r>
            <a:endParaRPr lang="en-US" sz="1000" dirty="0"/>
          </a:p>
        </p:txBody>
      </p:sp>
      <p:sp>
        <p:nvSpPr>
          <p:cNvPr id="2" name="Title 1"/>
          <p:cNvSpPr>
            <a:spLocks noGrp="1"/>
          </p:cNvSpPr>
          <p:nvPr>
            <p:ph type="title"/>
          </p:nvPr>
        </p:nvSpPr>
        <p:spPr>
          <a:xfrm>
            <a:off x="577336" y="877574"/>
            <a:ext cx="8229600" cy="952500"/>
          </a:xfrm>
        </p:spPr>
        <p:txBody>
          <a:bodyPr/>
          <a:lstStyle/>
          <a:p>
            <a:r>
              <a:rPr lang="en-GB" dirty="0"/>
              <a:t>Questions?</a:t>
            </a:r>
          </a:p>
        </p:txBody>
      </p:sp>
      <p:pic>
        <p:nvPicPr>
          <p:cNvPr id="8" name="Picture 7" descr="A picture containing sport, person, game, front&#10;&#10;Description automatically generated">
            <a:extLst>
              <a:ext uri="{FF2B5EF4-FFF2-40B4-BE49-F238E27FC236}">
                <a16:creationId xmlns:a16="http://schemas.microsoft.com/office/drawing/2014/main" id="{AB16AEAB-D126-4FC5-95B1-60AD6736319E}"/>
              </a:ext>
            </a:extLst>
          </p:cNvPr>
          <p:cNvPicPr>
            <a:picLocks noChangeAspect="1"/>
          </p:cNvPicPr>
          <p:nvPr/>
        </p:nvPicPr>
        <p:blipFill>
          <a:blip r:embed="rId3"/>
          <a:stretch>
            <a:fillRect/>
          </a:stretch>
        </p:blipFill>
        <p:spPr>
          <a:xfrm>
            <a:off x="850703" y="1830074"/>
            <a:ext cx="7778496" cy="30236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Why a Theory of Change?</a:t>
            </a:r>
            <a:endParaRPr lang="it-IT" dirty="0"/>
          </a:p>
        </p:txBody>
      </p:sp>
      <p:sp>
        <p:nvSpPr>
          <p:cNvPr id="3" name="Segnaposto contenuto 2"/>
          <p:cNvSpPr>
            <a:spLocks noGrp="1"/>
          </p:cNvSpPr>
          <p:nvPr>
            <p:ph idx="1"/>
          </p:nvPr>
        </p:nvSpPr>
        <p:spPr/>
        <p:txBody>
          <a:bodyPr>
            <a:normAutofit fontScale="92500" lnSpcReduction="20000"/>
          </a:bodyPr>
          <a:lstStyle/>
          <a:p>
            <a:pPr algn="just"/>
            <a:r>
              <a:rPr lang="es-PA" sz="2000" b="1" dirty="0">
                <a:solidFill>
                  <a:schemeClr val="accent5"/>
                </a:solidFill>
              </a:rPr>
              <a:t>WHAT</a:t>
            </a:r>
            <a:r>
              <a:rPr lang="es-PA" sz="2000" b="1" dirty="0">
                <a:solidFill>
                  <a:srgbClr val="0070C0"/>
                </a:solidFill>
              </a:rPr>
              <a:t>:</a:t>
            </a:r>
            <a:r>
              <a:rPr lang="es-PA" sz="2000" dirty="0"/>
              <a:t> describe </a:t>
            </a:r>
            <a:r>
              <a:rPr lang="es-PA" sz="2000" b="1" dirty="0"/>
              <a:t>how</a:t>
            </a:r>
            <a:r>
              <a:rPr lang="es-PA" sz="2000" dirty="0"/>
              <a:t> the change should happen and </a:t>
            </a:r>
            <a:r>
              <a:rPr lang="en-US" sz="2000" dirty="0"/>
              <a:t>present the </a:t>
            </a:r>
            <a:r>
              <a:rPr lang="en-US" sz="2000" b="1" dirty="0"/>
              <a:t>different components</a:t>
            </a:r>
            <a:r>
              <a:rPr lang="en-US" sz="2000" dirty="0"/>
              <a:t> that are </a:t>
            </a:r>
            <a:r>
              <a:rPr lang="en-US" sz="2000" b="1" dirty="0"/>
              <a:t>necessary and sufficient </a:t>
            </a:r>
            <a:r>
              <a:rPr lang="en-US" sz="2000" dirty="0"/>
              <a:t>for the change to occur</a:t>
            </a:r>
            <a:r>
              <a:rPr lang="es-PA" sz="2000" dirty="0"/>
              <a:t>: </a:t>
            </a:r>
          </a:p>
          <a:p>
            <a:pPr lvl="1" algn="just"/>
            <a:r>
              <a:rPr lang="en-US" sz="2000" dirty="0"/>
              <a:t>Explain how different factors interact.</a:t>
            </a:r>
          </a:p>
          <a:p>
            <a:pPr lvl="1" algn="just"/>
            <a:r>
              <a:rPr lang="en-US" sz="2000" dirty="0"/>
              <a:t>Help to identify programmatic priorities based on comparative advantage analysis.</a:t>
            </a:r>
            <a:endParaRPr lang="es-PA" sz="2000" dirty="0"/>
          </a:p>
          <a:p>
            <a:pPr lvl="1" algn="just"/>
            <a:r>
              <a:rPr lang="en-US" sz="2000" dirty="0"/>
              <a:t>Explain the assumptions and risks behind the change.</a:t>
            </a:r>
            <a:endParaRPr lang="es-PA" sz="2000" dirty="0"/>
          </a:p>
          <a:p>
            <a:pPr marL="0" lvl="1" indent="0" algn="just">
              <a:buNone/>
            </a:pPr>
            <a:endParaRPr lang="es-PA" sz="2000" dirty="0"/>
          </a:p>
          <a:p>
            <a:pPr algn="just"/>
            <a:r>
              <a:rPr lang="es-PA" sz="2000" b="1" dirty="0">
                <a:solidFill>
                  <a:schemeClr val="accent5"/>
                </a:solidFill>
              </a:rPr>
              <a:t>WHEN</a:t>
            </a:r>
            <a:r>
              <a:rPr lang="es-PA" sz="2000" b="1" dirty="0">
                <a:solidFill>
                  <a:srgbClr val="0070C0"/>
                </a:solidFill>
              </a:rPr>
              <a:t>: </a:t>
            </a:r>
            <a:r>
              <a:rPr lang="en-US" sz="2000" dirty="0">
                <a:sym typeface="Wingdings" panose="05000000000000000000" pitchFamily="2" charset="2"/>
              </a:rPr>
              <a:t>Before developing the results framework.</a:t>
            </a:r>
          </a:p>
          <a:p>
            <a:pPr algn="just"/>
            <a:endParaRPr lang="es-PA" sz="2000" dirty="0"/>
          </a:p>
          <a:p>
            <a:pPr algn="just"/>
            <a:r>
              <a:rPr lang="es-PA" sz="2000" b="1" dirty="0">
                <a:solidFill>
                  <a:schemeClr val="accent5"/>
                </a:solidFill>
              </a:rPr>
              <a:t>PURPOSE:</a:t>
            </a:r>
            <a:r>
              <a:rPr lang="es-PA" sz="2000" dirty="0">
                <a:solidFill>
                  <a:srgbClr val="0070C0"/>
                </a:solidFill>
              </a:rPr>
              <a:t> </a:t>
            </a:r>
            <a:r>
              <a:rPr lang="es-PA" sz="2000" dirty="0"/>
              <a:t>1) analitycal 2) explanatory 3) practical. </a:t>
            </a:r>
            <a:r>
              <a:rPr lang="en-US" sz="2000" dirty="0"/>
              <a:t>It's more than a narrative or a graphical summary of a results framework. It allows for </a:t>
            </a:r>
            <a:r>
              <a:rPr lang="en-US" sz="2000" b="1" dirty="0"/>
              <a:t>better strategy </a:t>
            </a:r>
            <a:r>
              <a:rPr lang="en-US" sz="2000" dirty="0"/>
              <a:t>and more </a:t>
            </a:r>
            <a:r>
              <a:rPr lang="en-US" sz="2000" b="1" dirty="0"/>
              <a:t>effective communication.</a:t>
            </a:r>
            <a:endParaRPr lang="es-ES" sz="2000" b="1" dirty="0">
              <a:solidFill>
                <a:schemeClr val="accent6">
                  <a:lumMod val="50000"/>
                </a:schemeClr>
              </a:solidFill>
            </a:endParaRPr>
          </a:p>
          <a:p>
            <a:endParaRPr lang="it-IT" dirty="0"/>
          </a:p>
        </p:txBody>
      </p:sp>
      <p:sp>
        <p:nvSpPr>
          <p:cNvPr id="4" name="Segnaposto piè di pagina 3"/>
          <p:cNvSpPr>
            <a:spLocks noGrp="1"/>
          </p:cNvSpPr>
          <p:nvPr>
            <p:ph type="ftr" sz="quarter" idx="3"/>
          </p:nvPr>
        </p:nvSpPr>
        <p:spPr/>
        <p:txBody>
          <a:bodyPr/>
          <a:lstStyle/>
          <a:p>
            <a:r>
              <a:rPr lang="it-IT"/>
              <a:t>M4|Engendering the Theory of Change</a:t>
            </a:r>
            <a:endParaRPr lang="it-IT" dirty="0"/>
          </a:p>
        </p:txBody>
      </p:sp>
    </p:spTree>
    <p:extLst>
      <p:ext uri="{BB962C8B-B14F-4D97-AF65-F5344CB8AC3E}">
        <p14:creationId xmlns:p14="http://schemas.microsoft.com/office/powerpoint/2010/main" val="1369237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2984" y="0"/>
            <a:ext cx="8229600" cy="794318"/>
          </a:xfrm>
        </p:spPr>
        <p:txBody>
          <a:bodyPr/>
          <a:lstStyle/>
          <a:p>
            <a:r>
              <a:rPr lang="it-IT" dirty="0" err="1"/>
              <a:t>Steps</a:t>
            </a:r>
            <a:r>
              <a:rPr lang="it-IT" dirty="0"/>
              <a:t> of a </a:t>
            </a:r>
            <a:r>
              <a:rPr lang="it-IT" dirty="0" err="1"/>
              <a:t>ToC</a:t>
            </a:r>
            <a:endParaRPr lang="it-IT" dirty="0"/>
          </a:p>
        </p:txBody>
      </p:sp>
      <p:sp>
        <p:nvSpPr>
          <p:cNvPr id="4" name="Segnaposto piè di pagina 3"/>
          <p:cNvSpPr>
            <a:spLocks noGrp="1"/>
          </p:cNvSpPr>
          <p:nvPr>
            <p:ph type="ftr" sz="quarter" idx="3"/>
          </p:nvPr>
        </p:nvSpPr>
        <p:spPr/>
        <p:txBody>
          <a:bodyPr/>
          <a:lstStyle/>
          <a:p>
            <a:r>
              <a:rPr lang="it-IT"/>
              <a:t>M4|Engendering the Theory of Change</a:t>
            </a:r>
            <a:endParaRPr lang="it-IT" dirty="0"/>
          </a:p>
        </p:txBody>
      </p:sp>
      <p:sp>
        <p:nvSpPr>
          <p:cNvPr id="17" name="Google Shape;376;p37"/>
          <p:cNvSpPr txBox="1"/>
          <p:nvPr/>
        </p:nvSpPr>
        <p:spPr>
          <a:xfrm>
            <a:off x="6449755" y="3524615"/>
            <a:ext cx="2396072" cy="460165"/>
          </a:xfrm>
          <a:prstGeom prst="rect">
            <a:avLst/>
          </a:prstGeom>
          <a:noFill/>
          <a:ln>
            <a:noFill/>
          </a:ln>
        </p:spPr>
        <p:txBody>
          <a:bodyPr spcFirstLastPara="1" wrap="square" lIns="91425" tIns="91425" rIns="91425" bIns="91425" anchor="b" anchorCtr="0">
            <a:noAutofit/>
          </a:bodyPr>
          <a:lstStyle/>
          <a:p>
            <a:pPr algn="ctr" defTabSz="914400">
              <a:lnSpc>
                <a:spcPct val="115000"/>
              </a:lnSpc>
              <a:buClr>
                <a:srgbClr val="000000"/>
              </a:buClr>
              <a:buSzPts val="1000"/>
            </a:pPr>
            <a:endParaRPr lang="en-US" sz="1400" kern="0" dirty="0">
              <a:solidFill>
                <a:srgbClr val="434343"/>
              </a:solidFill>
              <a:latin typeface="Raleway ExtraBold"/>
              <a:ea typeface="Raleway ExtraBold"/>
              <a:cs typeface="Raleway ExtraBold"/>
              <a:sym typeface="Raleway ExtraBold"/>
            </a:endParaRPr>
          </a:p>
        </p:txBody>
      </p:sp>
      <p:sp>
        <p:nvSpPr>
          <p:cNvPr id="33" name="Ovale 32"/>
          <p:cNvSpPr/>
          <p:nvPr/>
        </p:nvSpPr>
        <p:spPr>
          <a:xfrm>
            <a:off x="1070651" y="1404394"/>
            <a:ext cx="576000" cy="576000"/>
          </a:xfrm>
          <a:prstGeom prst="ellipse">
            <a:avLst/>
          </a:prstGeom>
          <a:solidFill>
            <a:schemeClr val="bg1"/>
          </a:solidFill>
          <a:ln w="38100">
            <a:solidFill>
              <a:srgbClr val="62BCC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1</a:t>
            </a:r>
          </a:p>
        </p:txBody>
      </p:sp>
      <p:sp>
        <p:nvSpPr>
          <p:cNvPr id="35" name="Ovale 34"/>
          <p:cNvSpPr/>
          <p:nvPr/>
        </p:nvSpPr>
        <p:spPr>
          <a:xfrm>
            <a:off x="4328928" y="4308872"/>
            <a:ext cx="576000" cy="576000"/>
          </a:xfrm>
          <a:prstGeom prst="ellipse">
            <a:avLst/>
          </a:prstGeom>
          <a:solidFill>
            <a:schemeClr val="bg1"/>
          </a:solidFill>
          <a:ln w="38100">
            <a:solidFill>
              <a:srgbClr val="62BCC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7</a:t>
            </a:r>
          </a:p>
        </p:txBody>
      </p:sp>
      <p:sp>
        <p:nvSpPr>
          <p:cNvPr id="36" name="Ovale 35"/>
          <p:cNvSpPr/>
          <p:nvPr/>
        </p:nvSpPr>
        <p:spPr>
          <a:xfrm>
            <a:off x="1093804" y="2831943"/>
            <a:ext cx="576000" cy="576000"/>
          </a:xfrm>
          <a:prstGeom prst="ellipse">
            <a:avLst/>
          </a:prstGeom>
          <a:solidFill>
            <a:schemeClr val="bg1"/>
          </a:solidFill>
          <a:ln w="38100">
            <a:solidFill>
              <a:srgbClr val="62BCC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4</a:t>
            </a:r>
          </a:p>
        </p:txBody>
      </p:sp>
      <p:sp>
        <p:nvSpPr>
          <p:cNvPr id="37" name="Ovale 36"/>
          <p:cNvSpPr/>
          <p:nvPr/>
        </p:nvSpPr>
        <p:spPr>
          <a:xfrm>
            <a:off x="4328929" y="2841586"/>
            <a:ext cx="576000" cy="576000"/>
          </a:xfrm>
          <a:prstGeom prst="ellipse">
            <a:avLst/>
          </a:prstGeom>
          <a:solidFill>
            <a:schemeClr val="bg1"/>
          </a:solidFill>
          <a:ln w="38100">
            <a:solidFill>
              <a:srgbClr val="62BCC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5</a:t>
            </a:r>
          </a:p>
        </p:txBody>
      </p:sp>
      <p:sp>
        <p:nvSpPr>
          <p:cNvPr id="38" name="Ovale 37"/>
          <p:cNvSpPr/>
          <p:nvPr/>
        </p:nvSpPr>
        <p:spPr>
          <a:xfrm>
            <a:off x="7546692" y="2835800"/>
            <a:ext cx="576000" cy="576000"/>
          </a:xfrm>
          <a:prstGeom prst="ellipse">
            <a:avLst/>
          </a:prstGeom>
          <a:solidFill>
            <a:schemeClr val="bg1"/>
          </a:solidFill>
          <a:ln w="38100">
            <a:solidFill>
              <a:srgbClr val="62BCC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6</a:t>
            </a:r>
          </a:p>
        </p:txBody>
      </p:sp>
      <p:sp>
        <p:nvSpPr>
          <p:cNvPr id="39" name="Ovale 38"/>
          <p:cNvSpPr/>
          <p:nvPr/>
        </p:nvSpPr>
        <p:spPr>
          <a:xfrm>
            <a:off x="4328927" y="1404394"/>
            <a:ext cx="576000" cy="576000"/>
          </a:xfrm>
          <a:prstGeom prst="ellipse">
            <a:avLst/>
          </a:prstGeom>
          <a:solidFill>
            <a:schemeClr val="bg1"/>
          </a:solidFill>
          <a:ln w="38100">
            <a:solidFill>
              <a:srgbClr val="62BCC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2</a:t>
            </a:r>
          </a:p>
        </p:txBody>
      </p:sp>
      <p:sp>
        <p:nvSpPr>
          <p:cNvPr id="40" name="Ovale 39"/>
          <p:cNvSpPr/>
          <p:nvPr/>
        </p:nvSpPr>
        <p:spPr>
          <a:xfrm>
            <a:off x="7546691" y="1404394"/>
            <a:ext cx="576000" cy="576000"/>
          </a:xfrm>
          <a:prstGeom prst="ellipse">
            <a:avLst/>
          </a:prstGeom>
          <a:solidFill>
            <a:schemeClr val="bg1"/>
          </a:solidFill>
          <a:ln w="38100">
            <a:solidFill>
              <a:srgbClr val="62BCC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solidFill>
                  <a:schemeClr val="tx1"/>
                </a:solidFill>
                <a:latin typeface="Arial" panose="020B0604020202020204" pitchFamily="34" charset="0"/>
                <a:cs typeface="Arial" panose="020B0604020202020204" pitchFamily="34" charset="0"/>
              </a:rPr>
              <a:t>3</a:t>
            </a:r>
          </a:p>
        </p:txBody>
      </p:sp>
      <p:cxnSp>
        <p:nvCxnSpPr>
          <p:cNvPr id="42" name="Connettore 1 41"/>
          <p:cNvCxnSpPr/>
          <p:nvPr/>
        </p:nvCxnSpPr>
        <p:spPr>
          <a:xfrm>
            <a:off x="2164466" y="1692394"/>
            <a:ext cx="1562582"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4" name="Connettore 1 43"/>
          <p:cNvCxnSpPr/>
          <p:nvPr/>
        </p:nvCxnSpPr>
        <p:spPr>
          <a:xfrm>
            <a:off x="5548132" y="3129586"/>
            <a:ext cx="1562582"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5" name="Connettore 1 44"/>
          <p:cNvCxnSpPr/>
          <p:nvPr/>
        </p:nvCxnSpPr>
        <p:spPr>
          <a:xfrm>
            <a:off x="5548132" y="1692394"/>
            <a:ext cx="1562582"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6" name="Connettore 1 45"/>
          <p:cNvCxnSpPr/>
          <p:nvPr/>
        </p:nvCxnSpPr>
        <p:spPr>
          <a:xfrm>
            <a:off x="2164466" y="3129586"/>
            <a:ext cx="1562582"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49" name="CasellaDiTesto 48"/>
          <p:cNvSpPr txBox="1"/>
          <p:nvPr/>
        </p:nvSpPr>
        <p:spPr>
          <a:xfrm>
            <a:off x="397952" y="2110407"/>
            <a:ext cx="1921398" cy="430887"/>
          </a:xfrm>
          <a:prstGeom prst="rect">
            <a:avLst/>
          </a:prstGeom>
          <a:noFill/>
          <a:ln>
            <a:noFill/>
          </a:ln>
        </p:spPr>
        <p:txBody>
          <a:bodyPr wrap="square" rtlCol="0">
            <a:spAutoFit/>
          </a:bodyPr>
          <a:lstStyle/>
          <a:p>
            <a:pPr algn="ctr"/>
            <a:r>
              <a:rPr lang="en-US" sz="1100" dirty="0">
                <a:latin typeface="Arial" panose="020B0604020202020204" pitchFamily="34" charset="0"/>
                <a:cs typeface="Arial" panose="020B0604020202020204" pitchFamily="34" charset="0"/>
              </a:rPr>
              <a:t>Analyze the country's development challenges</a:t>
            </a:r>
          </a:p>
        </p:txBody>
      </p:sp>
      <p:sp>
        <p:nvSpPr>
          <p:cNvPr id="50" name="CasellaDiTesto 49"/>
          <p:cNvSpPr txBox="1"/>
          <p:nvPr/>
        </p:nvSpPr>
        <p:spPr>
          <a:xfrm>
            <a:off x="6804545" y="2095018"/>
            <a:ext cx="2060294" cy="481670"/>
          </a:xfrm>
          <a:prstGeom prst="rect">
            <a:avLst/>
          </a:prstGeom>
          <a:noFill/>
          <a:ln>
            <a:solidFill>
              <a:schemeClr val="bg1"/>
            </a:solidFill>
          </a:ln>
        </p:spPr>
        <p:txBody>
          <a:bodyPr wrap="square" rtlCol="0">
            <a:spAutoFit/>
          </a:bodyPr>
          <a:lstStyle/>
          <a:p>
            <a:pPr algn="ctr" defTabSz="914400">
              <a:lnSpc>
                <a:spcPct val="115000"/>
              </a:lnSpc>
              <a:buClr>
                <a:srgbClr val="000000"/>
              </a:buClr>
              <a:buSzPts val="1000"/>
            </a:pPr>
            <a:r>
              <a:rPr lang="en-US" sz="1100" kern="0" dirty="0">
                <a:latin typeface="Arial" panose="020B0604020202020204" pitchFamily="34" charset="0"/>
                <a:ea typeface="Raleway ExtraBold"/>
                <a:cs typeface="Arial" panose="020B0604020202020204" pitchFamily="34" charset="0"/>
                <a:sym typeface="Raleway ExtraBold"/>
              </a:rPr>
              <a:t>Identify desired change in the long, medium and short term</a:t>
            </a:r>
          </a:p>
        </p:txBody>
      </p:sp>
      <p:sp>
        <p:nvSpPr>
          <p:cNvPr id="51" name="CasellaDiTesto 50"/>
          <p:cNvSpPr txBox="1"/>
          <p:nvPr/>
        </p:nvSpPr>
        <p:spPr>
          <a:xfrm>
            <a:off x="3778450" y="2095018"/>
            <a:ext cx="1676957" cy="465127"/>
          </a:xfrm>
          <a:prstGeom prst="rect">
            <a:avLst/>
          </a:prstGeom>
          <a:noFill/>
          <a:ln>
            <a:solidFill>
              <a:schemeClr val="bg1"/>
            </a:solidFill>
          </a:ln>
        </p:spPr>
        <p:txBody>
          <a:bodyPr wrap="square" rtlCol="0">
            <a:spAutoFit/>
          </a:bodyPr>
          <a:lstStyle/>
          <a:p>
            <a:pPr algn="ctr" defTabSz="914400">
              <a:lnSpc>
                <a:spcPct val="115000"/>
              </a:lnSpc>
              <a:buClr>
                <a:srgbClr val="000000"/>
              </a:buClr>
              <a:buSzPts val="1000"/>
            </a:pPr>
            <a:r>
              <a:rPr lang="es-PA" sz="1100" kern="0" dirty="0">
                <a:latin typeface="Arial" panose="020B0604020202020204" pitchFamily="34" charset="0"/>
                <a:ea typeface="Raleway ExtraBold"/>
                <a:cs typeface="Arial" panose="020B0604020202020204" pitchFamily="34" charset="0"/>
                <a:sym typeface="Raleway ExtraBold"/>
              </a:rPr>
              <a:t>Identify the main challenge</a:t>
            </a:r>
          </a:p>
        </p:txBody>
      </p:sp>
      <p:sp>
        <p:nvSpPr>
          <p:cNvPr id="52" name="CasellaDiTesto 51"/>
          <p:cNvSpPr txBox="1"/>
          <p:nvPr/>
        </p:nvSpPr>
        <p:spPr>
          <a:xfrm>
            <a:off x="3778451" y="3616848"/>
            <a:ext cx="1676956" cy="481670"/>
          </a:xfrm>
          <a:prstGeom prst="rect">
            <a:avLst/>
          </a:prstGeom>
          <a:noFill/>
          <a:ln>
            <a:noFill/>
          </a:ln>
        </p:spPr>
        <p:txBody>
          <a:bodyPr wrap="square" rtlCol="0">
            <a:spAutoFit/>
          </a:bodyPr>
          <a:lstStyle/>
          <a:p>
            <a:pPr algn="ctr" defTabSz="914400">
              <a:lnSpc>
                <a:spcPct val="115000"/>
              </a:lnSpc>
              <a:buClr>
                <a:srgbClr val="000000"/>
              </a:buClr>
              <a:buSzPts val="1000"/>
            </a:pPr>
            <a:r>
              <a:rPr lang="es-PA" sz="1100" kern="0" dirty="0">
                <a:latin typeface="Arial" panose="020B0604020202020204" pitchFamily="34" charset="0"/>
                <a:ea typeface="Raleway ExtraBold"/>
                <a:cs typeface="Arial" panose="020B0604020202020204" pitchFamily="34" charset="0"/>
                <a:sym typeface="Raleway ExtraBold"/>
              </a:rPr>
              <a:t>Develop interagency strategies</a:t>
            </a:r>
          </a:p>
        </p:txBody>
      </p:sp>
      <p:sp>
        <p:nvSpPr>
          <p:cNvPr id="53" name="CasellaDiTesto 52"/>
          <p:cNvSpPr txBox="1"/>
          <p:nvPr/>
        </p:nvSpPr>
        <p:spPr>
          <a:xfrm>
            <a:off x="6823557" y="3603521"/>
            <a:ext cx="2041282" cy="270459"/>
          </a:xfrm>
          <a:prstGeom prst="rect">
            <a:avLst/>
          </a:prstGeom>
          <a:noFill/>
          <a:ln>
            <a:noFill/>
          </a:ln>
        </p:spPr>
        <p:txBody>
          <a:bodyPr wrap="square" rtlCol="0">
            <a:spAutoFit/>
          </a:bodyPr>
          <a:lstStyle/>
          <a:p>
            <a:pPr algn="ctr" defTabSz="914400">
              <a:lnSpc>
                <a:spcPct val="115000"/>
              </a:lnSpc>
              <a:buClr>
                <a:srgbClr val="000000"/>
              </a:buClr>
              <a:buSzPts val="1000"/>
            </a:pPr>
            <a:r>
              <a:rPr lang="es-PA" sz="1100" kern="0" dirty="0">
                <a:latin typeface="Arial" panose="020B0604020202020204" pitchFamily="34" charset="0"/>
                <a:ea typeface="Raleway ExtraBold"/>
                <a:cs typeface="Arial" panose="020B0604020202020204" pitchFamily="34" charset="0"/>
                <a:sym typeface="Raleway ExtraBold"/>
              </a:rPr>
              <a:t>Identify key partners</a:t>
            </a:r>
          </a:p>
        </p:txBody>
      </p:sp>
      <p:sp>
        <p:nvSpPr>
          <p:cNvPr id="54" name="CasellaDiTesto 53"/>
          <p:cNvSpPr txBox="1"/>
          <p:nvPr/>
        </p:nvSpPr>
        <p:spPr>
          <a:xfrm>
            <a:off x="397952" y="3615448"/>
            <a:ext cx="1921397" cy="498983"/>
          </a:xfrm>
          <a:prstGeom prst="rect">
            <a:avLst/>
          </a:prstGeom>
          <a:noFill/>
          <a:ln>
            <a:noFill/>
          </a:ln>
        </p:spPr>
        <p:txBody>
          <a:bodyPr wrap="square" rtlCol="0">
            <a:spAutoFit/>
          </a:bodyPr>
          <a:lstStyle/>
          <a:p>
            <a:pPr algn="ctr" defTabSz="914400">
              <a:lnSpc>
                <a:spcPct val="115000"/>
              </a:lnSpc>
              <a:buClr>
                <a:srgbClr val="000000"/>
              </a:buClr>
              <a:buSzPts val="1000"/>
            </a:pPr>
            <a:r>
              <a:rPr lang="en-US" sz="1200" kern="0" dirty="0">
                <a:latin typeface="Arial" panose="020B0604020202020204" pitchFamily="34" charset="0"/>
                <a:ea typeface="Raleway ExtraBold"/>
                <a:cs typeface="Arial" panose="020B0604020202020204" pitchFamily="34" charset="0"/>
                <a:sym typeface="Raleway ExtraBold"/>
              </a:rPr>
              <a:t>Analyze assumptions and risks</a:t>
            </a:r>
          </a:p>
        </p:txBody>
      </p:sp>
      <p:sp>
        <p:nvSpPr>
          <p:cNvPr id="55" name="CasellaDiTesto 54"/>
          <p:cNvSpPr txBox="1"/>
          <p:nvPr/>
        </p:nvSpPr>
        <p:spPr>
          <a:xfrm>
            <a:off x="3778452" y="4996121"/>
            <a:ext cx="1676956" cy="430887"/>
          </a:xfrm>
          <a:prstGeom prst="rect">
            <a:avLst/>
          </a:prstGeom>
          <a:noFill/>
          <a:ln>
            <a:noFill/>
          </a:ln>
        </p:spPr>
        <p:txBody>
          <a:bodyPr wrap="square" rtlCol="0">
            <a:spAutoFit/>
          </a:bodyPr>
          <a:lstStyle/>
          <a:p>
            <a:pPr algn="ctr" defTabSz="914400">
              <a:buClr>
                <a:srgbClr val="000000"/>
              </a:buClr>
            </a:pPr>
            <a:r>
              <a:rPr lang="en-US" sz="1100" kern="0" dirty="0">
                <a:latin typeface="Arial" panose="020B0604020202020204" pitchFamily="34" charset="0"/>
                <a:ea typeface="Raleway"/>
                <a:cs typeface="Arial" panose="020B0604020202020204" pitchFamily="34" charset="0"/>
                <a:sym typeface="Raleway"/>
              </a:rPr>
              <a:t>Validate on the basis of evidence</a:t>
            </a:r>
          </a:p>
        </p:txBody>
      </p:sp>
    </p:spTree>
    <p:extLst>
      <p:ext uri="{BB962C8B-B14F-4D97-AF65-F5344CB8AC3E}">
        <p14:creationId xmlns:p14="http://schemas.microsoft.com/office/powerpoint/2010/main" val="2579401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362466"/>
            <a:ext cx="8229600" cy="952500"/>
          </a:xfrm>
        </p:spPr>
        <p:txBody>
          <a:bodyPr/>
          <a:lstStyle/>
          <a:p>
            <a:r>
              <a:rPr lang="en-US" dirty="0"/>
              <a:t>STEP 1. INCORPORATE A GENDER LENS INTO THE CCA: GENDER ANALYSIS</a:t>
            </a:r>
            <a:br>
              <a:rPr lang="en-US" dirty="0"/>
            </a:br>
            <a:endParaRPr lang="it-IT" dirty="0"/>
          </a:p>
        </p:txBody>
      </p:sp>
      <p:sp>
        <p:nvSpPr>
          <p:cNvPr id="4" name="Segnaposto piè di pagina 3"/>
          <p:cNvSpPr>
            <a:spLocks noGrp="1"/>
          </p:cNvSpPr>
          <p:nvPr>
            <p:ph type="ftr" sz="quarter" idx="3"/>
          </p:nvPr>
        </p:nvSpPr>
        <p:spPr/>
        <p:txBody>
          <a:bodyPr/>
          <a:lstStyle/>
          <a:p>
            <a:r>
              <a:rPr lang="it-IT"/>
              <a:t>M4|Engendering the Theory of Change</a:t>
            </a:r>
            <a:endParaRPr lang="it-IT" dirty="0"/>
          </a:p>
        </p:txBody>
      </p:sp>
    </p:spTree>
    <p:extLst>
      <p:ext uri="{BB962C8B-B14F-4D97-AF65-F5344CB8AC3E}">
        <p14:creationId xmlns:p14="http://schemas.microsoft.com/office/powerpoint/2010/main" val="3392708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362466"/>
            <a:ext cx="8229600" cy="952500"/>
          </a:xfrm>
        </p:spPr>
        <p:txBody>
          <a:bodyPr/>
          <a:lstStyle/>
          <a:p>
            <a:r>
              <a:rPr lang="en-US" dirty="0"/>
              <a:t>STEP 2. MAIN CHALLENGE</a:t>
            </a:r>
            <a:br>
              <a:rPr lang="en-US" dirty="0"/>
            </a:br>
            <a:endParaRPr lang="it-IT" dirty="0"/>
          </a:p>
        </p:txBody>
      </p:sp>
      <p:sp>
        <p:nvSpPr>
          <p:cNvPr id="4" name="Segnaposto piè di pagina 3"/>
          <p:cNvSpPr>
            <a:spLocks noGrp="1"/>
          </p:cNvSpPr>
          <p:nvPr>
            <p:ph type="ftr" sz="quarter" idx="3"/>
          </p:nvPr>
        </p:nvSpPr>
        <p:spPr/>
        <p:txBody>
          <a:bodyPr/>
          <a:lstStyle/>
          <a:p>
            <a:r>
              <a:rPr lang="it-IT"/>
              <a:t>M4|Engendering the Theory of Change</a:t>
            </a:r>
            <a:endParaRPr lang="it-IT" dirty="0"/>
          </a:p>
        </p:txBody>
      </p:sp>
    </p:spTree>
    <p:extLst>
      <p:ext uri="{BB962C8B-B14F-4D97-AF65-F5344CB8AC3E}">
        <p14:creationId xmlns:p14="http://schemas.microsoft.com/office/powerpoint/2010/main" val="3179681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Causal</a:t>
            </a:r>
            <a:r>
              <a:rPr lang="it-IT" dirty="0"/>
              <a:t> Analysis</a:t>
            </a:r>
          </a:p>
        </p:txBody>
      </p:sp>
      <p:sp>
        <p:nvSpPr>
          <p:cNvPr id="3" name="Segnaposto contenuto 2"/>
          <p:cNvSpPr>
            <a:spLocks noGrp="1"/>
          </p:cNvSpPr>
          <p:nvPr>
            <p:ph idx="1"/>
          </p:nvPr>
        </p:nvSpPr>
        <p:spPr/>
        <p:txBody>
          <a:bodyPr anchor="ctr"/>
          <a:lstStyle/>
          <a:p>
            <a:pPr marL="457200" lvl="0" indent="0" algn="ctr" defTabSz="914400">
              <a:spcBef>
                <a:spcPts val="0"/>
              </a:spcBef>
              <a:buClr>
                <a:srgbClr val="FFB600"/>
              </a:buClr>
              <a:buSzPts val="1800"/>
              <a:buNone/>
            </a:pPr>
            <a:r>
              <a:rPr lang="en-US" sz="2400" kern="0" dirty="0">
                <a:latin typeface="Raleway"/>
                <a:ea typeface="Raleway"/>
                <a:cs typeface="Raleway"/>
                <a:sym typeface="Raleway"/>
              </a:rPr>
              <a:t>Causal analysis allows us to identify and relate the immediate underlying and structural causes of a development challenge.</a:t>
            </a:r>
          </a:p>
          <a:p>
            <a:pPr marL="457200" lvl="0" indent="0" algn="ctr" defTabSz="914400">
              <a:spcBef>
                <a:spcPts val="0"/>
              </a:spcBef>
              <a:buClr>
                <a:srgbClr val="FFB600"/>
              </a:buClr>
              <a:buSzPts val="1800"/>
              <a:buNone/>
            </a:pPr>
            <a:endParaRPr lang="en-US" sz="2400" kern="0" dirty="0">
              <a:latin typeface="Raleway"/>
              <a:ea typeface="Raleway"/>
              <a:cs typeface="Raleway"/>
              <a:sym typeface="Raleway"/>
            </a:endParaRPr>
          </a:p>
          <a:p>
            <a:pPr marL="457200" lvl="0" indent="0" algn="ctr" defTabSz="914400">
              <a:spcBef>
                <a:spcPts val="0"/>
              </a:spcBef>
              <a:buClr>
                <a:srgbClr val="FFB600"/>
              </a:buClr>
              <a:buSzPts val="1800"/>
              <a:buNone/>
            </a:pPr>
            <a:r>
              <a:rPr lang="en-US" sz="2400" kern="0" dirty="0">
                <a:latin typeface="Raleway"/>
                <a:ea typeface="Raleway"/>
                <a:cs typeface="Raleway"/>
                <a:sym typeface="Raleway"/>
              </a:rPr>
              <a:t>C</a:t>
            </a:r>
            <a:r>
              <a:rPr lang="en-US" sz="2400" kern="0" dirty="0">
                <a:latin typeface="Raleway"/>
                <a:sym typeface="Raleway Light"/>
              </a:rPr>
              <a:t>ausal analysis is done with a focus on rights, gender and intersectionality.</a:t>
            </a:r>
            <a:endParaRPr lang="es-PA" sz="2800" kern="0" dirty="0">
              <a:latin typeface="Raleway"/>
              <a:ea typeface="Raleway"/>
              <a:cs typeface="Raleway"/>
              <a:sym typeface="Raleway"/>
            </a:endParaRPr>
          </a:p>
          <a:p>
            <a:pPr marL="457200" lvl="0" indent="0" defTabSz="914400">
              <a:spcBef>
                <a:spcPts val="0"/>
              </a:spcBef>
              <a:buClr>
                <a:srgbClr val="FFB600"/>
              </a:buClr>
              <a:buSzPts val="1800"/>
              <a:buNone/>
            </a:pPr>
            <a:endParaRPr lang="en-US" sz="2800" kern="0" dirty="0">
              <a:latin typeface="Raleway Light"/>
              <a:sym typeface="Raleway Light"/>
            </a:endParaRPr>
          </a:p>
          <a:p>
            <a:endParaRPr lang="it-IT" dirty="0"/>
          </a:p>
        </p:txBody>
      </p:sp>
      <p:sp>
        <p:nvSpPr>
          <p:cNvPr id="4" name="Segnaposto piè di pagina 3"/>
          <p:cNvSpPr>
            <a:spLocks noGrp="1"/>
          </p:cNvSpPr>
          <p:nvPr>
            <p:ph type="ftr" sz="quarter" idx="3"/>
          </p:nvPr>
        </p:nvSpPr>
        <p:spPr/>
        <p:txBody>
          <a:bodyPr/>
          <a:lstStyle/>
          <a:p>
            <a:r>
              <a:rPr lang="it-IT"/>
              <a:t>M4|Engendering the Theory of Change</a:t>
            </a:r>
            <a:endParaRPr lang="it-IT" dirty="0"/>
          </a:p>
        </p:txBody>
      </p:sp>
    </p:spTree>
    <p:extLst>
      <p:ext uri="{BB962C8B-B14F-4D97-AF65-F5344CB8AC3E}">
        <p14:creationId xmlns:p14="http://schemas.microsoft.com/office/powerpoint/2010/main" val="17196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00183"/>
            <a:ext cx="8229600" cy="952500"/>
          </a:xfrm>
        </p:spPr>
        <p:txBody>
          <a:bodyPr/>
          <a:lstStyle/>
          <a:p>
            <a:r>
              <a:rPr lang="en-US" sz="2800" dirty="0"/>
              <a:t>Human Rights-Based Approach</a:t>
            </a:r>
            <a:br>
              <a:rPr lang="en-US" dirty="0"/>
            </a:br>
            <a:endParaRPr lang="it-IT" dirty="0"/>
          </a:p>
        </p:txBody>
      </p:sp>
      <p:sp>
        <p:nvSpPr>
          <p:cNvPr id="4" name="Segnaposto piè di pagina 3"/>
          <p:cNvSpPr>
            <a:spLocks noGrp="1"/>
          </p:cNvSpPr>
          <p:nvPr>
            <p:ph type="ftr" sz="quarter" idx="3"/>
          </p:nvPr>
        </p:nvSpPr>
        <p:spPr/>
        <p:txBody>
          <a:bodyPr/>
          <a:lstStyle/>
          <a:p>
            <a:r>
              <a:rPr lang="it-IT"/>
              <a:t>M4|Engendering the Theory of Change</a:t>
            </a:r>
            <a:endParaRPr lang="it-IT" dirty="0"/>
          </a:p>
        </p:txBody>
      </p:sp>
      <p:sp>
        <p:nvSpPr>
          <p:cNvPr id="5" name="Google Shape;455;p43"/>
          <p:cNvSpPr/>
          <p:nvPr/>
        </p:nvSpPr>
        <p:spPr>
          <a:xfrm>
            <a:off x="1694441" y="1452683"/>
            <a:ext cx="2286000" cy="725700"/>
          </a:xfrm>
          <a:prstGeom prst="roundRect">
            <a:avLst>
              <a:gd name="adj" fmla="val 16667"/>
            </a:avLst>
          </a:prstGeom>
          <a:solidFill>
            <a:schemeClr val="accent5">
              <a:lumMod val="5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s-PA" sz="1400" b="1" kern="0" dirty="0" err="1">
                <a:solidFill>
                  <a:prstClr val="white"/>
                </a:solidFill>
                <a:latin typeface="Raleway"/>
                <a:ea typeface="Raleway"/>
                <a:cs typeface="Raleway"/>
                <a:sym typeface="Raleway"/>
              </a:rPr>
              <a:t>Main</a:t>
            </a:r>
            <a:r>
              <a:rPr lang="es-PA" sz="1400" b="1" kern="0" dirty="0">
                <a:solidFill>
                  <a:prstClr val="white"/>
                </a:solidFill>
                <a:latin typeface="Raleway"/>
                <a:ea typeface="Raleway"/>
                <a:cs typeface="Raleway"/>
                <a:sym typeface="Raleway"/>
              </a:rPr>
              <a:t> </a:t>
            </a:r>
            <a:r>
              <a:rPr lang="es-PA" sz="1400" b="1" kern="0" dirty="0" err="1">
                <a:solidFill>
                  <a:prstClr val="white"/>
                </a:solidFill>
                <a:latin typeface="Raleway"/>
                <a:ea typeface="Raleway"/>
                <a:cs typeface="Raleway"/>
                <a:sym typeface="Raleway"/>
              </a:rPr>
              <a:t>challenge</a:t>
            </a:r>
            <a:endParaRPr sz="1400" b="1" kern="0" dirty="0">
              <a:solidFill>
                <a:prstClr val="white"/>
              </a:solidFill>
              <a:latin typeface="Raleway"/>
              <a:ea typeface="Raleway"/>
              <a:cs typeface="Raleway"/>
              <a:sym typeface="Raleway"/>
            </a:endParaRPr>
          </a:p>
        </p:txBody>
      </p:sp>
      <p:sp>
        <p:nvSpPr>
          <p:cNvPr id="6" name="Google Shape;456;p43"/>
          <p:cNvSpPr/>
          <p:nvPr/>
        </p:nvSpPr>
        <p:spPr>
          <a:xfrm>
            <a:off x="1653641" y="2574020"/>
            <a:ext cx="2367600" cy="441600"/>
          </a:xfrm>
          <a:prstGeom prst="roundRect">
            <a:avLst>
              <a:gd name="adj" fmla="val 16667"/>
            </a:avLst>
          </a:prstGeom>
          <a:solidFill>
            <a:srgbClr val="62BCC8"/>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s-PA" sz="1400" kern="0" dirty="0" err="1">
                <a:solidFill>
                  <a:prstClr val="white"/>
                </a:solidFill>
                <a:latin typeface="Raleway"/>
                <a:ea typeface="Raleway"/>
                <a:cs typeface="Raleway"/>
                <a:sym typeface="Raleway"/>
              </a:rPr>
              <a:t>Immediate</a:t>
            </a:r>
            <a:r>
              <a:rPr lang="es-PA" sz="1400" kern="0" dirty="0">
                <a:solidFill>
                  <a:prstClr val="white"/>
                </a:solidFill>
                <a:latin typeface="Raleway"/>
                <a:ea typeface="Raleway"/>
                <a:cs typeface="Raleway"/>
                <a:sym typeface="Raleway"/>
              </a:rPr>
              <a:t> causes</a:t>
            </a:r>
            <a:endParaRPr sz="1400" kern="0" dirty="0">
              <a:solidFill>
                <a:prstClr val="white"/>
              </a:solidFill>
              <a:latin typeface="Raleway"/>
              <a:ea typeface="Raleway"/>
              <a:cs typeface="Raleway"/>
              <a:sym typeface="Raleway"/>
            </a:endParaRPr>
          </a:p>
        </p:txBody>
      </p:sp>
      <p:sp>
        <p:nvSpPr>
          <p:cNvPr id="7" name="Google Shape;457;p43"/>
          <p:cNvSpPr/>
          <p:nvPr/>
        </p:nvSpPr>
        <p:spPr>
          <a:xfrm>
            <a:off x="1632041" y="3531208"/>
            <a:ext cx="2410800" cy="441600"/>
          </a:xfrm>
          <a:prstGeom prst="roundRect">
            <a:avLst>
              <a:gd name="adj" fmla="val 16667"/>
            </a:avLst>
          </a:prstGeom>
          <a:solidFill>
            <a:srgbClr val="62BCC8"/>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s-PA" sz="1400" kern="0" dirty="0" err="1">
                <a:solidFill>
                  <a:prstClr val="white"/>
                </a:solidFill>
                <a:latin typeface="Raleway"/>
                <a:ea typeface="Raleway"/>
                <a:cs typeface="Raleway"/>
                <a:sym typeface="Raleway"/>
              </a:rPr>
              <a:t>Underlying</a:t>
            </a:r>
            <a:r>
              <a:rPr lang="es-PA" sz="1400" kern="0" dirty="0">
                <a:solidFill>
                  <a:prstClr val="white"/>
                </a:solidFill>
                <a:latin typeface="Raleway"/>
                <a:ea typeface="Raleway"/>
                <a:cs typeface="Raleway"/>
                <a:sym typeface="Raleway"/>
              </a:rPr>
              <a:t> causes</a:t>
            </a:r>
            <a:endParaRPr sz="1400" kern="0" dirty="0">
              <a:solidFill>
                <a:prstClr val="white"/>
              </a:solidFill>
              <a:latin typeface="Raleway"/>
              <a:ea typeface="Raleway"/>
              <a:cs typeface="Raleway"/>
              <a:sym typeface="Raleway"/>
            </a:endParaRPr>
          </a:p>
        </p:txBody>
      </p:sp>
      <p:sp>
        <p:nvSpPr>
          <p:cNvPr id="8" name="Google Shape;461;p43"/>
          <p:cNvSpPr/>
          <p:nvPr/>
        </p:nvSpPr>
        <p:spPr>
          <a:xfrm>
            <a:off x="1694441" y="4488408"/>
            <a:ext cx="2410800" cy="553200"/>
          </a:xfrm>
          <a:prstGeom prst="roundRect">
            <a:avLst>
              <a:gd name="adj" fmla="val 16667"/>
            </a:avLst>
          </a:prstGeom>
          <a:solidFill>
            <a:srgbClr val="62BCC8"/>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s-PA" sz="1400" kern="0" dirty="0" err="1">
                <a:solidFill>
                  <a:prstClr val="white"/>
                </a:solidFill>
                <a:latin typeface="Raleway"/>
                <a:ea typeface="Raleway"/>
                <a:cs typeface="Raleway"/>
                <a:sym typeface="Raleway"/>
              </a:rPr>
              <a:t>Structural</a:t>
            </a:r>
            <a:r>
              <a:rPr lang="es-PA" sz="1400" kern="0" dirty="0">
                <a:solidFill>
                  <a:prstClr val="white"/>
                </a:solidFill>
                <a:latin typeface="Raleway"/>
                <a:ea typeface="Raleway"/>
                <a:cs typeface="Raleway"/>
                <a:sym typeface="Raleway"/>
              </a:rPr>
              <a:t> </a:t>
            </a:r>
            <a:r>
              <a:rPr lang="es-PA" sz="1400" kern="0" dirty="0" err="1">
                <a:solidFill>
                  <a:prstClr val="white"/>
                </a:solidFill>
                <a:latin typeface="Raleway"/>
                <a:ea typeface="Raleway"/>
                <a:cs typeface="Raleway"/>
                <a:sym typeface="Raleway"/>
              </a:rPr>
              <a:t>or</a:t>
            </a:r>
            <a:r>
              <a:rPr lang="es-PA" sz="1400" kern="0" dirty="0">
                <a:solidFill>
                  <a:prstClr val="white"/>
                </a:solidFill>
                <a:latin typeface="Raleway"/>
                <a:ea typeface="Raleway"/>
                <a:cs typeface="Raleway"/>
                <a:sym typeface="Raleway"/>
              </a:rPr>
              <a:t> "</a:t>
            </a:r>
            <a:r>
              <a:rPr lang="es-PA" sz="1400" kern="0" dirty="0" err="1">
                <a:solidFill>
                  <a:prstClr val="white"/>
                </a:solidFill>
                <a:latin typeface="Raleway"/>
                <a:ea typeface="Raleway"/>
                <a:cs typeface="Raleway"/>
                <a:sym typeface="Raleway"/>
              </a:rPr>
              <a:t>root</a:t>
            </a:r>
            <a:r>
              <a:rPr lang="es-PA" sz="1400" kern="0" dirty="0">
                <a:solidFill>
                  <a:prstClr val="white"/>
                </a:solidFill>
                <a:latin typeface="Raleway"/>
                <a:ea typeface="Raleway"/>
                <a:cs typeface="Raleway"/>
                <a:sym typeface="Raleway"/>
              </a:rPr>
              <a:t>" causes</a:t>
            </a:r>
            <a:endParaRPr sz="1400" kern="0" dirty="0">
              <a:solidFill>
                <a:prstClr val="white"/>
              </a:solidFill>
              <a:latin typeface="Raleway"/>
              <a:ea typeface="Raleway"/>
              <a:cs typeface="Raleway"/>
              <a:sym typeface="Raleway"/>
            </a:endParaRPr>
          </a:p>
        </p:txBody>
      </p:sp>
      <p:pic>
        <p:nvPicPr>
          <p:cNvPr id="9" name="Google Shape;468;p43"/>
          <p:cNvPicPr preferRelativeResize="0"/>
          <p:nvPr/>
        </p:nvPicPr>
        <p:blipFill>
          <a:blip r:embed="rId3">
            <a:alphaModFix/>
          </a:blip>
          <a:stretch>
            <a:fillRect/>
          </a:stretch>
        </p:blipFill>
        <p:spPr>
          <a:xfrm>
            <a:off x="2688716" y="2238652"/>
            <a:ext cx="295950" cy="336600"/>
          </a:xfrm>
          <a:prstGeom prst="rect">
            <a:avLst/>
          </a:prstGeom>
          <a:noFill/>
          <a:ln>
            <a:noFill/>
          </a:ln>
        </p:spPr>
      </p:pic>
      <p:pic>
        <p:nvPicPr>
          <p:cNvPr id="10" name="Google Shape;469;p43"/>
          <p:cNvPicPr preferRelativeResize="0"/>
          <p:nvPr/>
        </p:nvPicPr>
        <p:blipFill>
          <a:blip r:embed="rId3">
            <a:alphaModFix/>
          </a:blip>
          <a:stretch>
            <a:fillRect/>
          </a:stretch>
        </p:blipFill>
        <p:spPr>
          <a:xfrm>
            <a:off x="2688716" y="3105108"/>
            <a:ext cx="295950" cy="336600"/>
          </a:xfrm>
          <a:prstGeom prst="rect">
            <a:avLst/>
          </a:prstGeom>
          <a:noFill/>
          <a:ln>
            <a:noFill/>
          </a:ln>
        </p:spPr>
      </p:pic>
      <p:pic>
        <p:nvPicPr>
          <p:cNvPr id="11" name="Google Shape;470;p43"/>
          <p:cNvPicPr preferRelativeResize="0"/>
          <p:nvPr/>
        </p:nvPicPr>
        <p:blipFill>
          <a:blip r:embed="rId3">
            <a:alphaModFix/>
          </a:blip>
          <a:stretch>
            <a:fillRect/>
          </a:stretch>
        </p:blipFill>
        <p:spPr>
          <a:xfrm>
            <a:off x="2688716" y="4062308"/>
            <a:ext cx="295950" cy="336600"/>
          </a:xfrm>
          <a:prstGeom prst="rect">
            <a:avLst/>
          </a:prstGeom>
          <a:solidFill>
            <a:srgbClr val="538CCA"/>
          </a:solidFill>
          <a:ln>
            <a:noFill/>
          </a:ln>
        </p:spPr>
      </p:pic>
      <p:sp>
        <p:nvSpPr>
          <p:cNvPr id="12" name="Google Shape;471;p43"/>
          <p:cNvSpPr txBox="1"/>
          <p:nvPr/>
        </p:nvSpPr>
        <p:spPr>
          <a:xfrm>
            <a:off x="956659" y="2214620"/>
            <a:ext cx="888000" cy="336600"/>
          </a:xfrm>
          <a:prstGeom prst="rect">
            <a:avLst/>
          </a:prstGeom>
          <a:noFill/>
          <a:ln>
            <a:noFill/>
          </a:ln>
        </p:spPr>
        <p:txBody>
          <a:bodyPr spcFirstLastPara="1" wrap="square" lIns="91425" tIns="91425" rIns="91425" bIns="91425" anchor="t" anchorCtr="0">
            <a:noAutofit/>
          </a:bodyPr>
          <a:lstStyle/>
          <a:p>
            <a:pPr defTabSz="914400">
              <a:buClr>
                <a:srgbClr val="000000"/>
              </a:buClr>
            </a:pPr>
            <a:r>
              <a:rPr lang="en" sz="1200" b="1" i="1" kern="0" dirty="0">
                <a:solidFill>
                  <a:prstClr val="black">
                    <a:lumMod val="65000"/>
                    <a:lumOff val="35000"/>
                  </a:prstClr>
                </a:solidFill>
                <a:latin typeface="Raleway"/>
                <a:ea typeface="Raleway"/>
                <a:cs typeface="Raleway"/>
                <a:sym typeface="Raleway"/>
              </a:rPr>
              <a:t>Why?</a:t>
            </a:r>
            <a:endParaRPr sz="1200" b="1" i="1" kern="0" dirty="0">
              <a:solidFill>
                <a:prstClr val="black">
                  <a:lumMod val="65000"/>
                  <a:lumOff val="35000"/>
                </a:prstClr>
              </a:solidFill>
              <a:latin typeface="Raleway"/>
              <a:ea typeface="Raleway"/>
              <a:cs typeface="Raleway"/>
              <a:sym typeface="Raleway"/>
            </a:endParaRPr>
          </a:p>
        </p:txBody>
      </p:sp>
      <p:sp>
        <p:nvSpPr>
          <p:cNvPr id="13" name="Google Shape;472;p43"/>
          <p:cNvSpPr txBox="1"/>
          <p:nvPr/>
        </p:nvSpPr>
        <p:spPr>
          <a:xfrm>
            <a:off x="956659" y="3105108"/>
            <a:ext cx="888000" cy="336600"/>
          </a:xfrm>
          <a:prstGeom prst="rect">
            <a:avLst/>
          </a:prstGeom>
          <a:noFill/>
          <a:ln>
            <a:noFill/>
          </a:ln>
        </p:spPr>
        <p:txBody>
          <a:bodyPr spcFirstLastPara="1" wrap="square" lIns="91425" tIns="91425" rIns="91425" bIns="91425" anchor="t" anchorCtr="0">
            <a:noAutofit/>
          </a:bodyPr>
          <a:lstStyle/>
          <a:p>
            <a:pPr defTabSz="914400">
              <a:buClr>
                <a:srgbClr val="000000"/>
              </a:buClr>
            </a:pPr>
            <a:r>
              <a:rPr lang="es-PA" sz="1200" b="1" i="1" kern="0" dirty="0" err="1">
                <a:solidFill>
                  <a:prstClr val="black">
                    <a:lumMod val="65000"/>
                    <a:lumOff val="35000"/>
                  </a:prstClr>
                </a:solidFill>
                <a:latin typeface="Raleway"/>
                <a:ea typeface="Raleway"/>
                <a:cs typeface="Raleway"/>
                <a:sym typeface="Raleway"/>
              </a:rPr>
              <a:t>Why</a:t>
            </a:r>
            <a:r>
              <a:rPr lang="es-PA" sz="1200" b="1" i="1" kern="0" dirty="0">
                <a:solidFill>
                  <a:prstClr val="black">
                    <a:lumMod val="65000"/>
                    <a:lumOff val="35000"/>
                  </a:prstClr>
                </a:solidFill>
                <a:latin typeface="Raleway"/>
                <a:ea typeface="Raleway"/>
                <a:cs typeface="Raleway"/>
                <a:sym typeface="Raleway"/>
              </a:rPr>
              <a:t>?</a:t>
            </a:r>
          </a:p>
        </p:txBody>
      </p:sp>
      <p:sp>
        <p:nvSpPr>
          <p:cNvPr id="14" name="Google Shape;473;p43"/>
          <p:cNvSpPr txBox="1"/>
          <p:nvPr/>
        </p:nvSpPr>
        <p:spPr>
          <a:xfrm>
            <a:off x="956659" y="4062308"/>
            <a:ext cx="888000" cy="336600"/>
          </a:xfrm>
          <a:prstGeom prst="rect">
            <a:avLst/>
          </a:prstGeom>
          <a:noFill/>
          <a:ln>
            <a:noFill/>
          </a:ln>
        </p:spPr>
        <p:txBody>
          <a:bodyPr spcFirstLastPara="1" wrap="square" lIns="91425" tIns="91425" rIns="91425" bIns="91425" anchor="t" anchorCtr="0">
            <a:noAutofit/>
          </a:bodyPr>
          <a:lstStyle/>
          <a:p>
            <a:pPr defTabSz="914400">
              <a:buClr>
                <a:srgbClr val="000000"/>
              </a:buClr>
            </a:pPr>
            <a:r>
              <a:rPr lang="es-PA" sz="1200" b="1" i="1" kern="0" dirty="0" err="1">
                <a:solidFill>
                  <a:prstClr val="black">
                    <a:lumMod val="65000"/>
                    <a:lumOff val="35000"/>
                  </a:prstClr>
                </a:solidFill>
                <a:latin typeface="Raleway"/>
                <a:ea typeface="Raleway"/>
                <a:cs typeface="Raleway"/>
                <a:sym typeface="Raleway"/>
              </a:rPr>
              <a:t>Why</a:t>
            </a:r>
            <a:r>
              <a:rPr lang="es-PA" sz="1200" b="1" i="1" kern="0" dirty="0">
                <a:solidFill>
                  <a:prstClr val="black">
                    <a:lumMod val="65000"/>
                    <a:lumOff val="35000"/>
                  </a:prstClr>
                </a:solidFill>
                <a:latin typeface="Raleway"/>
                <a:ea typeface="Raleway"/>
                <a:cs typeface="Raleway"/>
                <a:sym typeface="Raleway"/>
              </a:rPr>
              <a:t>?</a:t>
            </a:r>
          </a:p>
        </p:txBody>
      </p:sp>
      <p:sp>
        <p:nvSpPr>
          <p:cNvPr id="15" name="Google Shape;455;p43">
            <a:extLst>
              <a:ext uri="{FF2B5EF4-FFF2-40B4-BE49-F238E27FC236}">
                <a16:creationId xmlns:a16="http://schemas.microsoft.com/office/drawing/2014/main" id="{DB02D675-9595-4A69-BADE-B25C9D5726E5}"/>
              </a:ext>
            </a:extLst>
          </p:cNvPr>
          <p:cNvSpPr/>
          <p:nvPr/>
        </p:nvSpPr>
        <p:spPr>
          <a:xfrm>
            <a:off x="5038760" y="1452683"/>
            <a:ext cx="2827326" cy="726932"/>
          </a:xfrm>
          <a:prstGeom prst="roundRect">
            <a:avLst>
              <a:gd name="adj" fmla="val 16667"/>
            </a:avLst>
          </a:prstGeom>
          <a:solidFill>
            <a:schemeClr val="accent5">
              <a:lumMod val="7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US" sz="1400" b="1" kern="0" dirty="0">
                <a:solidFill>
                  <a:prstClr val="white"/>
                </a:solidFill>
                <a:latin typeface="Raleway"/>
                <a:ea typeface="Raleway"/>
                <a:cs typeface="Raleway"/>
                <a:sym typeface="Raleway"/>
              </a:rPr>
              <a:t>Development Gap/human right Not Met</a:t>
            </a:r>
          </a:p>
        </p:txBody>
      </p:sp>
      <p:sp>
        <p:nvSpPr>
          <p:cNvPr id="16" name="Google Shape;456;p43">
            <a:extLst>
              <a:ext uri="{FF2B5EF4-FFF2-40B4-BE49-F238E27FC236}">
                <a16:creationId xmlns:a16="http://schemas.microsoft.com/office/drawing/2014/main" id="{7F8ADFB2-9514-4281-B855-F88ED084A20E}"/>
              </a:ext>
            </a:extLst>
          </p:cNvPr>
          <p:cNvSpPr/>
          <p:nvPr/>
        </p:nvSpPr>
        <p:spPr>
          <a:xfrm>
            <a:off x="5038760" y="2409731"/>
            <a:ext cx="2827326" cy="583328"/>
          </a:xfrm>
          <a:prstGeom prst="roundRect">
            <a:avLst>
              <a:gd name="adj" fmla="val 16667"/>
            </a:avLst>
          </a:prstGeom>
          <a:solidFill>
            <a:schemeClr val="accent5">
              <a:lumMod val="7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s-PA" sz="1400" kern="0" dirty="0" err="1">
                <a:solidFill>
                  <a:prstClr val="white"/>
                </a:solidFill>
                <a:latin typeface="Raleway"/>
                <a:ea typeface="Raleway"/>
                <a:cs typeface="Raleway"/>
                <a:sym typeface="Raleway"/>
              </a:rPr>
              <a:t>Most</a:t>
            </a:r>
            <a:r>
              <a:rPr lang="es-PA" sz="1400" kern="0" dirty="0">
                <a:solidFill>
                  <a:prstClr val="white"/>
                </a:solidFill>
                <a:latin typeface="Raleway"/>
                <a:ea typeface="Raleway"/>
                <a:cs typeface="Raleway"/>
                <a:sym typeface="Raleway"/>
              </a:rPr>
              <a:t> </a:t>
            </a:r>
            <a:r>
              <a:rPr lang="es-PA" sz="1400" kern="0" dirty="0" err="1">
                <a:solidFill>
                  <a:prstClr val="white"/>
                </a:solidFill>
                <a:latin typeface="Raleway"/>
                <a:ea typeface="Raleway"/>
                <a:cs typeface="Raleway"/>
                <a:sym typeface="Raleway"/>
              </a:rPr>
              <a:t>direct</a:t>
            </a:r>
            <a:r>
              <a:rPr lang="es-PA" sz="1400" kern="0" dirty="0">
                <a:solidFill>
                  <a:prstClr val="white"/>
                </a:solidFill>
                <a:latin typeface="Raleway"/>
                <a:ea typeface="Raleway"/>
                <a:cs typeface="Raleway"/>
                <a:sym typeface="Raleway"/>
              </a:rPr>
              <a:t> cause </a:t>
            </a:r>
            <a:r>
              <a:rPr lang="es-PA" sz="1400" kern="0" dirty="0" err="1">
                <a:solidFill>
                  <a:prstClr val="white"/>
                </a:solidFill>
                <a:latin typeface="Raleway"/>
                <a:ea typeface="Raleway"/>
                <a:cs typeface="Raleway"/>
                <a:sym typeface="Raleway"/>
              </a:rPr>
              <a:t>that</a:t>
            </a:r>
            <a:r>
              <a:rPr lang="es-PA" sz="1400" kern="0" dirty="0">
                <a:solidFill>
                  <a:prstClr val="white"/>
                </a:solidFill>
                <a:latin typeface="Raleway"/>
                <a:ea typeface="Raleway"/>
                <a:cs typeface="Raleway"/>
                <a:sym typeface="Raleway"/>
              </a:rPr>
              <a:t> </a:t>
            </a:r>
            <a:r>
              <a:rPr lang="es-PA" sz="1400" kern="0" dirty="0" err="1">
                <a:solidFill>
                  <a:prstClr val="white"/>
                </a:solidFill>
                <a:latin typeface="Raleway"/>
                <a:ea typeface="Raleway"/>
                <a:cs typeface="Raleway"/>
                <a:sym typeface="Raleway"/>
              </a:rPr>
              <a:t>affects</a:t>
            </a:r>
            <a:r>
              <a:rPr lang="es-PA" sz="1400" kern="0" dirty="0">
                <a:solidFill>
                  <a:prstClr val="white"/>
                </a:solidFill>
                <a:latin typeface="Raleway"/>
                <a:ea typeface="Raleway"/>
                <a:cs typeface="Raleway"/>
                <a:sym typeface="Raleway"/>
              </a:rPr>
              <a:t> </a:t>
            </a:r>
            <a:r>
              <a:rPr lang="es-PA" sz="1400" kern="0" dirty="0" err="1">
                <a:solidFill>
                  <a:prstClr val="white"/>
                </a:solidFill>
                <a:latin typeface="Raleway"/>
                <a:ea typeface="Raleway"/>
                <a:cs typeface="Raleway"/>
                <a:sym typeface="Raleway"/>
              </a:rPr>
              <a:t>people</a:t>
            </a:r>
            <a:endParaRPr lang="es-PA" sz="1400" kern="0" dirty="0">
              <a:solidFill>
                <a:prstClr val="white"/>
              </a:solidFill>
              <a:latin typeface="Raleway"/>
              <a:ea typeface="Raleway"/>
              <a:cs typeface="Raleway"/>
              <a:sym typeface="Raleway"/>
            </a:endParaRPr>
          </a:p>
        </p:txBody>
      </p:sp>
      <p:sp>
        <p:nvSpPr>
          <p:cNvPr id="17" name="Google Shape;457;p43">
            <a:extLst>
              <a:ext uri="{FF2B5EF4-FFF2-40B4-BE49-F238E27FC236}">
                <a16:creationId xmlns:a16="http://schemas.microsoft.com/office/drawing/2014/main" id="{419B2742-4B0B-4E95-8FC6-BCD550910B6D}"/>
              </a:ext>
            </a:extLst>
          </p:cNvPr>
          <p:cNvSpPr/>
          <p:nvPr/>
        </p:nvSpPr>
        <p:spPr>
          <a:xfrm>
            <a:off x="5038760" y="3187050"/>
            <a:ext cx="2827326" cy="820473"/>
          </a:xfrm>
          <a:prstGeom prst="roundRect">
            <a:avLst>
              <a:gd name="adj" fmla="val 16667"/>
            </a:avLst>
          </a:prstGeom>
          <a:solidFill>
            <a:schemeClr val="accent5">
              <a:lumMod val="7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US" sz="1200" kern="0" dirty="0">
                <a:solidFill>
                  <a:prstClr val="white"/>
                </a:solidFill>
                <a:latin typeface="Raleway"/>
                <a:ea typeface="Raleway"/>
                <a:cs typeface="Raleway"/>
                <a:sym typeface="Raleway"/>
              </a:rPr>
              <a:t>Limited quality of services, limited implementation of laws, plans/programs, practices</a:t>
            </a:r>
          </a:p>
        </p:txBody>
      </p:sp>
      <p:sp>
        <p:nvSpPr>
          <p:cNvPr id="18" name="Google Shape;461;p43">
            <a:extLst>
              <a:ext uri="{FF2B5EF4-FFF2-40B4-BE49-F238E27FC236}">
                <a16:creationId xmlns:a16="http://schemas.microsoft.com/office/drawing/2014/main" id="{E7E6DEFB-9A05-40BF-836E-1D5500885685}"/>
              </a:ext>
            </a:extLst>
          </p:cNvPr>
          <p:cNvSpPr/>
          <p:nvPr/>
        </p:nvSpPr>
        <p:spPr>
          <a:xfrm>
            <a:off x="5079559" y="4166659"/>
            <a:ext cx="2827327" cy="980532"/>
          </a:xfrm>
          <a:prstGeom prst="roundRect">
            <a:avLst>
              <a:gd name="adj" fmla="val 16667"/>
            </a:avLst>
          </a:prstGeom>
          <a:solidFill>
            <a:schemeClr val="accent5">
              <a:lumMod val="75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defTabSz="914400">
              <a:buClr>
                <a:srgbClr val="000000"/>
              </a:buClr>
            </a:pPr>
            <a:r>
              <a:rPr lang="en-US" sz="1200" kern="0" dirty="0">
                <a:solidFill>
                  <a:prstClr val="white"/>
                </a:solidFill>
                <a:latin typeface="Raleway"/>
                <a:ea typeface="Raleway"/>
                <a:cs typeface="Raleway"/>
                <a:sym typeface="Raleway"/>
              </a:rPr>
              <a:t>Social, political, economic organization, inequitable distribution of resources, cultural patterns,</a:t>
            </a:r>
          </a:p>
          <a:p>
            <a:pPr algn="ctr" defTabSz="914400">
              <a:buClr>
                <a:srgbClr val="000000"/>
              </a:buClr>
            </a:pPr>
            <a:r>
              <a:rPr lang="en-US" sz="1200" kern="0" dirty="0">
                <a:solidFill>
                  <a:prstClr val="white"/>
                </a:solidFill>
                <a:latin typeface="Raleway"/>
                <a:ea typeface="Raleway"/>
                <a:cs typeface="Raleway"/>
                <a:sym typeface="Raleway"/>
              </a:rPr>
              <a:t>Religious beliefs</a:t>
            </a:r>
          </a:p>
        </p:txBody>
      </p:sp>
    </p:spTree>
    <p:extLst>
      <p:ext uri="{BB962C8B-B14F-4D97-AF65-F5344CB8AC3E}">
        <p14:creationId xmlns:p14="http://schemas.microsoft.com/office/powerpoint/2010/main" val="605951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1362E3A33E1F4C940B0A1BA6C10EFD" ma:contentTypeVersion="13" ma:contentTypeDescription="Create a new document." ma:contentTypeScope="" ma:versionID="12b36d6fd8a169746efd0c3620977e9f">
  <xsd:schema xmlns:xsd="http://www.w3.org/2001/XMLSchema" xmlns:xs="http://www.w3.org/2001/XMLSchema" xmlns:p="http://schemas.microsoft.com/office/2006/metadata/properties" xmlns:ns1="http://schemas.microsoft.com/sharepoint/v3" xmlns:ns2="a15e0e0f-4f4a-4916-abd0-83d6a9ed7276" xmlns:ns3="0e608273-76ed-47c9-b5d8-b1ed69fc6eca" targetNamespace="http://schemas.microsoft.com/office/2006/metadata/properties" ma:root="true" ma:fieldsID="813d74dd638c78f68bd4b5c4136e8a3c" ns1:_="" ns2:_="" ns3:_="">
    <xsd:import namespace="http://schemas.microsoft.com/sharepoint/v3"/>
    <xsd:import namespace="a15e0e0f-4f4a-4916-abd0-83d6a9ed7276"/>
    <xsd:import namespace="0e608273-76ed-47c9-b5d8-b1ed69fc6eca"/>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5e0e0f-4f4a-4916-abd0-83d6a9ed727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608273-76ed-47c9-b5d8-b1ed69fc6eca"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15e0e0f-4f4a-4916-abd0-83d6a9ed7276">S2JVWQHSHYPP-714118691-583</_dlc_DocId>
    <_dlc_DocIdUrl xmlns="a15e0e0f-4f4a-4916-abd0-83d6a9ed7276">
      <Url>https://unwomen.sharepoint.com/Policy-Programming/ProgrammeDivision/CF/_layouts/15/DocIdRedir.aspx?ID=S2JVWQHSHYPP-714118691-583</Url>
      <Description>S2JVWQHSHYPP-714118691-583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2FC6C8-ACB8-4C10-970D-E29720A491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15e0e0f-4f4a-4916-abd0-83d6a9ed7276"/>
    <ds:schemaRef ds:uri="0e608273-76ed-47c9-b5d8-b1ed69fc6e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5AD77A-7126-43FE-93C7-349A98DBE52D}">
  <ds:schemaRefs>
    <ds:schemaRef ds:uri="http://purl.org/dc/dcmitype/"/>
    <ds:schemaRef ds:uri="http://schemas.microsoft.com/office/2006/documentManagement/types"/>
    <ds:schemaRef ds:uri="http://purl.org/dc/elements/1.1/"/>
    <ds:schemaRef ds:uri="http://schemas.microsoft.com/office/2006/metadata/properties"/>
    <ds:schemaRef ds:uri="0e608273-76ed-47c9-b5d8-b1ed69fc6eca"/>
    <ds:schemaRef ds:uri="http://schemas.microsoft.com/sharepoint/v3"/>
    <ds:schemaRef ds:uri="http://purl.org/dc/terms/"/>
    <ds:schemaRef ds:uri="http://schemas.microsoft.com/office/infopath/2007/PartnerControls"/>
    <ds:schemaRef ds:uri="http://schemas.openxmlformats.org/package/2006/metadata/core-properties"/>
    <ds:schemaRef ds:uri="a15e0e0f-4f4a-4916-abd0-83d6a9ed7276"/>
    <ds:schemaRef ds:uri="http://www.w3.org/XML/1998/namespace"/>
  </ds:schemaRefs>
</ds:datastoreItem>
</file>

<file path=customXml/itemProps3.xml><?xml version="1.0" encoding="utf-8"?>
<ds:datastoreItem xmlns:ds="http://schemas.openxmlformats.org/officeDocument/2006/customXml" ds:itemID="{186EB824-D5BF-4B77-B4E0-487C02D845DE}">
  <ds:schemaRefs>
    <ds:schemaRef ds:uri="http://schemas.microsoft.com/sharepoint/v3/contenttype/forms"/>
  </ds:schemaRefs>
</ds:datastoreItem>
</file>

<file path=customXml/itemProps4.xml><?xml version="1.0" encoding="utf-8"?>
<ds:datastoreItem xmlns:ds="http://schemas.openxmlformats.org/officeDocument/2006/customXml" ds:itemID="{CF54A92D-FF3C-4953-BD1C-8DFEBD959A8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290</TotalTime>
  <Words>3415</Words>
  <Application>Microsoft Office PowerPoint</Application>
  <PresentationFormat>On-screen Show (16:10)</PresentationFormat>
  <Paragraphs>316</Paragraphs>
  <Slides>30</Slides>
  <Notes>21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30</vt:i4>
      </vt:variant>
    </vt:vector>
  </HeadingPairs>
  <TitlesOfParts>
    <vt:vector size="44" baseType="lpstr">
      <vt:lpstr>DIN Condensed Bold</vt:lpstr>
      <vt:lpstr>Geneva</vt:lpstr>
      <vt:lpstr>Proxima Nova Regular</vt:lpstr>
      <vt:lpstr>Raleway</vt:lpstr>
      <vt:lpstr>Raleway ExtraBold</vt:lpstr>
      <vt:lpstr>Raleway Light</vt:lpstr>
      <vt:lpstr>Arial</vt:lpstr>
      <vt:lpstr>Calibri</vt:lpstr>
      <vt:lpstr>Century Gothic</vt:lpstr>
      <vt:lpstr>Courier New</vt:lpstr>
      <vt:lpstr>Symbol</vt:lpstr>
      <vt:lpstr>Wingdings</vt:lpstr>
      <vt:lpstr>Office Theme</vt:lpstr>
      <vt:lpstr>1_Office Theme</vt:lpstr>
      <vt:lpstr>PowerPoint Presentation</vt:lpstr>
      <vt:lpstr>Gender-responsive UNSDCF</vt:lpstr>
      <vt:lpstr>What is the Theory of Change?</vt:lpstr>
      <vt:lpstr>Why a Theory of Change?</vt:lpstr>
      <vt:lpstr>Steps of a ToC</vt:lpstr>
      <vt:lpstr>STEP 1. INCORPORATE A GENDER LENS INTO THE CCA: GENDER ANALYSIS </vt:lpstr>
      <vt:lpstr>STEP 2. MAIN CHALLENGE </vt:lpstr>
      <vt:lpstr>Causal Analysis</vt:lpstr>
      <vt:lpstr>Human Rights-Based Approach </vt:lpstr>
      <vt:lpstr>Questions for the Causal Analysis</vt:lpstr>
      <vt:lpstr>An Example </vt:lpstr>
      <vt:lpstr>STEP 3. IDENTIFY THE DESIRED CHANGE</vt:lpstr>
      <vt:lpstr>From the challenge to the change</vt:lpstr>
      <vt:lpstr>PowerPoint Presentation</vt:lpstr>
      <vt:lpstr>PowerPoint Presentation</vt:lpstr>
      <vt:lpstr>Types of Gender Results</vt:lpstr>
      <vt:lpstr>Key Criteria</vt:lpstr>
      <vt:lpstr>Prioritize   </vt:lpstr>
      <vt:lpstr>Comparative Advantage of the UN </vt:lpstr>
      <vt:lpstr>Paths of change </vt:lpstr>
      <vt:lpstr>STEP 4.   IDENTIFY THE ASSUMPTIONS AND RISKS</vt:lpstr>
      <vt:lpstr>PowerPoint Presentation</vt:lpstr>
      <vt:lpstr>PowerPoint Presentation</vt:lpstr>
      <vt:lpstr>STEP 6.   IDENTIFY KEY PARTNERS</vt:lpstr>
      <vt:lpstr>PowerPoint Presentation</vt:lpstr>
      <vt:lpstr>In sum…</vt:lpstr>
      <vt:lpstr>Let’s practice</vt:lpstr>
      <vt:lpstr>Group Exercise</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Mariangela Bizzarri</dc:creator>
  <cp:lastModifiedBy>Sijia Cheng</cp:lastModifiedBy>
  <cp:revision>58</cp:revision>
  <dcterms:created xsi:type="dcterms:W3CDTF">2020-04-04T07:28:02Z</dcterms:created>
  <dcterms:modified xsi:type="dcterms:W3CDTF">2020-10-19T20:10:03Z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0x010100F91362E3A33E1F4C940B0A1BA6C10EFD</vt:lpwstr>
  </property>
  <property fmtid="{D5CDD505-2E9C-101B-9397-08002B2CF9AE}" pid="3" name="_dlc_DocIdItemGuid">
    <vt:lpwstr>a032a1e6-bc04-411f-9a46-d48f3da03a89</vt:lpwstr>
  </property>
</Properties>
</file>