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56" r:id="rId2"/>
    <p:sldId id="393" r:id="rId3"/>
    <p:sldId id="392" r:id="rId4"/>
    <p:sldId id="394" r:id="rId5"/>
    <p:sldId id="395" r:id="rId6"/>
    <p:sldId id="397" r:id="rId7"/>
    <p:sldId id="396" r:id="rId8"/>
    <p:sldId id="277" r:id="rId9"/>
    <p:sldId id="370" r:id="rId10"/>
    <p:sldId id="270" r:id="rId1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61">
          <p15:clr>
            <a:srgbClr val="A4A3A4"/>
          </p15:clr>
        </p15:guide>
        <p15:guide id="2" pos="1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CC8"/>
    <a:srgbClr val="769B66"/>
    <a:srgbClr val="FFC000"/>
    <a:srgbClr val="CD6660"/>
    <a:srgbClr val="C0504D"/>
    <a:srgbClr val="31AFA3"/>
    <a:srgbClr val="31CFB6"/>
    <a:srgbClr val="17CAE0"/>
    <a:srgbClr val="1CE6FF"/>
    <a:srgbClr val="99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3" autoAdjust="0"/>
    <p:restoredTop sz="70992" autoAdjust="0"/>
  </p:normalViewPr>
  <p:slideViewPr>
    <p:cSldViewPr snapToGrid="0" snapToObjects="1">
      <p:cViewPr>
        <p:scale>
          <a:sx n="66" d="100"/>
          <a:sy n="66" d="100"/>
        </p:scale>
        <p:origin x="1092" y="-72"/>
      </p:cViewPr>
      <p:guideLst>
        <p:guide orient="horz" pos="1461"/>
        <p:guide pos="19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AF24F0-2A9B-46A1-9C20-61FAAFCAFF66}" type="datetimeFigureOut">
              <a:rPr lang="it-IT" smtClean="0"/>
              <a:pPr/>
              <a:t>18/06/2020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D92DF6-2D34-4C35-8E72-EEC3033C18BC}" type="slidenum">
              <a:rPr lang="it-IT" smtClean="0"/>
              <a:pPr/>
              <a:t>‹N›</a:t>
            </a:fld>
            <a:endParaRPr lang="it-IT"/>
          </a:p>
        </p:txBody>
      </p:sp>
    </p:spTree>
    <p:extLst>
      <p:ext uri="{BB962C8B-B14F-4D97-AF65-F5344CB8AC3E}">
        <p14:creationId xmlns:p14="http://schemas.microsoft.com/office/powerpoint/2010/main" val="584319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0C87A-600D-4ECB-B063-522A496BCD09}" type="datetimeFigureOut">
              <a:rPr lang="it-IT" smtClean="0"/>
              <a:pPr/>
              <a:t>18/06/2020</a:t>
            </a:fld>
            <a:endParaRPr lang="it-IT"/>
          </a:p>
        </p:txBody>
      </p:sp>
      <p:sp>
        <p:nvSpPr>
          <p:cNvPr id="4" name="Segnaposto immagin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09F7A-B409-4498-BDAE-83CB333CDE40}" type="slidenum">
              <a:rPr lang="it-IT" smtClean="0"/>
              <a:pPr/>
              <a:t>‹N›</a:t>
            </a:fld>
            <a:endParaRPr lang="it-IT"/>
          </a:p>
        </p:txBody>
      </p:sp>
    </p:spTree>
    <p:extLst>
      <p:ext uri="{BB962C8B-B14F-4D97-AF65-F5344CB8AC3E}">
        <p14:creationId xmlns:p14="http://schemas.microsoft.com/office/powerpoint/2010/main" val="29951708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dg.un.org/resources/unct-gender-equality-marker-guidance-not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ata.unwomen.org/sdg-monito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09F7A-B409-4498-BDAE-83CB333CDE40}" type="slidenum">
              <a:rPr lang="it-IT" smtClean="0"/>
              <a:pPr/>
              <a:t>1</a:t>
            </a:fld>
            <a:endParaRPr lang="it-IT"/>
          </a:p>
        </p:txBody>
      </p:sp>
    </p:spTree>
    <p:extLst>
      <p:ext uri="{BB962C8B-B14F-4D97-AF65-F5344CB8AC3E}">
        <p14:creationId xmlns:p14="http://schemas.microsoft.com/office/powerpoint/2010/main" val="366693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GB" dirty="0"/>
          </a:p>
        </p:txBody>
      </p:sp>
      <p:sp>
        <p:nvSpPr>
          <p:cNvPr id="3174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1.1 </a:t>
            </a:r>
          </a:p>
        </p:txBody>
      </p:sp>
      <p:sp>
        <p:nvSpPr>
          <p:cNvPr id="3174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2769C2-239A-4604-8F2C-A8B939BAA710}" type="slidenum">
              <a:rPr lang="en-US"/>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Bef>
                <a:spcPts val="200"/>
              </a:spcBef>
              <a:spcAft>
                <a:spcPts val="1200"/>
              </a:spcAft>
              <a:tabLst>
                <a:tab pos="457200" algn="l"/>
              </a:tabLst>
            </a:pPr>
            <a:r>
              <a:rPr lang="en-GB" sz="1200" dirty="0" smtClean="0">
                <a:effectLst/>
                <a:latin typeface="Arial"/>
                <a:ea typeface="Calibri"/>
                <a:cs typeface="Arial"/>
              </a:rPr>
              <a:t>An important prerequisite for the development of the CF is the review of the assets and configuration of the UNCT to ensure performance is up to the agreed standards and objectives. This is an iterative process involving all concerned entities. When looked from a GEWE perspective, some of the aspects that this should include are: </a:t>
            </a:r>
            <a:endParaRPr lang="it-IT" sz="1200" dirty="0" smtClean="0">
              <a:effectLst/>
              <a:latin typeface="Arial"/>
              <a:ea typeface="Calibri"/>
              <a:cs typeface="Arial"/>
            </a:endParaRPr>
          </a:p>
          <a:p>
            <a:pPr marL="342900" lvl="0" indent="-342900">
              <a:lnSpc>
                <a:spcPct val="107000"/>
              </a:lnSpc>
              <a:spcBef>
                <a:spcPts val="200"/>
              </a:spcBef>
              <a:spcAft>
                <a:spcPts val="0"/>
              </a:spcAft>
              <a:buFont typeface="Arial"/>
              <a:buChar char="-"/>
              <a:tabLst>
                <a:tab pos="457200" algn="l"/>
              </a:tabLst>
            </a:pPr>
            <a:r>
              <a:rPr lang="en-GB" sz="1200" dirty="0" smtClean="0">
                <a:effectLst/>
                <a:latin typeface="Arial"/>
                <a:ea typeface="Calibri"/>
                <a:cs typeface="Arial"/>
              </a:rPr>
              <a:t>Capacities: GEWE experts, advisors and gender thematic/working groups to work with the Resident Coordinator and the UNCT to provide advice on how to best integrate GEWE into the UNSDCF; </a:t>
            </a:r>
            <a:endParaRPr lang="it-IT" sz="1200" dirty="0" smtClean="0">
              <a:effectLst/>
              <a:latin typeface="Arial"/>
              <a:ea typeface="Calibri"/>
              <a:cs typeface="Arial"/>
            </a:endParaRPr>
          </a:p>
          <a:p>
            <a:pPr marL="342900" lvl="0" indent="-342900">
              <a:lnSpc>
                <a:spcPct val="107000"/>
              </a:lnSpc>
              <a:spcAft>
                <a:spcPts val="0"/>
              </a:spcAft>
              <a:buFont typeface="Arial"/>
              <a:buChar char="-"/>
              <a:tabLst>
                <a:tab pos="457200" algn="l"/>
              </a:tabLst>
            </a:pPr>
            <a:r>
              <a:rPr lang="en-GB" sz="1200" dirty="0" smtClean="0">
                <a:effectLst/>
                <a:latin typeface="Arial"/>
                <a:ea typeface="Calibri"/>
                <a:cs typeface="Arial"/>
              </a:rPr>
              <a:t>Regional coordination mechanisms on GEWE; </a:t>
            </a:r>
            <a:endParaRPr lang="it-IT" sz="1200" dirty="0" smtClean="0">
              <a:effectLst/>
              <a:latin typeface="Arial"/>
              <a:ea typeface="Calibri"/>
              <a:cs typeface="Arial"/>
            </a:endParaRPr>
          </a:p>
          <a:p>
            <a:pPr marL="342900" lvl="0" indent="-342900">
              <a:lnSpc>
                <a:spcPct val="107000"/>
              </a:lnSpc>
              <a:spcAft>
                <a:spcPts val="1200"/>
              </a:spcAft>
              <a:buFont typeface="Arial"/>
              <a:buChar char="-"/>
              <a:tabLst>
                <a:tab pos="457200" algn="l"/>
              </a:tabLst>
            </a:pPr>
            <a:r>
              <a:rPr lang="en-GB" sz="1200" dirty="0" smtClean="0">
                <a:effectLst/>
                <a:latin typeface="Arial"/>
                <a:ea typeface="Calibri"/>
                <a:cs typeface="Arial"/>
              </a:rPr>
              <a:t>Joint programmes and work plans provide also opportunities for partnering on GEWE with, among others, National Women’s Machinery, and community organizations and women’s rights advocates. </a:t>
            </a:r>
          </a:p>
          <a:p>
            <a:pPr marL="342900" lvl="0" indent="-342900">
              <a:lnSpc>
                <a:spcPct val="107000"/>
              </a:lnSpc>
              <a:spcAft>
                <a:spcPts val="1200"/>
              </a:spcAft>
              <a:buFont typeface="Arial"/>
              <a:buChar char="-"/>
              <a:tabLst>
                <a:tab pos="457200" algn="l"/>
              </a:tabLst>
            </a:pPr>
            <a:r>
              <a:rPr lang="en-US" sz="1200" kern="1200" dirty="0" smtClean="0">
                <a:solidFill>
                  <a:schemeClr val="tx1"/>
                </a:solidFill>
                <a:effectLst/>
                <a:latin typeface="+mn-lt"/>
                <a:ea typeface="+mn-ea"/>
                <a:cs typeface="+mn-cs"/>
              </a:rPr>
              <a:t>Additionally, it is important to engage participants on how to best build capacities on GEWE and quality assurance through the UNSDCF cycle, and more specifically in the M&amp;E group, inter-agency results groups and so on. </a:t>
            </a:r>
            <a:endParaRPr lang="it-IT" sz="1200" dirty="0" smtClean="0">
              <a:effectLst/>
              <a:latin typeface="Arial"/>
              <a:ea typeface="Calibri"/>
              <a:cs typeface="Arial"/>
            </a:endParaRPr>
          </a:p>
          <a:p>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2</a:t>
            </a:fld>
            <a:endParaRPr lang="it-IT"/>
          </a:p>
        </p:txBody>
      </p:sp>
    </p:spTree>
    <p:extLst>
      <p:ext uri="{BB962C8B-B14F-4D97-AF65-F5344CB8AC3E}">
        <p14:creationId xmlns:p14="http://schemas.microsoft.com/office/powerpoint/2010/main" val="403302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Possible comparative advantages on GEWE are: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for UN Women, the UNSDCF is an opportunity to strengthen attention to gender equality and women’s empowerment at the country level, and to strengthen its own ways of working to improve delivery on mandate. As part of the UNCT, the organization leads and coordinates the UN system’s work on GEWE.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UN Women has been driving the gender-responsive implementation of the 2030 Agenda for Sustainable Development, and has an important role to play when it comes to gender-responsive UNSDCF engagement.</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the same time, senior management of each UN agency has a responsibility for implementing gender mainstreaming and ensuring their work contributes to GEWE. Among them, some specifically works on gender-related issues such as UNFPA and UNICEF and can play a key role. </a:t>
            </a:r>
            <a:endParaRPr lang="en-US" sz="1200" b="1" dirty="0"/>
          </a:p>
        </p:txBody>
      </p:sp>
      <p:sp>
        <p:nvSpPr>
          <p:cNvPr id="4" name="Slide Number Placeholder 3"/>
          <p:cNvSpPr>
            <a:spLocks noGrp="1"/>
          </p:cNvSpPr>
          <p:nvPr>
            <p:ph type="sldNum" sz="quarter" idx="5"/>
          </p:nvPr>
        </p:nvSpPr>
        <p:spPr/>
        <p:txBody>
          <a:bodyPr/>
          <a:lstStyle/>
          <a:p>
            <a:fld id="{02809F7A-B409-4498-BDAE-83CB333CDE40}" type="slidenum">
              <a:rPr lang="it-IT" smtClean="0"/>
              <a:pPr/>
              <a:t>3</a:t>
            </a:fld>
            <a:endParaRPr lang="it-IT"/>
          </a:p>
        </p:txBody>
      </p:sp>
    </p:spTree>
    <p:extLst>
      <p:ext uri="{BB962C8B-B14F-4D97-AF65-F5344CB8AC3E}">
        <p14:creationId xmlns:p14="http://schemas.microsoft.com/office/powerpoint/2010/main" val="425059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Once the SDGs become part of a country’s policy framework, implementation still depends on integration in its budgetary framework, with SDG targets reflected in budget allocations and reports, including in relation to GEWE.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While funding for the SDGs come from multiple sources, financing for GEWE has traditionally being lagging behind. Women and girls typically receive short shrift in national and local budgets. Delivering on the GEWE commitments of the 2030 Agenda requires mobilizing and allocating sufficient resources for policies and programmes that contribute to their achievement.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Critical to this is to:</a:t>
            </a:r>
            <a:r>
              <a:rPr lang="en-ID"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Secretary General’s Peacebuilding Fund (PBF) is a good practice in this respect. According to its 2020-2024 Strategy, the Fund continues to evolve </a:t>
            </a:r>
            <a:r>
              <a:rPr lang="en-ID" sz="1200" kern="1200" dirty="0" smtClean="0">
                <a:solidFill>
                  <a:schemeClr val="tx1"/>
                </a:solidFill>
                <a:effectLst/>
                <a:latin typeface="+mn-lt"/>
                <a:ea typeface="+mn-ea"/>
                <a:cs typeface="+mn-cs"/>
              </a:rPr>
              <a:t>its special Gender and Youth Promotion Initiatives, which is meant to support the empowerment of women and the</a:t>
            </a:r>
            <a:r>
              <a:rPr lang="en-GB" sz="1200" kern="1200" dirty="0" smtClean="0">
                <a:solidFill>
                  <a:schemeClr val="tx1"/>
                </a:solidFill>
                <a:effectLst/>
                <a:latin typeface="+mn-lt"/>
                <a:ea typeface="+mn-ea"/>
                <a:cs typeface="+mn-cs"/>
              </a:rPr>
              <a:t> advancement of GEWE in countries or situations at risk or affected by violent conflict. Moreover, the PBF target that supported programmes should invest at least 30% of their resources in gender-sensitive peacebuilding.</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Secretary-General observes that only 2.03% of UN development system expenditures are allocated to gender equality and women’s empowerment; as part of efforts to ensure adequate financing, he then established a high-level task force on financing for GEWE equality to review and track UN budgets and expenditures across the system. </a:t>
            </a:r>
            <a:endParaRPr lang="it-IT"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2809F7A-B409-4498-BDAE-83CB333CDE40}" type="slidenum">
              <a:rPr lang="it-IT" smtClean="0"/>
              <a:pPr/>
              <a:t>4</a:t>
            </a:fld>
            <a:endParaRPr lang="it-IT"/>
          </a:p>
        </p:txBody>
      </p:sp>
    </p:spTree>
    <p:extLst>
      <p:ext uri="{BB962C8B-B14F-4D97-AF65-F5344CB8AC3E}">
        <p14:creationId xmlns:p14="http://schemas.microsoft.com/office/powerpoint/2010/main" val="34775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tools are also important when discussing financing for GEWE. </a:t>
            </a:r>
            <a:r>
              <a:rPr lang="en-ID"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Distribute add reference to Annex II – Applying the UNCT GEM in an UNSDCF Cycle: A sample plan of action, from the  UNCT GEM Guidance Note, </a:t>
            </a:r>
            <a:r>
              <a:rPr lang="en-GB" sz="1200" u="none" strike="noStrike" kern="1200" dirty="0" smtClean="0">
                <a:solidFill>
                  <a:schemeClr val="tx1"/>
                </a:solidFill>
                <a:effectLst/>
                <a:latin typeface="+mn-lt"/>
                <a:ea typeface="+mn-ea"/>
                <a:cs typeface="+mn-cs"/>
                <a:hlinkClick r:id="rId3"/>
              </a:rPr>
              <a:t>https://unsdg.un.org/resources/unct-gender-equality-marker-guidance-note</a:t>
            </a:r>
            <a:r>
              <a:rPr lang="en-GB" sz="1200" kern="1200" dirty="0" smtClean="0">
                <a:solidFill>
                  <a:schemeClr val="tx1"/>
                </a:solidFill>
                <a:effectLst/>
                <a:latin typeface="+mn-lt"/>
                <a:ea typeface="+mn-ea"/>
                <a:cs typeface="+mn-cs"/>
              </a:rPr>
              <a:t> and ask participants to take some time to go through it individually. Allow some time for questions and answers.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GEM is a tool to track planned or actual financial investments in GEWE within programmes or projects. Its coding 0-3 denotes the type and degree to which a unit of analysis addresses gender equality and women’s empowerment.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Remind participants that a specific module of the I Know Gender series has been devoted specifically to the GEM, and encourage them to go through it if not yet done so.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Gender-responsive budgeting can be effective in tracking financial commitments to policies and </a:t>
            </a:r>
            <a:r>
              <a:rPr lang="en-US" sz="1200" kern="1200" dirty="0" err="1" smtClean="0">
                <a:solidFill>
                  <a:schemeClr val="tx1"/>
                </a:solidFill>
                <a:effectLst/>
                <a:latin typeface="+mn-lt"/>
                <a:ea typeface="+mn-ea"/>
                <a:cs typeface="+mn-cs"/>
              </a:rPr>
              <a:t>programmes</a:t>
            </a:r>
            <a:r>
              <a:rPr lang="en-US" sz="1200" kern="1200" dirty="0" smtClean="0">
                <a:solidFill>
                  <a:schemeClr val="tx1"/>
                </a:solidFill>
                <a:effectLst/>
                <a:latin typeface="+mn-lt"/>
                <a:ea typeface="+mn-ea"/>
                <a:cs typeface="+mn-cs"/>
              </a:rPr>
              <a:t> that promote GEWE. As such it can be applied in the financing of UNSDCF to ensure the needs of women and men of various age and backgrounds are covered, budgeted for and monitored.</a:t>
            </a:r>
            <a:r>
              <a:rPr lang="it-IT" dirty="0" smtClean="0">
                <a:effectLst/>
              </a:rPr>
              <a:t> </a:t>
            </a:r>
            <a:r>
              <a:rPr lang="en-ID" sz="1200" kern="1200" dirty="0" smtClean="0">
                <a:solidFill>
                  <a:schemeClr val="tx1"/>
                </a:solidFill>
                <a:effectLst/>
                <a:latin typeface="+mn-lt"/>
                <a:ea typeface="+mn-ea"/>
                <a:cs typeface="+mn-cs"/>
              </a:rPr>
              <a:t>This part of the training is really critical - suggest to spend at least 2-3 hours on financing and GEM (cutting other sections). The first part of the day could be rolled into day 2 with gender analysis in CCAs rolled into day 1 (with reduced focus on introductory slides) </a:t>
            </a:r>
            <a:endParaRPr lang="it-IT" sz="1200" kern="1200" dirty="0" smtClean="0">
              <a:solidFill>
                <a:schemeClr val="tx1"/>
              </a:solidFill>
              <a:effectLst/>
              <a:latin typeface="+mn-lt"/>
              <a:ea typeface="+mn-ea"/>
              <a:cs typeface="+mn-cs"/>
            </a:endParaRPr>
          </a:p>
          <a:p>
            <a:r>
              <a:rPr lang="en-ID" sz="1200" kern="1200" dirty="0" smtClean="0">
                <a:solidFill>
                  <a:schemeClr val="tx1"/>
                </a:solidFill>
                <a:effectLst/>
                <a:latin typeface="+mn-lt"/>
                <a:ea typeface="+mn-ea"/>
                <a:cs typeface="+mn-cs"/>
              </a:rPr>
              <a:t> @</a:t>
            </a:r>
            <a:r>
              <a:rPr lang="en-ID" sz="1200" kern="1200" dirty="0" err="1" smtClean="0">
                <a:solidFill>
                  <a:schemeClr val="tx1"/>
                </a:solidFill>
                <a:effectLst/>
                <a:latin typeface="+mn-lt"/>
                <a:ea typeface="+mn-ea"/>
                <a:cs typeface="+mn-cs"/>
              </a:rPr>
              <a:t>Natia</a:t>
            </a:r>
            <a:r>
              <a:rPr lang="en-ID" sz="1200" kern="1200" dirty="0" smtClean="0">
                <a:solidFill>
                  <a:schemeClr val="tx1"/>
                </a:solidFill>
                <a:effectLst/>
                <a:latin typeface="+mn-lt"/>
                <a:ea typeface="+mn-ea"/>
                <a:cs typeface="+mn-cs"/>
              </a:rPr>
              <a:t>, to be discussed with you. I am personally not an expert on this, and would not know what else to suggest under this, besides undertaking the GEM module of the I know Gender series, as suggested by Alicia. In terms of timing, certainly we could give the option of shortening/skipping the section on Basic Gender terms, and use that hour to go through some more content on this, if needed. </a:t>
            </a:r>
            <a:endParaRPr lang="it-IT"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2809F7A-B409-4498-BDAE-83CB333CDE40}" type="slidenum">
              <a:rPr lang="it-IT" smtClean="0"/>
              <a:pPr/>
              <a:t>5</a:t>
            </a:fld>
            <a:endParaRPr lang="it-IT"/>
          </a:p>
        </p:txBody>
      </p:sp>
    </p:spTree>
    <p:extLst>
      <p:ext uri="{BB962C8B-B14F-4D97-AF65-F5344CB8AC3E}">
        <p14:creationId xmlns:p14="http://schemas.microsoft.com/office/powerpoint/2010/main" val="174494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Show the video on GRB.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6</a:t>
            </a:fld>
            <a:endParaRPr lang="it-IT"/>
          </a:p>
        </p:txBody>
      </p:sp>
    </p:spTree>
    <p:extLst>
      <p:ext uri="{BB962C8B-B14F-4D97-AF65-F5344CB8AC3E}">
        <p14:creationId xmlns:p14="http://schemas.microsoft.com/office/powerpoint/2010/main" val="56412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Ensure systematic monitoring and reporting on GEWE, including:</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results matrix is the strategic management tool used to plan, monitor, evaluate and report on UNSDCF results areas.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 Women is the </a:t>
            </a:r>
            <a:r>
              <a:rPr lang="en-US" sz="1200" u="none" strike="noStrike" kern="1200" dirty="0" smtClean="0">
                <a:solidFill>
                  <a:schemeClr val="tx1"/>
                </a:solidFill>
                <a:effectLst/>
                <a:latin typeface="+mn-lt"/>
                <a:ea typeface="+mn-ea"/>
                <a:cs typeface="+mn-cs"/>
                <a:hlinkClick r:id="rId3"/>
              </a:rPr>
              <a:t>custodian agency</a:t>
            </a:r>
            <a:r>
              <a:rPr lang="en-US" sz="1200" kern="1200" dirty="0" smtClean="0">
                <a:solidFill>
                  <a:schemeClr val="tx1"/>
                </a:solidFill>
                <a:effectLst/>
                <a:latin typeface="+mn-lt"/>
                <a:ea typeface="+mn-ea"/>
                <a:cs typeface="+mn-cs"/>
              </a:rPr>
              <a:t> to monitor three Tier II SDG indicators: indicator 5.1.1 Legal frameworks that promote, enforce and monitor GEWE; indicator 5.5.1 Proportion of seats held by women in national parliaments; indicator 5.c.1 Proportion of countries with systems to track and make public allocations for gender equality and women's empowerment.</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Moreover, where present, UN WOMEN is leading and coordinating the UNCT works on GEWE through the UN Gender Theme Group/Human Rights Group or relevant inter-agency groups, which is also responsible for monitoring the UNSDCF’s performance from a GEWE perspective.</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for the monitoring of GEWE related results, </a:t>
            </a:r>
            <a:r>
              <a:rPr lang="en-GB" sz="1200" b="1" kern="1200" dirty="0" smtClean="0">
                <a:solidFill>
                  <a:schemeClr val="tx1"/>
                </a:solidFill>
                <a:effectLst/>
                <a:latin typeface="+mn-lt"/>
                <a:ea typeface="+mn-ea"/>
                <a:cs typeface="+mn-cs"/>
              </a:rPr>
              <a:t>UN Info</a:t>
            </a:r>
            <a:r>
              <a:rPr lang="en-GB" sz="1200" kern="1200" dirty="0" smtClean="0">
                <a:solidFill>
                  <a:schemeClr val="tx1"/>
                </a:solidFill>
                <a:effectLst/>
                <a:latin typeface="+mn-lt"/>
                <a:ea typeface="+mn-ea"/>
                <a:cs typeface="+mn-cs"/>
              </a:rPr>
              <a:t> is </a:t>
            </a:r>
            <a:r>
              <a:rPr lang="en-ID" sz="1200" kern="1200" dirty="0" smtClean="0">
                <a:solidFill>
                  <a:schemeClr val="tx1"/>
                </a:solidFill>
                <a:effectLst/>
                <a:latin typeface="+mn-lt"/>
                <a:ea typeface="+mn-ea"/>
                <a:cs typeface="+mn-cs"/>
              </a:rPr>
              <a:t>the online planning, monitoring and reporting platform that digitizes the UNSDCF and Joint </a:t>
            </a:r>
            <a:r>
              <a:rPr lang="en-ID" sz="1200" kern="1200" dirty="0" err="1" smtClean="0">
                <a:solidFill>
                  <a:schemeClr val="tx1"/>
                </a:solidFill>
                <a:effectLst/>
                <a:latin typeface="+mn-lt"/>
                <a:ea typeface="+mn-ea"/>
                <a:cs typeface="+mn-cs"/>
              </a:rPr>
              <a:t>Workplans</a:t>
            </a:r>
            <a:r>
              <a:rPr lang="en-ID" sz="1200" kern="1200" dirty="0" smtClean="0">
                <a:solidFill>
                  <a:schemeClr val="tx1"/>
                </a:solidFill>
                <a:effectLst/>
                <a:latin typeface="+mn-lt"/>
                <a:ea typeface="+mn-ea"/>
                <a:cs typeface="+mn-cs"/>
              </a:rPr>
              <a:t> at the country level). The platform enables faster and more accurate reporting of results, make information more accessible to stakeholders, while offering the possibility to aggregate this information globally. More on this will be discussed in the following session.</a:t>
            </a:r>
            <a:endParaRPr lang="en-GB" dirty="0"/>
          </a:p>
        </p:txBody>
      </p:sp>
      <p:sp>
        <p:nvSpPr>
          <p:cNvPr id="4" name="Slide Number Placeholder 3"/>
          <p:cNvSpPr>
            <a:spLocks noGrp="1"/>
          </p:cNvSpPr>
          <p:nvPr>
            <p:ph type="sldNum" sz="quarter" idx="5"/>
          </p:nvPr>
        </p:nvSpPr>
        <p:spPr/>
        <p:txBody>
          <a:bodyPr/>
          <a:lstStyle/>
          <a:p>
            <a:fld id="{02809F7A-B409-4498-BDAE-83CB333CDE40}" type="slidenum">
              <a:rPr lang="it-IT" smtClean="0"/>
              <a:pPr/>
              <a:t>7</a:t>
            </a:fld>
            <a:endParaRPr lang="it-IT"/>
          </a:p>
        </p:txBody>
      </p:sp>
    </p:spTree>
    <p:extLst>
      <p:ext uri="{BB962C8B-B14F-4D97-AF65-F5344CB8AC3E}">
        <p14:creationId xmlns:p14="http://schemas.microsoft.com/office/powerpoint/2010/main" val="3247275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Arial" charset="0"/>
              <a:ea typeface="Arial" charset="0"/>
              <a:cs typeface="Arial" charset="0"/>
            </a:endParaRPr>
          </a:p>
          <a:p>
            <a:endParaRPr lang="en-US" sz="1200" kern="1200" dirty="0">
              <a:solidFill>
                <a:schemeClr val="tx1"/>
              </a:solidFill>
              <a:effectLst/>
              <a:latin typeface="Arial" charset="0"/>
              <a:ea typeface="Arial" charset="0"/>
              <a:cs typeface="Arial" charset="0"/>
            </a:endParaRPr>
          </a:p>
          <a:p>
            <a:r>
              <a:rPr lang="en-GB" sz="1200" kern="1200" dirty="0" smtClean="0">
                <a:solidFill>
                  <a:schemeClr val="tx1"/>
                </a:solidFill>
                <a:effectLst/>
                <a:latin typeface="+mn-lt"/>
                <a:ea typeface="+mn-ea"/>
                <a:cs typeface="+mn-cs"/>
              </a:rPr>
              <a:t>Ensure rights-based and gender-responsive evaluation to assess progress and challenges and whether and how policies and programmes delivered results.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Ensure evaluations are in line with the UNEG guidance on Integrating Human Rights and Gender in Evaluation; teams are gender-sensitive and gender-balanced; and gender-sensitive data collection techniques and tools are used.</a:t>
            </a:r>
            <a:endParaRPr lang="fr-FR" sz="1200" kern="1200" dirty="0">
              <a:solidFill>
                <a:schemeClr val="tx1"/>
              </a:solidFill>
              <a:effectLst/>
              <a:latin typeface="Arial" charset="0"/>
              <a:ea typeface="Arial" charset="0"/>
              <a:cs typeface="Arial" charset="0"/>
            </a:endParaRPr>
          </a:p>
        </p:txBody>
      </p:sp>
      <p:sp>
        <p:nvSpPr>
          <p:cNvPr id="4" name="Date Placeholder 3"/>
          <p:cNvSpPr>
            <a:spLocks noGrp="1"/>
          </p:cNvSpPr>
          <p:nvPr>
            <p:ph type="dt" idx="1"/>
          </p:nvPr>
        </p:nvSpPr>
        <p:spPr/>
        <p:txBody>
          <a:bodyPr/>
          <a:lstStyle/>
          <a:p>
            <a:fld id="{AA2CEB4C-364C-674E-A933-C3977187AE0B}" type="datetime1">
              <a:rPr lang="id-ID" smtClean="0"/>
              <a:pPr/>
              <a:t>18/06/2020</a:t>
            </a:fld>
            <a:endParaRPr lang="id-ID"/>
          </a:p>
        </p:txBody>
      </p:sp>
      <p:sp>
        <p:nvSpPr>
          <p:cNvPr id="5" name="Slide Number Placeholder 4"/>
          <p:cNvSpPr>
            <a:spLocks noGrp="1"/>
          </p:cNvSpPr>
          <p:nvPr>
            <p:ph type="sldNum" sz="quarter" idx="5"/>
          </p:nvPr>
        </p:nvSpPr>
        <p:spPr/>
        <p:txBody>
          <a:bodyPr/>
          <a:lstStyle/>
          <a:p>
            <a:fld id="{58DA8B1A-13F2-1446-8603-74185E46CFC5}" type="slidenum">
              <a:rPr lang="id-ID" smtClean="0"/>
              <a:pPr/>
              <a:t>8</a:t>
            </a:fld>
            <a:endParaRPr lang="id-ID"/>
          </a:p>
        </p:txBody>
      </p:sp>
    </p:spTree>
    <p:extLst>
      <p:ext uri="{BB962C8B-B14F-4D97-AF65-F5344CB8AC3E}">
        <p14:creationId xmlns:p14="http://schemas.microsoft.com/office/powerpoint/2010/main" val="2510116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Here are some examples of gender-questions applied to widely-used evaluation: relevance, efficiency, effectiveness, impact and sustainability. </a:t>
            </a:r>
            <a:endParaRPr lang="en-US" dirty="0"/>
          </a:p>
        </p:txBody>
      </p:sp>
      <p:sp>
        <p:nvSpPr>
          <p:cNvPr id="4" name="Date Placeholder 3"/>
          <p:cNvSpPr>
            <a:spLocks noGrp="1"/>
          </p:cNvSpPr>
          <p:nvPr>
            <p:ph type="dt" idx="1"/>
          </p:nvPr>
        </p:nvSpPr>
        <p:spPr/>
        <p:txBody>
          <a:bodyPr/>
          <a:lstStyle/>
          <a:p>
            <a:fld id="{AA2CEB4C-364C-674E-A933-C3977187AE0B}" type="datetime1">
              <a:rPr lang="id-ID" smtClean="0"/>
              <a:pPr/>
              <a:t>18/06/2020</a:t>
            </a:fld>
            <a:endParaRPr lang="id-ID"/>
          </a:p>
        </p:txBody>
      </p:sp>
      <p:sp>
        <p:nvSpPr>
          <p:cNvPr id="5" name="Slide Number Placeholder 4"/>
          <p:cNvSpPr>
            <a:spLocks noGrp="1"/>
          </p:cNvSpPr>
          <p:nvPr>
            <p:ph type="sldNum" sz="quarter" idx="5"/>
          </p:nvPr>
        </p:nvSpPr>
        <p:spPr/>
        <p:txBody>
          <a:bodyPr/>
          <a:lstStyle/>
          <a:p>
            <a:fld id="{58DA8B1A-13F2-1446-8603-74185E46CFC5}" type="slidenum">
              <a:rPr lang="id-ID" smtClean="0"/>
              <a:pPr/>
              <a:t>9</a:t>
            </a:fld>
            <a:endParaRPr lang="id-ID"/>
          </a:p>
        </p:txBody>
      </p:sp>
    </p:spTree>
    <p:extLst>
      <p:ext uri="{BB962C8B-B14F-4D97-AF65-F5344CB8AC3E}">
        <p14:creationId xmlns:p14="http://schemas.microsoft.com/office/powerpoint/2010/main" val="292045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noAutofit/>
          </a:bodyPr>
          <a:lstStyle>
            <a:lvl1pPr>
              <a:defRPr sz="5400">
                <a:solidFill>
                  <a:schemeClr val="bg1"/>
                </a:solidFill>
                <a:latin typeface="Geneva"/>
                <a:cs typeface="Geneva"/>
              </a:defRPr>
            </a:lvl1pPr>
          </a:lstStyle>
          <a:p>
            <a:r>
              <a:rPr lang="en-US" dirty="0"/>
              <a:t>Click to edit Master title style</a:t>
            </a:r>
            <a:endParaRPr lang="it-IT"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rgbClr val="FFFFFF"/>
                </a:solidFill>
                <a:latin typeface="DIN Condensed Bold"/>
                <a:cs typeface="DIN Condense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M4|Implementation and Results</a:t>
            </a:r>
            <a:endParaRPr lang="it-IT" dirty="0"/>
          </a:p>
        </p:txBody>
      </p:sp>
    </p:spTree>
    <p:extLst>
      <p:ext uri="{BB962C8B-B14F-4D97-AF65-F5344CB8AC3E}">
        <p14:creationId xmlns:p14="http://schemas.microsoft.com/office/powerpoint/2010/main" val="60725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11"/>
          </p:nvPr>
        </p:nvSpPr>
        <p:spPr/>
        <p:txBody>
          <a:bodyPr/>
          <a:lstStyle/>
          <a:p>
            <a:r>
              <a:rPr lang="it-IT"/>
              <a:t>M4|Implementation and Results</a:t>
            </a:r>
          </a:p>
        </p:txBody>
      </p:sp>
    </p:spTree>
    <p:extLst>
      <p:ext uri="{BB962C8B-B14F-4D97-AF65-F5344CB8AC3E}">
        <p14:creationId xmlns:p14="http://schemas.microsoft.com/office/powerpoint/2010/main" val="355214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p:cNvSpPr>
            <a:spLocks noGrp="1"/>
          </p:cNvSpPr>
          <p:nvPr>
            <p:ph type="ftr" sz="quarter" idx="11"/>
          </p:nvPr>
        </p:nvSpPr>
        <p:spPr/>
        <p:txBody>
          <a:bodyPr/>
          <a:lstStyle/>
          <a:p>
            <a:r>
              <a:rPr lang="it-IT"/>
              <a:t>M4|Implementation and Results</a:t>
            </a:r>
          </a:p>
        </p:txBody>
      </p:sp>
    </p:spTree>
    <p:extLst>
      <p:ext uri="{BB962C8B-B14F-4D97-AF65-F5344CB8AC3E}">
        <p14:creationId xmlns:p14="http://schemas.microsoft.com/office/powerpoint/2010/main" val="120432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it-IT"/>
              <a:t>M4|Implementation and Results</a:t>
            </a:r>
            <a:endParaRPr lang="it-IT" dirty="0"/>
          </a:p>
        </p:txBody>
      </p:sp>
    </p:spTree>
    <p:extLst>
      <p:ext uri="{BB962C8B-B14F-4D97-AF65-F5344CB8AC3E}">
        <p14:creationId xmlns:p14="http://schemas.microsoft.com/office/powerpoint/2010/main" val="1942294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 xmlns:a16="http://schemas.microsoft.com/office/drawing/2014/main" id="{DBAD3A6E-A415-C847-A762-B855D0D552EC}"/>
              </a:ext>
            </a:extLst>
          </p:cNvPr>
          <p:cNvSpPr>
            <a:spLocks noGrp="1"/>
          </p:cNvSpPr>
          <p:nvPr>
            <p:ph type="ftr" sz="quarter" idx="11"/>
          </p:nvPr>
        </p:nvSpPr>
        <p:spPr>
          <a:xfrm>
            <a:off x="3306101" y="5350789"/>
            <a:ext cx="5837899" cy="375351"/>
          </a:xfrm>
        </p:spPr>
        <p:txBody>
          <a:bodyPr/>
          <a:lstStyle/>
          <a:p>
            <a:r>
              <a:rPr lang="it-IT"/>
              <a:t>M4|Implementation and Results</a:t>
            </a:r>
          </a:p>
        </p:txBody>
      </p:sp>
    </p:spTree>
    <p:extLst>
      <p:ext uri="{BB962C8B-B14F-4D97-AF65-F5344CB8AC3E}">
        <p14:creationId xmlns:p14="http://schemas.microsoft.com/office/powerpoint/2010/main" val="102304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 xmlns:a16="http://schemas.microsoft.com/office/drawing/2014/main" id="{D3EC94BA-8D9E-DD49-B992-15E6E339A3F4}"/>
              </a:ext>
            </a:extLst>
          </p:cNvPr>
          <p:cNvSpPr>
            <a:spLocks noGrp="1"/>
          </p:cNvSpPr>
          <p:nvPr>
            <p:ph type="ftr" sz="quarter" idx="11"/>
          </p:nvPr>
        </p:nvSpPr>
        <p:spPr>
          <a:xfrm>
            <a:off x="3306101" y="5350789"/>
            <a:ext cx="5837899" cy="375351"/>
          </a:xfrm>
        </p:spPr>
        <p:txBody>
          <a:bodyPr/>
          <a:lstStyle/>
          <a:p>
            <a:r>
              <a:rPr lang="it-IT"/>
              <a:t>M4|Implementation and Results</a:t>
            </a:r>
          </a:p>
        </p:txBody>
      </p:sp>
    </p:spTree>
    <p:extLst>
      <p:ext uri="{BB962C8B-B14F-4D97-AF65-F5344CB8AC3E}">
        <p14:creationId xmlns:p14="http://schemas.microsoft.com/office/powerpoint/2010/main" val="3266056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 xmlns:a16="http://schemas.microsoft.com/office/drawing/2014/main" id="{D035E8A2-3F5A-6D47-9574-402962398F1A}"/>
              </a:ext>
            </a:extLst>
          </p:cNvPr>
          <p:cNvSpPr>
            <a:spLocks noGrp="1"/>
          </p:cNvSpPr>
          <p:nvPr>
            <p:ph type="ftr" sz="quarter" idx="11"/>
          </p:nvPr>
        </p:nvSpPr>
        <p:spPr>
          <a:xfrm>
            <a:off x="3306101" y="5350789"/>
            <a:ext cx="5837899" cy="375351"/>
          </a:xfrm>
        </p:spPr>
        <p:txBody>
          <a:bodyPr/>
          <a:lstStyle/>
          <a:p>
            <a:r>
              <a:rPr lang="it-IT"/>
              <a:t>M4|Implementation and Results</a:t>
            </a:r>
          </a:p>
        </p:txBody>
      </p:sp>
    </p:spTree>
    <p:extLst>
      <p:ext uri="{BB962C8B-B14F-4D97-AF65-F5344CB8AC3E}">
        <p14:creationId xmlns:p14="http://schemas.microsoft.com/office/powerpoint/2010/main" val="354665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5296961"/>
            <a:ext cx="2057400" cy="304271"/>
          </a:xfrm>
          <a:prstGeom prst="rect">
            <a:avLst/>
          </a:prstGeom>
        </p:spPr>
        <p:txBody>
          <a:bodyPr lIns="71323" tIns="35662" rIns="71323" bIns="35662"/>
          <a:lstStyle/>
          <a:p>
            <a:endParaRPr lang="en-US">
              <a:solidFill>
                <a:prstClr val="black">
                  <a:tint val="75000"/>
                </a:prstClr>
              </a:solidFill>
            </a:endParaRPr>
          </a:p>
        </p:txBody>
      </p:sp>
      <p:sp>
        <p:nvSpPr>
          <p:cNvPr id="8" name="Footer Placeholder 5">
            <a:extLst>
              <a:ext uri="{FF2B5EF4-FFF2-40B4-BE49-F238E27FC236}">
                <a16:creationId xmlns="" xmlns:a16="http://schemas.microsoft.com/office/drawing/2014/main" id="{C63A8C62-594B-FC47-BE89-503F15339633}"/>
              </a:ext>
            </a:extLst>
          </p:cNvPr>
          <p:cNvSpPr>
            <a:spLocks noGrp="1"/>
          </p:cNvSpPr>
          <p:nvPr>
            <p:ph type="ftr" sz="quarter" idx="11"/>
          </p:nvPr>
        </p:nvSpPr>
        <p:spPr>
          <a:xfrm>
            <a:off x="3306101" y="5350789"/>
            <a:ext cx="5837899" cy="375351"/>
          </a:xfrm>
        </p:spPr>
        <p:txBody>
          <a:bodyPr/>
          <a:lstStyle/>
          <a:p>
            <a:r>
              <a:rPr lang="it-IT"/>
              <a:t>M4|Implementation and Results</a:t>
            </a:r>
          </a:p>
        </p:txBody>
      </p:sp>
    </p:spTree>
    <p:extLst>
      <p:ext uri="{BB962C8B-B14F-4D97-AF65-F5344CB8AC3E}">
        <p14:creationId xmlns:p14="http://schemas.microsoft.com/office/powerpoint/2010/main" val="401368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5296961"/>
            <a:ext cx="2057400" cy="304271"/>
          </a:xfrm>
          <a:prstGeom prst="rect">
            <a:avLst/>
          </a:prstGeom>
        </p:spPr>
        <p:txBody>
          <a:bodyPr lIns="71323" tIns="35662" rIns="71323" bIns="35662"/>
          <a:lstStyle/>
          <a:p>
            <a:endParaRPr lang="en-US">
              <a:solidFill>
                <a:prstClr val="black">
                  <a:tint val="75000"/>
                </a:prstClr>
              </a:solidFill>
            </a:endParaRPr>
          </a:p>
        </p:txBody>
      </p:sp>
      <p:sp>
        <p:nvSpPr>
          <p:cNvPr id="8" name="Footer Placeholder 5">
            <a:extLst>
              <a:ext uri="{FF2B5EF4-FFF2-40B4-BE49-F238E27FC236}">
                <a16:creationId xmlns="" xmlns:a16="http://schemas.microsoft.com/office/drawing/2014/main" id="{9C213440-3720-1349-95FF-F17A5B420F52}"/>
              </a:ext>
            </a:extLst>
          </p:cNvPr>
          <p:cNvSpPr>
            <a:spLocks noGrp="1"/>
          </p:cNvSpPr>
          <p:nvPr>
            <p:ph type="ftr" sz="quarter" idx="11"/>
          </p:nvPr>
        </p:nvSpPr>
        <p:spPr>
          <a:xfrm>
            <a:off x="3306101" y="5350789"/>
            <a:ext cx="5837899" cy="375351"/>
          </a:xfrm>
        </p:spPr>
        <p:txBody>
          <a:bodyPr/>
          <a:lstStyle/>
          <a:p>
            <a:r>
              <a:rPr lang="it-IT"/>
              <a:t>M4|Implementation and Results</a:t>
            </a:r>
          </a:p>
        </p:txBody>
      </p:sp>
    </p:spTree>
    <p:extLst>
      <p:ext uri="{BB962C8B-B14F-4D97-AF65-F5344CB8AC3E}">
        <p14:creationId xmlns:p14="http://schemas.microsoft.com/office/powerpoint/2010/main" val="4013685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43608" y="397227"/>
            <a:ext cx="7869560" cy="600067"/>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043608" y="1117307"/>
            <a:ext cx="7848872" cy="3780420"/>
          </a:xfrm>
          <a:prstGeom prst="rect">
            <a:avLst/>
          </a:prstGeom>
        </p:spPr>
        <p:txBody>
          <a:bodyPr/>
          <a:lstStyle>
            <a:lvl1pPr marL="285739" indent="-285739">
              <a:buClr>
                <a:srgbClr val="154F98"/>
              </a:buClr>
              <a:buFont typeface="Wingdings" panose="05000000000000000000" pitchFamily="2" charset="2"/>
              <a:buChar char="§"/>
              <a:defRPr sz="1667">
                <a:solidFill>
                  <a:schemeClr val="tx1"/>
                </a:solidFill>
                <a:latin typeface="Arial" panose="020B0604020202020204" pitchFamily="34" charset="0"/>
                <a:cs typeface="Arial" panose="020B0604020202020204" pitchFamily="34" charset="0"/>
              </a:defRPr>
            </a:lvl1pPr>
            <a:lvl2pPr marL="619100" indent="-238115">
              <a:buClr>
                <a:srgbClr val="154F98"/>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952462" indent="-190492">
              <a:buClr>
                <a:srgbClr val="154F98"/>
              </a:buClr>
              <a:buFont typeface="Wingdings" panose="05000000000000000000" pitchFamily="2" charset="2"/>
              <a:buChar char="§"/>
              <a:defRPr sz="1333">
                <a:solidFill>
                  <a:schemeClr val="tx1"/>
                </a:solidFill>
                <a:latin typeface="Arial" panose="020B0604020202020204" pitchFamily="34" charset="0"/>
                <a:cs typeface="Arial" panose="020B0604020202020204" pitchFamily="34" charset="0"/>
              </a:defRPr>
            </a:lvl3pPr>
            <a:lvl4pPr marL="1333447"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4pPr>
            <a:lvl5pPr marL="1714431"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23619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M4|Implementation and Results</a:t>
            </a:r>
            <a:endParaRPr lang="it-IT" dirty="0"/>
          </a:p>
        </p:txBody>
      </p:sp>
    </p:spTree>
    <p:extLst>
      <p:ext uri="{BB962C8B-B14F-4D97-AF65-F5344CB8AC3E}">
        <p14:creationId xmlns:p14="http://schemas.microsoft.com/office/powerpoint/2010/main" val="149471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dirty="0"/>
              <a:t>Click to edit Master title style</a:t>
            </a:r>
            <a:endParaRPr lang="it-IT"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M4|Implementation and Results</a:t>
            </a:r>
            <a:endParaRPr lang="it-IT" dirty="0"/>
          </a:p>
        </p:txBody>
      </p:sp>
    </p:spTree>
    <p:extLst>
      <p:ext uri="{BB962C8B-B14F-4D97-AF65-F5344CB8AC3E}">
        <p14:creationId xmlns:p14="http://schemas.microsoft.com/office/powerpoint/2010/main" val="342730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M4|Implementation and Results</a:t>
            </a:r>
            <a:endParaRPr lang="it-IT" dirty="0"/>
          </a:p>
        </p:txBody>
      </p:sp>
    </p:spTree>
    <p:extLst>
      <p:ext uri="{BB962C8B-B14F-4D97-AF65-F5344CB8AC3E}">
        <p14:creationId xmlns:p14="http://schemas.microsoft.com/office/powerpoint/2010/main" val="27846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Footer Placeholder 4"/>
          <p:cNvSpPr>
            <a:spLocks noGrp="1"/>
          </p:cNvSpPr>
          <p:nvPr>
            <p:ph type="ftr" sz="quarter" idx="10"/>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M4|Implementation and Results</a:t>
            </a:r>
            <a:endParaRPr lang="it-IT" dirty="0"/>
          </a:p>
        </p:txBody>
      </p:sp>
    </p:spTree>
    <p:extLst>
      <p:ext uri="{BB962C8B-B14F-4D97-AF65-F5344CB8AC3E}">
        <p14:creationId xmlns:p14="http://schemas.microsoft.com/office/powerpoint/2010/main" val="283448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4" name="Footer Placeholder 3"/>
          <p:cNvSpPr>
            <a:spLocks noGrp="1"/>
          </p:cNvSpPr>
          <p:nvPr>
            <p:ph type="ftr" sz="quarter" idx="11"/>
          </p:nvPr>
        </p:nvSpPr>
        <p:spPr/>
        <p:txBody>
          <a:bodyPr/>
          <a:lstStyle/>
          <a:p>
            <a:r>
              <a:rPr lang="it-IT"/>
              <a:t>M4|Implementation and Results</a:t>
            </a:r>
          </a:p>
        </p:txBody>
      </p:sp>
    </p:spTree>
    <p:extLst>
      <p:ext uri="{BB962C8B-B14F-4D97-AF65-F5344CB8AC3E}">
        <p14:creationId xmlns:p14="http://schemas.microsoft.com/office/powerpoint/2010/main" val="126151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a:t>M4|Implementation and Results</a:t>
            </a:r>
          </a:p>
        </p:txBody>
      </p:sp>
    </p:spTree>
    <p:extLst>
      <p:ext uri="{BB962C8B-B14F-4D97-AF65-F5344CB8AC3E}">
        <p14:creationId xmlns:p14="http://schemas.microsoft.com/office/powerpoint/2010/main" val="93002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M4|Implementation and Results</a:t>
            </a:r>
          </a:p>
        </p:txBody>
      </p:sp>
    </p:spTree>
    <p:extLst>
      <p:ext uri="{BB962C8B-B14F-4D97-AF65-F5344CB8AC3E}">
        <p14:creationId xmlns:p14="http://schemas.microsoft.com/office/powerpoint/2010/main" val="41850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it-IT"/>
              <a:t>M4|Implementation and Results</a:t>
            </a:r>
          </a:p>
        </p:txBody>
      </p:sp>
    </p:spTree>
    <p:extLst>
      <p:ext uri="{BB962C8B-B14F-4D97-AF65-F5344CB8AC3E}">
        <p14:creationId xmlns:p14="http://schemas.microsoft.com/office/powerpoint/2010/main" val="38253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Autofit/>
          </a:bodyPr>
          <a:lstStyle/>
          <a:p>
            <a:r>
              <a:rPr lang="en-US" dirty="0"/>
              <a:t>CLICK TO ADD TITLE</a:t>
            </a:r>
            <a:endParaRPr lang="it-IT"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M4|Implementation and Results</a:t>
            </a:r>
            <a:endParaRPr lang="it-IT" dirty="0"/>
          </a:p>
        </p:txBody>
      </p:sp>
      <p:sp>
        <p:nvSpPr>
          <p:cNvPr id="6" name="Rectangle 5"/>
          <p:cNvSpPr/>
          <p:nvPr userDrawn="1"/>
        </p:nvSpPr>
        <p:spPr>
          <a:xfrm>
            <a:off x="184150" y="0"/>
            <a:ext cx="260350" cy="2825750"/>
          </a:xfrm>
          <a:prstGeom prst="rect">
            <a:avLst/>
          </a:prstGeom>
          <a:solidFill>
            <a:srgbClr val="62BCC8"/>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5603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dt="0"/>
  <p:txStyles>
    <p:titleStyle>
      <a:lvl1pPr algn="ctr" defTabSz="457200" rtl="0" eaLnBrk="1" latinLnBrk="0" hangingPunct="1">
        <a:spcBef>
          <a:spcPct val="0"/>
        </a:spcBef>
        <a:buNone/>
        <a:defRPr sz="3600" b="0" kern="1200" baseline="0">
          <a:solidFill>
            <a:srgbClr val="62BCC8"/>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omencount.wbg.org.uk/?wvideo=sa8rltvjjz"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8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508000" y="184517"/>
            <a:ext cx="1985364" cy="163121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GB" sz="10000" b="1" spc="150" dirty="0">
                <a:ln w="11430"/>
                <a:solidFill>
                  <a:srgbClr val="62BCC8"/>
                </a:solidFill>
                <a:effectLst>
                  <a:outerShdw blurRad="25400" algn="tl" rotWithShape="0">
                    <a:srgbClr val="000000">
                      <a:alpha val="43000"/>
                    </a:srgbClr>
                  </a:outerShdw>
                </a:effectLst>
                <a:latin typeface="Arial"/>
                <a:cs typeface="Arial"/>
              </a:rPr>
              <a:t>M4</a:t>
            </a:r>
          </a:p>
        </p:txBody>
      </p:sp>
      <p:sp>
        <p:nvSpPr>
          <p:cNvPr id="11" name="TextBox 10"/>
          <p:cNvSpPr txBox="1"/>
          <p:nvPr/>
        </p:nvSpPr>
        <p:spPr>
          <a:xfrm>
            <a:off x="3000055" y="3143250"/>
            <a:ext cx="6143946" cy="2571750"/>
          </a:xfrm>
          <a:prstGeom prst="rect">
            <a:avLst/>
          </a:prstGeom>
          <a:noFill/>
        </p:spPr>
        <p:txBody>
          <a:bodyPr wrap="square" rtlCol="0">
            <a:normAutofit fontScale="77500" lnSpcReduction="20000"/>
            <a:scene3d>
              <a:camera prst="orthographicFront"/>
              <a:lightRig rig="soft" dir="t">
                <a:rot lat="0" lon="0" rev="10800000"/>
              </a:lightRig>
            </a:scene3d>
            <a:sp3d>
              <a:bevelT w="27940" h="12700"/>
              <a:contourClr>
                <a:srgbClr val="DDDDDD"/>
              </a:contourClr>
            </a:sp3d>
          </a:bodyPr>
          <a:lstStyle/>
          <a:p>
            <a:r>
              <a:rPr lang="en-US" sz="6000" b="1" spc="150" dirty="0" smtClean="0">
                <a:ln w="11430"/>
                <a:solidFill>
                  <a:srgbClr val="62BCC8"/>
                </a:solidFill>
                <a:effectLst>
                  <a:outerShdw blurRad="25400" algn="tl" rotWithShape="0">
                    <a:srgbClr val="000000">
                      <a:alpha val="43000"/>
                    </a:srgbClr>
                  </a:outerShdw>
                </a:effectLst>
                <a:latin typeface="Arial"/>
                <a:cs typeface="Arial"/>
              </a:rPr>
              <a:t>GEWE </a:t>
            </a:r>
            <a:r>
              <a:rPr lang="en-US" sz="6000" b="1" spc="150" dirty="0">
                <a:ln w="11430"/>
                <a:solidFill>
                  <a:srgbClr val="62BCC8"/>
                </a:solidFill>
                <a:effectLst>
                  <a:outerShdw blurRad="25400" algn="tl" rotWithShape="0">
                    <a:srgbClr val="000000">
                      <a:alpha val="43000"/>
                    </a:srgbClr>
                  </a:outerShdw>
                </a:effectLst>
                <a:latin typeface="Arial"/>
                <a:cs typeface="Arial"/>
              </a:rPr>
              <a:t>in </a:t>
            </a:r>
            <a:r>
              <a:rPr lang="en-US" sz="6000" b="1" spc="150" dirty="0" smtClean="0">
                <a:ln w="11430"/>
                <a:solidFill>
                  <a:srgbClr val="62BCC8"/>
                </a:solidFill>
                <a:effectLst>
                  <a:outerShdw blurRad="25400" algn="tl" rotWithShape="0">
                    <a:srgbClr val="000000">
                      <a:alpha val="43000"/>
                    </a:srgbClr>
                  </a:outerShdw>
                </a:effectLst>
                <a:latin typeface="Arial"/>
                <a:cs typeface="Arial"/>
              </a:rPr>
              <a:t>the </a:t>
            </a:r>
            <a:r>
              <a:rPr lang="en-US" sz="6000" b="1" spc="150" dirty="0">
                <a:ln w="11430"/>
                <a:solidFill>
                  <a:srgbClr val="62BCC8"/>
                </a:solidFill>
                <a:effectLst>
                  <a:outerShdw blurRad="25400" algn="tl" rotWithShape="0">
                    <a:srgbClr val="000000">
                      <a:alpha val="43000"/>
                    </a:srgbClr>
                  </a:outerShdw>
                </a:effectLst>
                <a:latin typeface="Arial"/>
                <a:cs typeface="Arial"/>
              </a:rPr>
              <a:t>Implementation and </a:t>
            </a:r>
            <a:r>
              <a:rPr lang="en-US" sz="6000" b="1" spc="150" dirty="0" err="1">
                <a:ln w="11430"/>
                <a:solidFill>
                  <a:srgbClr val="62BCC8"/>
                </a:solidFill>
                <a:effectLst>
                  <a:outerShdw blurRad="25400" algn="tl" rotWithShape="0">
                    <a:srgbClr val="000000">
                      <a:alpha val="43000"/>
                    </a:srgbClr>
                  </a:outerShdw>
                </a:effectLst>
                <a:latin typeface="Arial"/>
                <a:cs typeface="Arial"/>
              </a:rPr>
              <a:t>Programme</a:t>
            </a:r>
            <a:r>
              <a:rPr lang="en-US" sz="6000" b="1" spc="150" dirty="0">
                <a:ln w="11430"/>
                <a:solidFill>
                  <a:srgbClr val="62BCC8"/>
                </a:solidFill>
                <a:effectLst>
                  <a:outerShdw blurRad="25400" algn="tl" rotWithShape="0">
                    <a:srgbClr val="000000">
                      <a:alpha val="43000"/>
                    </a:srgbClr>
                  </a:outerShdw>
                </a:effectLst>
                <a:latin typeface="Arial"/>
                <a:cs typeface="Arial"/>
              </a:rPr>
              <a:t> Results </a:t>
            </a:r>
            <a:endParaRPr lang="en-GB" sz="6000" b="1" spc="150" dirty="0">
              <a:ln w="11430"/>
              <a:solidFill>
                <a:srgbClr val="62BCC8"/>
              </a:solidFill>
              <a:effectLst>
                <a:outerShdw blurRad="25400" algn="tl" rotWithShape="0">
                  <a:srgbClr val="000000">
                    <a:alpha val="43000"/>
                  </a:srgbClr>
                </a:outerShdw>
              </a:effectLst>
              <a:latin typeface="Arial"/>
              <a:cs typeface="Arial"/>
            </a:endParaRPr>
          </a:p>
        </p:txBody>
      </p:sp>
    </p:spTree>
    <p:extLst>
      <p:ext uri="{BB962C8B-B14F-4D97-AF65-F5344CB8AC3E}">
        <p14:creationId xmlns:p14="http://schemas.microsoft.com/office/powerpoint/2010/main" val="185583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dirty="0"/>
              <a:t>M4|</a:t>
            </a:r>
            <a:r>
              <a:rPr lang="en-GB" dirty="0"/>
              <a:t>GEWE</a:t>
            </a:r>
            <a:r>
              <a:rPr lang="en-US" dirty="0"/>
              <a:t> in the Implementation and </a:t>
            </a:r>
            <a:r>
              <a:rPr lang="en-US" dirty="0" err="1"/>
              <a:t>Programme</a:t>
            </a:r>
            <a:r>
              <a:rPr lang="en-US" dirty="0"/>
              <a:t> Results </a:t>
            </a:r>
          </a:p>
          <a:p>
            <a:endParaRPr lang="it-IT" dirty="0"/>
          </a:p>
        </p:txBody>
      </p:sp>
      <p:pic>
        <p:nvPicPr>
          <p:cNvPr id="10" name="Picture 9" descr="Kids-with-hands-up.jp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b="26779"/>
          <a:stretch/>
        </p:blipFill>
        <p:spPr>
          <a:xfrm>
            <a:off x="0" y="1548162"/>
            <a:ext cx="9177423" cy="3605185"/>
          </a:xfrm>
          <a:prstGeom prst="rect">
            <a:avLst/>
          </a:prstGeom>
        </p:spPr>
      </p:pic>
      <p:sp>
        <p:nvSpPr>
          <p:cNvPr id="6" name="TextBox 5"/>
          <p:cNvSpPr txBox="1"/>
          <p:nvPr/>
        </p:nvSpPr>
        <p:spPr>
          <a:xfrm>
            <a:off x="7150946" y="5168286"/>
            <a:ext cx="1964124" cy="246221"/>
          </a:xfrm>
          <a:prstGeom prst="rect">
            <a:avLst/>
          </a:prstGeom>
          <a:noFill/>
        </p:spPr>
        <p:txBody>
          <a:bodyPr wrap="none" rtlCol="0">
            <a:spAutoFit/>
          </a:bodyPr>
          <a:lstStyle/>
          <a:p>
            <a:r>
              <a:rPr lang="en-US" sz="1000" dirty="0"/>
              <a:t>Photo credit: </a:t>
            </a:r>
            <a:r>
              <a:rPr lang="en-US" sz="1000" dirty="0" err="1"/>
              <a:t>www.flickr.com</a:t>
            </a:r>
            <a:endParaRPr lang="en-US" sz="1000" dirty="0"/>
          </a:p>
        </p:txBody>
      </p:sp>
      <p:sp>
        <p:nvSpPr>
          <p:cNvPr id="2" name="Title 1"/>
          <p:cNvSpPr>
            <a:spLocks noGrp="1"/>
          </p:cNvSpPr>
          <p:nvPr>
            <p:ph type="title"/>
          </p:nvPr>
        </p:nvSpPr>
        <p:spPr>
          <a:xfrm>
            <a:off x="457200" y="1602403"/>
            <a:ext cx="8229600" cy="952500"/>
          </a:xfrm>
        </p:spPr>
        <p:txBody>
          <a:bodyPr/>
          <a:lstStyle/>
          <a:p>
            <a:r>
              <a:rPr lang="en-GB" dirty="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675CCA-7C0C-1841-8A2D-B2DD8E955FEE}"/>
              </a:ext>
            </a:extLst>
          </p:cNvPr>
          <p:cNvSpPr>
            <a:spLocks noGrp="1"/>
          </p:cNvSpPr>
          <p:nvPr>
            <p:ph type="title"/>
          </p:nvPr>
        </p:nvSpPr>
        <p:spPr/>
        <p:txBody>
          <a:bodyPr/>
          <a:lstStyle/>
          <a:p>
            <a:r>
              <a:rPr lang="en-GB" dirty="0"/>
              <a:t>UNCT Configuration</a:t>
            </a:r>
          </a:p>
        </p:txBody>
      </p:sp>
      <p:sp>
        <p:nvSpPr>
          <p:cNvPr id="3" name="Content Placeholder 2">
            <a:extLst>
              <a:ext uri="{FF2B5EF4-FFF2-40B4-BE49-F238E27FC236}">
                <a16:creationId xmlns="" xmlns:a16="http://schemas.microsoft.com/office/drawing/2014/main" id="{CD008DFF-D692-724A-B493-59658F3CEF32}"/>
              </a:ext>
            </a:extLst>
          </p:cNvPr>
          <p:cNvSpPr>
            <a:spLocks noGrp="1"/>
          </p:cNvSpPr>
          <p:nvPr>
            <p:ph idx="1"/>
          </p:nvPr>
        </p:nvSpPr>
        <p:spPr/>
        <p:txBody>
          <a:bodyPr>
            <a:normAutofit/>
          </a:bodyPr>
          <a:lstStyle/>
          <a:p>
            <a:pPr marL="342900" lvl="2" indent="-342900"/>
            <a:r>
              <a:rPr lang="en-GB" sz="2400" dirty="0"/>
              <a:t>Assessing capacities to support the integration of a gender perspective in the design and implementation of the cooperation framework. </a:t>
            </a:r>
            <a:endParaRPr lang="x-none" sz="2400" dirty="0"/>
          </a:p>
          <a:p>
            <a:pPr marL="342900" lvl="2" indent="-342900"/>
            <a:r>
              <a:rPr lang="en-GB" sz="2400" dirty="0"/>
              <a:t>Identifying areas of comparative advantage, and complementarities on gender equality. </a:t>
            </a:r>
            <a:endParaRPr lang="x-none" sz="2400" dirty="0"/>
          </a:p>
          <a:p>
            <a:r>
              <a:rPr lang="it-IT" sz="2400" dirty="0" err="1"/>
              <a:t>Ensuring</a:t>
            </a:r>
            <a:r>
              <a:rPr lang="it-IT" sz="2400" dirty="0"/>
              <a:t> </a:t>
            </a:r>
            <a:r>
              <a:rPr lang="it-IT" sz="2400" dirty="0" err="1"/>
              <a:t>coordination</a:t>
            </a:r>
            <a:r>
              <a:rPr lang="it-IT" sz="2400" dirty="0"/>
              <a:t> and </a:t>
            </a:r>
            <a:r>
              <a:rPr lang="it-IT" sz="2400" dirty="0" err="1"/>
              <a:t>collaboration</a:t>
            </a:r>
            <a:r>
              <a:rPr lang="it-IT" sz="2400" dirty="0"/>
              <a:t> on gender </a:t>
            </a:r>
            <a:r>
              <a:rPr lang="it-IT" sz="2400" dirty="0" err="1"/>
              <a:t>issues</a:t>
            </a:r>
            <a:r>
              <a:rPr lang="it-IT" sz="2400" dirty="0"/>
              <a:t> to </a:t>
            </a:r>
            <a:r>
              <a:rPr lang="it-IT" sz="2400" dirty="0" err="1"/>
              <a:t>ensure</a:t>
            </a:r>
            <a:r>
              <a:rPr lang="it-IT" sz="2400" dirty="0"/>
              <a:t> building a </a:t>
            </a:r>
            <a:r>
              <a:rPr lang="it-IT" sz="2400" dirty="0" err="1"/>
              <a:t>relationship</a:t>
            </a:r>
            <a:r>
              <a:rPr lang="it-IT" sz="2400" dirty="0"/>
              <a:t> and </a:t>
            </a:r>
            <a:r>
              <a:rPr lang="it-IT" sz="2400" dirty="0" err="1"/>
              <a:t>understanding</a:t>
            </a:r>
            <a:r>
              <a:rPr lang="it-IT" sz="2400" dirty="0"/>
              <a:t> </a:t>
            </a:r>
            <a:r>
              <a:rPr lang="it-IT" sz="2400" dirty="0" err="1"/>
              <a:t>between</a:t>
            </a:r>
            <a:r>
              <a:rPr lang="it-IT" sz="2400" dirty="0"/>
              <a:t> </a:t>
            </a:r>
            <a:r>
              <a:rPr lang="it-IT" sz="2400" dirty="0" err="1"/>
              <a:t>all</a:t>
            </a:r>
            <a:r>
              <a:rPr lang="it-IT" sz="2400" dirty="0"/>
              <a:t> </a:t>
            </a:r>
            <a:r>
              <a:rPr lang="it-IT" sz="2400" dirty="0" err="1"/>
              <a:t>actors</a:t>
            </a:r>
            <a:r>
              <a:rPr lang="it-IT" sz="2400" dirty="0"/>
              <a:t> </a:t>
            </a:r>
            <a:r>
              <a:rPr lang="it-IT" sz="2400" dirty="0" err="1"/>
              <a:t>involved</a:t>
            </a:r>
            <a:r>
              <a:rPr lang="x-none" sz="2400" dirty="0"/>
              <a:t>. </a:t>
            </a:r>
            <a:endParaRPr lang="en-GB" dirty="0"/>
          </a:p>
        </p:txBody>
      </p:sp>
      <p:sp>
        <p:nvSpPr>
          <p:cNvPr id="4" name="Footer Placeholder 3">
            <a:extLst>
              <a:ext uri="{FF2B5EF4-FFF2-40B4-BE49-F238E27FC236}">
                <a16:creationId xmlns="" xmlns:a16="http://schemas.microsoft.com/office/drawing/2014/main" id="{0148B7BF-F7CD-944E-87E0-499BA03CF64E}"/>
              </a:ext>
            </a:extLst>
          </p:cNvPr>
          <p:cNvSpPr>
            <a:spLocks noGrp="1"/>
          </p:cNvSpPr>
          <p:nvPr>
            <p:ph type="ftr" sz="quarter" idx="3"/>
          </p:nvPr>
        </p:nvSpPr>
        <p:spPr/>
        <p:txBody>
          <a:bodyPr/>
          <a:lstStyle/>
          <a:p>
            <a:r>
              <a:rPr lang="it-IT" dirty="0" smtClean="0"/>
              <a:t>M4|</a:t>
            </a:r>
            <a:r>
              <a:rPr lang="en-GB" dirty="0" smtClean="0"/>
              <a:t>GEWE</a:t>
            </a:r>
            <a:r>
              <a:rPr lang="en-US" dirty="0" smtClean="0"/>
              <a:t> </a:t>
            </a:r>
            <a:r>
              <a:rPr lang="en-US" dirty="0"/>
              <a:t>in the Implementation and </a:t>
            </a:r>
            <a:r>
              <a:rPr lang="en-US" dirty="0" err="1"/>
              <a:t>Programme</a:t>
            </a:r>
            <a:r>
              <a:rPr lang="en-US" dirty="0"/>
              <a:t> Results </a:t>
            </a:r>
          </a:p>
          <a:p>
            <a:endParaRPr lang="it-IT" dirty="0"/>
          </a:p>
        </p:txBody>
      </p:sp>
    </p:spTree>
    <p:extLst>
      <p:ext uri="{BB962C8B-B14F-4D97-AF65-F5344CB8AC3E}">
        <p14:creationId xmlns:p14="http://schemas.microsoft.com/office/powerpoint/2010/main" val="71726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80FD193-4B3D-488F-A5A6-0997414C9473}"/>
              </a:ext>
            </a:extLst>
          </p:cNvPr>
          <p:cNvSpPr>
            <a:spLocks noGrp="1"/>
          </p:cNvSpPr>
          <p:nvPr>
            <p:ph idx="1"/>
          </p:nvPr>
        </p:nvSpPr>
        <p:spPr>
          <a:xfrm>
            <a:off x="1285875" y="1272076"/>
            <a:ext cx="7231824" cy="4049877"/>
          </a:xfrm>
        </p:spPr>
        <p:txBody>
          <a:bodyPr>
            <a:normAutofit lnSpcReduction="10000"/>
          </a:bodyPr>
          <a:lstStyle/>
          <a:p>
            <a:pPr lvl="0"/>
            <a:r>
              <a:rPr lang="en-US" sz="1667" dirty="0"/>
              <a:t>Support to the government on </a:t>
            </a:r>
            <a:r>
              <a:rPr lang="en-US" sz="1667" b="1" dirty="0"/>
              <a:t>multisectoral issues </a:t>
            </a:r>
            <a:r>
              <a:rPr lang="en-US" sz="1667" dirty="0"/>
              <a:t>such as gender equality that require an intersectoral and intergovernmental approach.</a:t>
            </a:r>
          </a:p>
          <a:p>
            <a:pPr lvl="0"/>
            <a:r>
              <a:rPr lang="en-US" sz="1667" b="1" dirty="0"/>
              <a:t>Coordination</a:t>
            </a:r>
            <a:r>
              <a:rPr lang="en-US" sz="1667" dirty="0"/>
              <a:t> and </a:t>
            </a:r>
            <a:r>
              <a:rPr lang="en-US" sz="1667" b="1" dirty="0"/>
              <a:t>facilitation</a:t>
            </a:r>
            <a:r>
              <a:rPr lang="en-US" sz="1667" dirty="0"/>
              <a:t> role </a:t>
            </a:r>
          </a:p>
          <a:p>
            <a:pPr lvl="0"/>
            <a:r>
              <a:rPr lang="en-US" sz="1667" dirty="0"/>
              <a:t>Promote and support </a:t>
            </a:r>
            <a:r>
              <a:rPr lang="en-US" sz="1667" b="1" dirty="0"/>
              <a:t>dialogue</a:t>
            </a:r>
            <a:r>
              <a:rPr lang="en-US" sz="1667" dirty="0"/>
              <a:t> on potentially sensitive issues </a:t>
            </a:r>
          </a:p>
          <a:p>
            <a:pPr lvl="0"/>
            <a:r>
              <a:rPr lang="en-US" sz="1667" dirty="0"/>
              <a:t>Act as a facilitator in government dialogue with women's groups in </a:t>
            </a:r>
            <a:r>
              <a:rPr lang="en-US" sz="1667" b="1" dirty="0"/>
              <a:t>civil society</a:t>
            </a:r>
            <a:r>
              <a:rPr lang="en-US" sz="1667" dirty="0"/>
              <a:t>.</a:t>
            </a:r>
          </a:p>
          <a:p>
            <a:pPr lvl="0"/>
            <a:r>
              <a:rPr lang="en-US" sz="1667" dirty="0"/>
              <a:t>Advocate for the most disadvantaged and vulnerable women (</a:t>
            </a:r>
            <a:r>
              <a:rPr lang="en-US" sz="1667" b="1" dirty="0"/>
              <a:t>voiceless</a:t>
            </a:r>
            <a:r>
              <a:rPr lang="en-US" sz="1667" dirty="0"/>
              <a:t>) </a:t>
            </a:r>
          </a:p>
          <a:p>
            <a:pPr lvl="0"/>
            <a:r>
              <a:rPr lang="en-US" sz="1667" dirty="0"/>
              <a:t>Provide technical expertise and promote </a:t>
            </a:r>
            <a:r>
              <a:rPr lang="en-US" sz="1667" b="1" dirty="0"/>
              <a:t>knowledge exchange</a:t>
            </a:r>
            <a:r>
              <a:rPr lang="en-US" sz="1667" dirty="0"/>
              <a:t>, based on international standards and best practices and innovative approaches. </a:t>
            </a:r>
          </a:p>
          <a:p>
            <a:pPr lvl="0"/>
            <a:r>
              <a:rPr lang="en-US" sz="1667" dirty="0"/>
              <a:t>Support and monitor the integration of </a:t>
            </a:r>
            <a:r>
              <a:rPr lang="en-US" sz="1667" b="1" dirty="0"/>
              <a:t>international standards</a:t>
            </a:r>
            <a:r>
              <a:rPr lang="en-US" sz="1667" dirty="0"/>
              <a:t> into </a:t>
            </a:r>
            <a:r>
              <a:rPr lang="en-US" sz="1667" b="1" dirty="0"/>
              <a:t>national</a:t>
            </a:r>
            <a:r>
              <a:rPr lang="en-US" sz="1667" dirty="0"/>
              <a:t> legislative frameworks and policies </a:t>
            </a:r>
          </a:p>
          <a:p>
            <a:pPr lvl="0"/>
            <a:r>
              <a:rPr lang="en-US" sz="1667" dirty="0"/>
              <a:t>It is essential to articulate </a:t>
            </a:r>
            <a:r>
              <a:rPr lang="en-US" sz="1667" b="1" dirty="0"/>
              <a:t>comparative advantage </a:t>
            </a:r>
            <a:r>
              <a:rPr lang="en-US" sz="1667" dirty="0"/>
              <a:t>in the context of the country and vis-à-vis other partners (UNCT Configuration). </a:t>
            </a:r>
          </a:p>
          <a:p>
            <a:endParaRPr lang="en-US" dirty="0"/>
          </a:p>
        </p:txBody>
      </p:sp>
      <p:sp>
        <p:nvSpPr>
          <p:cNvPr id="5" name="Footer Placeholder 4">
            <a:extLst>
              <a:ext uri="{FF2B5EF4-FFF2-40B4-BE49-F238E27FC236}">
                <a16:creationId xmlns="" xmlns:a16="http://schemas.microsoft.com/office/drawing/2014/main" id="{64CBE94B-F90B-2C43-87BD-D5FCDE8E3025}"/>
              </a:ext>
            </a:extLst>
          </p:cNvPr>
          <p:cNvSpPr>
            <a:spLocks noGrp="1"/>
          </p:cNvSpPr>
          <p:nvPr>
            <p:ph type="ftr" sz="quarter" idx="3"/>
          </p:nvPr>
        </p:nvSpPr>
        <p:spPr/>
        <p:txBody>
          <a:bodyPr/>
          <a:lstStyle/>
          <a:p>
            <a:r>
              <a:rPr lang="it-IT" dirty="0"/>
              <a:t>M4|</a:t>
            </a:r>
            <a:r>
              <a:rPr lang="en-GB" dirty="0" smtClean="0"/>
              <a:t>GEWE</a:t>
            </a:r>
            <a:r>
              <a:rPr lang="en-US" dirty="0" smtClean="0"/>
              <a:t> </a:t>
            </a:r>
            <a:r>
              <a:rPr lang="en-US" dirty="0"/>
              <a:t>in the Implementation and </a:t>
            </a:r>
            <a:r>
              <a:rPr lang="en-US" dirty="0" err="1"/>
              <a:t>Programme</a:t>
            </a:r>
            <a:r>
              <a:rPr lang="en-US" dirty="0"/>
              <a:t> Results </a:t>
            </a:r>
          </a:p>
          <a:p>
            <a:endParaRPr lang="it-IT" dirty="0"/>
          </a:p>
        </p:txBody>
      </p:sp>
      <p:sp>
        <p:nvSpPr>
          <p:cNvPr id="7" name="Title 6">
            <a:extLst>
              <a:ext uri="{FF2B5EF4-FFF2-40B4-BE49-F238E27FC236}">
                <a16:creationId xmlns="" xmlns:a16="http://schemas.microsoft.com/office/drawing/2014/main" id="{BFFE9286-9B02-8E4C-8236-BAFD28E9AFC1}"/>
              </a:ext>
            </a:extLst>
          </p:cNvPr>
          <p:cNvSpPr>
            <a:spLocks noGrp="1"/>
          </p:cNvSpPr>
          <p:nvPr>
            <p:ph type="title"/>
          </p:nvPr>
        </p:nvSpPr>
        <p:spPr/>
        <p:txBody>
          <a:bodyPr/>
          <a:lstStyle/>
          <a:p>
            <a:r>
              <a:rPr lang="en-GB" dirty="0"/>
              <a:t>Comparative Advantage</a:t>
            </a:r>
          </a:p>
        </p:txBody>
      </p:sp>
    </p:spTree>
    <p:extLst>
      <p:ext uri="{BB962C8B-B14F-4D97-AF65-F5344CB8AC3E}">
        <p14:creationId xmlns:p14="http://schemas.microsoft.com/office/powerpoint/2010/main" val="39684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9AC3FB-9A9F-6E4E-A1DA-3E722A86B50A}"/>
              </a:ext>
            </a:extLst>
          </p:cNvPr>
          <p:cNvSpPr>
            <a:spLocks noGrp="1"/>
          </p:cNvSpPr>
          <p:nvPr>
            <p:ph type="title"/>
          </p:nvPr>
        </p:nvSpPr>
        <p:spPr/>
        <p:txBody>
          <a:bodyPr/>
          <a:lstStyle/>
          <a:p>
            <a:r>
              <a:rPr lang="en-GB" dirty="0"/>
              <a:t>Budget and Financing</a:t>
            </a:r>
          </a:p>
        </p:txBody>
      </p:sp>
      <p:sp>
        <p:nvSpPr>
          <p:cNvPr id="3" name="Content Placeholder 2">
            <a:extLst>
              <a:ext uri="{FF2B5EF4-FFF2-40B4-BE49-F238E27FC236}">
                <a16:creationId xmlns="" xmlns:a16="http://schemas.microsoft.com/office/drawing/2014/main" id="{233E9398-0B8B-6C49-8788-E885650F2DF5}"/>
              </a:ext>
            </a:extLst>
          </p:cNvPr>
          <p:cNvSpPr>
            <a:spLocks noGrp="1"/>
          </p:cNvSpPr>
          <p:nvPr>
            <p:ph idx="1"/>
          </p:nvPr>
        </p:nvSpPr>
        <p:spPr/>
        <p:txBody>
          <a:bodyPr vert="horz" lIns="91440" tIns="45720" rIns="91440" bIns="45720" rtlCol="0">
            <a:normAutofit/>
          </a:bodyPr>
          <a:lstStyle/>
          <a:p>
            <a:pPr lvl="2"/>
            <a:r>
              <a:rPr lang="en-GB" dirty="0"/>
              <a:t>Ensure support is provided to the Ministries of Finance, Women’s Ministries and civil society organizations on gender-responsive budgeting, and advocate for the mobilization and allocation of sufficient resources for gender equality.</a:t>
            </a:r>
            <a:endParaRPr lang="x-none" dirty="0"/>
          </a:p>
          <a:p>
            <a:pPr lvl="2"/>
            <a:r>
              <a:rPr lang="en-GB" dirty="0"/>
              <a:t>Ensure priority is given to gender-responsive investments, and channel resources towards investments that foster gender equality and sustainable development. </a:t>
            </a:r>
            <a:endParaRPr lang="x-none" dirty="0"/>
          </a:p>
          <a:p>
            <a:endParaRPr lang="en-GB" sz="1667" dirty="0"/>
          </a:p>
        </p:txBody>
      </p:sp>
      <p:sp>
        <p:nvSpPr>
          <p:cNvPr id="4" name="Footer Placeholder 3">
            <a:extLst>
              <a:ext uri="{FF2B5EF4-FFF2-40B4-BE49-F238E27FC236}">
                <a16:creationId xmlns="" xmlns:a16="http://schemas.microsoft.com/office/drawing/2014/main" id="{901F8300-E8B9-C647-BE0C-A2347225141D}"/>
              </a:ext>
            </a:extLst>
          </p:cNvPr>
          <p:cNvSpPr>
            <a:spLocks noGrp="1"/>
          </p:cNvSpPr>
          <p:nvPr>
            <p:ph type="ftr" sz="quarter" idx="3"/>
          </p:nvPr>
        </p:nvSpPr>
        <p:spPr/>
        <p:txBody>
          <a:bodyPr/>
          <a:lstStyle/>
          <a:p>
            <a:r>
              <a:rPr lang="it-IT" dirty="0"/>
              <a:t>M4|</a:t>
            </a:r>
            <a:r>
              <a:rPr lang="en-GB" dirty="0" smtClean="0"/>
              <a:t>GEWE</a:t>
            </a:r>
            <a:r>
              <a:rPr lang="en-US" dirty="0" smtClean="0"/>
              <a:t> </a:t>
            </a:r>
            <a:r>
              <a:rPr lang="en-US" dirty="0"/>
              <a:t>in the Implementation and </a:t>
            </a:r>
            <a:r>
              <a:rPr lang="en-US" dirty="0" err="1"/>
              <a:t>Programme</a:t>
            </a:r>
            <a:r>
              <a:rPr lang="en-US" dirty="0"/>
              <a:t> Results </a:t>
            </a:r>
          </a:p>
          <a:p>
            <a:endParaRPr lang="it-IT" dirty="0"/>
          </a:p>
        </p:txBody>
      </p:sp>
    </p:spTree>
    <p:extLst>
      <p:ext uri="{BB962C8B-B14F-4D97-AF65-F5344CB8AC3E}">
        <p14:creationId xmlns:p14="http://schemas.microsoft.com/office/powerpoint/2010/main" val="155802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9AC3FB-9A9F-6E4E-A1DA-3E722A86B50A}"/>
              </a:ext>
            </a:extLst>
          </p:cNvPr>
          <p:cNvSpPr>
            <a:spLocks noGrp="1"/>
          </p:cNvSpPr>
          <p:nvPr>
            <p:ph type="title"/>
          </p:nvPr>
        </p:nvSpPr>
        <p:spPr/>
        <p:txBody>
          <a:bodyPr/>
          <a:lstStyle/>
          <a:p>
            <a:r>
              <a:rPr lang="en-GB" dirty="0"/>
              <a:t>Budget and Financing </a:t>
            </a:r>
            <a:r>
              <a:rPr lang="en-GB" dirty="0" err="1"/>
              <a:t>ctd</a:t>
            </a:r>
            <a:r>
              <a:rPr lang="en-GB" dirty="0"/>
              <a:t>.</a:t>
            </a:r>
          </a:p>
        </p:txBody>
      </p:sp>
      <p:sp>
        <p:nvSpPr>
          <p:cNvPr id="3" name="Content Placeholder 2">
            <a:extLst>
              <a:ext uri="{FF2B5EF4-FFF2-40B4-BE49-F238E27FC236}">
                <a16:creationId xmlns="" xmlns:a16="http://schemas.microsoft.com/office/drawing/2014/main" id="{233E9398-0B8B-6C49-8788-E885650F2DF5}"/>
              </a:ext>
            </a:extLst>
          </p:cNvPr>
          <p:cNvSpPr>
            <a:spLocks noGrp="1"/>
          </p:cNvSpPr>
          <p:nvPr>
            <p:ph idx="1"/>
          </p:nvPr>
        </p:nvSpPr>
        <p:spPr>
          <a:xfrm>
            <a:off x="554803" y="1138290"/>
            <a:ext cx="8553236" cy="4255640"/>
          </a:xfrm>
        </p:spPr>
        <p:txBody>
          <a:bodyPr>
            <a:noAutofit/>
          </a:bodyPr>
          <a:lstStyle/>
          <a:p>
            <a:pPr marL="0" lvl="2" indent="0">
              <a:lnSpc>
                <a:spcPct val="120000"/>
              </a:lnSpc>
              <a:spcAft>
                <a:spcPts val="600"/>
              </a:spcAft>
              <a:buNone/>
            </a:pPr>
            <a:r>
              <a:rPr lang="en-GB" sz="1600" b="1" dirty="0"/>
              <a:t>Gender Equality Marker (GEM) </a:t>
            </a:r>
          </a:p>
          <a:p>
            <a:pPr marL="342900" lvl="2" indent="-342900">
              <a:lnSpc>
                <a:spcPct val="120000"/>
              </a:lnSpc>
              <a:spcAft>
                <a:spcPts val="600"/>
              </a:spcAft>
            </a:pPr>
            <a:r>
              <a:rPr lang="en-GB" sz="1600" dirty="0"/>
              <a:t>Resource tracking tool of an UNSDCF. It is used to track financial resources allocated by the UNCT towards gender equality, and assess allocations in the UNSDCF that support gender equality results. </a:t>
            </a:r>
          </a:p>
          <a:p>
            <a:pPr marL="342900" lvl="2" indent="-342900">
              <a:lnSpc>
                <a:spcPct val="120000"/>
              </a:lnSpc>
              <a:spcAft>
                <a:spcPts val="600"/>
              </a:spcAft>
            </a:pPr>
            <a:r>
              <a:rPr lang="en-GB" sz="1600" dirty="0"/>
              <a:t>It applies to the key activity level of the UNSDCF joint work plans and annual common budgetary framework (CBF) and allows the UNCT to track planned budgets on gender. </a:t>
            </a:r>
          </a:p>
          <a:p>
            <a:pPr marL="0" lvl="2" indent="0">
              <a:lnSpc>
                <a:spcPct val="120000"/>
              </a:lnSpc>
              <a:spcAft>
                <a:spcPts val="600"/>
              </a:spcAft>
              <a:buNone/>
            </a:pPr>
            <a:r>
              <a:rPr lang="it-IT" sz="1600" b="1" dirty="0"/>
              <a:t>Gender responsive </a:t>
            </a:r>
            <a:r>
              <a:rPr lang="it-IT" sz="1600" b="1" dirty="0" err="1"/>
              <a:t>budgeting</a:t>
            </a:r>
            <a:r>
              <a:rPr lang="it-IT" sz="1600" b="1" dirty="0"/>
              <a:t> </a:t>
            </a:r>
          </a:p>
          <a:p>
            <a:pPr marL="342900" lvl="2" indent="-342900">
              <a:lnSpc>
                <a:spcPct val="120000"/>
              </a:lnSpc>
              <a:spcAft>
                <a:spcPts val="600"/>
              </a:spcAft>
            </a:pPr>
            <a:r>
              <a:rPr lang="it-IT" sz="1600" dirty="0"/>
              <a:t>A </a:t>
            </a:r>
            <a:r>
              <a:rPr lang="it-IT" sz="1600" dirty="0" err="1"/>
              <a:t>tool</a:t>
            </a:r>
            <a:r>
              <a:rPr lang="it-IT" sz="1600" dirty="0"/>
              <a:t> </a:t>
            </a:r>
            <a:r>
              <a:rPr lang="it-IT" sz="1600" dirty="0" err="1"/>
              <a:t>that</a:t>
            </a:r>
            <a:r>
              <a:rPr lang="it-IT" sz="1600" dirty="0"/>
              <a:t> </a:t>
            </a:r>
            <a:r>
              <a:rPr lang="it-IT" sz="1600" dirty="0" err="1"/>
              <a:t>looks</a:t>
            </a:r>
            <a:r>
              <a:rPr lang="it-IT" sz="1600" dirty="0"/>
              <a:t> </a:t>
            </a:r>
            <a:r>
              <a:rPr lang="it-IT" sz="1600" dirty="0" err="1"/>
              <a:t>at</a:t>
            </a:r>
            <a:r>
              <a:rPr lang="it-IT" sz="1600" dirty="0"/>
              <a:t> </a:t>
            </a:r>
            <a:r>
              <a:rPr lang="it-IT" sz="1600" dirty="0" err="1"/>
              <a:t>how</a:t>
            </a:r>
            <a:r>
              <a:rPr lang="it-IT" sz="1600" dirty="0"/>
              <a:t> funds are </a:t>
            </a:r>
            <a:r>
              <a:rPr lang="it-IT" sz="1600" dirty="0" err="1"/>
              <a:t>raised</a:t>
            </a:r>
            <a:r>
              <a:rPr lang="it-IT" sz="1600" dirty="0"/>
              <a:t> and </a:t>
            </a:r>
            <a:r>
              <a:rPr lang="it-IT" sz="1600" dirty="0" err="1"/>
              <a:t>spent</a:t>
            </a:r>
            <a:r>
              <a:rPr lang="it-IT" sz="1600" dirty="0"/>
              <a:t>, and </a:t>
            </a:r>
            <a:r>
              <a:rPr lang="it-IT" sz="1600" dirty="0" err="1"/>
              <a:t>calls</a:t>
            </a:r>
            <a:r>
              <a:rPr lang="it-IT" sz="1600" dirty="0"/>
              <a:t> for </a:t>
            </a:r>
            <a:r>
              <a:rPr lang="it-IT" sz="1600" dirty="0" err="1"/>
              <a:t>adjusting</a:t>
            </a:r>
            <a:r>
              <a:rPr lang="it-IT" sz="1600" dirty="0"/>
              <a:t> budget to benefit </a:t>
            </a:r>
            <a:r>
              <a:rPr lang="it-IT" sz="1600" dirty="0" err="1"/>
              <a:t>all</a:t>
            </a:r>
            <a:r>
              <a:rPr lang="it-IT" sz="1600" dirty="0"/>
              <a:t> </a:t>
            </a:r>
            <a:r>
              <a:rPr lang="it-IT" sz="1600" dirty="0" err="1"/>
              <a:t>groups</a:t>
            </a:r>
            <a:r>
              <a:rPr lang="it-IT" sz="1600" dirty="0"/>
              <a:t> and </a:t>
            </a:r>
            <a:r>
              <a:rPr lang="it-IT" sz="1600" dirty="0" err="1"/>
              <a:t>close</a:t>
            </a:r>
            <a:r>
              <a:rPr lang="it-IT" sz="1600" dirty="0"/>
              <a:t> gaps </a:t>
            </a:r>
            <a:r>
              <a:rPr lang="it-IT" sz="1600" dirty="0" err="1"/>
              <a:t>that</a:t>
            </a:r>
            <a:r>
              <a:rPr lang="it-IT" sz="1600" dirty="0"/>
              <a:t> perpetuate </a:t>
            </a:r>
            <a:r>
              <a:rPr lang="it-IT" sz="1600" dirty="0" err="1"/>
              <a:t>inequalities</a:t>
            </a:r>
            <a:r>
              <a:rPr lang="it-IT" sz="1600" dirty="0"/>
              <a:t>.</a:t>
            </a:r>
          </a:p>
          <a:p>
            <a:pPr marL="342900" lvl="2" indent="-342900">
              <a:lnSpc>
                <a:spcPct val="120000"/>
              </a:lnSpc>
              <a:spcAft>
                <a:spcPts val="600"/>
              </a:spcAft>
            </a:pPr>
            <a:r>
              <a:rPr lang="it-IT" sz="1600" dirty="0" err="1"/>
              <a:t>It</a:t>
            </a:r>
            <a:r>
              <a:rPr lang="it-IT" sz="1600" dirty="0"/>
              <a:t> </a:t>
            </a:r>
            <a:r>
              <a:rPr lang="it-IT" sz="1600" dirty="0" err="1"/>
              <a:t>ensures</a:t>
            </a:r>
            <a:r>
              <a:rPr lang="it-IT" sz="1600" dirty="0"/>
              <a:t> </a:t>
            </a:r>
            <a:r>
              <a:rPr lang="it-IT" sz="1600" dirty="0" err="1"/>
              <a:t>collection</a:t>
            </a:r>
            <a:r>
              <a:rPr lang="it-IT" sz="1600" dirty="0"/>
              <a:t> and </a:t>
            </a:r>
            <a:r>
              <a:rPr lang="it-IT" sz="1600" dirty="0" err="1"/>
              <a:t>allocation</a:t>
            </a:r>
            <a:r>
              <a:rPr lang="it-IT" sz="1600" dirty="0"/>
              <a:t> of </a:t>
            </a:r>
            <a:r>
              <a:rPr lang="it-IT" sz="1600" dirty="0" err="1"/>
              <a:t>resources</a:t>
            </a:r>
            <a:r>
              <a:rPr lang="it-IT" sz="1600" dirty="0"/>
              <a:t> </a:t>
            </a:r>
            <a:r>
              <a:rPr lang="it-IT" sz="1600" dirty="0" err="1"/>
              <a:t>is</a:t>
            </a:r>
            <a:r>
              <a:rPr lang="it-IT" sz="1600" dirty="0"/>
              <a:t> </a:t>
            </a:r>
            <a:r>
              <a:rPr lang="it-IT" sz="1600" dirty="0" err="1"/>
              <a:t>carried</a:t>
            </a:r>
            <a:r>
              <a:rPr lang="it-IT" sz="1600" dirty="0"/>
              <a:t> out in ways </a:t>
            </a:r>
            <a:r>
              <a:rPr lang="it-IT" sz="1600" dirty="0" err="1"/>
              <a:t>that</a:t>
            </a:r>
            <a:r>
              <a:rPr lang="it-IT" sz="1600" dirty="0"/>
              <a:t> are </a:t>
            </a:r>
            <a:r>
              <a:rPr lang="it-IT" sz="1600" dirty="0" err="1"/>
              <a:t>effective</a:t>
            </a:r>
            <a:r>
              <a:rPr lang="it-IT" sz="1600" dirty="0"/>
              <a:t> and </a:t>
            </a:r>
            <a:r>
              <a:rPr lang="it-IT" sz="1600" dirty="0" err="1"/>
              <a:t>contribute</a:t>
            </a:r>
            <a:r>
              <a:rPr lang="it-IT" sz="1600" dirty="0"/>
              <a:t> to </a:t>
            </a:r>
            <a:r>
              <a:rPr lang="it-IT" sz="1600" dirty="0" err="1"/>
              <a:t>advancing</a:t>
            </a:r>
            <a:r>
              <a:rPr lang="it-IT" sz="1600" dirty="0"/>
              <a:t> gender </a:t>
            </a:r>
            <a:r>
              <a:rPr lang="it-IT" sz="1600" dirty="0" err="1"/>
              <a:t>equality</a:t>
            </a:r>
            <a:r>
              <a:rPr lang="it-IT" sz="1600" dirty="0"/>
              <a:t> and </a:t>
            </a:r>
            <a:r>
              <a:rPr lang="it-IT" sz="1600" dirty="0" err="1"/>
              <a:t>women’s</a:t>
            </a:r>
            <a:r>
              <a:rPr lang="it-IT" sz="1600" dirty="0"/>
              <a:t> </a:t>
            </a:r>
            <a:r>
              <a:rPr lang="it-IT" sz="1600" dirty="0" err="1"/>
              <a:t>empowerment</a:t>
            </a:r>
            <a:r>
              <a:rPr lang="it-IT" sz="1600" dirty="0"/>
              <a:t>. </a:t>
            </a:r>
            <a:endParaRPr lang="en-GB" sz="500" dirty="0"/>
          </a:p>
        </p:txBody>
      </p:sp>
      <p:sp>
        <p:nvSpPr>
          <p:cNvPr id="4" name="Footer Placeholder 3">
            <a:extLst>
              <a:ext uri="{FF2B5EF4-FFF2-40B4-BE49-F238E27FC236}">
                <a16:creationId xmlns="" xmlns:a16="http://schemas.microsoft.com/office/drawing/2014/main" id="{901F8300-E8B9-C647-BE0C-A2347225141D}"/>
              </a:ext>
            </a:extLst>
          </p:cNvPr>
          <p:cNvSpPr>
            <a:spLocks noGrp="1"/>
          </p:cNvSpPr>
          <p:nvPr>
            <p:ph type="ftr" sz="quarter" idx="3"/>
          </p:nvPr>
        </p:nvSpPr>
        <p:spPr/>
        <p:txBody>
          <a:bodyPr/>
          <a:lstStyle/>
          <a:p>
            <a:r>
              <a:rPr lang="it-IT" dirty="0"/>
              <a:t>M4|</a:t>
            </a:r>
            <a:r>
              <a:rPr lang="en-GB" dirty="0"/>
              <a:t>GEWE</a:t>
            </a:r>
            <a:r>
              <a:rPr lang="en-US" dirty="0"/>
              <a:t> in the Implementation and </a:t>
            </a:r>
            <a:r>
              <a:rPr lang="en-US" dirty="0" err="1"/>
              <a:t>Programme</a:t>
            </a:r>
            <a:r>
              <a:rPr lang="en-US" dirty="0"/>
              <a:t> Results </a:t>
            </a:r>
          </a:p>
          <a:p>
            <a:endParaRPr lang="it-IT" dirty="0"/>
          </a:p>
        </p:txBody>
      </p:sp>
    </p:spTree>
    <p:extLst>
      <p:ext uri="{BB962C8B-B14F-4D97-AF65-F5344CB8AC3E}">
        <p14:creationId xmlns:p14="http://schemas.microsoft.com/office/powerpoint/2010/main" val="2588096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435A630E-19A6-334F-95C9-8AB4A7B9F112}"/>
              </a:ext>
            </a:extLst>
          </p:cNvPr>
          <p:cNvSpPr>
            <a:spLocks noChangeArrowheads="1"/>
          </p:cNvSpPr>
          <p:nvPr/>
        </p:nvSpPr>
        <p:spPr bwMode="auto">
          <a:xfrm>
            <a:off x="457200" y="228866"/>
            <a:ext cx="8229600" cy="9525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n-US" altLang="x-none" sz="2000" b="0" i="0" u="none" strike="noStrike" kern="1200" cap="none" normalizeH="0" baseline="0">
                <a:ln>
                  <a:noFill/>
                </a:ln>
                <a:solidFill>
                  <a:srgbClr val="62BCC8"/>
                </a:solidFill>
                <a:effectLst/>
                <a:latin typeface="Arial"/>
                <a:ea typeface="+mj-ea"/>
                <a:cs typeface="Arial"/>
              </a:rPr>
              <a:t>          </a:t>
            </a:r>
          </a:p>
          <a:p>
            <a:pPr marL="0" marR="0" lvl="0" indent="0" algn="ctr" fontAlgn="base">
              <a:lnSpc>
                <a:spcPct val="90000"/>
              </a:lnSpc>
              <a:spcBef>
                <a:spcPct val="0"/>
              </a:spcBef>
              <a:spcAft>
                <a:spcPts val="600"/>
              </a:spcAft>
              <a:buClrTx/>
              <a:buSzTx/>
              <a:tabLst/>
            </a:pPr>
            <a:r>
              <a:rPr kumimoji="0" lang="en-US" altLang="x-none" sz="2000" b="0" i="0" u="none" strike="noStrike" kern="1200" cap="none" normalizeH="0" baseline="0">
                <a:ln>
                  <a:noFill/>
                </a:ln>
                <a:solidFill>
                  <a:srgbClr val="62BCC8"/>
                </a:solidFill>
                <a:effectLst/>
                <a:latin typeface="Arial"/>
                <a:ea typeface="+mj-ea"/>
                <a:cs typeface="Arial"/>
                <a:hlinkClick r:id="rId3"/>
              </a:rPr>
              <a:t>A resource for Gender Responsive Budgeting – Women Count</a:t>
            </a:r>
            <a:endParaRPr kumimoji="0" lang="en-US" altLang="x-none" sz="2000" b="0" i="0" u="none" strike="noStrike" kern="1200" cap="none" normalizeH="0" baseline="0">
              <a:ln>
                <a:noFill/>
              </a:ln>
              <a:solidFill>
                <a:srgbClr val="62BCC8"/>
              </a:solidFill>
              <a:effectLst/>
              <a:latin typeface="Arial"/>
              <a:ea typeface="+mj-ea"/>
              <a:cs typeface="Arial"/>
            </a:endParaRPr>
          </a:p>
        </p:txBody>
      </p:sp>
      <p:pic>
        <p:nvPicPr>
          <p:cNvPr id="1028" name="Picture 4">
            <a:hlinkClick r:id="rId3"/>
            <a:extLst>
              <a:ext uri="{FF2B5EF4-FFF2-40B4-BE49-F238E27FC236}">
                <a16:creationId xmlns="" xmlns:a16="http://schemas.microsoft.com/office/drawing/2014/main" id="{00A3F955-7014-FD44-9B77-65B39216B0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79693" y="1521357"/>
            <a:ext cx="5784615" cy="3253846"/>
          </a:xfrm>
          <a:prstGeom prst="rect">
            <a:avLst/>
          </a:prstGeom>
          <a:solidFill>
            <a:srgbClr val="FFFFFF"/>
          </a:solidFill>
        </p:spPr>
      </p:pic>
      <p:sp>
        <p:nvSpPr>
          <p:cNvPr id="2" name="Footer Placeholder 1">
            <a:extLst>
              <a:ext uri="{FF2B5EF4-FFF2-40B4-BE49-F238E27FC236}">
                <a16:creationId xmlns="" xmlns:a16="http://schemas.microsoft.com/office/drawing/2014/main" id="{72E901DF-25E4-4A4B-986D-ECB166FD6F93}"/>
              </a:ext>
            </a:extLst>
          </p:cNvPr>
          <p:cNvSpPr>
            <a:spLocks noGrp="1"/>
          </p:cNvSpPr>
          <p:nvPr>
            <p:ph type="ftr" sz="quarter" idx="11"/>
          </p:nvPr>
        </p:nvSpPr>
        <p:spPr>
          <a:xfrm>
            <a:off x="3306101" y="5350789"/>
            <a:ext cx="5837899" cy="375351"/>
          </a:xfrm>
        </p:spPr>
        <p:txBody>
          <a:bodyPr vert="horz" lIns="91440" tIns="45720" rIns="91440" bIns="45720" rtlCol="0" anchor="ctr">
            <a:normAutofit/>
          </a:bodyPr>
          <a:lstStyle/>
          <a:p>
            <a:r>
              <a:rPr lang="it-IT" dirty="0"/>
              <a:t>M4|</a:t>
            </a:r>
            <a:r>
              <a:rPr lang="en-GB" dirty="0"/>
              <a:t>GEWE</a:t>
            </a:r>
            <a:r>
              <a:rPr lang="en-US" dirty="0"/>
              <a:t> in the Implementation and </a:t>
            </a:r>
            <a:r>
              <a:rPr lang="en-US" dirty="0" err="1"/>
              <a:t>Programme</a:t>
            </a:r>
            <a:r>
              <a:rPr lang="en-US" dirty="0"/>
              <a:t> Results </a:t>
            </a:r>
          </a:p>
          <a:p>
            <a:pPr>
              <a:spcAft>
                <a:spcPts val="600"/>
              </a:spcAft>
            </a:pPr>
            <a:endParaRPr lang="it-IT" u="none" kern="1200" dirty="0">
              <a:latin typeface="Arial"/>
              <a:ea typeface="+mn-ea"/>
              <a:cs typeface="Arial"/>
            </a:endParaRPr>
          </a:p>
        </p:txBody>
      </p:sp>
    </p:spTree>
    <p:extLst>
      <p:ext uri="{BB962C8B-B14F-4D97-AF65-F5344CB8AC3E}">
        <p14:creationId xmlns:p14="http://schemas.microsoft.com/office/powerpoint/2010/main" val="393988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675CCA-7C0C-1841-8A2D-B2DD8E955FEE}"/>
              </a:ext>
            </a:extLst>
          </p:cNvPr>
          <p:cNvSpPr>
            <a:spLocks noGrp="1"/>
          </p:cNvSpPr>
          <p:nvPr>
            <p:ph type="title"/>
          </p:nvPr>
        </p:nvSpPr>
        <p:spPr>
          <a:xfrm>
            <a:off x="457200" y="228866"/>
            <a:ext cx="8229600" cy="952500"/>
          </a:xfrm>
        </p:spPr>
        <p:txBody>
          <a:bodyPr anchor="ctr">
            <a:normAutofit/>
          </a:bodyPr>
          <a:lstStyle/>
          <a:p>
            <a:r>
              <a:rPr lang="en-GB" dirty="0"/>
              <a:t>Implementation </a:t>
            </a:r>
          </a:p>
        </p:txBody>
      </p:sp>
      <p:sp>
        <p:nvSpPr>
          <p:cNvPr id="3" name="Content Placeholder 2">
            <a:extLst>
              <a:ext uri="{FF2B5EF4-FFF2-40B4-BE49-F238E27FC236}">
                <a16:creationId xmlns="" xmlns:a16="http://schemas.microsoft.com/office/drawing/2014/main" id="{CD008DFF-D692-724A-B493-59658F3CEF32}"/>
              </a:ext>
            </a:extLst>
          </p:cNvPr>
          <p:cNvSpPr>
            <a:spLocks noGrp="1"/>
          </p:cNvSpPr>
          <p:nvPr>
            <p:ph sz="half" idx="1"/>
          </p:nvPr>
        </p:nvSpPr>
        <p:spPr>
          <a:xfrm>
            <a:off x="457200" y="1333501"/>
            <a:ext cx="4038600" cy="3771636"/>
          </a:xfrm>
        </p:spPr>
        <p:txBody>
          <a:bodyPr>
            <a:normAutofit/>
          </a:bodyPr>
          <a:lstStyle/>
          <a:p>
            <a:pPr>
              <a:lnSpc>
                <a:spcPct val="90000"/>
              </a:lnSpc>
              <a:spcAft>
                <a:spcPts val="600"/>
              </a:spcAft>
            </a:pPr>
            <a:r>
              <a:rPr lang="en-GB" sz="1300" dirty="0"/>
              <a:t>Collection of data disaggregated by income, sex, age, race, ethnicity, migratory status, disability, geographical location and other diversities to track progress in reaching groups left behind.</a:t>
            </a:r>
            <a:endParaRPr lang="x-none" sz="1300" dirty="0"/>
          </a:p>
          <a:p>
            <a:pPr>
              <a:lnSpc>
                <a:spcPct val="90000"/>
              </a:lnSpc>
              <a:spcAft>
                <a:spcPts val="600"/>
              </a:spcAft>
            </a:pPr>
            <a:r>
              <a:rPr lang="en-GB" sz="1300" dirty="0"/>
              <a:t>Mainstreaming gender in the UNSDCF results matrix and gathering evidence on progress in benefiting women and girls as a targeted group (gender-targeted results), addressing the differential needs of women and men of different age and background (gender-sensitive results) and contributing on transforming the roots of gender inequality (gender transformative results). </a:t>
            </a:r>
            <a:r>
              <a:rPr lang="en-GB" sz="1100" dirty="0"/>
              <a:t>[indicator 2.3 UNCT-SWAP Gender Equality Scorecard]</a:t>
            </a:r>
            <a:endParaRPr lang="x-none" sz="1100" dirty="0"/>
          </a:p>
          <a:p>
            <a:pPr>
              <a:lnSpc>
                <a:spcPct val="90000"/>
              </a:lnSpc>
              <a:spcAft>
                <a:spcPts val="600"/>
              </a:spcAft>
            </a:pPr>
            <a:r>
              <a:rPr lang="en-GB" sz="1300" dirty="0"/>
              <a:t>Monitor whether processes and institutions for implementation, follow-up and review are inclusive, people-centred and gender-responsive. </a:t>
            </a:r>
            <a:endParaRPr lang="x-none" sz="1300" dirty="0"/>
          </a:p>
        </p:txBody>
      </p:sp>
      <p:pic>
        <p:nvPicPr>
          <p:cNvPr id="5" name="Picture 4" descr="A close up of a logo&#10;&#10;Description automatically generated">
            <a:extLst>
              <a:ext uri="{FF2B5EF4-FFF2-40B4-BE49-F238E27FC236}">
                <a16:creationId xmlns="" xmlns:a16="http://schemas.microsoft.com/office/drawing/2014/main" id="{66822D19-8ADF-214F-A43B-135659051020}"/>
              </a:ext>
            </a:extLst>
          </p:cNvPr>
          <p:cNvPicPr>
            <a:picLocks noChangeAspect="1"/>
          </p:cNvPicPr>
          <p:nvPr/>
        </p:nvPicPr>
        <p:blipFill>
          <a:blip r:embed="rId3"/>
          <a:stretch>
            <a:fillRect/>
          </a:stretch>
        </p:blipFill>
        <p:spPr>
          <a:xfrm>
            <a:off x="4781682" y="1333501"/>
            <a:ext cx="3771636" cy="3771636"/>
          </a:xfrm>
          <a:prstGeom prst="rect">
            <a:avLst/>
          </a:prstGeom>
          <a:noFill/>
        </p:spPr>
      </p:pic>
      <p:sp>
        <p:nvSpPr>
          <p:cNvPr id="4" name="Footer Placeholder 3">
            <a:extLst>
              <a:ext uri="{FF2B5EF4-FFF2-40B4-BE49-F238E27FC236}">
                <a16:creationId xmlns="" xmlns:a16="http://schemas.microsoft.com/office/drawing/2014/main" id="{0148B7BF-F7CD-944E-87E0-499BA03CF64E}"/>
              </a:ext>
            </a:extLst>
          </p:cNvPr>
          <p:cNvSpPr>
            <a:spLocks noGrp="1"/>
          </p:cNvSpPr>
          <p:nvPr>
            <p:ph type="ftr" sz="quarter" idx="3"/>
          </p:nvPr>
        </p:nvSpPr>
        <p:spPr>
          <a:xfrm>
            <a:off x="3306101" y="5350789"/>
            <a:ext cx="5837899" cy="375351"/>
          </a:xfrm>
        </p:spPr>
        <p:txBody>
          <a:bodyPr anchor="ctr">
            <a:normAutofit/>
          </a:bodyPr>
          <a:lstStyle/>
          <a:p>
            <a:r>
              <a:rPr lang="it-IT" dirty="0"/>
              <a:t>M4|</a:t>
            </a:r>
            <a:r>
              <a:rPr lang="en-GB" dirty="0"/>
              <a:t>GEWE</a:t>
            </a:r>
            <a:r>
              <a:rPr lang="en-US" dirty="0"/>
              <a:t> in the Implementation and </a:t>
            </a:r>
            <a:r>
              <a:rPr lang="en-US" dirty="0" err="1"/>
              <a:t>Programme</a:t>
            </a:r>
            <a:r>
              <a:rPr lang="en-US" dirty="0"/>
              <a:t> Results </a:t>
            </a:r>
            <a:endParaRPr lang="en-US" dirty="0"/>
          </a:p>
        </p:txBody>
      </p:sp>
    </p:spTree>
    <p:extLst>
      <p:ext uri="{BB962C8B-B14F-4D97-AF65-F5344CB8AC3E}">
        <p14:creationId xmlns:p14="http://schemas.microsoft.com/office/powerpoint/2010/main" val="366668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DACFF19E-C813-41F0-9DC1-FF0D7BBEF7AC}"/>
              </a:ext>
            </a:extLst>
          </p:cNvPr>
          <p:cNvGraphicFramePr>
            <a:graphicFrameLocks noGrp="1"/>
          </p:cNvGraphicFramePr>
          <p:nvPr/>
        </p:nvGraphicFramePr>
        <p:xfrm>
          <a:off x="1710047" y="1009403"/>
          <a:ext cx="6976753" cy="4534613"/>
        </p:xfrm>
        <a:graphic>
          <a:graphicData uri="http://schemas.openxmlformats.org/drawingml/2006/table">
            <a:tbl>
              <a:tblPr firstRow="1" bandRow="1">
                <a:tableStyleId>{5940675A-B579-460E-94D1-54222C63F5DA}</a:tableStyleId>
              </a:tblPr>
              <a:tblGrid>
                <a:gridCol w="1664180">
                  <a:extLst>
                    <a:ext uri="{9D8B030D-6E8A-4147-A177-3AD203B41FA5}">
                      <a16:colId xmlns="" xmlns:a16="http://schemas.microsoft.com/office/drawing/2014/main" val="3225448023"/>
                    </a:ext>
                  </a:extLst>
                </a:gridCol>
                <a:gridCol w="5312573">
                  <a:extLst>
                    <a:ext uri="{9D8B030D-6E8A-4147-A177-3AD203B41FA5}">
                      <a16:colId xmlns="" xmlns:a16="http://schemas.microsoft.com/office/drawing/2014/main" val="3357826550"/>
                    </a:ext>
                  </a:extLst>
                </a:gridCol>
              </a:tblGrid>
              <a:tr h="1218789">
                <a:tc>
                  <a:txBody>
                    <a:bodyPr/>
                    <a:lstStyle/>
                    <a:p>
                      <a:pPr marL="0" algn="l" defTabSz="457200" rtl="0" eaLnBrk="1" latinLnBrk="0" hangingPunct="1"/>
                      <a:r>
                        <a:rPr lang="en-US" sz="1800" kern="1200" dirty="0">
                          <a:solidFill>
                            <a:schemeClr val="bg1">
                              <a:lumMod val="50000"/>
                            </a:schemeClr>
                          </a:solidFill>
                          <a:latin typeface="Tw Cen MT" panose="020B0602020104020603" pitchFamily="34" charset="0"/>
                          <a:ea typeface="+mn-ea"/>
                          <a:cs typeface="+mn-cs"/>
                        </a:rPr>
                        <a:t>Goal of the programming phase</a:t>
                      </a:r>
                    </a:p>
                  </a:txBody>
                  <a:tcPr marL="76200" marR="76200" marT="38100" marB="38100">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lgn="l" defTabSz="457200" rtl="0" eaLnBrk="1" latinLnBrk="0" hangingPunct="1">
                        <a:buSzPct val="90000"/>
                        <a:buFont typeface="Tw Cen MT" panose="020B0602020104020603" pitchFamily="34" charset="0"/>
                        <a:buNone/>
                      </a:pPr>
                      <a:r>
                        <a:rPr lang="en-US" sz="1800" kern="1200" dirty="0">
                          <a:solidFill>
                            <a:schemeClr val="bg1">
                              <a:lumMod val="50000"/>
                            </a:schemeClr>
                          </a:solidFill>
                          <a:latin typeface="Tw Cen MT" panose="020B0602020104020603" pitchFamily="34" charset="0"/>
                          <a:ea typeface="+mn-ea"/>
                          <a:cs typeface="+mn-cs"/>
                        </a:rPr>
                        <a:t>Evaluate the </a:t>
                      </a:r>
                      <a:r>
                        <a:rPr lang="en-US" sz="1800" kern="1200" dirty="0" err="1">
                          <a:solidFill>
                            <a:schemeClr val="bg1">
                              <a:lumMod val="50000"/>
                            </a:schemeClr>
                          </a:solidFill>
                          <a:latin typeface="Tw Cen MT" panose="020B0602020104020603" pitchFamily="34" charset="0"/>
                          <a:ea typeface="+mn-ea"/>
                          <a:cs typeface="+mn-cs"/>
                        </a:rPr>
                        <a:t>programme</a:t>
                      </a:r>
                      <a:r>
                        <a:rPr lang="en-US" sz="1800" kern="1200" dirty="0">
                          <a:solidFill>
                            <a:schemeClr val="bg1">
                              <a:lumMod val="50000"/>
                            </a:schemeClr>
                          </a:solidFill>
                          <a:latin typeface="Tw Cen MT" panose="020B0602020104020603" pitchFamily="34" charset="0"/>
                          <a:ea typeface="+mn-ea"/>
                          <a:cs typeface="+mn-cs"/>
                        </a:rPr>
                        <a:t> based on criteria of : Relevance, Efficiency, Effectiveness, Impact and Sustainability.</a:t>
                      </a:r>
                    </a:p>
                    <a:p>
                      <a:pPr marL="0" indent="0" algn="l" defTabSz="457200" rtl="0" eaLnBrk="1" latinLnBrk="0" hangingPunct="1">
                        <a:buSzPct val="90000"/>
                        <a:buFont typeface="Tw Cen MT" panose="020B0602020104020603" pitchFamily="34" charset="0"/>
                        <a:buNone/>
                      </a:pPr>
                      <a:endParaRPr lang="en-US" sz="1800" kern="1200" dirty="0">
                        <a:solidFill>
                          <a:schemeClr val="bg1">
                            <a:lumMod val="50000"/>
                          </a:schemeClr>
                        </a:solidFill>
                        <a:latin typeface="Tw Cen MT" panose="020B0602020104020603" pitchFamily="34" charset="0"/>
                        <a:ea typeface="+mn-ea"/>
                        <a:cs typeface="+mn-cs"/>
                      </a:endParaRPr>
                    </a:p>
                    <a:p>
                      <a:pPr marL="0" indent="0" algn="l" defTabSz="457200" rtl="0" eaLnBrk="1" latinLnBrk="0" hangingPunct="1">
                        <a:buSzPct val="90000"/>
                        <a:buFont typeface="Tw Cen MT" panose="020B0602020104020603" pitchFamily="34" charset="0"/>
                        <a:buNone/>
                      </a:pPr>
                      <a:endParaRPr lang="en-US" sz="1800" kern="1200" dirty="0">
                        <a:solidFill>
                          <a:schemeClr val="bg1">
                            <a:lumMod val="50000"/>
                          </a:schemeClr>
                        </a:solidFill>
                        <a:latin typeface="Tw Cen MT" panose="020B0602020104020603" pitchFamily="34" charset="0"/>
                        <a:ea typeface="+mn-ea"/>
                        <a:cs typeface="+mn-cs"/>
                      </a:endParaRPr>
                    </a:p>
                  </a:txBody>
                  <a:tcPr marL="76200" marR="76200" marT="38100" marB="3810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3015584476"/>
                  </a:ext>
                </a:extLst>
              </a:tr>
              <a:tr h="1775949">
                <a:tc>
                  <a:txBody>
                    <a:bodyPr/>
                    <a:lstStyle/>
                    <a:p>
                      <a:pPr marL="0" marR="0" lvl="0" indent="0" algn="l" defTabSz="457200" rtl="0" eaLnBrk="1" fontAlgn="auto" latinLnBrk="0" hangingPunct="1">
                        <a:lnSpc>
                          <a:spcPct val="100000"/>
                        </a:lnSpc>
                        <a:spcBef>
                          <a:spcPts val="0"/>
                        </a:spcBef>
                        <a:spcAft>
                          <a:spcPts val="0"/>
                        </a:spcAft>
                        <a:buClrTx/>
                        <a:buSzPct val="90000"/>
                        <a:buFont typeface="Tw Cen MT" panose="020B0602020104020603" pitchFamily="34" charset="0"/>
                        <a:buNone/>
                        <a:tabLst/>
                        <a:defRPr/>
                      </a:pPr>
                      <a:r>
                        <a:rPr lang="en-US" sz="1800" kern="1200" dirty="0">
                          <a:solidFill>
                            <a:schemeClr val="bg1">
                              <a:lumMod val="50000"/>
                            </a:schemeClr>
                          </a:solidFill>
                          <a:latin typeface="Tw Cen MT" panose="020B0602020104020603" pitchFamily="34" charset="0"/>
                          <a:ea typeface="+mn-ea"/>
                          <a:cs typeface="+mn-cs"/>
                        </a:rPr>
                        <a:t>Integration of gender perspective</a:t>
                      </a:r>
                    </a:p>
                  </a:txBody>
                  <a:tcPr marL="76200" marR="76200" marT="38100" marB="38100">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Pct val="90000"/>
                        <a:buFont typeface="Tw Cen MT" panose="020B0602020104020603" pitchFamily="34" charset="0"/>
                        <a:buNone/>
                        <a:tabLst/>
                        <a:defRPr/>
                      </a:pPr>
                      <a:r>
                        <a:rPr lang="en-US" sz="1800" kern="1200" dirty="0">
                          <a:solidFill>
                            <a:schemeClr val="bg1">
                              <a:lumMod val="50000"/>
                            </a:schemeClr>
                          </a:solidFill>
                          <a:latin typeface="Tw Cen MT" panose="020B0602020104020603" pitchFamily="34" charset="0"/>
                          <a:ea typeface="+mn-ea"/>
                          <a:cs typeface="+mn-cs"/>
                        </a:rPr>
                        <a:t>Evaluation needs to assess the effects of the </a:t>
                      </a:r>
                      <a:r>
                        <a:rPr lang="en-US" sz="1800" kern="1200" dirty="0" err="1">
                          <a:solidFill>
                            <a:schemeClr val="bg1">
                              <a:lumMod val="50000"/>
                            </a:schemeClr>
                          </a:solidFill>
                          <a:latin typeface="Tw Cen MT" panose="020B0602020104020603" pitchFamily="34" charset="0"/>
                          <a:ea typeface="+mn-ea"/>
                          <a:cs typeface="+mn-cs"/>
                        </a:rPr>
                        <a:t>programme</a:t>
                      </a:r>
                      <a:r>
                        <a:rPr lang="en-US" sz="1800" kern="1200" dirty="0">
                          <a:solidFill>
                            <a:schemeClr val="bg1">
                              <a:lumMod val="50000"/>
                            </a:schemeClr>
                          </a:solidFill>
                          <a:latin typeface="Tw Cen MT" panose="020B0602020104020603" pitchFamily="34" charset="0"/>
                          <a:ea typeface="+mn-ea"/>
                          <a:cs typeface="+mn-cs"/>
                        </a:rPr>
                        <a:t> on both male and female stakeholders/target groups. The impact is compared with base-line data collected at the start of project interventions. In order to be able to accurately assess the gender impact of a project, it is thus important that </a:t>
                      </a:r>
                      <a:r>
                        <a:rPr lang="en-US" sz="1800" b="1" kern="1200" dirty="0">
                          <a:solidFill>
                            <a:schemeClr val="bg1">
                              <a:lumMod val="50000"/>
                            </a:schemeClr>
                          </a:solidFill>
                          <a:latin typeface="Tw Cen MT" panose="020B0602020104020603" pitchFamily="34" charset="0"/>
                          <a:ea typeface="+mn-ea"/>
                          <a:cs typeface="+mn-cs"/>
                        </a:rPr>
                        <a:t>base-line data are sex-disaggregated.</a:t>
                      </a:r>
                    </a:p>
                  </a:txBody>
                  <a:tcPr marL="76200" marR="76200" marT="38100" marB="3810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850146519"/>
                  </a:ext>
                </a:extLst>
              </a:tr>
              <a:tr h="1090373">
                <a:tc>
                  <a:txBody>
                    <a:bodyPr/>
                    <a:lstStyle/>
                    <a:p>
                      <a:pPr marL="0" algn="l" defTabSz="457200" rtl="0" eaLnBrk="1" latinLnBrk="0" hangingPunct="1"/>
                      <a:r>
                        <a:rPr lang="en-US" sz="1800" kern="1200" dirty="0">
                          <a:solidFill>
                            <a:schemeClr val="bg1">
                              <a:lumMod val="50000"/>
                            </a:schemeClr>
                          </a:solidFill>
                          <a:latin typeface="Tw Cen MT" panose="020B0602020104020603" pitchFamily="34" charset="0"/>
                          <a:ea typeface="+mn-ea"/>
                          <a:cs typeface="+mn-cs"/>
                        </a:rPr>
                        <a:t>How to?</a:t>
                      </a:r>
                    </a:p>
                    <a:p>
                      <a:pPr marL="0" algn="l" defTabSz="457200" rtl="0" eaLnBrk="1" latinLnBrk="0" hangingPunct="1"/>
                      <a:endParaRPr lang="en-US" sz="1800" kern="1200" dirty="0">
                        <a:solidFill>
                          <a:schemeClr val="bg1">
                            <a:lumMod val="50000"/>
                          </a:schemeClr>
                        </a:solidFill>
                        <a:latin typeface="Tw Cen MT" panose="020B0602020104020603" pitchFamily="34" charset="0"/>
                        <a:ea typeface="+mn-ea"/>
                        <a:cs typeface="+mn-cs"/>
                      </a:endParaRPr>
                    </a:p>
                    <a:p>
                      <a:pPr marL="0" algn="l" defTabSz="457200" rtl="0" eaLnBrk="1" latinLnBrk="0" hangingPunct="1"/>
                      <a:endParaRPr lang="en-US" sz="1800" kern="1200" dirty="0">
                        <a:solidFill>
                          <a:schemeClr val="bg1">
                            <a:lumMod val="50000"/>
                          </a:schemeClr>
                        </a:solidFill>
                        <a:latin typeface="Tw Cen MT" panose="020B0602020104020603" pitchFamily="34" charset="0"/>
                        <a:ea typeface="+mn-ea"/>
                        <a:cs typeface="+mn-cs"/>
                      </a:endParaRPr>
                    </a:p>
                  </a:txBody>
                  <a:tcPr marL="76200" marR="76200" marT="38100" marB="38100">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l" defTabSz="457200" rtl="0" eaLnBrk="1" latinLnBrk="0" hangingPunct="1">
                        <a:buSzPct val="90000"/>
                        <a:buFont typeface="Tw Cen MT" panose="020B0602020104020603" pitchFamily="34" charset="0"/>
                        <a:buNone/>
                      </a:pPr>
                      <a:r>
                        <a:rPr lang="en-US" sz="1800" kern="1200" dirty="0">
                          <a:solidFill>
                            <a:schemeClr val="bg1">
                              <a:lumMod val="50000"/>
                            </a:schemeClr>
                          </a:solidFill>
                          <a:latin typeface="Tw Cen MT" panose="020B0602020104020603" pitchFamily="34" charset="0"/>
                          <a:ea typeface="+mn-ea"/>
                          <a:cs typeface="+mn-cs"/>
                        </a:rPr>
                        <a:t>Adopt gender responsive evaluation criteria</a:t>
                      </a:r>
                    </a:p>
                  </a:txBody>
                  <a:tcPr marL="76200" marR="76200" marT="38100" marB="3810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480362343"/>
                  </a:ext>
                </a:extLst>
              </a:tr>
            </a:tbl>
          </a:graphicData>
        </a:graphic>
      </p:graphicFrame>
      <p:sp>
        <p:nvSpPr>
          <p:cNvPr id="12" name="Title 11">
            <a:extLst>
              <a:ext uri="{FF2B5EF4-FFF2-40B4-BE49-F238E27FC236}">
                <a16:creationId xmlns="" xmlns:a16="http://schemas.microsoft.com/office/drawing/2014/main" id="{E34C24F4-C891-234E-85B7-5350F8D7A158}"/>
              </a:ext>
            </a:extLst>
          </p:cNvPr>
          <p:cNvSpPr>
            <a:spLocks noGrp="1"/>
          </p:cNvSpPr>
          <p:nvPr>
            <p:ph type="title"/>
          </p:nvPr>
        </p:nvSpPr>
        <p:spPr/>
        <p:txBody>
          <a:bodyPr/>
          <a:lstStyle/>
          <a:p>
            <a:r>
              <a:rPr lang="en-GB" dirty="0"/>
              <a:t>Evaluation</a:t>
            </a:r>
          </a:p>
        </p:txBody>
      </p:sp>
      <p:sp>
        <p:nvSpPr>
          <p:cNvPr id="15" name="Footer Placeholder 14">
            <a:extLst>
              <a:ext uri="{FF2B5EF4-FFF2-40B4-BE49-F238E27FC236}">
                <a16:creationId xmlns="" xmlns:a16="http://schemas.microsoft.com/office/drawing/2014/main" id="{57FB8E75-CCC1-6446-9CE1-94ABF922625D}"/>
              </a:ext>
            </a:extLst>
          </p:cNvPr>
          <p:cNvSpPr>
            <a:spLocks noGrp="1"/>
          </p:cNvSpPr>
          <p:nvPr>
            <p:ph type="ftr" sz="quarter" idx="3"/>
          </p:nvPr>
        </p:nvSpPr>
        <p:spPr/>
        <p:txBody>
          <a:bodyPr/>
          <a:lstStyle/>
          <a:p>
            <a:r>
              <a:rPr lang="it-IT" dirty="0"/>
              <a:t>M4|</a:t>
            </a:r>
            <a:r>
              <a:rPr lang="en-GB" dirty="0"/>
              <a:t>GEWE</a:t>
            </a:r>
            <a:r>
              <a:rPr lang="en-US" dirty="0"/>
              <a:t> in the Implementation and </a:t>
            </a:r>
            <a:r>
              <a:rPr lang="en-US" dirty="0" err="1"/>
              <a:t>Programme</a:t>
            </a:r>
            <a:r>
              <a:rPr lang="en-US" dirty="0"/>
              <a:t> Results </a:t>
            </a:r>
          </a:p>
          <a:p>
            <a:endParaRPr lang="it-IT" dirty="0"/>
          </a:p>
        </p:txBody>
      </p:sp>
    </p:spTree>
    <p:extLst>
      <p:ext uri="{BB962C8B-B14F-4D97-AF65-F5344CB8AC3E}">
        <p14:creationId xmlns:p14="http://schemas.microsoft.com/office/powerpoint/2010/main" val="1913807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B7E82BF-D939-49FE-B704-4C67BC763B61}"/>
              </a:ext>
            </a:extLst>
          </p:cNvPr>
          <p:cNvSpPr>
            <a:spLocks noGrp="1"/>
          </p:cNvSpPr>
          <p:nvPr>
            <p:ph sz="quarter" idx="13"/>
          </p:nvPr>
        </p:nvSpPr>
        <p:spPr>
          <a:xfrm>
            <a:off x="1363836" y="3923101"/>
            <a:ext cx="6737987" cy="1154163"/>
          </a:xfrm>
          <a:solidFill>
            <a:schemeClr val="accent5">
              <a:lumMod val="20000"/>
              <a:lumOff val="80000"/>
            </a:schemeClr>
          </a:solidFill>
        </p:spPr>
        <p:txBody>
          <a:bodyPr>
            <a:normAutofit lnSpcReduction="10000"/>
          </a:bodyPr>
          <a:lstStyle/>
          <a:p>
            <a:pPr marL="0" indent="0">
              <a:buNone/>
            </a:pPr>
            <a:r>
              <a:rPr lang="en-US" sz="1167" b="1" dirty="0">
                <a:latin typeface="Tw Cen MT" panose="020B0602020104020603" pitchFamily="34" charset="0"/>
              </a:rPr>
              <a:t>Impact: </a:t>
            </a:r>
            <a:r>
              <a:rPr lang="en-US" sz="1167" dirty="0">
                <a:latin typeface="Tw Cen MT" panose="020B0602020104020603" pitchFamily="34" charset="0"/>
              </a:rPr>
              <a:t>What has been the impact of the project’s outcomes on wider policies, processes and </a:t>
            </a:r>
            <a:r>
              <a:rPr lang="en-US" sz="1167" dirty="0" err="1">
                <a:latin typeface="Tw Cen MT" panose="020B0602020104020603" pitchFamily="34" charset="0"/>
              </a:rPr>
              <a:t>programmes</a:t>
            </a:r>
            <a:r>
              <a:rPr lang="en-US" sz="1167" dirty="0">
                <a:latin typeface="Tw Cen MT" panose="020B0602020104020603" pitchFamily="34" charset="0"/>
              </a:rPr>
              <a:t> which enhance gender equality and women’s rights? For example, did it have an impact on reducing violence against women? Did it contribute to a more balanced distribution of unpaid care </a:t>
            </a:r>
            <a:r>
              <a:rPr lang="en-US" sz="1167" dirty="0" err="1">
                <a:latin typeface="Tw Cen MT" panose="020B0602020104020603" pitchFamily="34" charset="0"/>
              </a:rPr>
              <a:t>labour</a:t>
            </a:r>
            <a:r>
              <a:rPr lang="en-US" sz="1167" dirty="0">
                <a:latin typeface="Tw Cen MT" panose="020B0602020104020603" pitchFamily="34" charset="0"/>
              </a:rPr>
              <a:t> and family responsibilities between women and men? A gender-specific ex-post evaluation can also be used for projects/</a:t>
            </a:r>
            <a:r>
              <a:rPr lang="en-US" sz="1167" dirty="0" err="1">
                <a:latin typeface="Tw Cen MT" panose="020B0602020104020603" pitchFamily="34" charset="0"/>
              </a:rPr>
              <a:t>programmes</a:t>
            </a:r>
            <a:r>
              <a:rPr lang="en-US" sz="1167" dirty="0">
                <a:latin typeface="Tw Cen MT" panose="020B0602020104020603" pitchFamily="34" charset="0"/>
              </a:rPr>
              <a:t> without a gender equality perspective and will assess whether these have produced any (positive or negative) unintended or unexpected impacts on gender relations.</a:t>
            </a:r>
          </a:p>
          <a:p>
            <a:pPr marL="0" indent="0">
              <a:buNone/>
            </a:pPr>
            <a:endParaRPr lang="en-US" dirty="0"/>
          </a:p>
        </p:txBody>
      </p:sp>
      <p:sp>
        <p:nvSpPr>
          <p:cNvPr id="4" name="TextBox 3">
            <a:extLst>
              <a:ext uri="{FF2B5EF4-FFF2-40B4-BE49-F238E27FC236}">
                <a16:creationId xmlns="" xmlns:a16="http://schemas.microsoft.com/office/drawing/2014/main" id="{913CA32F-5ECF-46C5-A6DB-F95F1F9D3E09}"/>
              </a:ext>
            </a:extLst>
          </p:cNvPr>
          <p:cNvSpPr txBox="1"/>
          <p:nvPr/>
        </p:nvSpPr>
        <p:spPr bwMode="auto">
          <a:xfrm>
            <a:off x="1331640" y="674854"/>
            <a:ext cx="6737987" cy="1169936"/>
          </a:xfrm>
          <a:prstGeom prst="rect">
            <a:avLst/>
          </a:prstGeom>
          <a:solidFill>
            <a:schemeClr val="accent5">
              <a:lumMod val="20000"/>
              <a:lumOff val="80000"/>
            </a:schemeClr>
          </a:solidFill>
          <a:ln w="9525">
            <a:noFill/>
            <a:miter lim="800000"/>
            <a:headEnd/>
            <a:tailEnd/>
          </a:ln>
          <a:effectLst/>
        </p:spPr>
        <p:txBody>
          <a:bodyPr wrap="square" rtlCol="0" anchor="ctr">
            <a:spAutoFit/>
          </a:bodyPr>
          <a:lstStyle/>
          <a:p>
            <a:r>
              <a:rPr lang="en-US" sz="1167" b="1" dirty="0">
                <a:latin typeface="Tw Cen MT" panose="020B0602020104020603" pitchFamily="34" charset="0"/>
              </a:rPr>
              <a:t>Relevance:</a:t>
            </a:r>
            <a:r>
              <a:rPr lang="en-US" sz="1167" dirty="0">
                <a:latin typeface="Tw Cen MT" panose="020B0602020104020603" pitchFamily="34" charset="0"/>
              </a:rPr>
              <a:t> Has the project/</a:t>
            </a:r>
            <a:r>
              <a:rPr lang="en-US" sz="1167" dirty="0" err="1">
                <a:latin typeface="Tw Cen MT" panose="020B0602020104020603" pitchFamily="34" charset="0"/>
              </a:rPr>
              <a:t>programme</a:t>
            </a:r>
            <a:r>
              <a:rPr lang="en-US" sz="1167" dirty="0">
                <a:latin typeface="Tw Cen MT" panose="020B0602020104020603" pitchFamily="34" charset="0"/>
              </a:rPr>
              <a:t> effectively contributed to the creation of </a:t>
            </a:r>
            <a:r>
              <a:rPr lang="en-US" sz="1167" dirty="0" err="1">
                <a:latin typeface="Tw Cen MT" panose="020B0602020104020603" pitchFamily="34" charset="0"/>
              </a:rPr>
              <a:t>favourable</a:t>
            </a:r>
            <a:r>
              <a:rPr lang="en-US" sz="1167" dirty="0">
                <a:latin typeface="Tw Cen MT" panose="020B0602020104020603" pitchFamily="34" charset="0"/>
              </a:rPr>
              <a:t> conditions for gender equality? Did it respond to the practical and strategic gender needs of women? Did it contribute to the national and international commitments and mandates regarding gender equality? Was the treatment of gender equality issues throughout the implementation phase logical and coherent? Were adjustments made to respond to external factors of the project/</a:t>
            </a:r>
            <a:r>
              <a:rPr lang="en-US" sz="1167" dirty="0" err="1">
                <a:latin typeface="Tw Cen MT" panose="020B0602020104020603" pitchFamily="34" charset="0"/>
              </a:rPr>
              <a:t>programme</a:t>
            </a:r>
            <a:r>
              <a:rPr lang="en-US" sz="1167" dirty="0">
                <a:latin typeface="Tw Cen MT" panose="020B0602020104020603" pitchFamily="34" charset="0"/>
              </a:rPr>
              <a:t> (e.g. economic crisis, new government etc.) which influenced gender relationships?</a:t>
            </a:r>
          </a:p>
        </p:txBody>
      </p:sp>
      <p:sp>
        <p:nvSpPr>
          <p:cNvPr id="5" name="TextBox 4">
            <a:extLst>
              <a:ext uri="{FF2B5EF4-FFF2-40B4-BE49-F238E27FC236}">
                <a16:creationId xmlns="" xmlns:a16="http://schemas.microsoft.com/office/drawing/2014/main" id="{ABE8570F-6C36-4064-86C5-3C44B736C769}"/>
              </a:ext>
            </a:extLst>
          </p:cNvPr>
          <p:cNvSpPr txBox="1"/>
          <p:nvPr/>
        </p:nvSpPr>
        <p:spPr bwMode="auto">
          <a:xfrm>
            <a:off x="1352902" y="1934576"/>
            <a:ext cx="6737987" cy="810735"/>
          </a:xfrm>
          <a:prstGeom prst="rect">
            <a:avLst/>
          </a:prstGeom>
          <a:solidFill>
            <a:schemeClr val="accent5">
              <a:lumMod val="20000"/>
              <a:lumOff val="80000"/>
            </a:schemeClr>
          </a:solidFill>
          <a:ln w="9525">
            <a:noFill/>
            <a:miter lim="800000"/>
            <a:headEnd/>
            <a:tailEnd/>
          </a:ln>
          <a:effectLst/>
        </p:spPr>
        <p:txBody>
          <a:bodyPr wrap="square" rtlCol="0" anchor="ctr">
            <a:spAutoFit/>
          </a:bodyPr>
          <a:lstStyle/>
          <a:p>
            <a:r>
              <a:rPr lang="en-US" sz="1167" b="1" dirty="0">
                <a:latin typeface="Tw Cen MT" panose="020B0602020104020603" pitchFamily="34" charset="0"/>
              </a:rPr>
              <a:t>Efficiency:</a:t>
            </a:r>
            <a:r>
              <a:rPr lang="en-US" sz="1167" dirty="0">
                <a:latin typeface="Tw Cen MT" panose="020B0602020104020603" pitchFamily="34" charset="0"/>
              </a:rPr>
              <a:t> Has the implementation of the policy been efficient with respect to gender equality? Are the means and resources being used efficiently to achieve results in terms of improved benefits for both women and men? Have the results for women and men been achieved at reasonable cost, and have costs and benefits been allocated and received equitably?</a:t>
            </a:r>
          </a:p>
        </p:txBody>
      </p:sp>
      <p:sp>
        <p:nvSpPr>
          <p:cNvPr id="6" name="TextBox 5">
            <a:extLst>
              <a:ext uri="{FF2B5EF4-FFF2-40B4-BE49-F238E27FC236}">
                <a16:creationId xmlns="" xmlns:a16="http://schemas.microsoft.com/office/drawing/2014/main" id="{4ED49A98-8244-4B9D-89C0-A2D84D338958}"/>
              </a:ext>
            </a:extLst>
          </p:cNvPr>
          <p:cNvSpPr txBox="1"/>
          <p:nvPr/>
        </p:nvSpPr>
        <p:spPr bwMode="auto">
          <a:xfrm>
            <a:off x="1363836" y="2835127"/>
            <a:ext cx="6737987" cy="990336"/>
          </a:xfrm>
          <a:prstGeom prst="rect">
            <a:avLst/>
          </a:prstGeom>
          <a:solidFill>
            <a:schemeClr val="accent5">
              <a:lumMod val="20000"/>
              <a:lumOff val="80000"/>
            </a:schemeClr>
          </a:solidFill>
          <a:ln w="9525">
            <a:noFill/>
            <a:miter lim="800000"/>
            <a:headEnd/>
            <a:tailEnd/>
          </a:ln>
          <a:effectLst/>
        </p:spPr>
        <p:txBody>
          <a:bodyPr wrap="square" rtlCol="0" anchor="ctr">
            <a:spAutoFit/>
          </a:bodyPr>
          <a:lstStyle/>
          <a:p>
            <a:r>
              <a:rPr lang="en-US" sz="1167" b="1" dirty="0">
                <a:latin typeface="Tw Cen MT" panose="020B0602020104020603" pitchFamily="34" charset="0"/>
              </a:rPr>
              <a:t>Effectiveness:</a:t>
            </a:r>
            <a:r>
              <a:rPr lang="en-US" sz="1167" dirty="0">
                <a:latin typeface="Tw Cen MT" panose="020B0602020104020603" pitchFamily="34" charset="0"/>
              </a:rPr>
              <a:t> Did the project/</a:t>
            </a:r>
            <a:r>
              <a:rPr lang="en-US" sz="1167" dirty="0" err="1">
                <a:latin typeface="Tw Cen MT" panose="020B0602020104020603" pitchFamily="34" charset="0"/>
              </a:rPr>
              <a:t>programme</a:t>
            </a:r>
            <a:r>
              <a:rPr lang="en-US" sz="1167" dirty="0">
                <a:latin typeface="Tw Cen MT" panose="020B0602020104020603" pitchFamily="34" charset="0"/>
              </a:rPr>
              <a:t> results turn out to be effective in achieving gender equality? Have the results contributed to the achievement of the planned results and outcomes, and have benefits </a:t>
            </a:r>
            <a:r>
              <a:rPr lang="en-US" sz="1167" dirty="0" err="1">
                <a:latin typeface="Tw Cen MT" panose="020B0602020104020603" pitchFamily="34" charset="0"/>
              </a:rPr>
              <a:t>favoured</a:t>
            </a:r>
            <a:r>
              <a:rPr lang="en-US" sz="1167" dirty="0">
                <a:latin typeface="Tw Cen MT" panose="020B0602020104020603" pitchFamily="34" charset="0"/>
              </a:rPr>
              <a:t> male and/or female target groups? Did stakeholders (</a:t>
            </a:r>
            <a:r>
              <a:rPr lang="en-US" sz="1167" dirty="0" err="1">
                <a:latin typeface="Tw Cen MT" panose="020B0602020104020603" pitchFamily="34" charset="0"/>
              </a:rPr>
              <a:t>organisations</a:t>
            </a:r>
            <a:r>
              <a:rPr lang="en-US" sz="1167" dirty="0">
                <a:latin typeface="Tw Cen MT" panose="020B0602020104020603" pitchFamily="34" charset="0"/>
              </a:rPr>
              <a:t>, institutions, indirect target groups) benefit from the interventions in terms of institutional capacity-building in the area of gender mainstreaming and the development of gender competence among their staff?</a:t>
            </a:r>
          </a:p>
        </p:txBody>
      </p:sp>
      <p:sp>
        <p:nvSpPr>
          <p:cNvPr id="2" name="Rettangolo 1"/>
          <p:cNvSpPr/>
          <p:nvPr/>
        </p:nvSpPr>
        <p:spPr>
          <a:xfrm>
            <a:off x="3804745" y="5253335"/>
            <a:ext cx="5339255" cy="276999"/>
          </a:xfrm>
          <a:prstGeom prst="rect">
            <a:avLst/>
          </a:prstGeom>
        </p:spPr>
        <p:txBody>
          <a:bodyPr wrap="square">
            <a:spAutoFit/>
          </a:bodyPr>
          <a:lstStyle/>
          <a:p>
            <a:pPr lvl="0" algn="r"/>
            <a:r>
              <a:rPr lang="it-IT" sz="1200" dirty="0">
                <a:solidFill>
                  <a:prstClr val="black">
                    <a:tint val="75000"/>
                  </a:prstClr>
                </a:solidFill>
                <a:latin typeface="Arial"/>
                <a:cs typeface="Arial"/>
              </a:rPr>
              <a:t>M4|</a:t>
            </a:r>
            <a:r>
              <a:rPr lang="en-GB" sz="1200" dirty="0">
                <a:solidFill>
                  <a:prstClr val="black">
                    <a:tint val="75000"/>
                  </a:prstClr>
                </a:solidFill>
                <a:latin typeface="Arial"/>
                <a:cs typeface="Arial"/>
              </a:rPr>
              <a:t>GEWE</a:t>
            </a:r>
            <a:r>
              <a:rPr lang="en-US" sz="1200" dirty="0">
                <a:solidFill>
                  <a:prstClr val="black">
                    <a:tint val="75000"/>
                  </a:prstClr>
                </a:solidFill>
                <a:latin typeface="Arial"/>
                <a:cs typeface="Arial"/>
              </a:rPr>
              <a:t> in the Implementation and </a:t>
            </a:r>
            <a:r>
              <a:rPr lang="en-US" sz="1200" dirty="0" err="1">
                <a:solidFill>
                  <a:prstClr val="black">
                    <a:tint val="75000"/>
                  </a:prstClr>
                </a:solidFill>
                <a:latin typeface="Arial"/>
                <a:cs typeface="Arial"/>
              </a:rPr>
              <a:t>Programme</a:t>
            </a:r>
            <a:r>
              <a:rPr lang="en-US" sz="1200" dirty="0">
                <a:solidFill>
                  <a:prstClr val="black">
                    <a:tint val="75000"/>
                  </a:prstClr>
                </a:solidFill>
                <a:latin typeface="Arial"/>
                <a:cs typeface="Arial"/>
              </a:rPr>
              <a:t> Results </a:t>
            </a:r>
            <a:endParaRPr lang="en-US" sz="1200" dirty="0">
              <a:solidFill>
                <a:prstClr val="black">
                  <a:tint val="75000"/>
                </a:prstClr>
              </a:solidFill>
              <a:latin typeface="Arial"/>
              <a:cs typeface="Arial"/>
            </a:endParaRPr>
          </a:p>
        </p:txBody>
      </p:sp>
    </p:spTree>
    <p:extLst>
      <p:ext uri="{BB962C8B-B14F-4D97-AF65-F5344CB8AC3E}">
        <p14:creationId xmlns:p14="http://schemas.microsoft.com/office/powerpoint/2010/main" val="485326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1362E3A33E1F4C940B0A1BA6C10EFD" ma:contentTypeVersion="13" ma:contentTypeDescription="Create a new document." ma:contentTypeScope="" ma:versionID="12b36d6fd8a169746efd0c3620977e9f">
  <xsd:schema xmlns:xsd="http://www.w3.org/2001/XMLSchema" xmlns:xs="http://www.w3.org/2001/XMLSchema" xmlns:p="http://schemas.microsoft.com/office/2006/metadata/properties" xmlns:ns1="http://schemas.microsoft.com/sharepoint/v3" xmlns:ns2="a15e0e0f-4f4a-4916-abd0-83d6a9ed7276" xmlns:ns3="0e608273-76ed-47c9-b5d8-b1ed69fc6eca" targetNamespace="http://schemas.microsoft.com/office/2006/metadata/properties" ma:root="true" ma:fieldsID="813d74dd638c78f68bd4b5c4136e8a3c" ns1:_="" ns2:_="" ns3:_="">
    <xsd:import namespace="http://schemas.microsoft.com/sharepoint/v3"/>
    <xsd:import namespace="a15e0e0f-4f4a-4916-abd0-83d6a9ed7276"/>
    <xsd:import namespace="0e608273-76ed-47c9-b5d8-b1ed69fc6ec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5e0e0f-4f4a-4916-abd0-83d6a9ed72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608273-76ed-47c9-b5d8-b1ed69fc6eca"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15e0e0f-4f4a-4916-abd0-83d6a9ed7276">S2JVWQHSHYPP-714118691-589</_dlc_DocId>
    <_dlc_DocIdUrl xmlns="a15e0e0f-4f4a-4916-abd0-83d6a9ed7276">
      <Url>https://unwomen.sharepoint.com/Policy-Programming/ProgrammeDivision/CF/_layouts/15/DocIdRedir.aspx?ID=S2JVWQHSHYPP-714118691-589</Url>
      <Description>S2JVWQHSHYPP-714118691-589</Description>
    </_dlc_DocIdUrl>
  </documentManagement>
</p:properties>
</file>

<file path=customXml/itemProps1.xml><?xml version="1.0" encoding="utf-8"?>
<ds:datastoreItem xmlns:ds="http://schemas.openxmlformats.org/officeDocument/2006/customXml" ds:itemID="{9C17E11D-7EA2-4A72-AB90-8D5533A56EF7}"/>
</file>

<file path=customXml/itemProps2.xml><?xml version="1.0" encoding="utf-8"?>
<ds:datastoreItem xmlns:ds="http://schemas.openxmlformats.org/officeDocument/2006/customXml" ds:itemID="{68C94ED0-3D25-41D1-B008-22196D639060}"/>
</file>

<file path=customXml/itemProps3.xml><?xml version="1.0" encoding="utf-8"?>
<ds:datastoreItem xmlns:ds="http://schemas.openxmlformats.org/officeDocument/2006/customXml" ds:itemID="{D09D4EA5-319A-4006-B4EE-615E63150B9F}"/>
</file>

<file path=customXml/itemProps4.xml><?xml version="1.0" encoding="utf-8"?>
<ds:datastoreItem xmlns:ds="http://schemas.openxmlformats.org/officeDocument/2006/customXml" ds:itemID="{88B37374-F404-4CE2-8D51-4253C802A744}"/>
</file>

<file path=docProps/app.xml><?xml version="1.0" encoding="utf-8"?>
<Properties xmlns="http://schemas.openxmlformats.org/officeDocument/2006/extended-properties" xmlns:vt="http://schemas.openxmlformats.org/officeDocument/2006/docPropsVTypes">
  <TotalTime>15</TotalTime>
  <Words>1527</Words>
  <Application>Microsoft Office PowerPoint</Application>
  <PresentationFormat>Presentazione su schermo (16:10)</PresentationFormat>
  <Paragraphs>98</Paragraphs>
  <Slides>10</Slides>
  <Notes>10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Office Theme</vt:lpstr>
      <vt:lpstr>Presentazione standard di PowerPoint</vt:lpstr>
      <vt:lpstr>UNCT Configuration</vt:lpstr>
      <vt:lpstr>Comparative Advantage</vt:lpstr>
      <vt:lpstr>Budget and Financing</vt:lpstr>
      <vt:lpstr>Budget and Financing ctd.</vt:lpstr>
      <vt:lpstr>Presentazione standard di PowerPoint</vt:lpstr>
      <vt:lpstr>Implementation </vt:lpstr>
      <vt:lpstr>Evaluation</vt:lpstr>
      <vt:lpstr>Presentazione standard di PowerPoint</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Mariangela Bizzarri</dc:creator>
  <cp:lastModifiedBy>DP</cp:lastModifiedBy>
  <cp:revision>8</cp:revision>
  <dcterms:created xsi:type="dcterms:W3CDTF">2020-04-07T19:59:21Z</dcterms:created>
  <dcterms:modified xsi:type="dcterms:W3CDTF">2020-06-18T16:23:41Z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0x010100F91362E3A33E1F4C940B0A1BA6C10EFD</vt:lpwstr>
  </property>
  <property fmtid="{D5CDD505-2E9C-101B-9397-08002B2CF9AE}" pid="3" name="_dlc_DocIdItemGuid">
    <vt:lpwstr>329982c9-4d5c-4864-aa64-dbd9ad59a78e</vt:lpwstr>
  </property>
</Properties>
</file>